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2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1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3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7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74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1390-2B05-4BE7-BB63-A86E44CA876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5313-CDDB-456C-87BD-1AD11C7CF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7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26A515D-5787-CCC9-8EF3-534C05C37C90}"/>
              </a:ext>
            </a:extLst>
          </p:cNvPr>
          <p:cNvGrpSpPr/>
          <p:nvPr/>
        </p:nvGrpSpPr>
        <p:grpSpPr>
          <a:xfrm>
            <a:off x="1447564" y="513775"/>
            <a:ext cx="10134664" cy="14760241"/>
            <a:chOff x="1447564" y="513775"/>
            <a:chExt cx="10134664" cy="14760241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C75480BC-0CA1-F0BB-3F9B-F0B70EE6778E}"/>
                </a:ext>
              </a:extLst>
            </p:cNvPr>
            <p:cNvGrpSpPr/>
            <p:nvPr/>
          </p:nvGrpSpPr>
          <p:grpSpPr>
            <a:xfrm>
              <a:off x="1447564" y="513775"/>
              <a:ext cx="10134664" cy="14760241"/>
              <a:chOff x="1484888" y="478690"/>
              <a:chExt cx="10134664" cy="14760241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FABC17A-7482-26D6-44E2-B49A6010BF60}"/>
                  </a:ext>
                </a:extLst>
              </p:cNvPr>
              <p:cNvSpPr txBox="1"/>
              <p:nvPr/>
            </p:nvSpPr>
            <p:spPr>
              <a:xfrm>
                <a:off x="4619543" y="478690"/>
                <a:ext cx="1791476" cy="14928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Raw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4D1BB4A-E4B0-3066-0950-B351F8B98417}"/>
                  </a:ext>
                </a:extLst>
              </p:cNvPr>
              <p:cNvSpPr txBox="1"/>
              <p:nvPr/>
            </p:nvSpPr>
            <p:spPr>
              <a:xfrm>
                <a:off x="4585438" y="9625911"/>
                <a:ext cx="1791476" cy="18444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Tracks </a:t>
                </a:r>
                <a:r>
                  <a:rPr lang="fr-FR" b="1" u="sng" dirty="0" err="1"/>
                  <a:t>features</a:t>
                </a:r>
                <a:endParaRPr lang="fr-FR" b="1" u="sng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metadata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musical </a:t>
                </a:r>
                <a:r>
                  <a:rPr lang="fr-FR" dirty="0" err="1"/>
                  <a:t>features</a:t>
                </a:r>
                <a:endParaRPr lang="fr-FR" dirty="0"/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4E938BA8-BA79-2A12-918A-D35615996CD9}"/>
                  </a:ext>
                </a:extLst>
              </p:cNvPr>
              <p:cNvCxnSpPr>
                <a:cxnSpLocks/>
                <a:stCxn id="4" idx="2"/>
                <a:endCxn id="28" idx="0"/>
              </p:cNvCxnSpPr>
              <p:nvPr/>
            </p:nvCxnSpPr>
            <p:spPr>
              <a:xfrm flipH="1">
                <a:off x="5511278" y="1971589"/>
                <a:ext cx="4003" cy="3142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Losange 27">
                <a:extLst>
                  <a:ext uri="{FF2B5EF4-FFF2-40B4-BE49-F238E27FC236}">
                    <a16:creationId xmlns:a16="http://schemas.microsoft.com/office/drawing/2014/main" id="{357942F2-57E3-C90B-E376-5607B4D5CE69}"/>
                  </a:ext>
                </a:extLst>
              </p:cNvPr>
              <p:cNvSpPr/>
              <p:nvPr/>
            </p:nvSpPr>
            <p:spPr>
              <a:xfrm>
                <a:off x="3962396" y="2285888"/>
                <a:ext cx="3097763" cy="2231760"/>
              </a:xfrm>
              <a:prstGeom prst="diamond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u="sng" dirty="0"/>
                  <a:t>User </a:t>
                </a:r>
                <a:r>
                  <a:rPr lang="fr-FR" b="1" u="sng" dirty="0" err="1"/>
                  <a:t>filtering</a:t>
                </a:r>
                <a:endParaRPr lang="fr-FR" b="1" u="sng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n_tracks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Random</a:t>
                </a:r>
                <a:r>
                  <a:rPr lang="fr-FR" dirty="0"/>
                  <a:t> </a:t>
                </a:r>
                <a:r>
                  <a:rPr lang="fr-FR" dirty="0" err="1"/>
                  <a:t>selection</a:t>
                </a:r>
                <a:endParaRPr lang="fr-FR" dirty="0"/>
              </a:p>
            </p:txBody>
          </p: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E9AD6768-D5B1-E118-2788-0F593D08C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1279" y="4526602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A5D9AA4-C818-204D-0D5E-3F72C9F650E8}"/>
                  </a:ext>
                </a:extLst>
              </p:cNvPr>
              <p:cNvSpPr txBox="1"/>
              <p:nvPr/>
            </p:nvSpPr>
            <p:spPr>
              <a:xfrm>
                <a:off x="4615541" y="5123772"/>
                <a:ext cx="1791476" cy="14928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 err="1"/>
                  <a:t>Filtered</a:t>
                </a:r>
                <a:r>
                  <a:rPr lang="fr-FR" b="1" u="sng" dirty="0"/>
                  <a:t>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16E58047-9DF5-0ABD-E222-EDE94F42C526}"/>
                  </a:ext>
                </a:extLst>
              </p:cNvPr>
              <p:cNvGrpSpPr/>
              <p:nvPr/>
            </p:nvGrpSpPr>
            <p:grpSpPr>
              <a:xfrm rot="16200000">
                <a:off x="5194037" y="6854106"/>
                <a:ext cx="634485" cy="4026390"/>
                <a:chOff x="2724539" y="1175657"/>
                <a:chExt cx="1243067" cy="2388637"/>
              </a:xfrm>
            </p:grpSpPr>
            <p:sp>
              <p:nvSpPr>
                <p:cNvPr id="35" name="Accolade fermante 34">
                  <a:extLst>
                    <a:ext uri="{FF2B5EF4-FFF2-40B4-BE49-F238E27FC236}">
                      <a16:creationId xmlns:a16="http://schemas.microsoft.com/office/drawing/2014/main" id="{A0B48162-905B-9DA4-D470-64149D4F6952}"/>
                    </a:ext>
                  </a:extLst>
                </p:cNvPr>
                <p:cNvSpPr/>
                <p:nvPr/>
              </p:nvSpPr>
              <p:spPr>
                <a:xfrm>
                  <a:off x="2724539" y="1175657"/>
                  <a:ext cx="821094" cy="2388637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A6188178-4BFA-2DF2-6959-0760F614EF50}"/>
                    </a:ext>
                  </a:extLst>
                </p:cNvPr>
                <p:cNvCxnSpPr>
                  <a:cxnSpLocks/>
                  <a:stCxn id="35" idx="1"/>
                </p:cNvCxnSpPr>
                <p:nvPr/>
              </p:nvCxnSpPr>
              <p:spPr>
                <a:xfrm rot="16200000" flipH="1">
                  <a:off x="3756619" y="2158989"/>
                  <a:ext cx="1" cy="4219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Losange 37">
                    <a:extLst>
                      <a:ext uri="{FF2B5EF4-FFF2-40B4-BE49-F238E27FC236}">
                        <a16:creationId xmlns:a16="http://schemas.microsoft.com/office/drawing/2014/main" id="{6A71B5D2-B4A1-172D-5BF2-39436970B19E}"/>
                      </a:ext>
                    </a:extLst>
                  </p:cNvPr>
                  <p:cNvSpPr/>
                  <p:nvPr/>
                </p:nvSpPr>
                <p:spPr>
                  <a:xfrm>
                    <a:off x="3962398" y="7103437"/>
                    <a:ext cx="3097763" cy="1492899"/>
                  </a:xfrm>
                  <a:prstGeom prst="diamond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u="sng" dirty="0"/>
                      <a:t>Data </a:t>
                    </a:r>
                    <a:r>
                      <a:rPr lang="fr-FR" b="1" u="sng" dirty="0" err="1"/>
                      <a:t>splitting</a:t>
                    </a:r>
                    <a:endParaRPr lang="fr-FR" b="1" u="sng" dirty="0"/>
                  </a:p>
                  <a:p>
                    <a:pPr marL="285750" indent="-285750" algn="ctr">
                      <a:buFontTx/>
                      <a:buChar char="-"/>
                    </a:pPr>
                    <a14:m>
                      <m:oMath xmlns:m="http://schemas.openxmlformats.org/officeDocument/2006/math"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Losange 37">
                    <a:extLst>
                      <a:ext uri="{FF2B5EF4-FFF2-40B4-BE49-F238E27FC236}">
                        <a16:creationId xmlns:a16="http://schemas.microsoft.com/office/drawing/2014/main" id="{6A71B5D2-B4A1-172D-5BF2-39436970B1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398" y="7103437"/>
                    <a:ext cx="3097763" cy="1492899"/>
                  </a:xfrm>
                  <a:prstGeom prst="diamond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E26FFA00-CB88-0FE6-7C86-CD5795A03862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5511280" y="6616671"/>
                <a:ext cx="2016" cy="4867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9217DA3A-A5C3-36D3-E252-033F9AA18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084" y="9033645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A7B743EA-0970-648B-A5AC-55D7E330CE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475" y="9033644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FA6B09A8-24C3-1099-D9AE-547F55C2C964}"/>
                  </a:ext>
                </a:extLst>
              </p:cNvPr>
              <p:cNvSpPr txBox="1"/>
              <p:nvPr/>
            </p:nvSpPr>
            <p:spPr>
              <a:xfrm>
                <a:off x="6568531" y="9621860"/>
                <a:ext cx="2135480" cy="14831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Apparent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6373D64C-3143-39E3-9030-19CA5FA9D135}"/>
                  </a:ext>
                </a:extLst>
              </p:cNvPr>
              <p:cNvSpPr txBox="1"/>
              <p:nvPr/>
            </p:nvSpPr>
            <p:spPr>
              <a:xfrm>
                <a:off x="2602346" y="9630814"/>
                <a:ext cx="1791476" cy="14742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 err="1"/>
                  <a:t>Hidden</a:t>
                </a:r>
                <a:r>
                  <a:rPr lang="fr-FR" b="1" u="sng" dirty="0"/>
                  <a:t> playlist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n_listen</a:t>
                </a:r>
                <a:endParaRPr lang="fr-FR" dirty="0"/>
              </a:p>
            </p:txBody>
          </p:sp>
          <p:sp>
            <p:nvSpPr>
              <p:cNvPr id="45" name="Losange 44">
                <a:extLst>
                  <a:ext uri="{FF2B5EF4-FFF2-40B4-BE49-F238E27FC236}">
                    <a16:creationId xmlns:a16="http://schemas.microsoft.com/office/drawing/2014/main" id="{1D708836-DAA1-A416-A2E6-6A8CFBEB7685}"/>
                  </a:ext>
                </a:extLst>
              </p:cNvPr>
              <p:cNvSpPr/>
              <p:nvPr/>
            </p:nvSpPr>
            <p:spPr>
              <a:xfrm>
                <a:off x="6407017" y="11739557"/>
                <a:ext cx="2296994" cy="1492899"/>
              </a:xfrm>
              <a:prstGeom prst="diamond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/>
                  <a:t>Recom</a:t>
                </a:r>
                <a:r>
                  <a:rPr lang="fr-FR" b="1" dirty="0"/>
                  <a:t>. </a:t>
                </a:r>
                <a:r>
                  <a:rPr lang="fr-FR" b="1" dirty="0" err="1"/>
                  <a:t>algorithm</a:t>
                </a:r>
                <a:endParaRPr lang="fr-FR" b="1" dirty="0"/>
              </a:p>
            </p:txBody>
          </p:sp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92243FD9-183F-4F22-5353-51EFAC34A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134" y="11123712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>
                <a:extLst>
                  <a:ext uri="{FF2B5EF4-FFF2-40B4-BE49-F238E27FC236}">
                    <a16:creationId xmlns:a16="http://schemas.microsoft.com/office/drawing/2014/main" id="{425B8720-962A-1648-1111-D7DEEC607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132" y="13223501"/>
                <a:ext cx="0" cy="5971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1197094-C00E-8538-43B9-892F556C7E14}"/>
                  </a:ext>
                </a:extLst>
              </p:cNvPr>
              <p:cNvSpPr txBox="1"/>
              <p:nvPr/>
            </p:nvSpPr>
            <p:spPr>
              <a:xfrm>
                <a:off x="6568531" y="13820671"/>
                <a:ext cx="1949205" cy="13436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rmAutofit/>
              </a:bodyPr>
              <a:lstStyle/>
              <a:p>
                <a:r>
                  <a:rPr lang="fr-FR" b="1" u="sng" dirty="0"/>
                  <a:t>Tracks </a:t>
                </a:r>
                <a:r>
                  <a:rPr lang="fr-FR" b="1" u="sng" dirty="0" err="1"/>
                  <a:t>ranked</a:t>
                </a:r>
                <a:endParaRPr lang="fr-FR" b="1" u="sng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user_id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tracks_id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ranks</a:t>
                </a:r>
                <a:endParaRPr lang="fr-FR" dirty="0"/>
              </a:p>
            </p:txBody>
          </p: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619858E9-05AC-0D70-69FA-4F895DCB49DB}"/>
                  </a:ext>
                </a:extLst>
              </p:cNvPr>
              <p:cNvCxnSpPr>
                <a:cxnSpLocks/>
                <a:stCxn id="44" idx="2"/>
                <a:endCxn id="51" idx="0"/>
              </p:cNvCxnSpPr>
              <p:nvPr/>
            </p:nvCxnSpPr>
            <p:spPr>
              <a:xfrm flipH="1">
                <a:off x="3498083" y="11105038"/>
                <a:ext cx="1" cy="26409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Losange 50">
                <a:extLst>
                  <a:ext uri="{FF2B5EF4-FFF2-40B4-BE49-F238E27FC236}">
                    <a16:creationId xmlns:a16="http://schemas.microsoft.com/office/drawing/2014/main" id="{F1C33EB5-8F15-9FD0-C90F-FF5EF0ADF0D7}"/>
                  </a:ext>
                </a:extLst>
              </p:cNvPr>
              <p:cNvSpPr/>
              <p:nvPr/>
            </p:nvSpPr>
            <p:spPr>
              <a:xfrm>
                <a:off x="1484888" y="13746032"/>
                <a:ext cx="4026390" cy="1492899"/>
              </a:xfrm>
              <a:prstGeom prst="diamond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u="sng" dirty="0"/>
                  <a:t>Evaluation</a:t>
                </a:r>
              </a:p>
              <a:p>
                <a:r>
                  <a:rPr lang="fr-FR" dirty="0"/>
                  <a:t>- TPR(k), FPR(k)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ROC </a:t>
                </a:r>
                <a:r>
                  <a:rPr lang="fr-FR" dirty="0" err="1"/>
                  <a:t>curve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AUC</a:t>
                </a:r>
              </a:p>
            </p:txBody>
          </p:sp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D4D0590D-6C75-C6D8-FA72-452B0E2DB25E}"/>
                  </a:ext>
                </a:extLst>
              </p:cNvPr>
              <p:cNvCxnSpPr>
                <a:cxnSpLocks/>
                <a:stCxn id="48" idx="1"/>
                <a:endCxn id="51" idx="3"/>
              </p:cNvCxnSpPr>
              <p:nvPr/>
            </p:nvCxnSpPr>
            <p:spPr>
              <a:xfrm flipH="1">
                <a:off x="5511278" y="14492482"/>
                <a:ext cx="10572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ccolade ouvrante 60">
                <a:extLst>
                  <a:ext uri="{FF2B5EF4-FFF2-40B4-BE49-F238E27FC236}">
                    <a16:creationId xmlns:a16="http://schemas.microsoft.com/office/drawing/2014/main" id="{FA5076AF-F848-ADB9-EC63-76948976D710}"/>
                  </a:ext>
                </a:extLst>
              </p:cNvPr>
              <p:cNvSpPr/>
              <p:nvPr/>
            </p:nvSpPr>
            <p:spPr>
              <a:xfrm>
                <a:off x="8888334" y="11388645"/>
                <a:ext cx="302978" cy="2194721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F44A5AD-8940-457F-3F8A-A10124E52526}"/>
                  </a:ext>
                </a:extLst>
              </p:cNvPr>
              <p:cNvSpPr txBox="1"/>
              <p:nvPr/>
            </p:nvSpPr>
            <p:spPr>
              <a:xfrm>
                <a:off x="9191312" y="11470342"/>
                <a:ext cx="24282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err="1"/>
                  <a:t>Random</a:t>
                </a:r>
                <a:r>
                  <a:rPr lang="fr-FR" dirty="0"/>
                  <a:t> </a:t>
                </a:r>
                <a:r>
                  <a:rPr lang="fr-FR" dirty="0" err="1"/>
                  <a:t>ranking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Average-based</a:t>
                </a:r>
                <a:r>
                  <a:rPr lang="fr-FR" dirty="0"/>
                  <a:t> </a:t>
                </a:r>
                <a:r>
                  <a:rPr lang="fr-FR" dirty="0" err="1"/>
                  <a:t>ranking</a:t>
                </a:r>
                <a:r>
                  <a:rPr lang="fr-FR" dirty="0"/>
                  <a:t> (</a:t>
                </a:r>
                <a:r>
                  <a:rPr lang="fr-FR" dirty="0" err="1"/>
                  <a:t>Avg</a:t>
                </a:r>
                <a:r>
                  <a:rPr lang="fr-FR" dirty="0"/>
                  <a:t>-b)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Kmeans-based</a:t>
                </a:r>
                <a:r>
                  <a:rPr lang="fr-FR" dirty="0"/>
                  <a:t> </a:t>
                </a:r>
                <a:r>
                  <a:rPr lang="fr-FR" dirty="0" err="1"/>
                  <a:t>ranking</a:t>
                </a:r>
                <a:r>
                  <a:rPr lang="fr-FR" dirty="0"/>
                  <a:t> (Km-b)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/>
                  <a:t>Avg</a:t>
                </a:r>
                <a:r>
                  <a:rPr lang="fr-FR" dirty="0"/>
                  <a:t>-b </a:t>
                </a:r>
                <a:r>
                  <a:rPr lang="fr-FR" dirty="0" err="1"/>
                  <a:t>artist</a:t>
                </a:r>
                <a:r>
                  <a:rPr lang="fr-FR" dirty="0"/>
                  <a:t> </a:t>
                </a:r>
                <a:r>
                  <a:rPr lang="fr-FR" dirty="0" err="1"/>
                  <a:t>filtered</a:t>
                </a: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Km-b </a:t>
                </a:r>
                <a:r>
                  <a:rPr lang="fr-FR" dirty="0" err="1"/>
                  <a:t>artist</a:t>
                </a:r>
                <a:r>
                  <a:rPr lang="fr-FR" dirty="0"/>
                  <a:t> </a:t>
                </a:r>
                <a:r>
                  <a:rPr lang="fr-FR" dirty="0" err="1"/>
                  <a:t>filtered</a:t>
                </a:r>
                <a:endParaRPr lang="fr-FR" dirty="0"/>
              </a:p>
            </p:txBody>
          </p:sp>
        </p:grp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F98E83FF-1F84-6A47-A627-68147789D27A}"/>
                </a:ext>
              </a:extLst>
            </p:cNvPr>
            <p:cNvCxnSpPr>
              <a:cxnSpLocks/>
              <a:stCxn id="11" idx="2"/>
              <a:endCxn id="45" idx="1"/>
            </p:cNvCxnSpPr>
            <p:nvPr/>
          </p:nvCxnSpPr>
          <p:spPr>
            <a:xfrm rot="16200000" flipH="1">
              <a:off x="5398940" y="11550338"/>
              <a:ext cx="1015665" cy="92584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345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112</Words>
  <Application>Microsoft Office PowerPoint</Application>
  <PresentationFormat>Personnalisé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Drouin</dc:creator>
  <cp:lastModifiedBy>Pierre Drouin</cp:lastModifiedBy>
  <cp:revision>6</cp:revision>
  <dcterms:created xsi:type="dcterms:W3CDTF">2023-05-24T08:30:50Z</dcterms:created>
  <dcterms:modified xsi:type="dcterms:W3CDTF">2023-06-27T06:20:47Z</dcterms:modified>
</cp:coreProperties>
</file>