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Urbanist SemiBold"/>
      <p:regular r:id="rId21"/>
      <p:bold r:id="rId22"/>
      <p:italic r:id="rId23"/>
      <p:boldItalic r:id="rId24"/>
    </p:embeddedFont>
    <p:embeddedFont>
      <p:font typeface="Urbanist"/>
      <p:regular r:id="rId25"/>
      <p:bold r:id="rId26"/>
      <p:italic r:id="rId27"/>
      <p:boldItalic r:id="rId28"/>
    </p:embeddedFont>
    <p:embeddedFont>
      <p:font typeface="Urbanist Black"/>
      <p:bold r:id="rId29"/>
      <p:boldItalic r:id="rId30"/>
    </p:embeddedFont>
    <p:embeddedFont>
      <p:font typeface="Rubi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UrbanistSemiBold-bold.fntdata"/><Relationship Id="rId21" Type="http://schemas.openxmlformats.org/officeDocument/2006/relationships/font" Target="fonts/UrbanistSemiBold-regular.fntdata"/><Relationship Id="rId24" Type="http://schemas.openxmlformats.org/officeDocument/2006/relationships/font" Target="fonts/UrbanistSemiBold-boldItalic.fntdata"/><Relationship Id="rId23" Type="http://schemas.openxmlformats.org/officeDocument/2006/relationships/font" Target="fonts/Urbanist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rbanist-bold.fntdata"/><Relationship Id="rId25" Type="http://schemas.openxmlformats.org/officeDocument/2006/relationships/font" Target="fonts/Urbanist-regular.fntdata"/><Relationship Id="rId28" Type="http://schemas.openxmlformats.org/officeDocument/2006/relationships/font" Target="fonts/Urbanist-boldItalic.fntdata"/><Relationship Id="rId27" Type="http://schemas.openxmlformats.org/officeDocument/2006/relationships/font" Target="fonts/Urbanis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rbanistBlac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bik-regular.fntdata"/><Relationship Id="rId30" Type="http://schemas.openxmlformats.org/officeDocument/2006/relationships/font" Target="fonts/UrbanistBlack-boldItalic.fntdata"/><Relationship Id="rId11" Type="http://schemas.openxmlformats.org/officeDocument/2006/relationships/slide" Target="slides/slide7.xml"/><Relationship Id="rId33" Type="http://schemas.openxmlformats.org/officeDocument/2006/relationships/font" Target="fonts/Rubik-italic.fntdata"/><Relationship Id="rId10" Type="http://schemas.openxmlformats.org/officeDocument/2006/relationships/slide" Target="slides/slide6.xml"/><Relationship Id="rId32" Type="http://schemas.openxmlformats.org/officeDocument/2006/relationships/font" Target="fonts/Rubik-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ubi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51c85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51c85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a1a0bec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a1a0bec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a1e26eb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a1e26eb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684848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684848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848487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6848487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6848487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6848487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30b1a3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30b1a3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848487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6848487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cd90e6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cd90e6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4c99ddf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4c99ddf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9d05ef3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9d05ef3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84848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84848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d05ef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9d05ef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1a0be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1a0be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1a0be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1a0be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a1a0bec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a1a0bec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8E3D4"/>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38330" y="403365"/>
            <a:ext cx="1076958" cy="824400"/>
          </a:xfrm>
          <a:prstGeom prst="rect">
            <a:avLst/>
          </a:prstGeom>
          <a:noFill/>
          <a:ln>
            <a:noFill/>
          </a:ln>
        </p:spPr>
      </p:pic>
      <p:pic>
        <p:nvPicPr>
          <p:cNvPr id="11" name="Google Shape;11;p2"/>
          <p:cNvPicPr preferRelativeResize="0"/>
          <p:nvPr/>
        </p:nvPicPr>
        <p:blipFill>
          <a:blip r:embed="rId3">
            <a:alphaModFix/>
          </a:blip>
          <a:stretch>
            <a:fillRect/>
          </a:stretch>
        </p:blipFill>
        <p:spPr>
          <a:xfrm>
            <a:off x="3254263" y="4337565"/>
            <a:ext cx="2635477" cy="518950"/>
          </a:xfrm>
          <a:prstGeom prst="rect">
            <a:avLst/>
          </a:prstGeom>
          <a:noFill/>
          <a:ln>
            <a:noFill/>
          </a:ln>
        </p:spPr>
      </p:pic>
      <p:pic>
        <p:nvPicPr>
          <p:cNvPr id="12" name="Google Shape;12;p2"/>
          <p:cNvPicPr preferRelativeResize="0"/>
          <p:nvPr/>
        </p:nvPicPr>
        <p:blipFill>
          <a:blip r:embed="rId4">
            <a:alphaModFix/>
          </a:blip>
          <a:stretch>
            <a:fillRect/>
          </a:stretch>
        </p:blipFill>
        <p:spPr>
          <a:xfrm>
            <a:off x="7660579" y="4002409"/>
            <a:ext cx="1076975" cy="676023"/>
          </a:xfrm>
          <a:prstGeom prst="rect">
            <a:avLst/>
          </a:prstGeom>
          <a:noFill/>
          <a:ln>
            <a:noFill/>
          </a:ln>
        </p:spPr>
      </p:pic>
      <p:sp>
        <p:nvSpPr>
          <p:cNvPr id="13" name="Google Shape;13;p2"/>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rappel">
  <p:cSld name="MAIN_POINT_2">
    <p:bg>
      <p:bgPr>
        <a:solidFill>
          <a:srgbClr val="E8E3D4"/>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65" name="Google Shape;65;p11"/>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6" name="Google Shape;66;p11"/>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7" name="Google Shape;67;p11"/>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8" name="Google Shape;68;p11"/>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9" name="Google Shape;69;p11"/>
          <p:cNvSpPr txBox="1"/>
          <p:nvPr>
            <p:ph idx="3" type="body"/>
          </p:nvPr>
        </p:nvSpPr>
        <p:spPr>
          <a:xfrm>
            <a:off x="486825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avec Intitulé - TITRE en rappel">
  <p:cSld name="MAIN_POINT_1">
    <p:bg>
      <p:bgPr>
        <a:solidFill>
          <a:srgbClr val="E8E3D4"/>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2" name="Google Shape;72;p12"/>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3" name="Google Shape;73;p12"/>
          <p:cNvSpPr txBox="1"/>
          <p:nvPr>
            <p:ph idx="2" type="body"/>
          </p:nvPr>
        </p:nvSpPr>
        <p:spPr>
          <a:xfrm>
            <a:off x="10374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4" name="Google Shape;74;p12"/>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75" name="Google Shape;75;p12"/>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76" name="Google Shape;76;p12"/>
          <p:cNvSpPr txBox="1"/>
          <p:nvPr>
            <p:ph idx="3" type="body"/>
          </p:nvPr>
        </p:nvSpPr>
        <p:spPr>
          <a:xfrm>
            <a:off x="10374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
        <p:nvSpPr>
          <p:cNvPr id="77" name="Google Shape;77;p12"/>
          <p:cNvSpPr txBox="1"/>
          <p:nvPr>
            <p:ph idx="4" type="body"/>
          </p:nvPr>
        </p:nvSpPr>
        <p:spPr>
          <a:xfrm>
            <a:off x="49998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8" name="Google Shape;78;p12"/>
          <p:cNvSpPr txBox="1"/>
          <p:nvPr>
            <p:ph idx="5" type="body"/>
          </p:nvPr>
        </p:nvSpPr>
        <p:spPr>
          <a:xfrm>
            <a:off x="49998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ière-plan simple" type="blank">
  <p:cSld name="BLANK">
    <p:bg>
      <p:bgPr>
        <a:solidFill>
          <a:srgbClr val="E8E3D4"/>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81" name="Google Shape;81;p13"/>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solidFill>
                  <a:schemeClr val="dk1"/>
                </a:solidFill>
                <a:latin typeface="Rubik"/>
                <a:ea typeface="Rubik"/>
                <a:cs typeface="Rubik"/>
                <a:sym typeface="Rubik"/>
              </a:defRPr>
            </a:lvl1pPr>
            <a:lvl2pPr lvl="1" rtl="0" algn="l">
              <a:buNone/>
              <a:defRPr>
                <a:solidFill>
                  <a:schemeClr val="dk1"/>
                </a:solidFill>
                <a:latin typeface="Rubik"/>
                <a:ea typeface="Rubik"/>
                <a:cs typeface="Rubik"/>
                <a:sym typeface="Rubik"/>
              </a:defRPr>
            </a:lvl2pPr>
            <a:lvl3pPr lvl="2" rtl="0" algn="l">
              <a:buNone/>
              <a:defRPr>
                <a:solidFill>
                  <a:schemeClr val="dk1"/>
                </a:solidFill>
                <a:latin typeface="Rubik"/>
                <a:ea typeface="Rubik"/>
                <a:cs typeface="Rubik"/>
                <a:sym typeface="Rubik"/>
              </a:defRPr>
            </a:lvl3pPr>
            <a:lvl4pPr lvl="3" rtl="0" algn="l">
              <a:buNone/>
              <a:defRPr>
                <a:solidFill>
                  <a:schemeClr val="dk1"/>
                </a:solidFill>
                <a:latin typeface="Rubik"/>
                <a:ea typeface="Rubik"/>
                <a:cs typeface="Rubik"/>
                <a:sym typeface="Rubik"/>
              </a:defRPr>
            </a:lvl4pPr>
            <a:lvl5pPr lvl="4" rtl="0" algn="l">
              <a:buNone/>
              <a:defRPr>
                <a:solidFill>
                  <a:schemeClr val="dk1"/>
                </a:solidFill>
                <a:latin typeface="Rubik"/>
                <a:ea typeface="Rubik"/>
                <a:cs typeface="Rubik"/>
                <a:sym typeface="Rubik"/>
              </a:defRPr>
            </a:lvl5pPr>
            <a:lvl6pPr lvl="5" rtl="0" algn="l">
              <a:buNone/>
              <a:defRPr>
                <a:solidFill>
                  <a:schemeClr val="dk1"/>
                </a:solidFill>
                <a:latin typeface="Rubik"/>
                <a:ea typeface="Rubik"/>
                <a:cs typeface="Rubik"/>
                <a:sym typeface="Rubik"/>
              </a:defRPr>
            </a:lvl6pPr>
            <a:lvl7pPr lvl="6" rtl="0" algn="l">
              <a:buNone/>
              <a:defRPr>
                <a:solidFill>
                  <a:schemeClr val="dk1"/>
                </a:solidFill>
                <a:latin typeface="Rubik"/>
                <a:ea typeface="Rubik"/>
                <a:cs typeface="Rubik"/>
                <a:sym typeface="Rubik"/>
              </a:defRPr>
            </a:lvl7pPr>
            <a:lvl8pPr lvl="7" rtl="0" algn="l">
              <a:buNone/>
              <a:defRPr>
                <a:solidFill>
                  <a:schemeClr val="dk1"/>
                </a:solidFill>
                <a:latin typeface="Rubik"/>
                <a:ea typeface="Rubik"/>
                <a:cs typeface="Rubik"/>
                <a:sym typeface="Rubik"/>
              </a:defRPr>
            </a:lvl8pPr>
            <a:lvl9pPr lvl="8" rtl="0"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e - TITRE en annonce">
  <p:cSld name="TITLE_AND_BODY_2">
    <p:bg>
      <p:bgPr>
        <a:solidFill>
          <a:srgbClr val="E8E3D4"/>
        </a:solidFill>
      </p:bgPr>
    </p:bg>
    <p:spTree>
      <p:nvGrpSpPr>
        <p:cNvPr id="82" name="Shape 82"/>
        <p:cNvGrpSpPr/>
        <p:nvPr/>
      </p:nvGrpSpPr>
      <p:grpSpPr>
        <a:xfrm>
          <a:off x="0" y="0"/>
          <a:ext cx="0" cy="0"/>
          <a:chOff x="0" y="0"/>
          <a:chExt cx="0" cy="0"/>
        </a:xfrm>
      </p:grpSpPr>
      <p:sp>
        <p:nvSpPr>
          <p:cNvPr id="83" name="Google Shape;83;p14"/>
          <p:cNvSpPr txBox="1"/>
          <p:nvPr>
            <p:ph idx="12" type="sldNum"/>
          </p:nvPr>
        </p:nvSpPr>
        <p:spPr>
          <a:xfrm>
            <a:off x="102433"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84" name="Google Shape;84;p14"/>
          <p:cNvSpPr txBox="1"/>
          <p:nvPr>
            <p:ph type="title"/>
          </p:nvPr>
        </p:nvSpPr>
        <p:spPr>
          <a:xfrm>
            <a:off x="10987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00000"/>
              </a:lnSpc>
              <a:spcBef>
                <a:spcPts val="0"/>
              </a:spcBef>
              <a:spcAft>
                <a:spcPts val="0"/>
              </a:spcAft>
              <a:buSzPts val="2300"/>
              <a:buFont typeface="Urbanist Black"/>
              <a:buNone/>
              <a:defRPr sz="230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5" name="Google Shape;85;p1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
        <p:nvSpPr>
          <p:cNvPr id="86" name="Google Shape;86;p14"/>
          <p:cNvSpPr txBox="1"/>
          <p:nvPr>
            <p:ph idx="2" type="body"/>
          </p:nvPr>
        </p:nvSpPr>
        <p:spPr>
          <a:xfrm>
            <a:off x="1037400" y="1720225"/>
            <a:ext cx="7076100" cy="10884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87" name="Google Shape;87;p14"/>
          <p:cNvPicPr preferRelativeResize="0"/>
          <p:nvPr/>
        </p:nvPicPr>
        <p:blipFill rotWithShape="1">
          <a:blip r:embed="rId2">
            <a:alphaModFix/>
          </a:blip>
          <a:srcRect b="0" l="0" r="0" t="0"/>
          <a:stretch/>
        </p:blipFill>
        <p:spPr>
          <a:xfrm>
            <a:off x="8548275" y="4547775"/>
            <a:ext cx="443325" cy="443325"/>
          </a:xfrm>
          <a:prstGeom prst="rect">
            <a:avLst/>
          </a:prstGeom>
          <a:noFill/>
          <a:ln>
            <a:noFill/>
          </a:ln>
        </p:spPr>
      </p:pic>
      <p:sp>
        <p:nvSpPr>
          <p:cNvPr id="88" name="Google Shape;88;p14"/>
          <p:cNvSpPr txBox="1"/>
          <p:nvPr>
            <p:ph idx="3" type="body"/>
          </p:nvPr>
        </p:nvSpPr>
        <p:spPr>
          <a:xfrm>
            <a:off x="1045346" y="3604725"/>
            <a:ext cx="7076100" cy="11958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89" name="Google Shape;89;p1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solidFill>
          <a:srgbClr val="E8E3D4"/>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2">
            <a:alphaModFix/>
          </a:blip>
          <a:srcRect b="0" l="0" r="0" t="0"/>
          <a:stretch/>
        </p:blipFill>
        <p:spPr>
          <a:xfrm>
            <a:off x="438330" y="403365"/>
            <a:ext cx="1076958" cy="824400"/>
          </a:xfrm>
          <a:prstGeom prst="rect">
            <a:avLst/>
          </a:prstGeom>
          <a:noFill/>
          <a:ln>
            <a:noFill/>
          </a:ln>
        </p:spPr>
      </p:pic>
      <p:pic>
        <p:nvPicPr>
          <p:cNvPr id="92" name="Google Shape;92;p15"/>
          <p:cNvPicPr preferRelativeResize="0"/>
          <p:nvPr/>
        </p:nvPicPr>
        <p:blipFill rotWithShape="1">
          <a:blip r:embed="rId3">
            <a:alphaModFix/>
          </a:blip>
          <a:srcRect b="0" l="0" r="0" t="0"/>
          <a:stretch/>
        </p:blipFill>
        <p:spPr>
          <a:xfrm>
            <a:off x="3254263" y="4337565"/>
            <a:ext cx="2635477" cy="518950"/>
          </a:xfrm>
          <a:prstGeom prst="rect">
            <a:avLst/>
          </a:prstGeom>
          <a:noFill/>
          <a:ln>
            <a:noFill/>
          </a:ln>
        </p:spPr>
      </p:pic>
      <p:pic>
        <p:nvPicPr>
          <p:cNvPr id="93" name="Google Shape;93;p15"/>
          <p:cNvPicPr preferRelativeResize="0"/>
          <p:nvPr/>
        </p:nvPicPr>
        <p:blipFill rotWithShape="1">
          <a:blip r:embed="rId4">
            <a:alphaModFix/>
          </a:blip>
          <a:srcRect b="0" l="0" r="0" t="0"/>
          <a:stretch/>
        </p:blipFill>
        <p:spPr>
          <a:xfrm>
            <a:off x="7660579" y="4002409"/>
            <a:ext cx="1076975" cy="676023"/>
          </a:xfrm>
          <a:prstGeom prst="rect">
            <a:avLst/>
          </a:prstGeom>
          <a:noFill/>
          <a:ln>
            <a:noFill/>
          </a:ln>
        </p:spPr>
      </p:pic>
      <p:sp>
        <p:nvSpPr>
          <p:cNvPr id="94" name="Google Shape;94;p15"/>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4250"/>
              <a:buFont typeface="Urbanist Black"/>
              <a:buNone/>
              <a:defRPr sz="425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type="secHead">
  <p:cSld name="SECTION_HEADER">
    <p:bg>
      <p:bgPr>
        <a:solidFill>
          <a:srgbClr val="E8E3D4"/>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 name="Google Shape;16;p3"/>
          <p:cNvPicPr preferRelativeResize="0"/>
          <p:nvPr/>
        </p:nvPicPr>
        <p:blipFill>
          <a:blip r:embed="rId2">
            <a:alphaModFix/>
          </a:blip>
          <a:stretch>
            <a:fillRect/>
          </a:stretch>
        </p:blipFill>
        <p:spPr>
          <a:xfrm>
            <a:off x="8548275" y="4547775"/>
            <a:ext cx="443325" cy="443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annonce" type="tx">
  <p:cSld name="TITLE_AND_BODY">
    <p:bg>
      <p:bgPr>
        <a:solidFill>
          <a:srgbClr val="E8E3D4"/>
        </a:solid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algn="l">
              <a:buNone/>
              <a:defRPr>
                <a:solidFill>
                  <a:schemeClr val="dk1"/>
                </a:solidFill>
                <a:latin typeface="Rubik"/>
                <a:ea typeface="Rubik"/>
                <a:cs typeface="Rubik"/>
                <a:sym typeface="Rubik"/>
              </a:defRPr>
            </a:lvl1pPr>
            <a:lvl2pPr lvl="1" algn="l">
              <a:buNone/>
              <a:defRPr>
                <a:solidFill>
                  <a:schemeClr val="dk1"/>
                </a:solidFill>
                <a:latin typeface="Rubik"/>
                <a:ea typeface="Rubik"/>
                <a:cs typeface="Rubik"/>
                <a:sym typeface="Rubik"/>
              </a:defRPr>
            </a:lvl2pPr>
            <a:lvl3pPr lvl="2" algn="l">
              <a:buNone/>
              <a:defRPr>
                <a:solidFill>
                  <a:schemeClr val="dk1"/>
                </a:solidFill>
                <a:latin typeface="Rubik"/>
                <a:ea typeface="Rubik"/>
                <a:cs typeface="Rubik"/>
                <a:sym typeface="Rubik"/>
              </a:defRPr>
            </a:lvl3pPr>
            <a:lvl4pPr lvl="3" algn="l">
              <a:buNone/>
              <a:defRPr>
                <a:solidFill>
                  <a:schemeClr val="dk1"/>
                </a:solidFill>
                <a:latin typeface="Rubik"/>
                <a:ea typeface="Rubik"/>
                <a:cs typeface="Rubik"/>
                <a:sym typeface="Rubik"/>
              </a:defRPr>
            </a:lvl4pPr>
            <a:lvl5pPr lvl="4" algn="l">
              <a:buNone/>
              <a:defRPr>
                <a:solidFill>
                  <a:schemeClr val="dk1"/>
                </a:solidFill>
                <a:latin typeface="Rubik"/>
                <a:ea typeface="Rubik"/>
                <a:cs typeface="Rubik"/>
                <a:sym typeface="Rubik"/>
              </a:defRPr>
            </a:lvl5pPr>
            <a:lvl6pPr lvl="5" algn="l">
              <a:buNone/>
              <a:defRPr>
                <a:solidFill>
                  <a:schemeClr val="dk1"/>
                </a:solidFill>
                <a:latin typeface="Rubik"/>
                <a:ea typeface="Rubik"/>
                <a:cs typeface="Rubik"/>
                <a:sym typeface="Rubik"/>
              </a:defRPr>
            </a:lvl6pPr>
            <a:lvl7pPr lvl="6" algn="l">
              <a:buNone/>
              <a:defRPr>
                <a:solidFill>
                  <a:schemeClr val="dk1"/>
                </a:solidFill>
                <a:latin typeface="Rubik"/>
                <a:ea typeface="Rubik"/>
                <a:cs typeface="Rubik"/>
                <a:sym typeface="Rubik"/>
              </a:defRPr>
            </a:lvl7pPr>
            <a:lvl8pPr lvl="7" algn="l">
              <a:buNone/>
              <a:defRPr>
                <a:solidFill>
                  <a:schemeClr val="dk1"/>
                </a:solidFill>
                <a:latin typeface="Rubik"/>
                <a:ea typeface="Rubik"/>
                <a:cs typeface="Rubik"/>
                <a:sym typeface="Rubik"/>
              </a:defRPr>
            </a:lvl8pPr>
            <a:lvl9pPr lvl="8"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19" name="Google Shape;19;p4"/>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300"/>
              <a:buFont typeface="Urbanist Black"/>
              <a:buNone/>
              <a:defRPr sz="230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1" name="Google Shape;21;p4"/>
          <p:cNvSpPr txBox="1"/>
          <p:nvPr>
            <p:ph idx="2" type="body"/>
          </p:nvPr>
        </p:nvSpPr>
        <p:spPr>
          <a:xfrm>
            <a:off x="1037400" y="1720225"/>
            <a:ext cx="7076100" cy="10884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22" name="Google Shape;22;p4"/>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3" name="Google Shape;23;p4"/>
          <p:cNvSpPr txBox="1"/>
          <p:nvPr>
            <p:ph idx="3" type="body"/>
          </p:nvPr>
        </p:nvSpPr>
        <p:spPr>
          <a:xfrm>
            <a:off x="1045346" y="3604725"/>
            <a:ext cx="7076100" cy="1195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24" name="Google Shape;24;p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annonce">
  <p:cSld name="TITLE_AND_BODY_1">
    <p:bg>
      <p:bgPr>
        <a:solidFill>
          <a:srgbClr val="E8E3D4"/>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28" name="Google Shape;28;p5"/>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9" name="Google Shape;29;p5"/>
          <p:cNvSpPr txBox="1"/>
          <p:nvPr>
            <p:ph idx="2" type="body"/>
          </p:nvPr>
        </p:nvSpPr>
        <p:spPr>
          <a:xfrm>
            <a:off x="1037400" y="1720225"/>
            <a:ext cx="6999900" cy="30759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annonce">
  <p:cSld name="TITLE_AND_BODY_1_1">
    <p:bg>
      <p:bgPr>
        <a:solidFill>
          <a:srgbClr val="E8E3D4"/>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3" name="Google Shape;33;p6"/>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34" name="Google Shape;34;p6"/>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35" name="Google Shape;35;p6"/>
          <p:cNvSpPr txBox="1"/>
          <p:nvPr>
            <p:ph idx="3" type="body"/>
          </p:nvPr>
        </p:nvSpPr>
        <p:spPr>
          <a:xfrm>
            <a:off x="47157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annonce">
  <p:cSld name="TITLE_AND_BODY_1_1_1">
    <p:bg>
      <p:bgPr>
        <a:solidFill>
          <a:srgbClr val="E8E3D4"/>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7"/>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9" name="Google Shape;39;p7"/>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0" name="Google Shape;40;p7"/>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1" name="Google Shape;41;p7"/>
          <p:cNvSpPr/>
          <p:nvPr>
            <p:ph idx="3" type="pic"/>
          </p:nvPr>
        </p:nvSpPr>
        <p:spPr>
          <a:xfrm>
            <a:off x="4715850" y="1725450"/>
            <a:ext cx="3400500" cy="3132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rappel" type="twoColTx">
  <p:cSld name="TITLE_AND_TWO_COLUMNS">
    <p:bg>
      <p:bgPr>
        <a:solidFill>
          <a:srgbClr val="E8E3D4"/>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44" name="Google Shape;44;p8"/>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5" name="Google Shape;45;p8"/>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algn="r">
              <a:spcBef>
                <a:spcPts val="0"/>
              </a:spcBef>
              <a:spcAft>
                <a:spcPts val="0"/>
              </a:spcAft>
              <a:buSzPts val="1200"/>
              <a:buFont typeface="Urbanist Black"/>
              <a:buNone/>
              <a:defRPr sz="1200">
                <a:latin typeface="Urbanist Black"/>
                <a:ea typeface="Urbanist Black"/>
                <a:cs typeface="Urbanist Black"/>
                <a:sym typeface="Urbanist Black"/>
              </a:defRPr>
            </a:lvl2pPr>
            <a:lvl3pPr lvl="2" algn="r">
              <a:spcBef>
                <a:spcPts val="0"/>
              </a:spcBef>
              <a:spcAft>
                <a:spcPts val="0"/>
              </a:spcAft>
              <a:buSzPts val="1200"/>
              <a:buFont typeface="Urbanist Black"/>
              <a:buNone/>
              <a:defRPr sz="1200">
                <a:latin typeface="Urbanist Black"/>
                <a:ea typeface="Urbanist Black"/>
                <a:cs typeface="Urbanist Black"/>
                <a:sym typeface="Urbanist Black"/>
              </a:defRPr>
            </a:lvl3pPr>
            <a:lvl4pPr lvl="3" algn="r">
              <a:spcBef>
                <a:spcPts val="0"/>
              </a:spcBef>
              <a:spcAft>
                <a:spcPts val="0"/>
              </a:spcAft>
              <a:buSzPts val="1200"/>
              <a:buFont typeface="Urbanist Black"/>
              <a:buNone/>
              <a:defRPr sz="1200">
                <a:latin typeface="Urbanist Black"/>
                <a:ea typeface="Urbanist Black"/>
                <a:cs typeface="Urbanist Black"/>
                <a:sym typeface="Urbanist Black"/>
              </a:defRPr>
            </a:lvl4pPr>
            <a:lvl5pPr lvl="4" algn="r">
              <a:spcBef>
                <a:spcPts val="0"/>
              </a:spcBef>
              <a:spcAft>
                <a:spcPts val="0"/>
              </a:spcAft>
              <a:buSzPts val="1200"/>
              <a:buFont typeface="Urbanist Black"/>
              <a:buNone/>
              <a:defRPr sz="1200">
                <a:latin typeface="Urbanist Black"/>
                <a:ea typeface="Urbanist Black"/>
                <a:cs typeface="Urbanist Black"/>
                <a:sym typeface="Urbanist Black"/>
              </a:defRPr>
            </a:lvl5pPr>
            <a:lvl6pPr lvl="5" algn="r">
              <a:spcBef>
                <a:spcPts val="0"/>
              </a:spcBef>
              <a:spcAft>
                <a:spcPts val="0"/>
              </a:spcAft>
              <a:buSzPts val="1200"/>
              <a:buFont typeface="Urbanist Black"/>
              <a:buNone/>
              <a:defRPr sz="1200">
                <a:latin typeface="Urbanist Black"/>
                <a:ea typeface="Urbanist Black"/>
                <a:cs typeface="Urbanist Black"/>
                <a:sym typeface="Urbanist Black"/>
              </a:defRPr>
            </a:lvl6pPr>
            <a:lvl7pPr lvl="6" algn="r">
              <a:spcBef>
                <a:spcPts val="0"/>
              </a:spcBef>
              <a:spcAft>
                <a:spcPts val="0"/>
              </a:spcAft>
              <a:buSzPts val="1200"/>
              <a:buFont typeface="Urbanist Black"/>
              <a:buNone/>
              <a:defRPr sz="1200">
                <a:latin typeface="Urbanist Black"/>
                <a:ea typeface="Urbanist Black"/>
                <a:cs typeface="Urbanist Black"/>
                <a:sym typeface="Urbanist Black"/>
              </a:defRPr>
            </a:lvl7pPr>
            <a:lvl8pPr lvl="7" algn="r">
              <a:spcBef>
                <a:spcPts val="0"/>
              </a:spcBef>
              <a:spcAft>
                <a:spcPts val="0"/>
              </a:spcAft>
              <a:buSzPts val="1200"/>
              <a:buFont typeface="Urbanist Black"/>
              <a:buNone/>
              <a:defRPr sz="1200">
                <a:latin typeface="Urbanist Black"/>
                <a:ea typeface="Urbanist Black"/>
                <a:cs typeface="Urbanist Black"/>
                <a:sym typeface="Urbanist Black"/>
              </a:defRPr>
            </a:lvl8pPr>
            <a:lvl9pPr lvl="8"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46" name="Google Shape;46;p8"/>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7" name="Google Shape;47;p8"/>
          <p:cNvSpPr txBox="1"/>
          <p:nvPr>
            <p:ph idx="2" type="body"/>
          </p:nvPr>
        </p:nvSpPr>
        <p:spPr>
          <a:xfrm>
            <a:off x="1037400" y="1415425"/>
            <a:ext cx="7076100" cy="1325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8" name="Google Shape;48;p8"/>
          <p:cNvSpPr txBox="1"/>
          <p:nvPr>
            <p:ph idx="3" type="body"/>
          </p:nvPr>
        </p:nvSpPr>
        <p:spPr>
          <a:xfrm>
            <a:off x="1045350" y="3488624"/>
            <a:ext cx="7076100" cy="14070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9" name="Google Shape;49;p8"/>
          <p:cNvSpPr txBox="1"/>
          <p:nvPr>
            <p:ph idx="4" type="subTitle"/>
          </p:nvPr>
        </p:nvSpPr>
        <p:spPr>
          <a:xfrm>
            <a:off x="1029975" y="2925230"/>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rappel">
  <p:cSld name="TITLE_AND_TWO_COLUMNS_1">
    <p:bg>
      <p:bgPr>
        <a:solidFill>
          <a:srgbClr val="E8E3D4"/>
        </a:solidFill>
      </p:bgPr>
    </p:bg>
    <p:spTree>
      <p:nvGrpSpPr>
        <p:cNvPr id="50" name="Shape 50"/>
        <p:cNvGrpSpPr/>
        <p:nvPr/>
      </p:nvGrpSpPr>
      <p:grpSpPr>
        <a:xfrm>
          <a:off x="0" y="0"/>
          <a:ext cx="0" cy="0"/>
          <a:chOff x="0" y="0"/>
          <a:chExt cx="0" cy="0"/>
        </a:xfrm>
      </p:grpSpPr>
      <p:sp>
        <p:nvSpPr>
          <p:cNvPr id="51" name="Google Shape;51;p9"/>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52" name="Google Shape;52;p9"/>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53" name="Google Shape;53;p9"/>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54" name="Google Shape;54;p9"/>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 name="Google Shape;55;p9"/>
          <p:cNvSpPr txBox="1"/>
          <p:nvPr>
            <p:ph idx="2" type="body"/>
          </p:nvPr>
        </p:nvSpPr>
        <p:spPr>
          <a:xfrm>
            <a:off x="1037400" y="1415425"/>
            <a:ext cx="7076100" cy="3247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rappel">
  <p:cSld name="MAIN_POINT">
    <p:bg>
      <p:bgPr>
        <a:solidFill>
          <a:srgbClr val="E8E3D4"/>
        </a:solidFill>
      </p:bgPr>
    </p:bg>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58" name="Google Shape;58;p10"/>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9" name="Google Shape;59;p10"/>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0" name="Google Shape;60;p10"/>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1" name="Google Shape;61;p10"/>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2" name="Google Shape;62;p10"/>
          <p:cNvSpPr/>
          <p:nvPr>
            <p:ph idx="3" type="pic"/>
          </p:nvPr>
        </p:nvSpPr>
        <p:spPr>
          <a:xfrm>
            <a:off x="4868250" y="1415425"/>
            <a:ext cx="3400500" cy="3132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6D3sKeoUhH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streamlit.io/library/api-refer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reamlit.io/clou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reamlit.io/gallery" TargetMode="External"/><Relationship Id="rId4" Type="http://schemas.openxmlformats.org/officeDocument/2006/relationships/hyperlink" Target="https://studio.datascientest.com/project/betpy/"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803575" y="2056500"/>
            <a:ext cx="7424400" cy="13401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935500" y="1704725"/>
            <a:ext cx="7573500" cy="153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fr" sz="3200">
                <a:solidFill>
                  <a:schemeClr val="accent2"/>
                </a:solidFill>
              </a:rPr>
              <a:t>Présenter son projet de Data Science avec Streamlit</a:t>
            </a:r>
            <a:endParaRPr sz="3200">
              <a:solidFill>
                <a:schemeClr val="accent2"/>
              </a:solidFill>
            </a:endParaRPr>
          </a:p>
          <a:p>
            <a:pPr indent="0" lvl="0" marL="0" rtl="0" algn="ctr">
              <a:lnSpc>
                <a:spcPct val="150000"/>
              </a:lnSpc>
              <a:spcBef>
                <a:spcPts val="0"/>
              </a:spcBef>
              <a:spcAft>
                <a:spcPts val="0"/>
              </a:spcAft>
              <a:buNone/>
            </a:pPr>
            <a:r>
              <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Nous nous plaçons dans un contexte immobilier. L’objectif est de prédire le prix d’un logement à partir de ses caractéristiques.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Pour cela, nous avons accès à un fichier “housing.csv” comportant des données immobilières.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Char char="-"/>
            </a:pPr>
            <a:r>
              <a:rPr lang="fr" sz="1600">
                <a:latin typeface="Urbanist SemiBold"/>
                <a:ea typeface="Urbanist SemiBold"/>
                <a:cs typeface="Urbanist SemiBold"/>
                <a:sym typeface="Urbanist SemiBold"/>
              </a:rPr>
              <a:t>Le projet a déjà traité dans le Data Atelier “Introduction au Machine Learning”, disponible au lien suivant :</a:t>
            </a:r>
            <a:r>
              <a:rPr lang="fr" sz="1400">
                <a:latin typeface="Urbanist SemiBold"/>
                <a:ea typeface="Urbanist SemiBold"/>
                <a:cs typeface="Urbanist SemiBold"/>
                <a:sym typeface="Urbanist SemiBold"/>
              </a:rPr>
              <a:t> </a:t>
            </a:r>
            <a:r>
              <a:rPr lang="fr" sz="1400" u="sng">
                <a:solidFill>
                  <a:schemeClr val="hlink"/>
                </a:solidFill>
                <a:latin typeface="Urbanist SemiBold"/>
                <a:ea typeface="Urbanist SemiBold"/>
                <a:cs typeface="Urbanist SemiBold"/>
                <a:sym typeface="Urbanist SemiBold"/>
                <a:hlinkClick r:id="rId3"/>
              </a:rPr>
              <a:t>https://www.youtube.com/watch?v=6D3sKeoUhHo</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59" name="Google Shape;159;p25"/>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64" name="Shape 164"/>
        <p:cNvGrpSpPr/>
        <p:nvPr/>
      </p:nvGrpSpPr>
      <p:grpSpPr>
        <a:xfrm>
          <a:off x="0" y="0"/>
          <a:ext cx="0" cy="0"/>
          <a:chOff x="0" y="0"/>
          <a:chExt cx="0" cy="0"/>
        </a:xfrm>
      </p:grpSpPr>
      <p:sp>
        <p:nvSpPr>
          <p:cNvPr id="165" name="Google Shape;165;p26"/>
          <p:cNvSpPr txBox="1"/>
          <p:nvPr>
            <p:ph idx="1" type="subTitle"/>
          </p:nvPr>
        </p:nvSpPr>
        <p:spPr>
          <a:xfrm>
            <a:off x="986250" y="1489775"/>
            <a:ext cx="7171500" cy="2460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1 : Installation de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2 : Création d’un fichier streamlit_immobilier.py</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3 : Adaptation du code du Jupyter Notebook au fichier streamlit_immobilier.py, en intégrant les commandes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4 : Utilisation des commandes du Terminal pour obtenir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66" name="Google Shape;166;p26"/>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
        <p:nvSpPr>
          <p:cNvPr id="168" name="Google Shape;168;p26"/>
          <p:cNvSpPr txBox="1"/>
          <p:nvPr/>
        </p:nvSpPr>
        <p:spPr>
          <a:xfrm>
            <a:off x="981450" y="4236975"/>
            <a:ext cx="7181100" cy="465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Urbanist SemiBold"/>
                <a:ea typeface="Urbanist SemiBold"/>
                <a:cs typeface="Urbanist SemiBold"/>
                <a:sym typeface="Urbanist SemiBold"/>
              </a:rPr>
              <a:t>Documentation Streamlit : </a:t>
            </a:r>
            <a:r>
              <a:rPr lang="fr" sz="1600" u="sng">
                <a:solidFill>
                  <a:schemeClr val="hlink"/>
                </a:solidFill>
                <a:latin typeface="Urbanist SemiBold"/>
                <a:ea typeface="Urbanist SemiBold"/>
                <a:cs typeface="Urbanist SemiBold"/>
                <a:sym typeface="Urbanist SemiBold"/>
                <a:hlinkClick r:id="rId3"/>
              </a:rPr>
              <a:t>https://docs.streamlit.io/library/api-reference</a:t>
            </a:r>
            <a:endParaRPr sz="1600">
              <a:latin typeface="Urbanist SemiBold"/>
              <a:ea typeface="Urbanist SemiBold"/>
              <a:cs typeface="Urbanist SemiBold"/>
              <a:sym typeface="Urbanis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2" name="Shape 172"/>
        <p:cNvGrpSpPr/>
        <p:nvPr/>
      </p:nvGrpSpPr>
      <p:grpSpPr>
        <a:xfrm>
          <a:off x="0" y="0"/>
          <a:ext cx="0" cy="0"/>
          <a:chOff x="0" y="0"/>
          <a:chExt cx="0" cy="0"/>
        </a:xfrm>
      </p:grpSpPr>
      <p:sp>
        <p:nvSpPr>
          <p:cNvPr id="173" name="Google Shape;173;p2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Partager son application web</a:t>
            </a:r>
            <a:r>
              <a:rPr lang="fr" sz="2450"/>
              <a:t> Streamlit </a:t>
            </a:r>
            <a:endParaRPr sz="2450"/>
          </a:p>
        </p:txBody>
      </p:sp>
      <p:pic>
        <p:nvPicPr>
          <p:cNvPr id="175" name="Google Shape;175;p2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fr" sz="2200">
                <a:latin typeface="Urbanist"/>
                <a:ea typeface="Urbanist"/>
                <a:cs typeface="Urbanist"/>
                <a:sym typeface="Urbanist"/>
              </a:rPr>
              <a:t>1ère possibilité :</a:t>
            </a:r>
            <a:r>
              <a:rPr lang="fr" sz="2200">
                <a:latin typeface="Urbanist SemiBold"/>
                <a:ea typeface="Urbanist SemiBold"/>
                <a:cs typeface="Urbanist SemiBold"/>
                <a:sym typeface="Urbanist SemiBold"/>
              </a:rPr>
              <a:t> continuer à travailler en local en envoyant le fichier .py à une personne qui </a:t>
            </a:r>
            <a:r>
              <a:rPr lang="fr" sz="2200">
                <a:latin typeface="Urbanist SemiBold"/>
                <a:ea typeface="Urbanist SemiBold"/>
                <a:cs typeface="Urbanist SemiBold"/>
                <a:sym typeface="Urbanist SemiBold"/>
              </a:rPr>
              <a:t>maîtrise</a:t>
            </a:r>
            <a:r>
              <a:rPr lang="fr" sz="2200">
                <a:latin typeface="Urbanist SemiBold"/>
                <a:ea typeface="Urbanist SemiBold"/>
                <a:cs typeface="Urbanist SemiBold"/>
                <a:sym typeface="Urbanist SemiBold"/>
              </a:rPr>
              <a:t> le Terminal </a:t>
            </a:r>
            <a:endParaRPr sz="22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2200">
              <a:latin typeface="Urbanist SemiBold"/>
              <a:ea typeface="Urbanist SemiBold"/>
              <a:cs typeface="Urbanist SemiBold"/>
              <a:sym typeface="Urbanist SemiBold"/>
            </a:endParaRPr>
          </a:p>
          <a:p>
            <a:pPr indent="-368300" lvl="0" marL="457200" rtl="0" algn="l">
              <a:lnSpc>
                <a:spcPct val="100000"/>
              </a:lnSpc>
              <a:spcBef>
                <a:spcPts val="0"/>
              </a:spcBef>
              <a:spcAft>
                <a:spcPts val="0"/>
              </a:spcAft>
              <a:buSzPts val="2200"/>
              <a:buFont typeface="Urbanist SemiBold"/>
              <a:buChar char="-"/>
            </a:pPr>
            <a:r>
              <a:rPr b="1" lang="fr" sz="2200">
                <a:latin typeface="Urbanist"/>
                <a:ea typeface="Urbanist"/>
                <a:cs typeface="Urbanist"/>
                <a:sym typeface="Urbanist"/>
              </a:rPr>
              <a:t>2ème possibilité :</a:t>
            </a:r>
            <a:r>
              <a:rPr lang="fr" sz="2200">
                <a:latin typeface="Urbanist SemiBold"/>
                <a:ea typeface="Urbanist SemiBold"/>
                <a:cs typeface="Urbanist SemiBold"/>
                <a:sym typeface="Urbanist SemiBold"/>
              </a:rPr>
              <a:t> héberger l’application sur le Cloud Streamlit (</a:t>
            </a:r>
            <a:r>
              <a:rPr b="1" lang="fr" sz="2200" u="sng">
                <a:solidFill>
                  <a:schemeClr val="accent5"/>
                </a:solidFill>
                <a:latin typeface="Urbanist"/>
                <a:ea typeface="Urbanist"/>
                <a:cs typeface="Urbanist"/>
                <a:sym typeface="Urbanist"/>
                <a:hlinkClick r:id="rId3">
                  <a:extLst>
                    <a:ext uri="{A12FA001-AC4F-418D-AE19-62706E023703}">
                      <ahyp:hlinkClr val="tx"/>
                    </a:ext>
                  </a:extLst>
                </a:hlinkClick>
              </a:rPr>
              <a:t>https://streamlit.io/cloud</a:t>
            </a:r>
            <a:r>
              <a:rPr lang="fr" sz="2200">
                <a:latin typeface="Urbanist SemiBold"/>
                <a:ea typeface="Urbanist SemiBold"/>
                <a:cs typeface="Urbanist SemiBold"/>
                <a:sym typeface="Urbanist SemiBold"/>
              </a:rPr>
              <a:t>)</a:t>
            </a:r>
            <a:endParaRPr sz="22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1" name="Google Shape;181;p2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Partager son application web</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86" name="Shape 186"/>
        <p:cNvGrpSpPr/>
        <p:nvPr/>
      </p:nvGrpSpPr>
      <p:grpSpPr>
        <a:xfrm>
          <a:off x="0" y="0"/>
          <a:ext cx="0" cy="0"/>
          <a:chOff x="0" y="0"/>
          <a:chExt cx="0" cy="0"/>
        </a:xfrm>
      </p:grpSpPr>
      <p:sp>
        <p:nvSpPr>
          <p:cNvPr id="187" name="Google Shape;187;p29"/>
          <p:cNvSpPr txBox="1"/>
          <p:nvPr>
            <p:ph idx="1" type="subTitle"/>
          </p:nvPr>
        </p:nvSpPr>
        <p:spPr>
          <a:xfrm>
            <a:off x="986250" y="1489775"/>
            <a:ext cx="7171500" cy="27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Permet de partager son application web Streamlit (notamment avec des équipes qui ne maîtrisent pas le Terminal)</a:t>
            </a:r>
            <a:endParaRPr b="1">
              <a:latin typeface="Urbanist"/>
              <a:ea typeface="Urbanist"/>
              <a:cs typeface="Urbanist"/>
              <a:sym typeface="Urbanist"/>
            </a:endParaRPr>
          </a:p>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Hébergement fait à partir d’un repo GitHub : </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repo GitHub pour le projet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dépôt du fichier .py contenant le code Streamlit sur le repo</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compte sur le cloud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association du repo GitHub au compte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déploiement de l’application sur le Cloud Streamlit</a:t>
            </a:r>
            <a:endParaRPr b="1" sz="2200">
              <a:latin typeface="Urbanist"/>
              <a:ea typeface="Urbanist"/>
              <a:cs typeface="Urbanist"/>
              <a:sym typeface="Urbanist"/>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8" name="Google Shape;188;p29"/>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Hébergement sur le Cloud</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2404363" y="182075"/>
            <a:ext cx="4335275" cy="2264576"/>
          </a:xfrm>
          <a:prstGeom prst="rect">
            <a:avLst/>
          </a:prstGeom>
          <a:noFill/>
          <a:ln>
            <a:noFill/>
          </a:ln>
        </p:spPr>
      </p:pic>
      <p:pic>
        <p:nvPicPr>
          <p:cNvPr id="195" name="Google Shape;195;p30"/>
          <p:cNvPicPr preferRelativeResize="0"/>
          <p:nvPr/>
        </p:nvPicPr>
        <p:blipFill>
          <a:blip r:embed="rId4">
            <a:alphaModFix/>
          </a:blip>
          <a:stretch>
            <a:fillRect/>
          </a:stretch>
        </p:blipFill>
        <p:spPr>
          <a:xfrm>
            <a:off x="2304725" y="2549601"/>
            <a:ext cx="4534569" cy="23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99" name="Shape 199"/>
        <p:cNvGrpSpPr/>
        <p:nvPr/>
      </p:nvGrpSpPr>
      <p:grpSpPr>
        <a:xfrm>
          <a:off x="0" y="0"/>
          <a:ext cx="0" cy="0"/>
          <a:chOff x="0" y="0"/>
          <a:chExt cx="0" cy="0"/>
        </a:xfrm>
      </p:grpSpPr>
      <p:sp>
        <p:nvSpPr>
          <p:cNvPr id="200" name="Google Shape;200;p31"/>
          <p:cNvSpPr txBox="1"/>
          <p:nvPr>
            <p:ph idx="1" type="subTitle"/>
          </p:nvPr>
        </p:nvSpPr>
        <p:spPr>
          <a:xfrm>
            <a:off x="986250" y="1489775"/>
            <a:ext cx="7171500" cy="3073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Urbanist SemiBold"/>
              <a:buChar char="-"/>
            </a:pPr>
            <a:r>
              <a:rPr lang="fr">
                <a:latin typeface="Urbanist SemiBold"/>
                <a:ea typeface="Urbanist SemiBold"/>
                <a:cs typeface="Urbanist SemiBold"/>
                <a:sym typeface="Urbanist SemiBold"/>
              </a:rPr>
              <a:t>Nombre illimité de Streamlit hébergés à partir de repo GitHub publics mais possibilité de partir d’un repo GitHub privé</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Gestion des données confidentielles avec les “Secrets Streamlit”. Les parties sensibles des données/du code sont stockées dans un fichier sans être commit sur le repo GitHub. Elles sont ensuite accessibles sur Streamlit en tant que variables d’environnement en utilisant l’onglet “Paramètres avancés” lors du déploiement sur le cloud Streamlit et en utilisant la fonction st.secrets() dans le fichier .py</a:t>
            </a:r>
            <a:endParaRPr>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01" name="Google Shape;201;p31"/>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Confidentialité pour l’hébergement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04" name="Shape 104"/>
        <p:cNvGrpSpPr/>
        <p:nvPr/>
      </p:nvGrpSpPr>
      <p:grpSpPr>
        <a:xfrm>
          <a:off x="0" y="0"/>
          <a:ext cx="0" cy="0"/>
          <a:chOff x="0" y="0"/>
          <a:chExt cx="0" cy="0"/>
        </a:xfrm>
      </p:grpSpPr>
      <p:sp>
        <p:nvSpPr>
          <p:cNvPr id="105" name="Google Shape;105;p1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L’outil Streamlit</a:t>
            </a:r>
            <a:endParaRPr sz="2450"/>
          </a:p>
        </p:txBody>
      </p:sp>
      <p:pic>
        <p:nvPicPr>
          <p:cNvPr id="107" name="Google Shape;107;p1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1" name="Shape 111"/>
        <p:cNvGrpSpPr/>
        <p:nvPr/>
      </p:nvGrpSpPr>
      <p:grpSpPr>
        <a:xfrm>
          <a:off x="0" y="0"/>
          <a:ext cx="0" cy="0"/>
          <a:chOff x="0" y="0"/>
          <a:chExt cx="0" cy="0"/>
        </a:xfrm>
      </p:grpSpPr>
      <p:sp>
        <p:nvSpPr>
          <p:cNvPr id="112" name="Google Shape;112;p18"/>
          <p:cNvSpPr txBox="1"/>
          <p:nvPr>
            <p:ph idx="1" type="subTitle"/>
          </p:nvPr>
        </p:nvSpPr>
        <p:spPr>
          <a:xfrm>
            <a:off x="986250" y="1470200"/>
            <a:ext cx="7171500" cy="208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Streamlit est une librairie Python créée en 2018.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Elle permet de créer des applications web interactives avec de nombreux widgets.</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C’e</a:t>
            </a:r>
            <a:r>
              <a:rPr lang="fr">
                <a:latin typeface="Urbanist SemiBold"/>
                <a:ea typeface="Urbanist SemiBold"/>
                <a:cs typeface="Urbanist SemiBold"/>
                <a:sym typeface="Urbanist SemiBold"/>
              </a:rPr>
              <a:t>st donc un outil très utile pour présenter les résultats d’un projet de Data Science (figures de DataVizualization, prédictions par modèles de Machine Learning)</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13" name="Google Shape;113;p1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Définition de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8" name="Shape 118"/>
        <p:cNvGrpSpPr/>
        <p:nvPr/>
      </p:nvGrpSpPr>
      <p:grpSpPr>
        <a:xfrm>
          <a:off x="0" y="0"/>
          <a:ext cx="0" cy="0"/>
          <a:chOff x="0" y="0"/>
          <a:chExt cx="0" cy="0"/>
        </a:xfrm>
      </p:grpSpPr>
      <p:sp>
        <p:nvSpPr>
          <p:cNvPr id="119" name="Google Shape;119;p19"/>
          <p:cNvSpPr txBox="1"/>
          <p:nvPr>
            <p:ph idx="1" type="subTitle"/>
          </p:nvPr>
        </p:nvSpPr>
        <p:spPr>
          <a:xfrm>
            <a:off x="1553875" y="308250"/>
            <a:ext cx="5938500" cy="1109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u="sng">
                <a:solidFill>
                  <a:schemeClr val="hlink"/>
                </a:solidFill>
                <a:hlinkClick r:id="rId3"/>
              </a:rPr>
              <a:t>https://streamlit.io/gallery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fr" u="sng">
                <a:solidFill>
                  <a:schemeClr val="hlink"/>
                </a:solidFill>
                <a:hlinkClick r:id="rId4"/>
              </a:rPr>
              <a:t>https://studio.datascientest.com/project/betpy/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20" name="Google Shape;120;p19"/>
          <p:cNvPicPr preferRelativeResize="0"/>
          <p:nvPr/>
        </p:nvPicPr>
        <p:blipFill>
          <a:blip r:embed="rId5">
            <a:alphaModFix/>
          </a:blip>
          <a:stretch>
            <a:fillRect/>
          </a:stretch>
        </p:blipFill>
        <p:spPr>
          <a:xfrm>
            <a:off x="1208525" y="1794650"/>
            <a:ext cx="6726955" cy="311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986250" y="1114125"/>
            <a:ext cx="71715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SemiBold"/>
              <a:buChar char="-"/>
            </a:pPr>
            <a:r>
              <a:rPr b="1" lang="fr">
                <a:latin typeface="Urbanist"/>
                <a:ea typeface="Urbanist"/>
                <a:cs typeface="Urbanist"/>
                <a:sym typeface="Urbanist"/>
              </a:rPr>
              <a:t>PowerBI :</a:t>
            </a:r>
            <a:r>
              <a:rPr lang="fr">
                <a:latin typeface="Urbanist SemiBold"/>
                <a:ea typeface="Urbanist SemiBold"/>
                <a:cs typeface="Urbanist SemiBold"/>
                <a:sym typeface="Urbanist SemiBold"/>
              </a:rPr>
              <a:t> </a:t>
            </a:r>
            <a:r>
              <a:rPr lang="fr">
                <a:latin typeface="Urbanist SemiBold"/>
                <a:ea typeface="Urbanist SemiBold"/>
                <a:cs typeface="Urbanist SemiBold"/>
                <a:sym typeface="Urbanist SemiBold"/>
              </a:rPr>
              <a:t>outil de Business Intelligence permettant aux entreprises de prendre des décisions rapidement grâce à de la </a:t>
            </a:r>
            <a:r>
              <a:rPr lang="fr">
                <a:latin typeface="Urbanist SemiBold"/>
                <a:ea typeface="Urbanist SemiBold"/>
                <a:cs typeface="Urbanist SemiBold"/>
                <a:sym typeface="Urbanist SemiBold"/>
              </a:rPr>
              <a:t>DataVizualization, des tableaux de bord et des rapports interactifs</a:t>
            </a:r>
            <a:endParaRPr>
              <a:latin typeface="Urbanist SemiBold"/>
              <a:ea typeface="Urbanist SemiBold"/>
              <a:cs typeface="Urbanist SemiBold"/>
              <a:sym typeface="Urbanist SemiBold"/>
            </a:endParaRPr>
          </a:p>
          <a:p>
            <a:pPr indent="0" lvl="0" marL="457200" rtl="0" algn="l">
              <a:spcBef>
                <a:spcPts val="1200"/>
              </a:spcBef>
              <a:spcAft>
                <a:spcPts val="0"/>
              </a:spcAft>
              <a:buNone/>
            </a:pPr>
            <a:r>
              <a:rPr i="1" lang="fr">
                <a:latin typeface="Urbanist SemiBold"/>
                <a:ea typeface="Urbanist SemiBold"/>
                <a:cs typeface="Urbanist SemiBold"/>
                <a:sym typeface="Urbanist SemiBold"/>
              </a:rPr>
              <a:t>PowerBI possède son propre langage de programmation et sa propre interface graphique</a:t>
            </a:r>
            <a:endParaRPr i="1">
              <a:latin typeface="Urbanist SemiBold"/>
              <a:ea typeface="Urbanist SemiBold"/>
              <a:cs typeface="Urbanist SemiBold"/>
              <a:sym typeface="Urbanist SemiBold"/>
            </a:endParaRPr>
          </a:p>
          <a:p>
            <a:pPr indent="-342900" lvl="0" marL="457200" rtl="0" algn="l">
              <a:spcBef>
                <a:spcPts val="1200"/>
              </a:spcBef>
              <a:spcAft>
                <a:spcPts val="0"/>
              </a:spcAft>
              <a:buSzPts val="1800"/>
              <a:buFont typeface="Urbanist SemiBold"/>
              <a:buChar char="-"/>
            </a:pPr>
            <a:r>
              <a:rPr b="1" lang="fr">
                <a:latin typeface="Urbanist"/>
                <a:ea typeface="Urbanist"/>
                <a:cs typeface="Urbanist"/>
                <a:sym typeface="Urbanist"/>
              </a:rPr>
              <a:t>Streamlit : </a:t>
            </a:r>
            <a:r>
              <a:rPr lang="fr">
                <a:latin typeface="Urbanist SemiBold"/>
                <a:ea typeface="Urbanist SemiBold"/>
                <a:cs typeface="Urbanist SemiBold"/>
                <a:sym typeface="Urbanist SemiBold"/>
              </a:rPr>
              <a:t>outil permettant la présentation de projet de Data Science entier (pas uniquement la DataVizualization) de façon visuelle et résumée</a:t>
            </a:r>
            <a:endParaRPr>
              <a:latin typeface="Urbanist SemiBold"/>
              <a:ea typeface="Urbanist SemiBold"/>
              <a:cs typeface="Urbanist SemiBold"/>
              <a:sym typeface="Urbanist SemiBold"/>
            </a:endParaRPr>
          </a:p>
          <a:p>
            <a:pPr indent="457200" lvl="0" marL="0" rtl="0" algn="l">
              <a:spcBef>
                <a:spcPts val="1200"/>
              </a:spcBef>
              <a:spcAft>
                <a:spcPts val="0"/>
              </a:spcAft>
              <a:buNone/>
            </a:pPr>
            <a:r>
              <a:rPr i="1" lang="fr">
                <a:latin typeface="Urbanist SemiBold"/>
                <a:ea typeface="Urbanist SemiBold"/>
                <a:cs typeface="Urbanist SemiBold"/>
                <a:sym typeface="Urbanist SemiBold"/>
              </a:rPr>
              <a:t>Streamlit est une librairie Python</a:t>
            </a:r>
            <a:endParaRPr i="1">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26" name="Google Shape;126;p20"/>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Comparaison avec PowerBI</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1" name="Shape 131"/>
        <p:cNvGrpSpPr/>
        <p:nvPr/>
      </p:nvGrpSpPr>
      <p:grpSpPr>
        <a:xfrm>
          <a:off x="0" y="0"/>
          <a:ext cx="0" cy="0"/>
          <a:chOff x="0" y="0"/>
          <a:chExt cx="0" cy="0"/>
        </a:xfrm>
      </p:grpSpPr>
      <p:sp>
        <p:nvSpPr>
          <p:cNvPr id="132" name="Google Shape;132;p21"/>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Particularité de</a:t>
            </a:r>
            <a:r>
              <a:rPr lang="fr" sz="2450"/>
              <a:t> Streamlit</a:t>
            </a:r>
            <a:endParaRPr sz="2450"/>
          </a:p>
        </p:txBody>
      </p:sp>
      <p:pic>
        <p:nvPicPr>
          <p:cNvPr id="134" name="Google Shape;134;p21"/>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986250" y="1470200"/>
            <a:ext cx="7719900" cy="837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Utilisation d’un éditeur de code et pas d’un notebook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Spyder ou VisualStudioCode pour obtenir un fichier Python au format .py</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40" name="Google Shape;140;p22"/>
          <p:cNvPicPr preferRelativeResize="0"/>
          <p:nvPr/>
        </p:nvPicPr>
        <p:blipFill rotWithShape="1">
          <a:blip r:embed="rId3">
            <a:alphaModFix/>
          </a:blip>
          <a:srcRect b="0" l="0" r="0" t="0"/>
          <a:stretch/>
        </p:blipFill>
        <p:spPr>
          <a:xfrm>
            <a:off x="1543625" y="2937899"/>
            <a:ext cx="2670750" cy="1335375"/>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5451687" y="2885950"/>
            <a:ext cx="1387325" cy="138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986250" y="1470200"/>
            <a:ext cx="7171500" cy="238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2. Utilisation des commandes sur le Terminal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					</a:t>
            </a:r>
            <a:r>
              <a:rPr lang="fr" u="sng">
                <a:latin typeface="Urbanist SemiBold"/>
                <a:ea typeface="Urbanist SemiBold"/>
                <a:cs typeface="Urbanist SemiBold"/>
                <a:sym typeface="Urbanist SemiBold"/>
              </a:rPr>
              <a:t>Commandes principales :</a:t>
            </a:r>
            <a:endParaRPr u="sng">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cd : permet de se placer dans le bon dossier de l’ordinateur (dossier contenant le fichier .py)</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pip install streamlit : permet d’installer la librairie streamlit</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streamlit run : permet de lancer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0" name="Shape 150"/>
        <p:cNvGrpSpPr/>
        <p:nvPr/>
      </p:nvGrpSpPr>
      <p:grpSpPr>
        <a:xfrm>
          <a:off x="0" y="0"/>
          <a:ext cx="0" cy="0"/>
          <a:chOff x="0" y="0"/>
          <a:chExt cx="0" cy="0"/>
        </a:xfrm>
      </p:grpSpPr>
      <p:sp>
        <p:nvSpPr>
          <p:cNvPr id="151" name="Google Shape;151;p24"/>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Création d’une application web Streamlit</a:t>
            </a:r>
            <a:r>
              <a:rPr lang="fr" sz="2450"/>
              <a:t> </a:t>
            </a:r>
            <a:endParaRPr sz="2450"/>
          </a:p>
        </p:txBody>
      </p:sp>
      <p:pic>
        <p:nvPicPr>
          <p:cNvPr id="153" name="Google Shape;153;p24"/>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