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3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5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07E57-80BB-4785-BF4D-0D1FB67E4D7E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5A6F6-5A40-4747-8BDA-D7AF41B7D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96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5A6F6-5A40-4747-8BDA-D7AF41B7D15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73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Relationship Id="rId1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644C2-6D24-AAF7-5BAD-341E7C790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1750981"/>
          </a:xfrm>
        </p:spPr>
        <p:txBody>
          <a:bodyPr/>
          <a:lstStyle/>
          <a:p>
            <a:pPr algn="l"/>
            <a:r>
              <a:rPr lang="fr-FR" sz="6000" b="1" dirty="0" err="1">
                <a:solidFill>
                  <a:srgbClr val="00B050"/>
                </a:solidFill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CryptoBot</a:t>
            </a:r>
            <a:r>
              <a:rPr lang="fr-FR" sz="6000" b="1" dirty="0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 </a:t>
            </a:r>
            <a:r>
              <a:rPr lang="fr-FR" sz="6000" b="1" dirty="0" err="1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with</a:t>
            </a:r>
            <a:r>
              <a:rPr lang="fr-FR" sz="6000" b="1" dirty="0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 </a:t>
            </a:r>
            <a:r>
              <a:rPr lang="fr-FR" sz="6000" b="1" dirty="0" err="1">
                <a:solidFill>
                  <a:srgbClr val="00B050"/>
                </a:solidFill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Binance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19427A-2718-70B9-A1F6-CEB24E532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z="8000" b="1" dirty="0">
                <a:solidFill>
                  <a:srgbClr val="00B050"/>
                </a:solidFill>
              </a:rPr>
              <a:t>OPA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32336041-61BB-3054-C6A2-C1D524F2F16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30658" y="38841"/>
            <a:ext cx="3162300" cy="685800"/>
          </a:xfrm>
          <a:prstGeom prst="rect">
            <a:avLst/>
          </a:prstGeom>
          <a:ln/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A5501E1-6E6C-DB96-1689-E80DFB21F31D}"/>
              </a:ext>
            </a:extLst>
          </p:cNvPr>
          <p:cNvSpPr txBox="1"/>
          <p:nvPr/>
        </p:nvSpPr>
        <p:spPr>
          <a:xfrm>
            <a:off x="974319" y="6488668"/>
            <a:ext cx="6096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/>
              <a:t>OPA Bootcamp DE Feb 2025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804367E-CA9B-FD6B-495D-F1AAACA7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1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13533-7186-66CA-E99A-25FA3B44F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91A41-363C-E395-A8DD-FAEC9155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383" y="0"/>
            <a:ext cx="2885288" cy="1077229"/>
          </a:xfrm>
        </p:spPr>
        <p:txBody>
          <a:bodyPr>
            <a:normAutofit fontScale="90000"/>
          </a:bodyPr>
          <a:lstStyle/>
          <a:p>
            <a:r>
              <a:rPr lang="de-DE" sz="5300" b="1" dirty="0">
                <a:solidFill>
                  <a:srgbClr val="00B050"/>
                </a:solidFill>
              </a:rPr>
              <a:t>OPA</a:t>
            </a:r>
            <a:br>
              <a:rPr lang="de-DE" dirty="0"/>
            </a:br>
            <a:r>
              <a:rPr lang="fr-FR" sz="1800" b="1" dirty="0" err="1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CryptoBot</a:t>
            </a:r>
            <a:r>
              <a:rPr lang="fr-FR" sz="1800" b="1" dirty="0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 </a:t>
            </a:r>
            <a:r>
              <a:rPr lang="fr-FR" sz="1800" b="1" dirty="0" err="1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with</a:t>
            </a:r>
            <a:r>
              <a:rPr lang="fr-FR" sz="1800" b="1" dirty="0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 </a:t>
            </a:r>
            <a:r>
              <a:rPr lang="fr-FR" sz="1800" b="1" dirty="0" err="1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Binance</a:t>
            </a:r>
            <a:br>
              <a:rPr lang="de-D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de-DE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C6DCCF31-4058-DCD3-1D11-1C65A7489D0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30658" y="38841"/>
            <a:ext cx="3162300" cy="685800"/>
          </a:xfrm>
          <a:prstGeom prst="rect">
            <a:avLst/>
          </a:prstGeom>
          <a:ln/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C6AD29C-D0E1-48FB-643F-29AC5EB418C2}"/>
              </a:ext>
            </a:extLst>
          </p:cNvPr>
          <p:cNvSpPr txBox="1"/>
          <p:nvPr/>
        </p:nvSpPr>
        <p:spPr>
          <a:xfrm>
            <a:off x="974319" y="6488668"/>
            <a:ext cx="6096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/>
              <a:t>OPA Bootcamp DE Feb 2025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42B500-E6A0-4EDB-8866-54079C6CE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813" y="-92510"/>
            <a:ext cx="985398" cy="90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9EC144B-7862-4E4D-F06C-BF202FA5F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679" y="1077229"/>
            <a:ext cx="10201134" cy="43816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4400" b="1" i="1" dirty="0" err="1">
                <a:solidFill>
                  <a:srgbClr val="00B050"/>
                </a:solidFill>
              </a:rPr>
              <a:t>Thank</a:t>
            </a:r>
            <a:r>
              <a:rPr lang="de-DE" sz="4400" b="1" i="1" dirty="0">
                <a:solidFill>
                  <a:srgbClr val="00B050"/>
                </a:solidFill>
              </a:rPr>
              <a:t> </a:t>
            </a:r>
            <a:r>
              <a:rPr lang="de-DE" sz="4400" b="1" i="1" dirty="0" err="1">
                <a:solidFill>
                  <a:srgbClr val="00B050"/>
                </a:solidFill>
              </a:rPr>
              <a:t>you</a:t>
            </a:r>
            <a:endParaRPr lang="de-DE" sz="4400" b="1" i="1" dirty="0">
              <a:solidFill>
                <a:srgbClr val="00B050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8824F11-ECE9-3D7B-464D-672516C15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019" y="1801870"/>
            <a:ext cx="5433204" cy="44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9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40163-B9F4-3578-E2C2-10F78040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751" y="38841"/>
            <a:ext cx="2929062" cy="1077229"/>
          </a:xfrm>
        </p:spPr>
        <p:txBody>
          <a:bodyPr>
            <a:normAutofit fontScale="90000"/>
          </a:bodyPr>
          <a:lstStyle/>
          <a:p>
            <a:r>
              <a:rPr lang="de-DE" sz="5300" b="1" dirty="0">
                <a:solidFill>
                  <a:srgbClr val="00B050"/>
                </a:solidFill>
              </a:rPr>
              <a:t>OPA</a:t>
            </a:r>
            <a:br>
              <a:rPr lang="de-DE" dirty="0"/>
            </a:br>
            <a:r>
              <a:rPr lang="fr-FR" sz="1800" b="1" dirty="0" err="1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CryptoBot</a:t>
            </a:r>
            <a:r>
              <a:rPr lang="fr-FR" sz="1800" b="1" dirty="0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 </a:t>
            </a:r>
            <a:r>
              <a:rPr lang="fr-FR" sz="1800" b="1" dirty="0" err="1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with</a:t>
            </a:r>
            <a:r>
              <a:rPr lang="fr-FR" sz="1800" b="1" dirty="0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 </a:t>
            </a:r>
            <a:r>
              <a:rPr lang="fr-FR" sz="1800" b="1" dirty="0" err="1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Binance</a:t>
            </a:r>
            <a:br>
              <a:rPr lang="de-D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BACEE-82A4-D7F8-E991-DD49CA43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610" y="1842971"/>
            <a:ext cx="7796540" cy="399782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Project </a:t>
            </a:r>
            <a:r>
              <a:rPr lang="de-DE" dirty="0" err="1"/>
              <a:t>scope</a:t>
            </a:r>
            <a:endParaRPr lang="de-DE" dirty="0"/>
          </a:p>
          <a:p>
            <a:r>
              <a:rPr lang="de-DE" dirty="0"/>
              <a:t>Architecture</a:t>
            </a:r>
          </a:p>
          <a:p>
            <a:r>
              <a:rPr lang="de-DE" dirty="0"/>
              <a:t>Database </a:t>
            </a:r>
            <a:r>
              <a:rPr lang="de-DE" dirty="0" err="1"/>
              <a:t>structure</a:t>
            </a:r>
            <a:endParaRPr lang="de-DE" dirty="0"/>
          </a:p>
          <a:p>
            <a:r>
              <a:rPr lang="de-DE" dirty="0"/>
              <a:t>API</a:t>
            </a:r>
          </a:p>
          <a:p>
            <a:r>
              <a:rPr lang="de-DE" dirty="0" err="1"/>
              <a:t>Streamlit</a:t>
            </a:r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loader</a:t>
            </a:r>
            <a:r>
              <a:rPr lang="de-DE" dirty="0"/>
              <a:t> (</a:t>
            </a:r>
            <a:r>
              <a:rPr lang="de-DE" dirty="0" err="1"/>
              <a:t>Bionance</a:t>
            </a:r>
            <a:r>
              <a:rPr lang="de-DE" dirty="0"/>
              <a:t>)</a:t>
            </a:r>
          </a:p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 err="1"/>
              <a:t>Improvements</a:t>
            </a:r>
            <a:endParaRPr lang="de-DE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FEE34863-B194-686A-052B-B68A1556181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30658" y="38841"/>
            <a:ext cx="3162300" cy="685800"/>
          </a:xfrm>
          <a:prstGeom prst="rect">
            <a:avLst/>
          </a:prstGeom>
          <a:ln/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A4F9F2F-EC93-0E1E-B0E1-590D451AF6BF}"/>
              </a:ext>
            </a:extLst>
          </p:cNvPr>
          <p:cNvSpPr txBox="1"/>
          <p:nvPr/>
        </p:nvSpPr>
        <p:spPr>
          <a:xfrm>
            <a:off x="974319" y="6488668"/>
            <a:ext cx="6096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/>
              <a:t>OPA Bootcamp DE Feb 2025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A3336C-645A-EB1D-5D1E-4D9B96A01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813" y="-92510"/>
            <a:ext cx="985398" cy="90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ACA2960-FE14-4E6F-E4D4-D150BDCF2685}"/>
              </a:ext>
            </a:extLst>
          </p:cNvPr>
          <p:cNvSpPr txBox="1">
            <a:spLocks/>
          </p:cNvSpPr>
          <p:nvPr/>
        </p:nvSpPr>
        <p:spPr>
          <a:xfrm>
            <a:off x="1173399" y="1145420"/>
            <a:ext cx="7796540" cy="438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de-DE" sz="2600" b="1" i="1" dirty="0">
                <a:solidFill>
                  <a:srgbClr val="00B050"/>
                </a:solidFill>
              </a:rPr>
              <a:t>Content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83BAA02-2BAB-3C8D-32A9-2A4D64426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5699" y="4516739"/>
            <a:ext cx="1666875" cy="74863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E03DB8C-15F6-26C1-CAC2-5E71769E5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5598" y="3000182"/>
            <a:ext cx="1244133" cy="73438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9E30DAB-98DD-B229-32FE-9C4B6863A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0846" y="1641839"/>
            <a:ext cx="857250" cy="73342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5E67BA6-B08C-9B65-0F50-DC677019DF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8477" y="3281751"/>
            <a:ext cx="752475" cy="79057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65D10FD-1887-EE4A-D03D-D0B61DCFE8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5973" y="4445320"/>
            <a:ext cx="1000125" cy="790575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3B54184-3AAC-3C32-C5D5-A483647F1D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1367" y="5791364"/>
            <a:ext cx="704850" cy="80962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21FC76C1-26BA-C58B-10AD-BF71A25E23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0587" y="1990945"/>
            <a:ext cx="676275" cy="8001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31278E42-BB69-E071-0560-14C180F00A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3502" y="5648146"/>
            <a:ext cx="838200" cy="7429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71E4255-15FF-633B-6880-E4681A1A8B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61700" y="1784717"/>
            <a:ext cx="847725" cy="847725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8DB5F28-3A82-E205-31CB-A27B168075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80514" y="3438914"/>
            <a:ext cx="1666875" cy="47625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D8A49EEE-B159-EAEC-7F58-7AF5BB48C2B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80514" y="5791364"/>
            <a:ext cx="1074976" cy="49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9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BFD70-3FEF-CFEF-C8A9-AAC5C9845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0BDD8-9024-C64C-E74D-6CE431DC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383" y="0"/>
            <a:ext cx="2885288" cy="1077229"/>
          </a:xfrm>
        </p:spPr>
        <p:txBody>
          <a:bodyPr>
            <a:normAutofit fontScale="90000"/>
          </a:bodyPr>
          <a:lstStyle/>
          <a:p>
            <a:r>
              <a:rPr lang="de-DE" sz="5300" b="1" dirty="0">
                <a:solidFill>
                  <a:srgbClr val="00B050"/>
                </a:solidFill>
              </a:rPr>
              <a:t>OPA</a:t>
            </a:r>
            <a:br>
              <a:rPr lang="de-DE" dirty="0"/>
            </a:br>
            <a:r>
              <a:rPr lang="fr-FR" sz="1800" b="1" dirty="0" err="1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CryptoBot</a:t>
            </a:r>
            <a:r>
              <a:rPr lang="fr-FR" sz="1800" b="1" dirty="0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 </a:t>
            </a:r>
            <a:r>
              <a:rPr lang="fr-FR" sz="1800" b="1" dirty="0" err="1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with</a:t>
            </a:r>
            <a:r>
              <a:rPr lang="fr-FR" sz="1800" b="1" dirty="0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 </a:t>
            </a:r>
            <a:r>
              <a:rPr lang="fr-FR" sz="1800" b="1" dirty="0" err="1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Binance</a:t>
            </a:r>
            <a:br>
              <a:rPr lang="de-D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BA36DF-9D33-A682-47CA-BE708B35A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399" y="1169739"/>
            <a:ext cx="7796540" cy="4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600" b="1" i="1" dirty="0">
                <a:solidFill>
                  <a:srgbClr val="00B050"/>
                </a:solidFill>
              </a:rPr>
              <a:t>Project </a:t>
            </a:r>
            <a:r>
              <a:rPr lang="de-DE" sz="2600" b="1" i="1" dirty="0" err="1">
                <a:solidFill>
                  <a:srgbClr val="00B050"/>
                </a:solidFill>
              </a:rPr>
              <a:t>scope</a:t>
            </a:r>
            <a:endParaRPr lang="de-DE" sz="2600" b="1" i="1" dirty="0">
              <a:solidFill>
                <a:srgbClr val="00B050"/>
              </a:solidFill>
            </a:endParaRP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80ECFAFE-BB15-6DB6-2948-A749A3A72BB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30658" y="38841"/>
            <a:ext cx="3162300" cy="685800"/>
          </a:xfrm>
          <a:prstGeom prst="rect">
            <a:avLst/>
          </a:prstGeom>
          <a:ln/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4AF3B14-BDBC-7DF2-69B5-D8A9BF5F66CD}"/>
              </a:ext>
            </a:extLst>
          </p:cNvPr>
          <p:cNvSpPr txBox="1"/>
          <p:nvPr/>
        </p:nvSpPr>
        <p:spPr>
          <a:xfrm>
            <a:off x="974319" y="6488668"/>
            <a:ext cx="6096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/>
              <a:t>OPA Bootcamp DE Feb 2025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805DF8-C9C4-3166-9042-1D9D5A760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813" y="-92510"/>
            <a:ext cx="985398" cy="90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19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46B15-5A34-5B3F-80B4-38E56B2A4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C97F1-7A24-2A24-782A-E6911608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383" y="0"/>
            <a:ext cx="2885288" cy="1077229"/>
          </a:xfrm>
        </p:spPr>
        <p:txBody>
          <a:bodyPr>
            <a:normAutofit fontScale="90000"/>
          </a:bodyPr>
          <a:lstStyle/>
          <a:p>
            <a:r>
              <a:rPr lang="de-DE" sz="5300" b="1" dirty="0">
                <a:solidFill>
                  <a:srgbClr val="00B050"/>
                </a:solidFill>
              </a:rPr>
              <a:t>OPA</a:t>
            </a:r>
            <a:br>
              <a:rPr lang="de-DE" dirty="0"/>
            </a:br>
            <a:r>
              <a:rPr lang="fr-FR" sz="1800" b="1" dirty="0" err="1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CryptoBot</a:t>
            </a:r>
            <a:r>
              <a:rPr lang="fr-FR" sz="1800" b="1" dirty="0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 </a:t>
            </a:r>
            <a:r>
              <a:rPr lang="fr-FR" sz="1800" b="1" dirty="0" err="1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with</a:t>
            </a:r>
            <a:r>
              <a:rPr lang="fr-FR" sz="1800" b="1" dirty="0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 </a:t>
            </a:r>
            <a:r>
              <a:rPr lang="fr-FR" sz="1800" b="1" dirty="0" err="1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Binance</a:t>
            </a:r>
            <a:br>
              <a:rPr lang="de-D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CE9302-59EC-EE2C-0CCD-554A3305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399" y="1145420"/>
            <a:ext cx="7796540" cy="43816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sz="2600" b="1" i="1" dirty="0">
                <a:solidFill>
                  <a:srgbClr val="00B050"/>
                </a:solidFill>
              </a:rPr>
              <a:t>Architecture</a:t>
            </a:r>
            <a:r>
              <a:rPr lang="de-DE" dirty="0"/>
              <a:t> (Docker </a:t>
            </a:r>
            <a:r>
              <a:rPr lang="de-DE" dirty="0" err="1"/>
              <a:t>containers</a:t>
            </a:r>
            <a:r>
              <a:rPr lang="de-DE" dirty="0"/>
              <a:t>)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B583B56C-52A6-ABD1-45B0-09BC116E661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30658" y="38841"/>
            <a:ext cx="3162300" cy="685800"/>
          </a:xfrm>
          <a:prstGeom prst="rect">
            <a:avLst/>
          </a:prstGeom>
          <a:ln/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0768C0A-3041-ED3C-09EF-9DA86F228D06}"/>
              </a:ext>
            </a:extLst>
          </p:cNvPr>
          <p:cNvSpPr txBox="1"/>
          <p:nvPr/>
        </p:nvSpPr>
        <p:spPr>
          <a:xfrm>
            <a:off x="974319" y="6488668"/>
            <a:ext cx="6096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/>
              <a:t>OPA Bootcamp DE Feb 2025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2255C0-1296-98C3-D563-0FA75E727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813" y="-92510"/>
            <a:ext cx="985398" cy="90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6F2915F-DF2F-3C79-0520-F2277375A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630" y="1700413"/>
            <a:ext cx="8513425" cy="461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4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A730F-97DD-5A0B-20F2-3F666456F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A8666-F2E0-9F21-D617-E0447869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383" y="0"/>
            <a:ext cx="2885288" cy="1077229"/>
          </a:xfrm>
        </p:spPr>
        <p:txBody>
          <a:bodyPr>
            <a:normAutofit fontScale="90000"/>
          </a:bodyPr>
          <a:lstStyle/>
          <a:p>
            <a:r>
              <a:rPr lang="de-DE" sz="5300" b="1" dirty="0">
                <a:solidFill>
                  <a:srgbClr val="00B050"/>
                </a:solidFill>
              </a:rPr>
              <a:t>OPA</a:t>
            </a:r>
            <a:br>
              <a:rPr lang="de-DE" dirty="0"/>
            </a:br>
            <a:r>
              <a:rPr lang="fr-FR" sz="1800" b="1" dirty="0" err="1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CryptoBot</a:t>
            </a:r>
            <a:r>
              <a:rPr lang="fr-FR" sz="1800" b="1" dirty="0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 </a:t>
            </a:r>
            <a:r>
              <a:rPr lang="fr-FR" sz="1800" b="1" dirty="0" err="1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with</a:t>
            </a:r>
            <a:r>
              <a:rPr lang="fr-FR" sz="1800" b="1" dirty="0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 </a:t>
            </a:r>
            <a:r>
              <a:rPr lang="fr-FR" sz="1800" b="1" dirty="0" err="1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Binance</a:t>
            </a:r>
            <a:br>
              <a:rPr lang="de-D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E27F94-C0D9-C6C8-576F-EA443C71B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399" y="1169739"/>
            <a:ext cx="7796540" cy="43816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de-DE" sz="2600" b="1" i="1" dirty="0">
                <a:solidFill>
                  <a:srgbClr val="00B050"/>
                </a:solidFill>
              </a:rPr>
              <a:t>Database </a:t>
            </a:r>
            <a:r>
              <a:rPr lang="de-DE" sz="2600" b="1" i="1" dirty="0" err="1">
                <a:solidFill>
                  <a:srgbClr val="00B050"/>
                </a:solidFill>
              </a:rPr>
              <a:t>structure</a:t>
            </a:r>
            <a:endParaRPr lang="de-DE" sz="2600" b="1" i="1" dirty="0">
              <a:solidFill>
                <a:srgbClr val="00B050"/>
              </a:solidFill>
            </a:endParaRP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4BDA8B68-8C92-3DB3-AEB2-F3D61A08575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30658" y="38841"/>
            <a:ext cx="3162300" cy="685800"/>
          </a:xfrm>
          <a:prstGeom prst="rect">
            <a:avLst/>
          </a:prstGeom>
          <a:ln/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C8AAB7E-B9E5-C184-30CE-DED01C2DC066}"/>
              </a:ext>
            </a:extLst>
          </p:cNvPr>
          <p:cNvSpPr txBox="1"/>
          <p:nvPr/>
        </p:nvSpPr>
        <p:spPr>
          <a:xfrm>
            <a:off x="974319" y="6488668"/>
            <a:ext cx="6096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/>
              <a:t>OPA Bootcamp DE Feb 2025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9B3CC2-F1BB-CC83-636C-135C18E57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813" y="-92510"/>
            <a:ext cx="985398" cy="90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034E69D-9D35-C982-CC3B-E4EE2CB0F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1148" y="1753505"/>
            <a:ext cx="7589703" cy="4609888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32659B6-C8EB-1283-1879-FB4ED65132A6}"/>
              </a:ext>
            </a:extLst>
          </p:cNvPr>
          <p:cNvCxnSpPr>
            <a:cxnSpLocks/>
          </p:cNvCxnSpPr>
          <p:nvPr/>
        </p:nvCxnSpPr>
        <p:spPr>
          <a:xfrm>
            <a:off x="5049847" y="4513006"/>
            <a:ext cx="20212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355C36-ED83-D262-E7C3-4F6C10D1CF71}"/>
              </a:ext>
            </a:extLst>
          </p:cNvPr>
          <p:cNvCxnSpPr>
            <a:cxnSpLocks/>
          </p:cNvCxnSpPr>
          <p:nvPr/>
        </p:nvCxnSpPr>
        <p:spPr>
          <a:xfrm>
            <a:off x="5049847" y="4671305"/>
            <a:ext cx="20212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632CA7C-9BE8-FC9E-7973-8D7530809E00}"/>
              </a:ext>
            </a:extLst>
          </p:cNvPr>
          <p:cNvCxnSpPr>
            <a:cxnSpLocks/>
          </p:cNvCxnSpPr>
          <p:nvPr/>
        </p:nvCxnSpPr>
        <p:spPr>
          <a:xfrm>
            <a:off x="5007568" y="4848286"/>
            <a:ext cx="206356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5D743FA-D171-ACAD-987D-58ED82AB54B4}"/>
              </a:ext>
            </a:extLst>
          </p:cNvPr>
          <p:cNvCxnSpPr>
            <a:cxnSpLocks/>
          </p:cNvCxnSpPr>
          <p:nvPr/>
        </p:nvCxnSpPr>
        <p:spPr>
          <a:xfrm>
            <a:off x="5049847" y="2936895"/>
            <a:ext cx="20212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B22ADCDB-3E8C-F720-42D2-D4AB65C2E1EC}"/>
              </a:ext>
            </a:extLst>
          </p:cNvPr>
          <p:cNvCxnSpPr>
            <a:cxnSpLocks/>
          </p:cNvCxnSpPr>
          <p:nvPr/>
        </p:nvCxnSpPr>
        <p:spPr>
          <a:xfrm>
            <a:off x="5007568" y="5025267"/>
            <a:ext cx="206356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FFFE9B7E-11AE-294A-9D03-D863504CA4B0}"/>
              </a:ext>
            </a:extLst>
          </p:cNvPr>
          <p:cNvCxnSpPr>
            <a:cxnSpLocks/>
          </p:cNvCxnSpPr>
          <p:nvPr/>
        </p:nvCxnSpPr>
        <p:spPr>
          <a:xfrm>
            <a:off x="5007568" y="5208147"/>
            <a:ext cx="206356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492786B9-C42F-1788-8DED-8A74967B4436}"/>
              </a:ext>
            </a:extLst>
          </p:cNvPr>
          <p:cNvCxnSpPr>
            <a:cxnSpLocks/>
          </p:cNvCxnSpPr>
          <p:nvPr/>
        </p:nvCxnSpPr>
        <p:spPr>
          <a:xfrm>
            <a:off x="8017223" y="1899592"/>
            <a:ext cx="1752109" cy="48964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8C45C121-DD53-09B3-6DA9-89BDF26847EB}"/>
              </a:ext>
            </a:extLst>
          </p:cNvPr>
          <p:cNvCxnSpPr>
            <a:cxnSpLocks/>
          </p:cNvCxnSpPr>
          <p:nvPr/>
        </p:nvCxnSpPr>
        <p:spPr>
          <a:xfrm flipV="1">
            <a:off x="8017223" y="1899592"/>
            <a:ext cx="1799303" cy="48964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43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43FE8-B234-5825-3A29-5626E56DF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FFF46-F975-DEC0-6813-0866D77E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383" y="0"/>
            <a:ext cx="2885288" cy="1077229"/>
          </a:xfrm>
        </p:spPr>
        <p:txBody>
          <a:bodyPr>
            <a:normAutofit fontScale="90000"/>
          </a:bodyPr>
          <a:lstStyle/>
          <a:p>
            <a:r>
              <a:rPr lang="de-DE" sz="5300" b="1" dirty="0">
                <a:solidFill>
                  <a:srgbClr val="00B050"/>
                </a:solidFill>
              </a:rPr>
              <a:t>OPA</a:t>
            </a:r>
            <a:br>
              <a:rPr lang="de-DE" dirty="0"/>
            </a:br>
            <a:r>
              <a:rPr lang="fr-FR" sz="1800" b="1" dirty="0" err="1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CryptoBot</a:t>
            </a:r>
            <a:r>
              <a:rPr lang="fr-FR" sz="1800" b="1" dirty="0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 </a:t>
            </a:r>
            <a:r>
              <a:rPr lang="fr-FR" sz="1800" b="1" dirty="0" err="1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with</a:t>
            </a:r>
            <a:r>
              <a:rPr lang="fr-FR" sz="1800" b="1" dirty="0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 </a:t>
            </a:r>
            <a:r>
              <a:rPr lang="fr-FR" sz="1800" b="1" dirty="0" err="1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Binance</a:t>
            </a:r>
            <a:br>
              <a:rPr lang="de-D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7D1E40-0CF0-AD58-21F3-60542DE1C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399" y="1169739"/>
            <a:ext cx="7796540" cy="4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600" b="1" i="1" dirty="0">
                <a:solidFill>
                  <a:srgbClr val="00B050"/>
                </a:solidFill>
              </a:rPr>
              <a:t>API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138420AC-CBCE-5533-2D17-5F9ED762346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30658" y="38841"/>
            <a:ext cx="3162300" cy="685800"/>
          </a:xfrm>
          <a:prstGeom prst="rect">
            <a:avLst/>
          </a:prstGeom>
          <a:ln/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AE8E494-F9BB-768F-E622-03FE195A8B71}"/>
              </a:ext>
            </a:extLst>
          </p:cNvPr>
          <p:cNvSpPr txBox="1"/>
          <p:nvPr/>
        </p:nvSpPr>
        <p:spPr>
          <a:xfrm>
            <a:off x="974319" y="6488668"/>
            <a:ext cx="6096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/>
              <a:t>OPA Bootcamp DE Feb 2025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97EBD4-C389-F3BA-CDCE-403493437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813" y="-92510"/>
            <a:ext cx="985398" cy="90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B838F96-8518-B6EF-8DEB-87BEF3099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772" y="1246762"/>
            <a:ext cx="7683332" cy="524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1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296AA-6213-3DCA-1FFF-FCA307F5F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EDC36-E50A-1A83-5841-ACCEF160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383" y="0"/>
            <a:ext cx="2885288" cy="1077229"/>
          </a:xfrm>
        </p:spPr>
        <p:txBody>
          <a:bodyPr>
            <a:normAutofit fontScale="90000"/>
          </a:bodyPr>
          <a:lstStyle/>
          <a:p>
            <a:r>
              <a:rPr lang="de-DE" sz="5300" b="1" dirty="0">
                <a:solidFill>
                  <a:srgbClr val="00B050"/>
                </a:solidFill>
              </a:rPr>
              <a:t>OPA</a:t>
            </a:r>
            <a:br>
              <a:rPr lang="de-DE" dirty="0"/>
            </a:br>
            <a:r>
              <a:rPr lang="fr-FR" sz="1800" b="1" dirty="0" err="1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CryptoBot</a:t>
            </a:r>
            <a:r>
              <a:rPr lang="fr-FR" sz="1800" b="1" dirty="0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 </a:t>
            </a:r>
            <a:r>
              <a:rPr lang="fr-FR" sz="1800" b="1" dirty="0" err="1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with</a:t>
            </a:r>
            <a:r>
              <a:rPr lang="fr-FR" sz="1800" b="1" dirty="0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 </a:t>
            </a:r>
            <a:r>
              <a:rPr lang="fr-FR" sz="1800" b="1" dirty="0" err="1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Binance</a:t>
            </a:r>
            <a:br>
              <a:rPr lang="de-D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5BF868-5216-8980-A61E-FDECE4A88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399" y="1169739"/>
            <a:ext cx="7796540" cy="4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600" b="1" i="1" dirty="0">
                <a:solidFill>
                  <a:srgbClr val="00B050"/>
                </a:solidFill>
              </a:rPr>
              <a:t>Data </a:t>
            </a:r>
            <a:r>
              <a:rPr lang="de-DE" sz="2600" b="1" i="1" dirty="0" err="1">
                <a:solidFill>
                  <a:srgbClr val="00B050"/>
                </a:solidFill>
              </a:rPr>
              <a:t>loader</a:t>
            </a:r>
            <a:r>
              <a:rPr lang="de-DE" sz="2600" b="1" i="1" dirty="0">
                <a:solidFill>
                  <a:srgbClr val="00B050"/>
                </a:solidFill>
              </a:rPr>
              <a:t> (</a:t>
            </a:r>
            <a:r>
              <a:rPr lang="de-DE" sz="2600" b="1" i="1" dirty="0" err="1">
                <a:solidFill>
                  <a:srgbClr val="00B050"/>
                </a:solidFill>
              </a:rPr>
              <a:t>Bionance</a:t>
            </a:r>
            <a:r>
              <a:rPr lang="de-DE" sz="2600" b="1" i="1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1862C207-72D7-CE85-CFF6-C8696E0DA68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30658" y="38841"/>
            <a:ext cx="3162300" cy="685800"/>
          </a:xfrm>
          <a:prstGeom prst="rect">
            <a:avLst/>
          </a:prstGeom>
          <a:ln/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73551DB-2A3D-2E70-A231-FA764D1CD561}"/>
              </a:ext>
            </a:extLst>
          </p:cNvPr>
          <p:cNvSpPr txBox="1"/>
          <p:nvPr/>
        </p:nvSpPr>
        <p:spPr>
          <a:xfrm>
            <a:off x="974319" y="6488668"/>
            <a:ext cx="6096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/>
              <a:t>OPA Bootcamp DE Feb 2025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78B4C4-F369-9997-DC90-47B59D01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813" y="-92510"/>
            <a:ext cx="985398" cy="90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88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1BB2A-3A27-C99F-F481-E453EE1E5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A4952-9EE8-CB34-32A9-870738C7E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383" y="0"/>
            <a:ext cx="2885288" cy="1077229"/>
          </a:xfrm>
        </p:spPr>
        <p:txBody>
          <a:bodyPr>
            <a:normAutofit fontScale="90000"/>
          </a:bodyPr>
          <a:lstStyle/>
          <a:p>
            <a:r>
              <a:rPr lang="de-DE" sz="5300" b="1" dirty="0">
                <a:solidFill>
                  <a:srgbClr val="00B050"/>
                </a:solidFill>
              </a:rPr>
              <a:t>OPA</a:t>
            </a:r>
            <a:br>
              <a:rPr lang="de-DE" dirty="0"/>
            </a:br>
            <a:r>
              <a:rPr lang="fr-FR" sz="1800" b="1" dirty="0" err="1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CryptoBot</a:t>
            </a:r>
            <a:r>
              <a:rPr lang="fr-FR" sz="1800" b="1" dirty="0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 </a:t>
            </a:r>
            <a:r>
              <a:rPr lang="fr-FR" sz="1800" b="1" dirty="0" err="1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with</a:t>
            </a:r>
            <a:r>
              <a:rPr lang="fr-FR" sz="1800" b="1" dirty="0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 </a:t>
            </a:r>
            <a:r>
              <a:rPr lang="fr-FR" sz="1800" b="1" dirty="0" err="1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Binance</a:t>
            </a:r>
            <a:br>
              <a:rPr lang="de-D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76E07F-9845-39D3-CBF3-9B813DB7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399" y="1169739"/>
            <a:ext cx="7796540" cy="4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600" b="1" i="1" dirty="0" err="1">
                <a:solidFill>
                  <a:srgbClr val="00B050"/>
                </a:solidFill>
              </a:rPr>
              <a:t>Machine</a:t>
            </a:r>
            <a:r>
              <a:rPr lang="de-DE" sz="2600" b="1" i="1" dirty="0">
                <a:solidFill>
                  <a:srgbClr val="00B050"/>
                </a:solidFill>
              </a:rPr>
              <a:t> </a:t>
            </a:r>
            <a:r>
              <a:rPr lang="de-DE" sz="2600" b="1" i="1" dirty="0" err="1">
                <a:solidFill>
                  <a:srgbClr val="00B050"/>
                </a:solidFill>
              </a:rPr>
              <a:t>learning</a:t>
            </a:r>
            <a:endParaRPr lang="de-DE" sz="2600" b="1" i="1" dirty="0">
              <a:solidFill>
                <a:srgbClr val="00B050"/>
              </a:solidFill>
            </a:endParaRP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21012A9E-94F7-1C02-4006-CDF7E217873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30658" y="38841"/>
            <a:ext cx="3162300" cy="685800"/>
          </a:xfrm>
          <a:prstGeom prst="rect">
            <a:avLst/>
          </a:prstGeom>
          <a:ln/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2A56CA8-474C-AE54-515E-8D199B0FFCC0}"/>
              </a:ext>
            </a:extLst>
          </p:cNvPr>
          <p:cNvSpPr txBox="1"/>
          <p:nvPr/>
        </p:nvSpPr>
        <p:spPr>
          <a:xfrm>
            <a:off x="974319" y="6488668"/>
            <a:ext cx="6096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/>
              <a:t>OPA Bootcamp DE Feb 2025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58FD63-56D7-BD50-1A3D-4C9DEE318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813" y="-92510"/>
            <a:ext cx="985398" cy="90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04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82EB4-0034-CF0F-AF2F-ED35D409C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30574-E573-720D-1BC2-A38958AE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751" y="38841"/>
            <a:ext cx="2929062" cy="1077229"/>
          </a:xfrm>
        </p:spPr>
        <p:txBody>
          <a:bodyPr>
            <a:normAutofit fontScale="90000"/>
          </a:bodyPr>
          <a:lstStyle/>
          <a:p>
            <a:r>
              <a:rPr lang="de-DE" sz="5300" b="1" dirty="0">
                <a:solidFill>
                  <a:srgbClr val="00B050"/>
                </a:solidFill>
              </a:rPr>
              <a:t>OPA</a:t>
            </a:r>
            <a:br>
              <a:rPr lang="de-DE" dirty="0"/>
            </a:br>
            <a:r>
              <a:rPr lang="fr-FR" sz="1800" b="1" dirty="0" err="1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CryptoBot</a:t>
            </a:r>
            <a:r>
              <a:rPr lang="fr-FR" sz="1800" b="1" dirty="0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 </a:t>
            </a:r>
            <a:r>
              <a:rPr lang="fr-FR" sz="1800" b="1" dirty="0" err="1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with</a:t>
            </a:r>
            <a:r>
              <a:rPr lang="fr-FR" sz="1800" b="1" dirty="0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 </a:t>
            </a:r>
            <a:r>
              <a:rPr lang="fr-FR" sz="1800" b="1" dirty="0" err="1">
                <a:effectLst/>
                <a:latin typeface="Montserrat" panose="020F0502020204030204" pitchFamily="2" charset="0"/>
                <a:ea typeface="Montserrat" panose="020F0502020204030204" pitchFamily="2" charset="0"/>
                <a:cs typeface="Montserrat" panose="020F0502020204030204" pitchFamily="2" charset="0"/>
              </a:rPr>
              <a:t>Binance</a:t>
            </a:r>
            <a:br>
              <a:rPr lang="de-D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7C1B0-12DF-B8C4-711E-AB0C43CD6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055" y="1779742"/>
            <a:ext cx="8719630" cy="4445960"/>
          </a:xfrm>
        </p:spPr>
        <p:txBody>
          <a:bodyPr/>
          <a:lstStyle/>
          <a:p>
            <a:r>
              <a:rPr lang="de-DE" dirty="0"/>
              <a:t>API : </a:t>
            </a:r>
            <a:r>
              <a:rPr lang="de-DE" dirty="0" err="1"/>
              <a:t>athentication</a:t>
            </a:r>
            <a:r>
              <a:rPr lang="de-DE" dirty="0"/>
              <a:t> + </a:t>
            </a:r>
            <a:r>
              <a:rPr lang="de-DE" dirty="0" err="1"/>
              <a:t>authorization</a:t>
            </a:r>
            <a:r>
              <a:rPr lang="de-DE" dirty="0"/>
              <a:t> + </a:t>
            </a:r>
            <a:r>
              <a:rPr lang="de-DE" dirty="0" err="1"/>
              <a:t>performance</a:t>
            </a:r>
            <a:endParaRPr lang="de-DE" dirty="0"/>
          </a:p>
          <a:p>
            <a:r>
              <a:rPr lang="de-DE" dirty="0"/>
              <a:t>Database :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, </a:t>
            </a:r>
            <a:r>
              <a:rPr lang="de-DE" dirty="0" err="1"/>
              <a:t>cascading</a:t>
            </a:r>
            <a:r>
              <a:rPr lang="de-DE" dirty="0"/>
              <a:t> </a:t>
            </a:r>
            <a:r>
              <a:rPr lang="de-DE" dirty="0" err="1"/>
              <a:t>deletion</a:t>
            </a:r>
            <a:endParaRPr lang="de-DE" dirty="0"/>
          </a:p>
          <a:p>
            <a:r>
              <a:rPr lang="de-DE" dirty="0" err="1"/>
              <a:t>Streamlit</a:t>
            </a:r>
            <a:r>
              <a:rPr lang="de-DE" dirty="0"/>
              <a:t> :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interface</a:t>
            </a:r>
          </a:p>
          <a:p>
            <a:r>
              <a:rPr lang="de-DE" dirty="0" err="1"/>
              <a:t>Logging</a:t>
            </a:r>
            <a:r>
              <a:rPr lang="de-DE" dirty="0"/>
              <a:t> : </a:t>
            </a: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logging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API, </a:t>
            </a:r>
            <a:r>
              <a:rPr lang="de-DE" dirty="0" err="1"/>
              <a:t>Streamlit</a:t>
            </a:r>
            <a:r>
              <a:rPr lang="de-DE" dirty="0"/>
              <a:t> and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loader</a:t>
            </a:r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loader</a:t>
            </a:r>
            <a:r>
              <a:rPr lang="de-DE" dirty="0"/>
              <a:t> </a:t>
            </a:r>
            <a:r>
              <a:rPr lang="de-DE" dirty="0" err="1"/>
              <a:t>automation</a:t>
            </a:r>
            <a:r>
              <a:rPr lang="de-DE" dirty="0"/>
              <a:t>: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cron</a:t>
            </a:r>
            <a:r>
              <a:rPr lang="de-DE" dirty="0"/>
              <a:t> </a:t>
            </a:r>
            <a:r>
              <a:rPr lang="de-DE" dirty="0" err="1"/>
              <a:t>jobs</a:t>
            </a:r>
            <a:endParaRPr lang="de-DE" dirty="0"/>
          </a:p>
          <a:p>
            <a:r>
              <a:rPr lang="de-DE" dirty="0"/>
              <a:t>GitHub </a:t>
            </a:r>
            <a:r>
              <a:rPr lang="de-DE" dirty="0" err="1"/>
              <a:t>actions</a:t>
            </a:r>
            <a:r>
              <a:rPr lang="de-DE" dirty="0"/>
              <a:t> : code review, </a:t>
            </a:r>
            <a:r>
              <a:rPr lang="de-DE" dirty="0" err="1"/>
              <a:t>pytest</a:t>
            </a:r>
            <a:endParaRPr lang="de-DE" dirty="0"/>
          </a:p>
          <a:p>
            <a:r>
              <a:rPr lang="de-DE" dirty="0" err="1"/>
              <a:t>AirFlow</a:t>
            </a:r>
            <a:r>
              <a:rPr lang="de-DE" dirty="0"/>
              <a:t> Automation : </a:t>
            </a:r>
            <a:r>
              <a:rPr lang="de-DE" dirty="0" err="1"/>
              <a:t>test</a:t>
            </a:r>
            <a:r>
              <a:rPr lang="de-DE" dirty="0"/>
              <a:t> + </a:t>
            </a:r>
            <a:r>
              <a:rPr lang="de-DE" dirty="0" err="1"/>
              <a:t>deployment</a:t>
            </a:r>
            <a:endParaRPr lang="de-DE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33937E18-03AD-01CA-B948-FCAD65589F5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30658" y="38841"/>
            <a:ext cx="3162300" cy="685800"/>
          </a:xfrm>
          <a:prstGeom prst="rect">
            <a:avLst/>
          </a:prstGeom>
          <a:ln/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CCD76F9-BD58-7CE2-BFC3-A2E6A0356DBC}"/>
              </a:ext>
            </a:extLst>
          </p:cNvPr>
          <p:cNvSpPr txBox="1"/>
          <p:nvPr/>
        </p:nvSpPr>
        <p:spPr>
          <a:xfrm>
            <a:off x="974319" y="6488668"/>
            <a:ext cx="6096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/>
              <a:t>OPA Bootcamp DE Feb 2025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83D6AE-DB41-1D0F-051E-B3DDD5F52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813" y="-92510"/>
            <a:ext cx="985398" cy="90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B867D3E-C9DB-B1EE-D1B3-3964D5C9BEAA}"/>
              </a:ext>
            </a:extLst>
          </p:cNvPr>
          <p:cNvSpPr txBox="1">
            <a:spLocks/>
          </p:cNvSpPr>
          <p:nvPr/>
        </p:nvSpPr>
        <p:spPr>
          <a:xfrm>
            <a:off x="1173399" y="1169739"/>
            <a:ext cx="7796540" cy="438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de-DE" sz="2600" b="1" i="1" dirty="0" err="1">
                <a:solidFill>
                  <a:srgbClr val="00B050"/>
                </a:solidFill>
              </a:rPr>
              <a:t>Improvements</a:t>
            </a:r>
            <a:endParaRPr lang="de-DE" sz="26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215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0</TotalTime>
  <Words>198</Words>
  <Application>Microsoft Office PowerPoint</Application>
  <PresentationFormat>Breitbild</PresentationFormat>
  <Paragraphs>47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Montserrat</vt:lpstr>
      <vt:lpstr>MS Shell Dlg 2</vt:lpstr>
      <vt:lpstr>Wingdings</vt:lpstr>
      <vt:lpstr>Wingdings 3</vt:lpstr>
      <vt:lpstr>Madison</vt:lpstr>
      <vt:lpstr>CryptoBot with Binance</vt:lpstr>
      <vt:lpstr>OPA CryptoBot with Binance </vt:lpstr>
      <vt:lpstr>OPA CryptoBot with Binance </vt:lpstr>
      <vt:lpstr>OPA CryptoBot with Binance </vt:lpstr>
      <vt:lpstr>OPA CryptoBot with Binance </vt:lpstr>
      <vt:lpstr>OPA CryptoBot with Binance </vt:lpstr>
      <vt:lpstr>OPA CryptoBot with Binance </vt:lpstr>
      <vt:lpstr>OPA CryptoBot with Binance </vt:lpstr>
      <vt:lpstr>OPA CryptoBot with Binance </vt:lpstr>
      <vt:lpstr>OPA CryptoBot with Binance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Siewko</dc:creator>
  <cp:lastModifiedBy>Jakub Siewko</cp:lastModifiedBy>
  <cp:revision>17</cp:revision>
  <dcterms:created xsi:type="dcterms:W3CDTF">2025-05-27T12:42:07Z</dcterms:created>
  <dcterms:modified xsi:type="dcterms:W3CDTF">2025-05-27T14:47:21Z</dcterms:modified>
</cp:coreProperties>
</file>