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FAB96-45E5-6001-BC70-84261828C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0BEAB1-8FAF-4774-D2D7-3C9293C44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BA81F0-FDF7-ABB5-031F-A6C056CD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0447B1-F441-5D2C-707B-9C730608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2F5AD-EFD9-8524-12B8-2E3307F8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69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B4BC4-59A9-CDAF-50A5-B3E487F5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DF3BCB-B3AD-8B74-662D-CFCAAEDFF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8753E5-71A5-6B8C-21EC-6734EAD4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C0D530-7001-1C05-7B91-3222E587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F9F974-B273-64A6-709E-32DFBBA7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56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13E8DAF-AC88-DE8E-9E59-EB47099DC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4BCF33-EB8F-2964-4C12-53196FEB1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FFB14A-60C5-FC46-41A4-BFDE292C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56005B-E5D8-8FE5-E339-1328BDD2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E4C943-F838-E26F-77DD-08AB344E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84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91CC4-45B5-B607-B895-CEB7831C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E5E754-9804-A864-0F2C-8EC7D9669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B3EE88-9021-9996-1A36-088B1973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1F7CCD-DDA1-D277-48A4-2F4F6412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3775E4-D72A-4C31-9339-C6AC1838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41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BE39B-DBED-E7AA-0757-0D514BD6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3EF5EA-ABF6-FF36-BBB8-F636C2B33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B0FB5B-EF51-6A9D-A3DE-EC001347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BEE717-10DA-A4EC-FE83-DDAAA9C6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4841D2-F9DF-502F-A2A7-70AB5B2D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51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C2127-31BA-05E2-E9AC-EBA62592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FE1CC4-87F0-C78A-A270-5B84AE313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C86F9-20EE-AADC-98C9-183AFA151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4089CA-2099-EDA2-65D6-1A9C351A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605A08-D223-AA5C-9E3E-8065F2B2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432317-092E-55CB-DE52-E34C3276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4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19CAD-C87C-0328-209D-93EA1056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37B802-AEE2-486D-1B9A-243D435B0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A5D6CA-6BA2-94DC-0AB7-8723A2CB7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AE41A5-AB1B-AF8A-CE3C-8F11C4019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D7DD83-7BDE-FB5A-D5BA-F25383A15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3D8D49E-17F8-54D6-39B6-0B24868C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0E8B45-4476-4D47-CA0D-E4192472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8F915D-9E6E-CDFA-5EDF-FBE3C830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37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7062CE-AA47-8315-42B4-C03F7094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E922FA-6124-32CE-EAE6-3935FD12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9C0E6C-3C12-43F7-C961-0FA3ACA2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87EA0B-8933-4DD3-CF53-C3B082A0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46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661E13-DFBB-9112-9824-E907A1B3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0B1F91-BC5C-75A2-03C7-30E89805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1B7C45-78A5-B5CA-A3D1-CB5C8FAA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55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1A9CE-50C3-0360-5A66-DE206CBE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C6367F-5322-4784-9F40-3516F796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5E2D03-5A3B-3242-9D1E-10F844303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B43F12-0C7E-D4A8-01AE-FFE5D750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373C48-867F-8857-8429-0D07B740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F7E3A8-6944-C14B-C965-110A8E0C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69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2EDE1-062C-C6D2-6E72-969E5080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ECA3E6-909D-C3F1-FFE6-A2633B026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D54F8E-75CE-8E84-4310-21C70657B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0C64A6-4073-381B-F9E4-5C6AB9FF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829F8C-4288-34DC-538A-903BA9C1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5E87A1-2921-DEFC-BCAB-7BD032FF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22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0929B0-965B-E516-F5BF-AC70FCC6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0B5A89-3F08-DC79-3AAA-1C4F408E0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734F14-DD47-F063-7F7F-0C2280A3B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DFA251-A755-B8B7-9089-4D23058C8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58AEE9-5ED3-8770-BB3F-C1AC9A223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19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BF74D64-300D-A4C7-A895-3F2C33813A9E}"/>
              </a:ext>
            </a:extLst>
          </p:cNvPr>
          <p:cNvSpPr/>
          <p:nvPr/>
        </p:nvSpPr>
        <p:spPr>
          <a:xfrm>
            <a:off x="3953435" y="181541"/>
            <a:ext cx="4034118" cy="55132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Détection des périodes par analyse spectrale de la variable cible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3A23B2F-6681-9493-C307-677B60D0B7F3}"/>
              </a:ext>
            </a:extLst>
          </p:cNvPr>
          <p:cNvSpPr/>
          <p:nvPr/>
        </p:nvSpPr>
        <p:spPr>
          <a:xfrm>
            <a:off x="1499343" y="1317811"/>
            <a:ext cx="4034118" cy="7530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Décomposition de la variable cible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769F3AFC-DFE6-66B9-BB76-C524380C5343}"/>
                  </a:ext>
                </a:extLst>
              </p:cNvPr>
              <p:cNvSpPr/>
              <p:nvPr/>
            </p:nvSpPr>
            <p:spPr>
              <a:xfrm>
                <a:off x="1098171" y="2599762"/>
                <a:ext cx="2176183" cy="3406589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chemeClr val="tx1"/>
                    </a:solidFill>
                  </a:rPr>
                  <a:t>Prévision des composantes saisonnières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fr-FR" sz="1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FR" sz="1400" b="1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fr-F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F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fr-F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fr-F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fr-FR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400" b="1" dirty="0"/>
              </a:p>
              <a:p>
                <a:pPr algn="ctr"/>
                <a:r>
                  <a:rPr lang="fr-FR" sz="1400" b="1" dirty="0">
                    <a:solidFill>
                      <a:schemeClr val="tx1"/>
                    </a:solidFill>
                  </a:rPr>
                  <a:t>par des modèles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solidFill>
                          <a:schemeClr val="tx1"/>
                        </a:solidFill>
                      </a:rPr>
                      <m:t>𝑺𝑨𝑹𝑰𝑴𝑨</m:t>
                    </m:r>
                    <m:d>
                      <m:dPr>
                        <m:ctrlPr>
                          <a:rPr lang="fr-FR" sz="1400" b="1" i="1" smtClean="0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</a:rPr>
                          <m:t>𝒑</m:t>
                        </m:r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</a:rPr>
                          <m:t>𝒅</m:t>
                        </m:r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</a:rPr>
                          <m:t>𝒒</m:t>
                        </m:r>
                      </m:e>
                    </m:d>
                    <m:sSub>
                      <m:sSubPr>
                        <m:ctrlPr>
                          <a:rPr lang="fr-FR" sz="1400" b="1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1400" b="1" i="1" smtClean="0">
                                <a:solidFill>
                                  <a:schemeClr val="tx1"/>
                                </a:solidFill>
                              </a:rPr>
                            </m:ctrlPr>
                          </m:dPr>
                          <m:e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</a:rPr>
                              <m:t>𝑷</m:t>
                            </m:r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</a:rPr>
                              <m:t>, </m:t>
                            </m:r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</a:rPr>
                              <m:t>𝑫</m:t>
                            </m:r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</a:rPr>
                              <m:t>, </m:t>
                            </m:r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</a:rPr>
                              <m:t>𝑸</m:t>
                            </m:r>
                          </m:e>
                        </m:d>
                      </m:e>
                      <m:sub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769F3AFC-DFE6-66B9-BB76-C524380C5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171" y="2599762"/>
                <a:ext cx="2176183" cy="34065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AB03149A-92A7-7E9C-03F4-340A323CAB05}"/>
              </a:ext>
            </a:extLst>
          </p:cNvPr>
          <p:cNvSpPr/>
          <p:nvPr/>
        </p:nvSpPr>
        <p:spPr>
          <a:xfrm>
            <a:off x="6227663" y="1317808"/>
            <a:ext cx="4034118" cy="7530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Décomposition des variables exogènes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6A001E4-E256-F4B5-624F-75DAEDDDE4E7}"/>
              </a:ext>
            </a:extLst>
          </p:cNvPr>
          <p:cNvSpPr/>
          <p:nvPr/>
        </p:nvSpPr>
        <p:spPr>
          <a:xfrm>
            <a:off x="4363567" y="2599763"/>
            <a:ext cx="2227731" cy="340659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Prévision de la tendance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4F58E34E-B0BE-082E-80A1-9954A34800CF}"/>
              </a:ext>
            </a:extLst>
          </p:cNvPr>
          <p:cNvSpPr/>
          <p:nvPr/>
        </p:nvSpPr>
        <p:spPr>
          <a:xfrm>
            <a:off x="4549584" y="2754396"/>
            <a:ext cx="1866901" cy="7530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Transformation des tendances des variables exogènes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AF1A0B7-F3F8-8527-E1AB-A32BF2C9ACF2}"/>
              </a:ext>
            </a:extLst>
          </p:cNvPr>
          <p:cNvSpPr/>
          <p:nvPr/>
        </p:nvSpPr>
        <p:spPr>
          <a:xfrm>
            <a:off x="4549583" y="3588112"/>
            <a:ext cx="1866901" cy="5199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Normalisation</a:t>
            </a:r>
            <a:endParaRPr lang="fr-FR" sz="1400" b="1" dirty="0"/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53E931AB-3888-51A3-3482-414B024A95E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450974" y="-201710"/>
            <a:ext cx="584949" cy="24540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DE0A29F0-4ECC-049D-CFEC-872A603CB515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rot="16200000" flipH="1">
            <a:off x="6815135" y="-111779"/>
            <a:ext cx="584946" cy="2274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3DB00EF4-A158-D322-CDA8-A600800DBFF9}"/>
              </a:ext>
            </a:extLst>
          </p:cNvPr>
          <p:cNvSpPr/>
          <p:nvPr/>
        </p:nvSpPr>
        <p:spPr>
          <a:xfrm>
            <a:off x="4549583" y="4161857"/>
            <a:ext cx="1866900" cy="7530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Préparation des séquences pour LSTM</a:t>
            </a:r>
            <a:endParaRPr lang="fr-FR" sz="1400" b="1" dirty="0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1285BC82-B5FC-3FB2-A4B9-319094C01328}"/>
              </a:ext>
            </a:extLst>
          </p:cNvPr>
          <p:cNvSpPr/>
          <p:nvPr/>
        </p:nvSpPr>
        <p:spPr>
          <a:xfrm>
            <a:off x="4549584" y="5009019"/>
            <a:ext cx="1866900" cy="5199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LSTM</a:t>
            </a:r>
            <a:endParaRPr lang="fr-FR" sz="1400" b="1" dirty="0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04F316B-09B4-D1CE-934E-1383D1CE3AE8}"/>
              </a:ext>
            </a:extLst>
          </p:cNvPr>
          <p:cNvSpPr/>
          <p:nvPr/>
        </p:nvSpPr>
        <p:spPr>
          <a:xfrm>
            <a:off x="8480613" y="2599763"/>
            <a:ext cx="2227731" cy="340659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Prévision du résidu</a:t>
            </a:r>
          </a:p>
          <a:p>
            <a:pPr algn="ctr"/>
            <a:endParaRPr lang="fr-FR" sz="1400" b="1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B792AC4C-8C33-DC05-1963-8477621709E1}"/>
              </a:ext>
            </a:extLst>
          </p:cNvPr>
          <p:cNvSpPr/>
          <p:nvPr/>
        </p:nvSpPr>
        <p:spPr>
          <a:xfrm>
            <a:off x="8630770" y="2752164"/>
            <a:ext cx="1866901" cy="7530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Transformation des résidus des variables exogènes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917F22C9-11F1-F8E9-4E61-2908C0CAB52B}"/>
              </a:ext>
            </a:extLst>
          </p:cNvPr>
          <p:cNvSpPr/>
          <p:nvPr/>
        </p:nvSpPr>
        <p:spPr>
          <a:xfrm>
            <a:off x="8630769" y="3570182"/>
            <a:ext cx="1866901" cy="5199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Normalisation</a:t>
            </a:r>
            <a:endParaRPr lang="fr-FR" sz="1400" b="1" dirty="0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33C333C2-6F9E-571F-373E-49ACC19B6697}"/>
              </a:ext>
            </a:extLst>
          </p:cNvPr>
          <p:cNvSpPr/>
          <p:nvPr/>
        </p:nvSpPr>
        <p:spPr>
          <a:xfrm>
            <a:off x="8630771" y="4159625"/>
            <a:ext cx="1866900" cy="7530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Préparation des séquences pour LSTM</a:t>
            </a:r>
            <a:endParaRPr lang="fr-FR" sz="1400" b="1" dirty="0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45AA42FC-9A34-D502-9845-1E98A9E2FBA2}"/>
              </a:ext>
            </a:extLst>
          </p:cNvPr>
          <p:cNvSpPr/>
          <p:nvPr/>
        </p:nvSpPr>
        <p:spPr>
          <a:xfrm>
            <a:off x="8630769" y="5006787"/>
            <a:ext cx="1866901" cy="5199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LSTM</a:t>
            </a:r>
            <a:endParaRPr lang="fr-FR" sz="1400" b="1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870A819-332E-0921-E7E7-599A5BBED4FD}"/>
              </a:ext>
            </a:extLst>
          </p:cNvPr>
          <p:cNvSpPr/>
          <p:nvPr/>
        </p:nvSpPr>
        <p:spPr>
          <a:xfrm>
            <a:off x="1673035" y="1810874"/>
            <a:ext cx="1023089" cy="2599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Saisonnalités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4A1DD8-1E0D-1BB7-8548-C94BA21F2DC8}"/>
              </a:ext>
            </a:extLst>
          </p:cNvPr>
          <p:cNvSpPr/>
          <p:nvPr/>
        </p:nvSpPr>
        <p:spPr>
          <a:xfrm>
            <a:off x="3062566" y="1810874"/>
            <a:ext cx="995082" cy="251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Tendance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831E0AD-0BEA-BA69-30AF-FCE246132BB0}"/>
              </a:ext>
            </a:extLst>
          </p:cNvPr>
          <p:cNvSpPr/>
          <p:nvPr/>
        </p:nvSpPr>
        <p:spPr>
          <a:xfrm>
            <a:off x="4374776" y="1819838"/>
            <a:ext cx="1023091" cy="251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Résidu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B10F629-1A08-0A77-2C0F-9272400D4486}"/>
              </a:ext>
            </a:extLst>
          </p:cNvPr>
          <p:cNvSpPr/>
          <p:nvPr/>
        </p:nvSpPr>
        <p:spPr>
          <a:xfrm>
            <a:off x="6383434" y="1810871"/>
            <a:ext cx="1023089" cy="2599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Saisonnalités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2D2ECAD-09D5-8B58-3E96-EAE14C6FE76A}"/>
              </a:ext>
            </a:extLst>
          </p:cNvPr>
          <p:cNvSpPr/>
          <p:nvPr/>
        </p:nvSpPr>
        <p:spPr>
          <a:xfrm>
            <a:off x="7772965" y="1810871"/>
            <a:ext cx="995082" cy="251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Tendance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901607B-4404-F201-4716-F3BA415C9444}"/>
              </a:ext>
            </a:extLst>
          </p:cNvPr>
          <p:cNvSpPr/>
          <p:nvPr/>
        </p:nvSpPr>
        <p:spPr>
          <a:xfrm>
            <a:off x="9085175" y="1819835"/>
            <a:ext cx="1023091" cy="251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Résidu</a:t>
            </a:r>
          </a:p>
        </p:txBody>
      </p:sp>
      <p:cxnSp>
        <p:nvCxnSpPr>
          <p:cNvPr id="110" name="Connecteur : en angle 109">
            <a:extLst>
              <a:ext uri="{FF2B5EF4-FFF2-40B4-BE49-F238E27FC236}">
                <a16:creationId xmlns:a16="http://schemas.microsoft.com/office/drawing/2014/main" id="{CBC8FD0A-FA06-D7F7-0FF6-FC3B19EDC7D6}"/>
              </a:ext>
            </a:extLst>
          </p:cNvPr>
          <p:cNvCxnSpPr>
            <a:stCxn id="104" idx="2"/>
            <a:endCxn id="23" idx="0"/>
          </p:cNvCxnSpPr>
          <p:nvPr/>
        </p:nvCxnSpPr>
        <p:spPr>
          <a:xfrm rot="5400000">
            <a:off x="6605029" y="934285"/>
            <a:ext cx="537883" cy="2793073"/>
          </a:xfrm>
          <a:prstGeom prst="bentConnector3">
            <a:avLst>
              <a:gd name="adj1" fmla="val 683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A5296E29-FF4D-D777-4CEB-F7BE4D1E9E29}"/>
              </a:ext>
            </a:extLst>
          </p:cNvPr>
          <p:cNvCxnSpPr>
            <a:cxnSpLocks/>
            <a:stCxn id="90" idx="2"/>
            <a:endCxn id="12" idx="0"/>
          </p:cNvCxnSpPr>
          <p:nvPr/>
        </p:nvCxnSpPr>
        <p:spPr>
          <a:xfrm>
            <a:off x="2184580" y="2070848"/>
            <a:ext cx="1683" cy="528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3D9DE342-72D3-E677-6DC5-1271897A5D43}"/>
              </a:ext>
            </a:extLst>
          </p:cNvPr>
          <p:cNvCxnSpPr>
            <a:cxnSpLocks/>
            <a:stCxn id="105" idx="2"/>
            <a:endCxn id="60" idx="0"/>
          </p:cNvCxnSpPr>
          <p:nvPr/>
        </p:nvCxnSpPr>
        <p:spPr>
          <a:xfrm flipH="1">
            <a:off x="9594479" y="2070844"/>
            <a:ext cx="2242" cy="52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 : en angle 128">
            <a:extLst>
              <a:ext uri="{FF2B5EF4-FFF2-40B4-BE49-F238E27FC236}">
                <a16:creationId xmlns:a16="http://schemas.microsoft.com/office/drawing/2014/main" id="{DA0551E0-70C6-CDF0-E489-DCE5B910F65D}"/>
              </a:ext>
            </a:extLst>
          </p:cNvPr>
          <p:cNvCxnSpPr>
            <a:cxnSpLocks/>
            <a:stCxn id="93" idx="2"/>
            <a:endCxn id="60" idx="0"/>
          </p:cNvCxnSpPr>
          <p:nvPr/>
        </p:nvCxnSpPr>
        <p:spPr>
          <a:xfrm rot="16200000" flipH="1">
            <a:off x="6975942" y="-18774"/>
            <a:ext cx="528916" cy="4708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Connecteur : en angle 134">
            <a:extLst>
              <a:ext uri="{FF2B5EF4-FFF2-40B4-BE49-F238E27FC236}">
                <a16:creationId xmlns:a16="http://schemas.microsoft.com/office/drawing/2014/main" id="{17656022-8948-1CF4-ABD6-2ADCC6DA9CBF}"/>
              </a:ext>
            </a:extLst>
          </p:cNvPr>
          <p:cNvCxnSpPr>
            <a:stCxn id="92" idx="2"/>
            <a:endCxn id="23" idx="0"/>
          </p:cNvCxnSpPr>
          <p:nvPr/>
        </p:nvCxnSpPr>
        <p:spPr>
          <a:xfrm rot="16200000" flipH="1">
            <a:off x="4249830" y="1372160"/>
            <a:ext cx="537880" cy="1917326"/>
          </a:xfrm>
          <a:prstGeom prst="bentConnector3">
            <a:avLst>
              <a:gd name="adj1" fmla="val 683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Rectangle : coins arrondis 140">
            <a:extLst>
              <a:ext uri="{FF2B5EF4-FFF2-40B4-BE49-F238E27FC236}">
                <a16:creationId xmlns:a16="http://schemas.microsoft.com/office/drawing/2014/main" id="{D215D092-5836-77CD-D3F7-56D147B88DE7}"/>
              </a:ext>
            </a:extLst>
          </p:cNvPr>
          <p:cNvSpPr/>
          <p:nvPr/>
        </p:nvSpPr>
        <p:spPr>
          <a:xfrm>
            <a:off x="3460373" y="6512849"/>
            <a:ext cx="4034118" cy="3272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Reconstitution </a:t>
            </a:r>
          </a:p>
        </p:txBody>
      </p:sp>
      <p:cxnSp>
        <p:nvCxnSpPr>
          <p:cNvPr id="142" name="Connecteur : en angle 141">
            <a:extLst>
              <a:ext uri="{FF2B5EF4-FFF2-40B4-BE49-F238E27FC236}">
                <a16:creationId xmlns:a16="http://schemas.microsoft.com/office/drawing/2014/main" id="{3C5FF048-1C4C-ABAC-3CC8-0F568670AA3E}"/>
              </a:ext>
            </a:extLst>
          </p:cNvPr>
          <p:cNvCxnSpPr>
            <a:cxnSpLocks/>
            <a:stCxn id="12" idx="2"/>
            <a:endCxn id="141" idx="0"/>
          </p:cNvCxnSpPr>
          <p:nvPr/>
        </p:nvCxnSpPr>
        <p:spPr>
          <a:xfrm rot="16200000" flipH="1">
            <a:off x="3578598" y="4614015"/>
            <a:ext cx="506498" cy="32911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Connecteur : en angle 149">
            <a:extLst>
              <a:ext uri="{FF2B5EF4-FFF2-40B4-BE49-F238E27FC236}">
                <a16:creationId xmlns:a16="http://schemas.microsoft.com/office/drawing/2014/main" id="{2DA9D512-07EF-E841-CC2F-E081B76A3D3C}"/>
              </a:ext>
            </a:extLst>
          </p:cNvPr>
          <p:cNvCxnSpPr>
            <a:stCxn id="23" idx="2"/>
            <a:endCxn id="141" idx="0"/>
          </p:cNvCxnSpPr>
          <p:nvPr/>
        </p:nvCxnSpPr>
        <p:spPr>
          <a:xfrm rot="5400000">
            <a:off x="5224185" y="6259601"/>
            <a:ext cx="50649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Connecteur : en angle 151">
            <a:extLst>
              <a:ext uri="{FF2B5EF4-FFF2-40B4-BE49-F238E27FC236}">
                <a16:creationId xmlns:a16="http://schemas.microsoft.com/office/drawing/2014/main" id="{0B4B9A1D-4B5A-3380-85D6-3F1303F13D0A}"/>
              </a:ext>
            </a:extLst>
          </p:cNvPr>
          <p:cNvCxnSpPr>
            <a:cxnSpLocks/>
            <a:stCxn id="60" idx="2"/>
            <a:endCxn id="141" idx="0"/>
          </p:cNvCxnSpPr>
          <p:nvPr/>
        </p:nvCxnSpPr>
        <p:spPr>
          <a:xfrm rot="5400000">
            <a:off x="7282708" y="4201078"/>
            <a:ext cx="506496" cy="41170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02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18A3F93-779E-1118-9107-84AE914B2A01}"/>
              </a:ext>
            </a:extLst>
          </p:cNvPr>
          <p:cNvSpPr/>
          <p:nvPr/>
        </p:nvSpPr>
        <p:spPr>
          <a:xfrm>
            <a:off x="4435285" y="1281951"/>
            <a:ext cx="2227731" cy="325419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BDCE593-DBBC-4A5C-E3FE-55A2D387937F}"/>
              </a:ext>
            </a:extLst>
          </p:cNvPr>
          <p:cNvSpPr/>
          <p:nvPr/>
        </p:nvSpPr>
        <p:spPr>
          <a:xfrm>
            <a:off x="4621302" y="1436584"/>
            <a:ext cx="1866901" cy="7530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Transformation par translation et inversion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3315E00-96AE-A582-77F3-64645E3F2CB6}"/>
              </a:ext>
            </a:extLst>
          </p:cNvPr>
          <p:cNvSpPr/>
          <p:nvPr/>
        </p:nvSpPr>
        <p:spPr>
          <a:xfrm>
            <a:off x="4621301" y="2270300"/>
            <a:ext cx="1866901" cy="5199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Normalisation</a:t>
            </a:r>
            <a:endParaRPr lang="fr-FR" sz="1400" b="1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FFDD421-C550-0E50-B9EE-1FA98C63CD70}"/>
              </a:ext>
            </a:extLst>
          </p:cNvPr>
          <p:cNvSpPr/>
          <p:nvPr/>
        </p:nvSpPr>
        <p:spPr>
          <a:xfrm>
            <a:off x="4621301" y="2844045"/>
            <a:ext cx="1866900" cy="7530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Préparation des séquences pour LSTM</a:t>
            </a:r>
            <a:endParaRPr lang="fr-FR" sz="1400" b="1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D0E1AC4-341D-FC8A-D49B-66771447A03C}"/>
              </a:ext>
            </a:extLst>
          </p:cNvPr>
          <p:cNvSpPr/>
          <p:nvPr/>
        </p:nvSpPr>
        <p:spPr>
          <a:xfrm>
            <a:off x="4621302" y="3691207"/>
            <a:ext cx="1866900" cy="5199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Modèle basé sur des LSTM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44015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0756CE7-3AC8-A648-9F3C-FFB7A963151B}"/>
              </a:ext>
            </a:extLst>
          </p:cNvPr>
          <p:cNvSpPr/>
          <p:nvPr/>
        </p:nvSpPr>
        <p:spPr>
          <a:xfrm>
            <a:off x="3936281" y="3311672"/>
            <a:ext cx="3999728" cy="832523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au 22">
                <a:extLst>
                  <a:ext uri="{FF2B5EF4-FFF2-40B4-BE49-F238E27FC236}">
                    <a16:creationId xmlns:a16="http://schemas.microsoft.com/office/drawing/2014/main" id="{365086F1-57FB-723C-D15E-6C6EA218A4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709124"/>
                  </p:ext>
                </p:extLst>
              </p:nvPr>
            </p:nvGraphicFramePr>
            <p:xfrm>
              <a:off x="3936282" y="3311673"/>
              <a:ext cx="399972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9330">
                      <a:extLst>
                        <a:ext uri="{9D8B030D-6E8A-4147-A177-3AD203B41FA5}">
                          <a16:colId xmlns:a16="http://schemas.microsoft.com/office/drawing/2014/main" val="2396127714"/>
                        </a:ext>
                      </a:extLst>
                    </a:gridCol>
                    <a:gridCol w="561733">
                      <a:extLst>
                        <a:ext uri="{9D8B030D-6E8A-4147-A177-3AD203B41FA5}">
                          <a16:colId xmlns:a16="http://schemas.microsoft.com/office/drawing/2014/main" val="1815423872"/>
                        </a:ext>
                      </a:extLst>
                    </a:gridCol>
                    <a:gridCol w="561733">
                      <a:extLst>
                        <a:ext uri="{9D8B030D-6E8A-4147-A177-3AD203B41FA5}">
                          <a16:colId xmlns:a16="http://schemas.microsoft.com/office/drawing/2014/main" val="1884723031"/>
                        </a:ext>
                      </a:extLst>
                    </a:gridCol>
                    <a:gridCol w="561733">
                      <a:extLst>
                        <a:ext uri="{9D8B030D-6E8A-4147-A177-3AD203B41FA5}">
                          <a16:colId xmlns:a16="http://schemas.microsoft.com/office/drawing/2014/main" val="3147811208"/>
                        </a:ext>
                      </a:extLst>
                    </a:gridCol>
                    <a:gridCol w="561733">
                      <a:extLst>
                        <a:ext uri="{9D8B030D-6E8A-4147-A177-3AD203B41FA5}">
                          <a16:colId xmlns:a16="http://schemas.microsoft.com/office/drawing/2014/main" val="105240590"/>
                        </a:ext>
                      </a:extLst>
                    </a:gridCol>
                    <a:gridCol w="561733">
                      <a:extLst>
                        <a:ext uri="{9D8B030D-6E8A-4147-A177-3AD203B41FA5}">
                          <a16:colId xmlns:a16="http://schemas.microsoft.com/office/drawing/2014/main" val="1723551580"/>
                        </a:ext>
                      </a:extLst>
                    </a:gridCol>
                    <a:gridCol w="561733">
                      <a:extLst>
                        <a:ext uri="{9D8B030D-6E8A-4147-A177-3AD203B41FA5}">
                          <a16:colId xmlns:a16="http://schemas.microsoft.com/office/drawing/2014/main" val="3137996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𝑵</m:t>
                                    </m:r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−</m:t>
                                    </m:r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….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𝑵</m:t>
                                    </m:r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−</m:t>
                                    </m:r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16406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au 22">
                <a:extLst>
                  <a:ext uri="{FF2B5EF4-FFF2-40B4-BE49-F238E27FC236}">
                    <a16:creationId xmlns:a16="http://schemas.microsoft.com/office/drawing/2014/main" id="{365086F1-57FB-723C-D15E-6C6EA218A4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709124"/>
                  </p:ext>
                </p:extLst>
              </p:nvPr>
            </p:nvGraphicFramePr>
            <p:xfrm>
              <a:off x="3936282" y="3311673"/>
              <a:ext cx="399972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9330">
                      <a:extLst>
                        <a:ext uri="{9D8B030D-6E8A-4147-A177-3AD203B41FA5}">
                          <a16:colId xmlns:a16="http://schemas.microsoft.com/office/drawing/2014/main" val="2396127714"/>
                        </a:ext>
                      </a:extLst>
                    </a:gridCol>
                    <a:gridCol w="561733">
                      <a:extLst>
                        <a:ext uri="{9D8B030D-6E8A-4147-A177-3AD203B41FA5}">
                          <a16:colId xmlns:a16="http://schemas.microsoft.com/office/drawing/2014/main" val="1815423872"/>
                        </a:ext>
                      </a:extLst>
                    </a:gridCol>
                    <a:gridCol w="561733">
                      <a:extLst>
                        <a:ext uri="{9D8B030D-6E8A-4147-A177-3AD203B41FA5}">
                          <a16:colId xmlns:a16="http://schemas.microsoft.com/office/drawing/2014/main" val="1884723031"/>
                        </a:ext>
                      </a:extLst>
                    </a:gridCol>
                    <a:gridCol w="561733">
                      <a:extLst>
                        <a:ext uri="{9D8B030D-6E8A-4147-A177-3AD203B41FA5}">
                          <a16:colId xmlns:a16="http://schemas.microsoft.com/office/drawing/2014/main" val="3147811208"/>
                        </a:ext>
                      </a:extLst>
                    </a:gridCol>
                    <a:gridCol w="561733">
                      <a:extLst>
                        <a:ext uri="{9D8B030D-6E8A-4147-A177-3AD203B41FA5}">
                          <a16:colId xmlns:a16="http://schemas.microsoft.com/office/drawing/2014/main" val="105240590"/>
                        </a:ext>
                      </a:extLst>
                    </a:gridCol>
                    <a:gridCol w="561733">
                      <a:extLst>
                        <a:ext uri="{9D8B030D-6E8A-4147-A177-3AD203B41FA5}">
                          <a16:colId xmlns:a16="http://schemas.microsoft.com/office/drawing/2014/main" val="1723551580"/>
                        </a:ext>
                      </a:extLst>
                    </a:gridCol>
                    <a:gridCol w="561733">
                      <a:extLst>
                        <a:ext uri="{9D8B030D-6E8A-4147-A177-3AD203B41FA5}">
                          <a16:colId xmlns:a16="http://schemas.microsoft.com/office/drawing/2014/main" val="3137996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1" t="-1613" r="-53980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828" t="-1613" r="-49784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….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15217" t="-1613" r="-2174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640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leau 23">
                <a:extLst>
                  <a:ext uri="{FF2B5EF4-FFF2-40B4-BE49-F238E27FC236}">
                    <a16:creationId xmlns:a16="http://schemas.microsoft.com/office/drawing/2014/main" id="{BCC54555-E105-CF79-DCCA-295C3B9FE9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351094"/>
                  </p:ext>
                </p:extLst>
              </p:nvPr>
            </p:nvGraphicFramePr>
            <p:xfrm>
              <a:off x="3936279" y="3773355"/>
              <a:ext cx="399973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1390">
                      <a:extLst>
                        <a:ext uri="{9D8B030D-6E8A-4147-A177-3AD203B41FA5}">
                          <a16:colId xmlns:a16="http://schemas.microsoft.com/office/drawing/2014/main" val="2396127714"/>
                        </a:ext>
                      </a:extLst>
                    </a:gridCol>
                    <a:gridCol w="571390">
                      <a:extLst>
                        <a:ext uri="{9D8B030D-6E8A-4147-A177-3AD203B41FA5}">
                          <a16:colId xmlns:a16="http://schemas.microsoft.com/office/drawing/2014/main" val="1815423872"/>
                        </a:ext>
                      </a:extLst>
                    </a:gridCol>
                    <a:gridCol w="571390">
                      <a:extLst>
                        <a:ext uri="{9D8B030D-6E8A-4147-A177-3AD203B41FA5}">
                          <a16:colId xmlns:a16="http://schemas.microsoft.com/office/drawing/2014/main" val="1884723031"/>
                        </a:ext>
                      </a:extLst>
                    </a:gridCol>
                    <a:gridCol w="571390">
                      <a:extLst>
                        <a:ext uri="{9D8B030D-6E8A-4147-A177-3AD203B41FA5}">
                          <a16:colId xmlns:a16="http://schemas.microsoft.com/office/drawing/2014/main" val="3147811208"/>
                        </a:ext>
                      </a:extLst>
                    </a:gridCol>
                    <a:gridCol w="571390">
                      <a:extLst>
                        <a:ext uri="{9D8B030D-6E8A-4147-A177-3AD203B41FA5}">
                          <a16:colId xmlns:a16="http://schemas.microsoft.com/office/drawing/2014/main" val="105240590"/>
                        </a:ext>
                      </a:extLst>
                    </a:gridCol>
                    <a:gridCol w="571390">
                      <a:extLst>
                        <a:ext uri="{9D8B030D-6E8A-4147-A177-3AD203B41FA5}">
                          <a16:colId xmlns:a16="http://schemas.microsoft.com/office/drawing/2014/main" val="1723551580"/>
                        </a:ext>
                      </a:extLst>
                    </a:gridCol>
                    <a:gridCol w="571390">
                      <a:extLst>
                        <a:ext uri="{9D8B030D-6E8A-4147-A177-3AD203B41FA5}">
                          <a16:colId xmlns:a16="http://schemas.microsoft.com/office/drawing/2014/main" val="3137996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kern="1200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kern="1200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fr-FR" sz="1400" b="1" i="1" kern="1200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b="1" i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….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𝑵</m:t>
                                    </m:r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−</m:t>
                                    </m:r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16406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leau 23">
                <a:extLst>
                  <a:ext uri="{FF2B5EF4-FFF2-40B4-BE49-F238E27FC236}">
                    <a16:creationId xmlns:a16="http://schemas.microsoft.com/office/drawing/2014/main" id="{BCC54555-E105-CF79-DCCA-295C3B9FE9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351094"/>
                  </p:ext>
                </p:extLst>
              </p:nvPr>
            </p:nvGraphicFramePr>
            <p:xfrm>
              <a:off x="3936279" y="3773355"/>
              <a:ext cx="399973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1390">
                      <a:extLst>
                        <a:ext uri="{9D8B030D-6E8A-4147-A177-3AD203B41FA5}">
                          <a16:colId xmlns:a16="http://schemas.microsoft.com/office/drawing/2014/main" val="2396127714"/>
                        </a:ext>
                      </a:extLst>
                    </a:gridCol>
                    <a:gridCol w="571390">
                      <a:extLst>
                        <a:ext uri="{9D8B030D-6E8A-4147-A177-3AD203B41FA5}">
                          <a16:colId xmlns:a16="http://schemas.microsoft.com/office/drawing/2014/main" val="1815423872"/>
                        </a:ext>
                      </a:extLst>
                    </a:gridCol>
                    <a:gridCol w="571390">
                      <a:extLst>
                        <a:ext uri="{9D8B030D-6E8A-4147-A177-3AD203B41FA5}">
                          <a16:colId xmlns:a16="http://schemas.microsoft.com/office/drawing/2014/main" val="1884723031"/>
                        </a:ext>
                      </a:extLst>
                    </a:gridCol>
                    <a:gridCol w="571390">
                      <a:extLst>
                        <a:ext uri="{9D8B030D-6E8A-4147-A177-3AD203B41FA5}">
                          <a16:colId xmlns:a16="http://schemas.microsoft.com/office/drawing/2014/main" val="3147811208"/>
                        </a:ext>
                      </a:extLst>
                    </a:gridCol>
                    <a:gridCol w="571390">
                      <a:extLst>
                        <a:ext uri="{9D8B030D-6E8A-4147-A177-3AD203B41FA5}">
                          <a16:colId xmlns:a16="http://schemas.microsoft.com/office/drawing/2014/main" val="105240590"/>
                        </a:ext>
                      </a:extLst>
                    </a:gridCol>
                    <a:gridCol w="571390">
                      <a:extLst>
                        <a:ext uri="{9D8B030D-6E8A-4147-A177-3AD203B41FA5}">
                          <a16:colId xmlns:a16="http://schemas.microsoft.com/office/drawing/2014/main" val="1723551580"/>
                        </a:ext>
                      </a:extLst>
                    </a:gridCol>
                    <a:gridCol w="571390">
                      <a:extLst>
                        <a:ext uri="{9D8B030D-6E8A-4147-A177-3AD203B41FA5}">
                          <a16:colId xmlns:a16="http://schemas.microsoft.com/office/drawing/2014/main" val="3137996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64" t="-1613" r="-60106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064" t="-1613" r="-50106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….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0000" t="-1613" r="-2128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6406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50F6CB0-9E08-05A6-7892-FA2510139E06}"/>
              </a:ext>
            </a:extLst>
          </p:cNvPr>
          <p:cNvSpPr/>
          <p:nvPr/>
        </p:nvSpPr>
        <p:spPr>
          <a:xfrm>
            <a:off x="1951128" y="826258"/>
            <a:ext cx="3878985" cy="838848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8ACCEB-4D22-6B6F-05D3-BD9F2D09D0A6}"/>
              </a:ext>
            </a:extLst>
          </p:cNvPr>
          <p:cNvSpPr/>
          <p:nvPr/>
        </p:nvSpPr>
        <p:spPr>
          <a:xfrm>
            <a:off x="2514284" y="1702284"/>
            <a:ext cx="3866779" cy="832522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id="{95CFD3DD-5106-AFD7-2F9C-78CA930904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694608"/>
                  </p:ext>
                </p:extLst>
              </p:nvPr>
            </p:nvGraphicFramePr>
            <p:xfrm>
              <a:off x="1951129" y="832583"/>
              <a:ext cx="386677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2397">
                      <a:extLst>
                        <a:ext uri="{9D8B030D-6E8A-4147-A177-3AD203B41FA5}">
                          <a16:colId xmlns:a16="http://schemas.microsoft.com/office/drawing/2014/main" val="2396127714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15423872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84723031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47811208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0524059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72355158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37996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….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16406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id="{95CFD3DD-5106-AFD7-2F9C-78CA930904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694608"/>
                  </p:ext>
                </p:extLst>
              </p:nvPr>
            </p:nvGraphicFramePr>
            <p:xfrm>
              <a:off x="1951129" y="832583"/>
              <a:ext cx="386677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2397">
                      <a:extLst>
                        <a:ext uri="{9D8B030D-6E8A-4147-A177-3AD203B41FA5}">
                          <a16:colId xmlns:a16="http://schemas.microsoft.com/office/drawing/2014/main" val="2396127714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15423872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84723031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47811208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0524059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72355158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37996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1613" r="-6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222" t="-1613" r="-50666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….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8901" t="-1613" r="-2198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640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au 7">
                <a:extLst>
                  <a:ext uri="{FF2B5EF4-FFF2-40B4-BE49-F238E27FC236}">
                    <a16:creationId xmlns:a16="http://schemas.microsoft.com/office/drawing/2014/main" id="{D0DCAD0E-1F31-2AEB-A6FA-CAB212FB79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0691532"/>
                  </p:ext>
                </p:extLst>
              </p:nvPr>
            </p:nvGraphicFramePr>
            <p:xfrm>
              <a:off x="1951128" y="1294265"/>
              <a:ext cx="386677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2397">
                      <a:extLst>
                        <a:ext uri="{9D8B030D-6E8A-4147-A177-3AD203B41FA5}">
                          <a16:colId xmlns:a16="http://schemas.microsoft.com/office/drawing/2014/main" val="2396127714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15423872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84723031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47811208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0524059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72355158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37996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….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16406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au 7">
                <a:extLst>
                  <a:ext uri="{FF2B5EF4-FFF2-40B4-BE49-F238E27FC236}">
                    <a16:creationId xmlns:a16="http://schemas.microsoft.com/office/drawing/2014/main" id="{D0DCAD0E-1F31-2AEB-A6FA-CAB212FB79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0691532"/>
                  </p:ext>
                </p:extLst>
              </p:nvPr>
            </p:nvGraphicFramePr>
            <p:xfrm>
              <a:off x="1951128" y="1294265"/>
              <a:ext cx="386677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2397">
                      <a:extLst>
                        <a:ext uri="{9D8B030D-6E8A-4147-A177-3AD203B41FA5}">
                          <a16:colId xmlns:a16="http://schemas.microsoft.com/office/drawing/2014/main" val="2396127714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15423872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84723031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47811208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0524059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72355158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37996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1613" r="-6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2222" t="-1613" r="-50666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….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98901" t="-1613" r="-2198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640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au 16">
                <a:extLst>
                  <a:ext uri="{FF2B5EF4-FFF2-40B4-BE49-F238E27FC236}">
                    <a16:creationId xmlns:a16="http://schemas.microsoft.com/office/drawing/2014/main" id="{221B2D20-DC4A-0A9A-CA91-7F81E77A31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0815396"/>
                  </p:ext>
                </p:extLst>
              </p:nvPr>
            </p:nvGraphicFramePr>
            <p:xfrm>
              <a:off x="2514284" y="2163966"/>
              <a:ext cx="386677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2397">
                      <a:extLst>
                        <a:ext uri="{9D8B030D-6E8A-4147-A177-3AD203B41FA5}">
                          <a16:colId xmlns:a16="http://schemas.microsoft.com/office/drawing/2014/main" val="2396127714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15423872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84723031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47811208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0524059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72355158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37996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….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𝑳</m:t>
                                    </m:r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+</m:t>
                                    </m:r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16406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au 16">
                <a:extLst>
                  <a:ext uri="{FF2B5EF4-FFF2-40B4-BE49-F238E27FC236}">
                    <a16:creationId xmlns:a16="http://schemas.microsoft.com/office/drawing/2014/main" id="{221B2D20-DC4A-0A9A-CA91-7F81E77A31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0815396"/>
                  </p:ext>
                </p:extLst>
              </p:nvPr>
            </p:nvGraphicFramePr>
            <p:xfrm>
              <a:off x="2514284" y="2163966"/>
              <a:ext cx="386677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2397">
                      <a:extLst>
                        <a:ext uri="{9D8B030D-6E8A-4147-A177-3AD203B41FA5}">
                          <a16:colId xmlns:a16="http://schemas.microsoft.com/office/drawing/2014/main" val="2396127714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15423872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84723031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47811208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0524059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72355158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37996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99" t="-1613" r="-6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2222" t="-1613" r="-50666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….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98901" t="-1613" r="-2198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64060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FE15469-5F62-54C9-D9D0-6E92BD859A50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5830113" y="1245682"/>
            <a:ext cx="2963692" cy="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au 15">
                <a:extLst>
                  <a:ext uri="{FF2B5EF4-FFF2-40B4-BE49-F238E27FC236}">
                    <a16:creationId xmlns:a16="http://schemas.microsoft.com/office/drawing/2014/main" id="{32A4DA43-802B-EADA-4C0E-73A5B52DEA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9762486"/>
                  </p:ext>
                </p:extLst>
              </p:nvPr>
            </p:nvGraphicFramePr>
            <p:xfrm>
              <a:off x="2514285" y="1702284"/>
              <a:ext cx="386677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2397">
                      <a:extLst>
                        <a:ext uri="{9D8B030D-6E8A-4147-A177-3AD203B41FA5}">
                          <a16:colId xmlns:a16="http://schemas.microsoft.com/office/drawing/2014/main" val="2396127714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15423872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84723031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47811208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0524059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72355158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37996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….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𝑳</m:t>
                                    </m:r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+</m:t>
                                    </m:r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16406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au 15">
                <a:extLst>
                  <a:ext uri="{FF2B5EF4-FFF2-40B4-BE49-F238E27FC236}">
                    <a16:creationId xmlns:a16="http://schemas.microsoft.com/office/drawing/2014/main" id="{32A4DA43-802B-EADA-4C0E-73A5B52DEA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9762486"/>
                  </p:ext>
                </p:extLst>
              </p:nvPr>
            </p:nvGraphicFramePr>
            <p:xfrm>
              <a:off x="2514285" y="1702284"/>
              <a:ext cx="386677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2397">
                      <a:extLst>
                        <a:ext uri="{9D8B030D-6E8A-4147-A177-3AD203B41FA5}">
                          <a16:colId xmlns:a16="http://schemas.microsoft.com/office/drawing/2014/main" val="2396127714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15423872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84723031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47811208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0524059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72355158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37996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99" t="-3226" r="-6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2222" t="-3226" r="-50666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….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598901" t="-3226" r="-2198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640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au 17">
                <a:extLst>
                  <a:ext uri="{FF2B5EF4-FFF2-40B4-BE49-F238E27FC236}">
                    <a16:creationId xmlns:a16="http://schemas.microsoft.com/office/drawing/2014/main" id="{2AE58583-85F6-6748-A826-ADA8EBBE9D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7256411"/>
                  </p:ext>
                </p:extLst>
              </p:nvPr>
            </p:nvGraphicFramePr>
            <p:xfrm>
              <a:off x="8793805" y="1060651"/>
              <a:ext cx="161587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5872">
                      <a:extLst>
                        <a:ext uri="{9D8B030D-6E8A-4147-A177-3AD203B41FA5}">
                          <a16:colId xmlns:a16="http://schemas.microsoft.com/office/drawing/2014/main" val="40164223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419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au 17">
                <a:extLst>
                  <a:ext uri="{FF2B5EF4-FFF2-40B4-BE49-F238E27FC236}">
                    <a16:creationId xmlns:a16="http://schemas.microsoft.com/office/drawing/2014/main" id="{2AE58583-85F6-6748-A826-ADA8EBBE9D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7256411"/>
                  </p:ext>
                </p:extLst>
              </p:nvPr>
            </p:nvGraphicFramePr>
            <p:xfrm>
              <a:off x="8793805" y="1060651"/>
              <a:ext cx="161587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5872">
                      <a:extLst>
                        <a:ext uri="{9D8B030D-6E8A-4147-A177-3AD203B41FA5}">
                          <a16:colId xmlns:a16="http://schemas.microsoft.com/office/drawing/2014/main" val="40164223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76" t="-1613" r="-752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419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au 18">
                <a:extLst>
                  <a:ext uri="{FF2B5EF4-FFF2-40B4-BE49-F238E27FC236}">
                    <a16:creationId xmlns:a16="http://schemas.microsoft.com/office/drawing/2014/main" id="{C4B74925-10EC-4AD4-55A4-62E3AD0802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4799579"/>
                  </p:ext>
                </p:extLst>
              </p:nvPr>
            </p:nvGraphicFramePr>
            <p:xfrm>
              <a:off x="8793805" y="1925100"/>
              <a:ext cx="1615872" cy="3868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5872">
                      <a:extLst>
                        <a:ext uri="{9D8B030D-6E8A-4147-A177-3AD203B41FA5}">
                          <a16:colId xmlns:a16="http://schemas.microsoft.com/office/drawing/2014/main" val="4016422352"/>
                        </a:ext>
                      </a:extLst>
                    </a:gridCol>
                  </a:tblGrid>
                  <a:tr h="38689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fr-FR" sz="1400" b="1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𝑳</m:t>
                                    </m:r>
                                    <m:r>
                                      <a:rPr lang="fr-FR" sz="1400" b="1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fr-FR" sz="1400" b="1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419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au 18">
                <a:extLst>
                  <a:ext uri="{FF2B5EF4-FFF2-40B4-BE49-F238E27FC236}">
                    <a16:creationId xmlns:a16="http://schemas.microsoft.com/office/drawing/2014/main" id="{C4B74925-10EC-4AD4-55A4-62E3AD0802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4799579"/>
                  </p:ext>
                </p:extLst>
              </p:nvPr>
            </p:nvGraphicFramePr>
            <p:xfrm>
              <a:off x="8793805" y="1925100"/>
              <a:ext cx="1615872" cy="3868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5872">
                      <a:extLst>
                        <a:ext uri="{9D8B030D-6E8A-4147-A177-3AD203B41FA5}">
                          <a16:colId xmlns:a16="http://schemas.microsoft.com/office/drawing/2014/main" val="4016422352"/>
                        </a:ext>
                      </a:extLst>
                    </a:gridCol>
                  </a:tblGrid>
                  <a:tr h="38689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76" t="-1538" r="-75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419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Tableau 24">
                <a:extLst>
                  <a:ext uri="{FF2B5EF4-FFF2-40B4-BE49-F238E27FC236}">
                    <a16:creationId xmlns:a16="http://schemas.microsoft.com/office/drawing/2014/main" id="{DD79FB8D-F0AB-2F44-AA97-3B57B583B5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5220953"/>
                  </p:ext>
                </p:extLst>
              </p:nvPr>
            </p:nvGraphicFramePr>
            <p:xfrm>
              <a:off x="8793805" y="3539513"/>
              <a:ext cx="1615872" cy="3460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5872">
                      <a:extLst>
                        <a:ext uri="{9D8B030D-6E8A-4147-A177-3AD203B41FA5}">
                          <a16:colId xmlns:a16="http://schemas.microsoft.com/office/drawing/2014/main" val="4016422352"/>
                        </a:ext>
                      </a:extLst>
                    </a:gridCol>
                  </a:tblGrid>
                  <a:tr h="34600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fr-FR" sz="1400" b="1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419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Tableau 24">
                <a:extLst>
                  <a:ext uri="{FF2B5EF4-FFF2-40B4-BE49-F238E27FC236}">
                    <a16:creationId xmlns:a16="http://schemas.microsoft.com/office/drawing/2014/main" id="{DD79FB8D-F0AB-2F44-AA97-3B57B583B5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5220953"/>
                  </p:ext>
                </p:extLst>
              </p:nvPr>
            </p:nvGraphicFramePr>
            <p:xfrm>
              <a:off x="8793805" y="3539513"/>
              <a:ext cx="1615872" cy="3460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5872">
                      <a:extLst>
                        <a:ext uri="{9D8B030D-6E8A-4147-A177-3AD203B41FA5}">
                          <a16:colId xmlns:a16="http://schemas.microsoft.com/office/drawing/2014/main" val="4016422352"/>
                        </a:ext>
                      </a:extLst>
                    </a:gridCol>
                  </a:tblGrid>
                  <a:tr h="346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6" t="-1724" r="-75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41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E4B6918-39C4-8916-967E-C0F00CB333E6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7936009" y="3712516"/>
            <a:ext cx="857796" cy="1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3353947D-4BCD-27F9-880E-CCE92E614FE2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6381063" y="2118545"/>
            <a:ext cx="2412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au 66">
            <a:extLst>
              <a:ext uri="{FF2B5EF4-FFF2-40B4-BE49-F238E27FC236}">
                <a16:creationId xmlns:a16="http://schemas.microsoft.com/office/drawing/2014/main" id="{7A28CB96-D905-79C4-E3E9-CEABDFB71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519935"/>
              </p:ext>
            </p:extLst>
          </p:nvPr>
        </p:nvGraphicFramePr>
        <p:xfrm>
          <a:off x="9393461" y="2468551"/>
          <a:ext cx="2082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93916471"/>
                    </a:ext>
                  </a:extLst>
                </a:gridCol>
              </a:tblGrid>
              <a:tr h="832523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85432"/>
                  </a:ext>
                </a:extLst>
              </a:tr>
            </a:tbl>
          </a:graphicData>
        </a:graphic>
      </p:graphicFrame>
      <p:graphicFrame>
        <p:nvGraphicFramePr>
          <p:cNvPr id="68" name="Tableau 67">
            <a:extLst>
              <a:ext uri="{FF2B5EF4-FFF2-40B4-BE49-F238E27FC236}">
                <a16:creationId xmlns:a16="http://schemas.microsoft.com/office/drawing/2014/main" id="{D17EF9D0-885F-8036-20F3-2448AEF1C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905665"/>
              </p:ext>
            </p:extLst>
          </p:nvPr>
        </p:nvGraphicFramePr>
        <p:xfrm>
          <a:off x="5308278" y="2379045"/>
          <a:ext cx="2082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93916471"/>
                    </a:ext>
                  </a:extLst>
                </a:gridCol>
              </a:tblGrid>
              <a:tr h="832523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85432"/>
                  </a:ext>
                </a:extLst>
              </a:tr>
            </a:tbl>
          </a:graphicData>
        </a:graphic>
      </p:graphicFrame>
      <p:graphicFrame>
        <p:nvGraphicFramePr>
          <p:cNvPr id="69" name="Tableau 68">
            <a:extLst>
              <a:ext uri="{FF2B5EF4-FFF2-40B4-BE49-F238E27FC236}">
                <a16:creationId xmlns:a16="http://schemas.microsoft.com/office/drawing/2014/main" id="{48415FAD-33F6-BCA3-4939-86D3BAB7E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789628"/>
              </p:ext>
            </p:extLst>
          </p:nvPr>
        </p:nvGraphicFramePr>
        <p:xfrm>
          <a:off x="0" y="826258"/>
          <a:ext cx="164397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974">
                  <a:extLst>
                    <a:ext uri="{9D8B030D-6E8A-4147-A177-3AD203B41FA5}">
                      <a16:colId xmlns:a16="http://schemas.microsoft.com/office/drawing/2014/main" val="3593916471"/>
                    </a:ext>
                  </a:extLst>
                </a:gridCol>
              </a:tblGrid>
              <a:tr h="183711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Variables exogènes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85432"/>
                  </a:ext>
                </a:extLst>
              </a:tr>
            </a:tbl>
          </a:graphicData>
        </a:graphic>
      </p:graphicFrame>
      <p:graphicFrame>
        <p:nvGraphicFramePr>
          <p:cNvPr id="70" name="Tableau 69">
            <a:extLst>
              <a:ext uri="{FF2B5EF4-FFF2-40B4-BE49-F238E27FC236}">
                <a16:creationId xmlns:a16="http://schemas.microsoft.com/office/drawing/2014/main" id="{BADD23DA-92FE-D1F1-2305-9DCBA94BD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22673"/>
              </p:ext>
            </p:extLst>
          </p:nvPr>
        </p:nvGraphicFramePr>
        <p:xfrm>
          <a:off x="8331669" y="670915"/>
          <a:ext cx="309339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396">
                  <a:extLst>
                    <a:ext uri="{9D8B030D-6E8A-4147-A177-3AD203B41FA5}">
                      <a16:colId xmlns:a16="http://schemas.microsoft.com/office/drawing/2014/main" val="359391647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Valeurs futures de la Variable cible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85432"/>
                  </a:ext>
                </a:extLst>
              </a:tr>
            </a:tbl>
          </a:graphicData>
        </a:graphic>
      </p:graphicFrame>
      <p:graphicFrame>
        <p:nvGraphicFramePr>
          <p:cNvPr id="71" name="Tableau 70">
            <a:extLst>
              <a:ext uri="{FF2B5EF4-FFF2-40B4-BE49-F238E27FC236}">
                <a16:creationId xmlns:a16="http://schemas.microsoft.com/office/drawing/2014/main" id="{865D701D-16B2-7123-7E34-2933868E7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364247"/>
              </p:ext>
            </p:extLst>
          </p:nvPr>
        </p:nvGraphicFramePr>
        <p:xfrm>
          <a:off x="-1" y="1184123"/>
          <a:ext cx="195112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127">
                  <a:extLst>
                    <a:ext uri="{9D8B030D-6E8A-4147-A177-3AD203B41FA5}">
                      <a16:colId xmlns:a16="http://schemas.microsoft.com/office/drawing/2014/main" val="3593916471"/>
                    </a:ext>
                  </a:extLst>
                </a:gridCol>
              </a:tblGrid>
              <a:tr h="408019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Valeurs passées de la variable cible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85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66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3B035DB8-7313-61FC-17A2-9A7761FE2A12}"/>
              </a:ext>
            </a:extLst>
          </p:cNvPr>
          <p:cNvSpPr txBox="1"/>
          <p:nvPr/>
        </p:nvSpPr>
        <p:spPr>
          <a:xfrm>
            <a:off x="2580261" y="408960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Input (24, </a:t>
            </a:r>
            <a:r>
              <a:rPr lang="fr-FR" dirty="0" err="1"/>
              <a:t>features</a:t>
            </a:r>
            <a:r>
              <a:rPr lang="fr-FR" dirty="0"/>
              <a:t>)  ↓LSTM (256 </a:t>
            </a:r>
            <a:r>
              <a:rPr lang="fr-FR" dirty="0" err="1"/>
              <a:t>units</a:t>
            </a:r>
            <a:r>
              <a:rPr lang="fr-FR" dirty="0"/>
              <a:t>, </a:t>
            </a:r>
            <a:r>
              <a:rPr lang="fr-FR" dirty="0" err="1"/>
              <a:t>return_sequences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  ↓LSTM (256 </a:t>
            </a:r>
            <a:r>
              <a:rPr lang="fr-FR" dirty="0" err="1"/>
              <a:t>units</a:t>
            </a:r>
            <a:r>
              <a:rPr lang="fr-FR" dirty="0"/>
              <a:t>)  ↓Dense (256 </a:t>
            </a:r>
            <a:r>
              <a:rPr lang="fr-FR" dirty="0" err="1"/>
              <a:t>units</a:t>
            </a:r>
            <a:r>
              <a:rPr lang="fr-FR" dirty="0"/>
              <a:t>)  ↓Dense (1 unit, output)</a:t>
            </a:r>
          </a:p>
        </p:txBody>
      </p:sp>
    </p:spTree>
    <p:extLst>
      <p:ext uri="{BB962C8B-B14F-4D97-AF65-F5344CB8AC3E}">
        <p14:creationId xmlns:p14="http://schemas.microsoft.com/office/powerpoint/2010/main" val="131051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7CB99-0D92-10B5-195E-BFED01479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5F59E50-F309-0CB9-9E6E-59B2A7C4EBE9}"/>
              </a:ext>
            </a:extLst>
          </p:cNvPr>
          <p:cNvSpPr/>
          <p:nvPr/>
        </p:nvSpPr>
        <p:spPr>
          <a:xfrm rot="16200000">
            <a:off x="4410853" y="2157745"/>
            <a:ext cx="1866900" cy="51995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5000"/>
            </a:schemeClr>
          </a:solidFill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LSTM </a:t>
            </a:r>
            <a:r>
              <a:rPr lang="fr-FR" dirty="0" err="1">
                <a:solidFill>
                  <a:schemeClr val="tx1"/>
                </a:solidFill>
              </a:rPr>
              <a:t>ReLU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3C75446E-841A-F8D2-F77B-92A5085DA15C}"/>
              </a:ext>
            </a:extLst>
          </p:cNvPr>
          <p:cNvSpPr/>
          <p:nvPr/>
        </p:nvSpPr>
        <p:spPr>
          <a:xfrm rot="16200000">
            <a:off x="3614837" y="2157745"/>
            <a:ext cx="1866900" cy="519957"/>
          </a:xfrm>
          <a:prstGeom prst="roundRect">
            <a:avLst/>
          </a:prstGeom>
          <a:solidFill>
            <a:schemeClr val="accent1">
              <a:alpha val="13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4E989CF-6CDC-5FE7-32F2-48B934AA39D7}"/>
              </a:ext>
            </a:extLst>
          </p:cNvPr>
          <p:cNvSpPr/>
          <p:nvPr/>
        </p:nvSpPr>
        <p:spPr>
          <a:xfrm rot="16200000">
            <a:off x="5206869" y="2157743"/>
            <a:ext cx="1866900" cy="51995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5000"/>
            </a:schemeClr>
          </a:solidFill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LSTM  </a:t>
            </a:r>
            <a:r>
              <a:rPr lang="fr-FR" dirty="0" err="1">
                <a:solidFill>
                  <a:schemeClr val="tx1"/>
                </a:solidFill>
              </a:rPr>
              <a:t>ReLU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04D7407-D8C9-51D9-E4C8-35351D6B96C6}"/>
              </a:ext>
            </a:extLst>
          </p:cNvPr>
          <p:cNvSpPr/>
          <p:nvPr/>
        </p:nvSpPr>
        <p:spPr>
          <a:xfrm rot="16200000">
            <a:off x="5983874" y="2157743"/>
            <a:ext cx="1866900" cy="519957"/>
          </a:xfrm>
          <a:prstGeom prst="roundRect">
            <a:avLst/>
          </a:prstGeom>
          <a:solidFill>
            <a:schemeClr val="tx2">
              <a:lumMod val="60000"/>
              <a:lumOff val="40000"/>
              <a:alpha val="58000"/>
            </a:schemeClr>
          </a:solidFill>
          <a:ln w="25400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Dense </a:t>
            </a:r>
            <a:r>
              <a:rPr lang="fr-FR" dirty="0" err="1">
                <a:solidFill>
                  <a:schemeClr val="tx1"/>
                </a:solidFill>
              </a:rPr>
              <a:t>ReLU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F3412B7-7C80-596F-A5A9-6F60FF9527D6}"/>
              </a:ext>
            </a:extLst>
          </p:cNvPr>
          <p:cNvSpPr/>
          <p:nvPr/>
        </p:nvSpPr>
        <p:spPr>
          <a:xfrm>
            <a:off x="7568851" y="2148894"/>
            <a:ext cx="519958" cy="537651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D0E8F79-90A7-5CE8-8C7A-0AADCB975DBA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4808266" y="2417724"/>
            <a:ext cx="2760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2969707-0B0F-1C5F-4F79-11BCDD29D5BD}"/>
              </a:ext>
            </a:extLst>
          </p:cNvPr>
          <p:cNvCxnSpPr/>
          <p:nvPr/>
        </p:nvCxnSpPr>
        <p:spPr>
          <a:xfrm>
            <a:off x="5604282" y="2417721"/>
            <a:ext cx="2760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14AF69E-F23C-6496-57A1-DDFEAA653B1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400298" y="2417721"/>
            <a:ext cx="25704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C748983-78FE-6678-DCDF-31F6956AC036}"/>
              </a:ext>
            </a:extLst>
          </p:cNvPr>
          <p:cNvCxnSpPr>
            <a:cxnSpLocks/>
            <a:stCxn id="9" idx="2"/>
            <a:endCxn id="11" idx="2"/>
          </p:cNvCxnSpPr>
          <p:nvPr/>
        </p:nvCxnSpPr>
        <p:spPr>
          <a:xfrm flipV="1">
            <a:off x="7177303" y="2417720"/>
            <a:ext cx="391548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4792706-E571-98C2-B973-69FBDA35A6CF}"/>
              </a:ext>
            </a:extLst>
          </p:cNvPr>
          <p:cNvCxnSpPr>
            <a:cxnSpLocks/>
          </p:cNvCxnSpPr>
          <p:nvPr/>
        </p:nvCxnSpPr>
        <p:spPr>
          <a:xfrm>
            <a:off x="3511685" y="2417720"/>
            <a:ext cx="776623" cy="2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7B3DF29-3522-F32C-495B-55F3B1AA354C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8088809" y="2417720"/>
            <a:ext cx="9430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7658422-3B06-5EB7-0FFC-E2A3A2B0C18E}"/>
              </a:ext>
            </a:extLst>
          </p:cNvPr>
          <p:cNvSpPr/>
          <p:nvPr/>
        </p:nvSpPr>
        <p:spPr>
          <a:xfrm>
            <a:off x="3978612" y="1128409"/>
            <a:ext cx="4533247" cy="27565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0B050AA-DFB1-48F7-0DB3-C27BA9C0B151}"/>
              </a:ext>
            </a:extLst>
          </p:cNvPr>
          <p:cNvSpPr txBox="1"/>
          <p:nvPr/>
        </p:nvSpPr>
        <p:spPr>
          <a:xfrm>
            <a:off x="7184843" y="2714378"/>
            <a:ext cx="1327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chemeClr val="tx1"/>
                </a:solidFill>
              </a:rPr>
              <a:t>régression</a:t>
            </a:r>
          </a:p>
        </p:txBody>
      </p:sp>
    </p:spTree>
    <p:extLst>
      <p:ext uri="{BB962C8B-B14F-4D97-AF65-F5344CB8AC3E}">
        <p14:creationId xmlns:p14="http://schemas.microsoft.com/office/powerpoint/2010/main" val="18920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B483549-99B1-559D-89F0-E0A558E08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89" y="1258670"/>
            <a:ext cx="8830520" cy="306040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7936C79-5310-915C-4552-DC658EE20184}"/>
              </a:ext>
            </a:extLst>
          </p:cNvPr>
          <p:cNvSpPr/>
          <p:nvPr/>
        </p:nvSpPr>
        <p:spPr>
          <a:xfrm>
            <a:off x="8042659" y="1258670"/>
            <a:ext cx="846307" cy="228633"/>
          </a:xfrm>
          <a:prstGeom prst="rect">
            <a:avLst/>
          </a:prstGeom>
          <a:solidFill>
            <a:schemeClr val="tx1">
              <a:lumMod val="50000"/>
              <a:lumOff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Sauté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CE7F82B6-C52C-8BC7-DF4C-74654F205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237" y="1273666"/>
            <a:ext cx="514422" cy="22863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554FA85-0229-77C3-A255-CAD4B16360FB}"/>
              </a:ext>
            </a:extLst>
          </p:cNvPr>
          <p:cNvSpPr/>
          <p:nvPr/>
        </p:nvSpPr>
        <p:spPr>
          <a:xfrm>
            <a:off x="8033105" y="1558839"/>
            <a:ext cx="1520504" cy="268292"/>
          </a:xfrm>
          <a:prstGeom prst="rect">
            <a:avLst/>
          </a:prstGeom>
          <a:solidFill>
            <a:schemeClr val="tx1">
              <a:lumMod val="50000"/>
              <a:lumOff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Entrainement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DC603E90-DF4E-2487-3D92-AF09A8EE4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474" y="1903976"/>
            <a:ext cx="523948" cy="22863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637CF1E-E549-5EBE-97EA-F7C8DD968E6C}"/>
              </a:ext>
            </a:extLst>
          </p:cNvPr>
          <p:cNvSpPr/>
          <p:nvPr/>
        </p:nvSpPr>
        <p:spPr>
          <a:xfrm>
            <a:off x="8037896" y="1903973"/>
            <a:ext cx="1258502" cy="228635"/>
          </a:xfrm>
          <a:prstGeom prst="rect">
            <a:avLst/>
          </a:prstGeom>
          <a:solidFill>
            <a:schemeClr val="tx1">
              <a:lumMod val="50000"/>
              <a:lumOff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Test 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8FDDC973-BD55-1734-F239-F7B221E46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8683" y="1589606"/>
            <a:ext cx="514422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370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</TotalTime>
  <Words>187</Words>
  <Application>Microsoft Office PowerPoint</Application>
  <PresentationFormat>Grand écran</PresentationFormat>
  <Paragraphs>112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Youssef SERRESTOU</dc:creator>
  <cp:lastModifiedBy>Youssef SERRESTOU</cp:lastModifiedBy>
  <cp:revision>5</cp:revision>
  <dcterms:created xsi:type="dcterms:W3CDTF">2025-07-05T22:40:38Z</dcterms:created>
  <dcterms:modified xsi:type="dcterms:W3CDTF">2025-07-07T22:22:13Z</dcterms:modified>
</cp:coreProperties>
</file>