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70" r:id="rId10"/>
    <p:sldId id="272" r:id="rId11"/>
    <p:sldId id="265" r:id="rId12"/>
    <p:sldId id="269" r:id="rId13"/>
    <p:sldId id="266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93E8-1830-49B7-82AC-4411C81B7BF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99B6-9363-40C4-9608-B26EC8F3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EBA7-02B3-4506-A580-74FF5241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11AE-26E4-4A0B-9233-A26BDE1D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1529-3970-4E42-9AEA-BC3EFA4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1B61-2BCB-4A74-B10C-1FAC50BF807B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428B-A58F-4D42-BACE-801BCDB3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799D-4D39-4A7D-8444-C96AC63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5177-7E34-480F-8AC3-5A90B0D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EDFD5-D1B3-4CDA-B4B7-37F867E1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8742-52B0-43FD-88ED-F58581BB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C320-6384-4143-A0A2-3389092C21A8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1104-6E64-49D2-B912-C06DE9F3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565A-0712-4153-B032-1BE4940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55483-CC41-49C9-94D0-6000C3D38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50DD4-C67F-4E80-9408-BA754DA4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CCDF-F74B-4AC8-A6F1-EF5AD268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F85-599F-4A0E-9A81-28E7CB6D4F65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641A-C8F1-4149-94C8-998A25FE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1B04-2180-4EEF-86AF-DCFA1587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FA08-5808-4B9E-B4EE-FF90677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AFC9-CBFE-46A3-8134-0A371716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A94-198D-4D78-B9AC-AF48214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8C4A-D476-4C6E-AA88-F32A1A15F6BE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A873-2BF2-4597-B731-22083BC3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7938-5539-46D7-9B5D-6992F6F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9446-EB1F-4383-BEB7-8E646922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A11E-AFD2-4519-9456-5121DF04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0458-FBF6-45B4-972E-5DD625B2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59F5-D69A-4B60-9F88-4F8D447094D6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E99F-ECBE-422E-A1C2-E992831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D901-E92E-4BF7-BBCD-B82074F9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3A32-4B33-4C3D-8788-00317135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BC98-C0DC-4B6C-A7E6-FB2432C55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6C98-44DC-4D59-9CCE-E0F9F767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8532-03C1-44B2-AB06-0ECF9C9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D81D-ACB1-4E7D-911D-478E89B9E2D9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A4EE-28ED-4AED-9A8B-20D45FBC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99E4-1594-47A8-BB43-3CF6F6ED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C2DC-CF81-4156-81DD-C1F5BE5F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BB70-4A86-4F59-884E-E5444DD8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9253-D8A9-4497-8911-2E129BBC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FB40-AE4A-4F68-9DAA-142AFFF6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4A6C-234A-45BF-9D63-1ED44EFD3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F52F3-D641-4C64-84C9-0EB186C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720-0AD8-4CC2-BAF1-CC0321395D7F}" type="datetime1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B0B4-DB13-48C4-8C25-9E7D5AE7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74901-6AC0-4772-8CA3-0FE8B130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8695-5CD8-486C-BE87-C45FBE43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FF596-1A48-446D-8F4F-A8BF507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666E-7662-40F4-8280-BA334301DD62}" type="datetime1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B243-1D3A-4DD2-9B5F-ECF709C3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C10A4-CF8D-481C-A938-2E7793A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1F17-735E-407B-85C8-5F45AC3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F463-A12E-48C9-8738-E64887008A93}" type="datetime1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403C7-9E45-4E0F-8417-E22F072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FAF7-2ACD-466C-949E-7792E8F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DC93-A1F1-41C8-81BC-F867BF85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1A7-41B6-4A3F-BB7D-04E3EF4D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90A1-3F57-40FD-94E6-DB8B35E1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6748-0FD7-4763-A4B9-0027924B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0CCC-3BC5-41BE-BB62-47B57DCBB67D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706FC-6ECB-47FB-815B-F815C94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CB32-2C43-4DCD-BA06-CC66203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0FD-3743-48FA-BB1D-D0F07743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C9763-DAF8-4EB6-9B77-AE3F6EC1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9CD0-0B02-4160-9A33-70124C5A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84D0-460B-4624-B840-895F0CDD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4579-9776-4C83-AAE3-AE27ABFFC315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0CE6-D70E-4B50-823B-BF753ED3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E9F06-B2BD-4637-96BB-3DE1685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21C78-2D04-414E-A87E-5CAADC32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65D5-A91F-4EFB-852E-99A944A8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787E-DF06-4D95-B0E2-027E53FE3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A140-0874-4A6F-8776-D7C80A363DEE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B356-7104-4754-902B-8B2A01F62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Employee Retention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A300-F669-4008-8999-328FD00B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E40B-76AB-4E76-893D-D583BB9C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33" y="2141207"/>
            <a:ext cx="11937534" cy="2249032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 Employee Retention</a:t>
            </a:r>
            <a:b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 Analytics </a:t>
            </a:r>
            <a:endParaRPr lang="en-US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515958A-9058-44F9-B924-953511A2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6EAE3-1CAA-4572-837A-A6B03D9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</p:spTree>
    <p:extLst>
      <p:ext uri="{BB962C8B-B14F-4D97-AF65-F5344CB8AC3E}">
        <p14:creationId xmlns:p14="http://schemas.microsoft.com/office/powerpoint/2010/main" val="31828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A8F2CB7-8E1B-4E3A-B2C3-8E78F230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91" y="5939327"/>
            <a:ext cx="12325350" cy="4442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chart shows, employees employment status in each department, and the number of employees employed/left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8BB995E-5311-44D3-AF4B-711919327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6" t="14861" r="9629" b="9775"/>
          <a:stretch/>
        </p:blipFill>
        <p:spPr>
          <a:xfrm>
            <a:off x="662730" y="165291"/>
            <a:ext cx="9680896" cy="5774036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32CE491-021C-467C-8225-CF0FFF6F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Employee Retention Analytics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17EC494-86FA-4247-B380-E0AC6DCC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7D15FCE-1D5A-4C0C-A927-DC5E95F68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91" t="14583" r="3581" b="79028"/>
          <a:stretch/>
        </p:blipFill>
        <p:spPr>
          <a:xfrm>
            <a:off x="8610600" y="1362773"/>
            <a:ext cx="1200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4043549-D65E-41CF-AC16-C8645C9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26" y="6435013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70BFD-ECF1-47EF-9452-73C5B4DA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090" y="5973235"/>
            <a:ext cx="12096749" cy="6694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chart shows, employees employment status in each department, and the average tenure of employees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3F3AF-A8F5-4D90-BD98-64FB0657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8656"/>
            <a:ext cx="4114800" cy="365125"/>
          </a:xfrm>
        </p:spPr>
        <p:txBody>
          <a:bodyPr/>
          <a:lstStyle/>
          <a:p>
            <a:r>
              <a:rPr lang="en-US" dirty="0"/>
              <a:t>Employee Retention Analytics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B24F067-10D3-4FAC-AD5D-EB61448A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5" t="14306" r="10744" b="9977"/>
          <a:stretch/>
        </p:blipFill>
        <p:spPr>
          <a:xfrm>
            <a:off x="914401" y="78109"/>
            <a:ext cx="9658350" cy="5886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C79A5B0-FC36-4008-BE4B-937323B28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91" t="14583" r="3581" b="79028"/>
          <a:stretch/>
        </p:blipFill>
        <p:spPr>
          <a:xfrm>
            <a:off x="10572751" y="2952750"/>
            <a:ext cx="1200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2408EB3-553A-4235-A9EE-B3F65ED2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9C52AF0-3B1F-46DB-8464-BF48895C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12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33BA46-13A2-405D-AB68-AB1E2398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 Salary affect other features?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0FE46-F2EA-4A7B-9FC1-CF4FDF76294E}"/>
              </a:ext>
            </a:extLst>
          </p:cNvPr>
          <p:cNvSpPr/>
          <p:nvPr/>
        </p:nvSpPr>
        <p:spPr>
          <a:xfrm>
            <a:off x="127233" y="945908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AAFA5A6A-92C3-40CA-8AAC-EDC5A5100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5" t="14444" r="59400" b="9167"/>
          <a:stretch/>
        </p:blipFill>
        <p:spPr>
          <a:xfrm>
            <a:off x="3005139" y="1155696"/>
            <a:ext cx="2667001" cy="4788791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63C843CC-E8C9-470B-B567-003D92C09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06" t="14306" r="57656" b="9305"/>
          <a:stretch/>
        </p:blipFill>
        <p:spPr>
          <a:xfrm>
            <a:off x="5812632" y="1155697"/>
            <a:ext cx="2857500" cy="4788791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EB80BB57-B1C5-46BC-8DDC-D772F651C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2" t="14928" r="59453" b="9818"/>
          <a:stretch/>
        </p:blipFill>
        <p:spPr>
          <a:xfrm>
            <a:off x="242005" y="1196970"/>
            <a:ext cx="2667001" cy="4725907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C57F6F06-4BB5-4464-A599-9F2DAF647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40" t="14028" r="57422" b="9584"/>
          <a:stretch/>
        </p:blipFill>
        <p:spPr>
          <a:xfrm>
            <a:off x="9024936" y="1155697"/>
            <a:ext cx="2857500" cy="4767180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799556C-30BB-4937-A8FE-A428D190D196}"/>
              </a:ext>
            </a:extLst>
          </p:cNvPr>
          <p:cNvSpPr txBox="1">
            <a:spLocks/>
          </p:cNvSpPr>
          <p:nvPr/>
        </p:nvSpPr>
        <p:spPr>
          <a:xfrm>
            <a:off x="127233" y="5970108"/>
            <a:ext cx="12217167" cy="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Employees with high Salary have high Employee satisfaction and high tenure, but the difference is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148732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8B7706-12B1-4C52-BF36-FD906667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520" y="5738977"/>
            <a:ext cx="12032530" cy="455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Employee satisfaction is the most impacting feature for Employee retention 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AE43A29-CC8E-44EB-A649-A2DABFC5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705"/>
            <a:ext cx="4114800" cy="365125"/>
          </a:xfrm>
        </p:spPr>
        <p:txBody>
          <a:bodyPr/>
          <a:lstStyle/>
          <a:p>
            <a:r>
              <a:rPr lang="en-US" sz="1000"/>
              <a:t>Employee Retention Analytics</a:t>
            </a:r>
            <a:endParaRPr lang="en-US" sz="1000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8C532C5-FA0B-4523-98DD-AA1F60D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5E6885D-11D2-4644-90F6-9D9815A1F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4" t="14445" r="57578" b="9977"/>
          <a:stretch/>
        </p:blipFill>
        <p:spPr>
          <a:xfrm>
            <a:off x="5271662" y="1172796"/>
            <a:ext cx="2245201" cy="42995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03CFD6A-5D9D-4431-BD5F-69A8E89BE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3" t="14167" r="59297" b="9977"/>
          <a:stretch/>
        </p:blipFill>
        <p:spPr>
          <a:xfrm>
            <a:off x="7674482" y="1139245"/>
            <a:ext cx="1978951" cy="433305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821C061-8592-42DF-9167-B2A24D50E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54" t="14266" r="53756" b="9949"/>
          <a:stretch/>
        </p:blipFill>
        <p:spPr>
          <a:xfrm>
            <a:off x="252820" y="1131355"/>
            <a:ext cx="2595156" cy="4345574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D567B70E-D2BC-4279-B0DF-CD933E6F77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94" t="15278" r="60547" b="9977"/>
          <a:stretch/>
        </p:blipFill>
        <p:spPr>
          <a:xfrm>
            <a:off x="9847547" y="1172796"/>
            <a:ext cx="1842647" cy="4319556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1EB23B5-554D-4E0A-8C2A-4B8B0ED6E0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159" t="14722" r="57266" b="9977"/>
          <a:stretch/>
        </p:blipFill>
        <p:spPr>
          <a:xfrm>
            <a:off x="2957969" y="1154987"/>
            <a:ext cx="2146549" cy="4301566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459CFAC-1C1C-459B-BB82-63A998FD1E0C}"/>
              </a:ext>
            </a:extLst>
          </p:cNvPr>
          <p:cNvSpPr txBox="1">
            <a:spLocks/>
          </p:cNvSpPr>
          <p:nvPr/>
        </p:nvSpPr>
        <p:spPr>
          <a:xfrm>
            <a:off x="127233" y="269134"/>
            <a:ext cx="11010493" cy="1010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 feature affects employee retention?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E5ACC-667B-4145-BD44-202BA2DE12C5}"/>
              </a:ext>
            </a:extLst>
          </p:cNvPr>
          <p:cNvSpPr/>
          <p:nvPr/>
        </p:nvSpPr>
        <p:spPr>
          <a:xfrm>
            <a:off x="127233" y="945908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D0F9AF-2E57-4795-BCF0-DCD317BE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0" y="1741689"/>
            <a:ext cx="11937535" cy="1687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18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</a:t>
            </a:r>
            <a:r>
              <a:rPr lang="en-US" sz="18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sz="18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squared test</a:t>
            </a:r>
            <a:r>
              <a:rPr lang="en-US" sz="18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is a statistical method that measures how close expected values are to actual results.</a:t>
            </a:r>
            <a:br>
              <a:rPr lang="en-US" sz="18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Top 5 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impacting features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on employee retention: 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Number of projects, Satisfaction, Avg. Monthly hours, Tenure, Last evaluation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Bottom</a:t>
            </a:r>
            <a:r>
              <a:rPr lang="en-US" sz="18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2 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impacting features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on employee retention: </a:t>
            </a:r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Salary, Department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08BC62-52B4-41C0-8D61-7B8F4A1C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432" y="118085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Chi-Squared Test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7505A-4FC8-45C2-BC3A-1019E201102C}"/>
              </a:ext>
            </a:extLst>
          </p:cNvPr>
          <p:cNvSpPr/>
          <p:nvPr/>
        </p:nvSpPr>
        <p:spPr>
          <a:xfrm>
            <a:off x="127233" y="860569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F164C992-BC74-465B-8790-3BC009E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66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796A122-694D-4A00-8A21-1E06E9A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476" y="6454242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C839F0-D185-4FD6-8782-A603B096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52280"/>
              </p:ext>
            </p:extLst>
          </p:nvPr>
        </p:nvGraphicFramePr>
        <p:xfrm>
          <a:off x="2885812" y="3171038"/>
          <a:ext cx="5939406" cy="328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9703">
                  <a:extLst>
                    <a:ext uri="{9D8B030D-6E8A-4147-A177-3AD203B41FA5}">
                      <a16:colId xmlns:a16="http://schemas.microsoft.com/office/drawing/2014/main" val="939760887"/>
                    </a:ext>
                  </a:extLst>
                </a:gridCol>
                <a:gridCol w="2969703">
                  <a:extLst>
                    <a:ext uri="{9D8B030D-6E8A-4147-A177-3AD203B41FA5}">
                      <a16:colId xmlns:a16="http://schemas.microsoft.com/office/drawing/2014/main" val="2407461816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Chi-squared test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461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4664.748952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124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3549.141523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72860335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Avg. Monthly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1944.677611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9087888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1858.047258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786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Last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1085.765778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94329740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350.817666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5674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78.635058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7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D0F9AF-2E57-4795-BCF0-DCD317BE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7" y="1227040"/>
            <a:ext cx="11829873" cy="1690461"/>
          </a:xfrm>
        </p:spPr>
        <p:txBody>
          <a:bodyPr>
            <a:noAutofit/>
          </a:bodyPr>
          <a:lstStyle/>
          <a:p>
            <a:pPr lvl="3" algn="l" defTabSz="957263" ea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 correlation coefficient 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measures the strength and direction of a linear relationship between two variables. </a:t>
            </a:r>
            <a:b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value of 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is always between +1 (Strong positive) and –1 (Strong negative). </a:t>
            </a:r>
            <a:b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3 features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that have strong linear relationship with </a:t>
            </a:r>
            <a:r>
              <a:rPr lang="en-US" b="1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Employee retention status</a:t>
            </a:r>
            <a: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Satisfaction, Salary, Tenure</a:t>
            </a:r>
            <a:b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other correlations are weak.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08BC62-52B4-41C0-8D61-7B8F4A1C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146" y="136525"/>
            <a:ext cx="11656297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Linear Correlation Tests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7505A-4FC8-45C2-BC3A-1019E201102C}"/>
              </a:ext>
            </a:extLst>
          </p:cNvPr>
          <p:cNvSpPr/>
          <p:nvPr/>
        </p:nvSpPr>
        <p:spPr>
          <a:xfrm>
            <a:off x="127232" y="799109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F164C992-BC74-465B-8790-3BC009E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2210" y="6554771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796A122-694D-4A00-8A21-1E06E9A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983" y="6538912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C839F0-D185-4FD6-8782-A603B096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8977"/>
              </p:ext>
            </p:extLst>
          </p:nvPr>
        </p:nvGraphicFramePr>
        <p:xfrm>
          <a:off x="1915719" y="3249822"/>
          <a:ext cx="7656120" cy="27483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8135">
                  <a:extLst>
                    <a:ext uri="{9D8B030D-6E8A-4147-A177-3AD203B41FA5}">
                      <a16:colId xmlns:a16="http://schemas.microsoft.com/office/drawing/2014/main" val="939760887"/>
                    </a:ext>
                  </a:extLst>
                </a:gridCol>
                <a:gridCol w="5037985">
                  <a:extLst>
                    <a:ext uri="{9D8B030D-6E8A-4147-A177-3AD203B41FA5}">
                      <a16:colId xmlns:a16="http://schemas.microsoft.com/office/drawing/2014/main" val="2407461816"/>
                    </a:ext>
                  </a:extLst>
                </a:gridCol>
              </a:tblGrid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(Independent variable, Average Standard 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4618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Avg. Monthly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-0.073514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12407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Last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-0.037926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728603356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-0.026464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78886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0.155516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5446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0.3878037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7862"/>
                  </a:ext>
                </a:extLst>
              </a:tr>
              <a:tr h="392615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-0.1430274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9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9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F7D2E2-14C8-4387-955D-46BDAB53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5256" y="2605986"/>
            <a:ext cx="3455469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5623D-D9BA-4AA6-90E8-9B127043104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16150AF-943F-4DB6-9946-9401313E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0026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672159F-41AC-4DF9-8FE6-58A7381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761-35FA-4C08-8B16-8AA39BDF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1556966"/>
            <a:ext cx="10744957" cy="4002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Case: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Analysis of a Software company’s Employee retention data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Acquisition: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Dataset was obtained in a CSV format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Preparation: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Using Azure ML, cleaned all missing data 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Visualization: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Descriptive Statistics using Tableau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0C8C-4768-4DDB-9E48-667DB90C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E7440-3741-429E-BA64-FC805C53B5C9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174E2-956C-4884-B6B7-84F3879DB89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4994-FD89-4B39-8B76-B29938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9DF39-3321-4095-8EE4-15E3248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27CFB9-69CA-4B4E-AAA7-DBDF5AAB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4" y="1279896"/>
            <a:ext cx="10947748" cy="56589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features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10 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records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14249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duplicate values found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Missing values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Department (709 records)                 5%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Filed complaint (12191 records)        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86%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Last evaluation (1532 records)          11%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Recently promoted (13949 records)  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98%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Satisfaction (181 records)                  1%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Tenure (181 records)                          1%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D22AFA6-A68F-4112-92F4-0BB665E3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067DD-1A16-4648-8A98-8E63A16CEC18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CA6A-BD24-48BD-A873-E9FD9BE526D6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E57DA14-7E83-46DA-956F-7D0EEB29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F3852F5-7C91-4483-BE11-998EEF0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210759-8F3B-4117-8970-7A4FC5FB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26" y="1366820"/>
            <a:ext cx="10947748" cy="42592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The Features (i.e., Variables) are segregated into three categories: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Predictor Variable or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300" b="1" dirty="0">
                <a:solidFill>
                  <a:srgbClr val="20212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ependent </a:t>
            </a:r>
            <a:r>
              <a:rPr lang="en-US" sz="2300" b="1" dirty="0">
                <a:solidFill>
                  <a:srgbClr val="20212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ariable (Y): </a:t>
            </a:r>
            <a:r>
              <a:rPr lang="en-US" sz="23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Variable that is being measured in the experiment. It changes as a result of the changes to the independent variables.</a:t>
            </a:r>
            <a:br>
              <a:rPr lang="en-US" sz="23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 : Employee Status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(Employed/Left) 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Noise: </a:t>
            </a:r>
            <a: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Variable that does not affect the dependent variable.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latin typeface="Helvetica" panose="020B0604020202020204" pitchFamily="34" charset="0"/>
                <a:cs typeface="Helvetica" panose="020B0604020202020204" pitchFamily="34" charset="0"/>
              </a:rPr>
              <a:t>Independent Variable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Variable whose change isn't affected by any other variable in the experiment.</a:t>
            </a:r>
            <a:br>
              <a:rPr lang="en-US" sz="23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3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Independent variable is the cause, and dependent variable is the effect.</a:t>
            </a:r>
            <a:endParaRPr lang="en-US" sz="23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907170B-96FF-47E8-96BE-E5958FFB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DAB2D-AE41-49E9-B0F3-5C422EBFBC96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0961C-57B0-4858-9D31-15C34CE23980}"/>
              </a:ext>
            </a:extLst>
          </p:cNvPr>
          <p:cNvSpPr/>
          <p:nvPr/>
        </p:nvSpPr>
        <p:spPr>
          <a:xfrm>
            <a:off x="134224" y="5991225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1F38DC2-2619-47B3-BC90-7A1B9E3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2DE90F3-C24B-4673-A1E9-361FCEF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4C86E9-CB38-4D3C-B10D-EA456835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 - continued</a:t>
            </a:r>
          </a:p>
          <a:p>
            <a:endParaRPr lang="en-US" sz="4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1AA5-BC6F-4BE1-98BD-5A782CD0E90A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3635F-D5B2-4CDD-8A8E-74BCE2B876A7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FF258A4-C070-425C-8AF3-C165AE5C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53658DE-D6C4-4D55-89C7-F45D88CA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5</a:t>
            </a:fld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6633D2ED-323C-405A-89E7-329C0E3E498F}"/>
              </a:ext>
            </a:extLst>
          </p:cNvPr>
          <p:cNvSpPr txBox="1"/>
          <p:nvPr/>
        </p:nvSpPr>
        <p:spPr>
          <a:xfrm>
            <a:off x="622126" y="1175657"/>
            <a:ext cx="415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Noise Variables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E05D695-8971-4B54-8694-DFE2AF0743D1}"/>
              </a:ext>
            </a:extLst>
          </p:cNvPr>
          <p:cNvSpPr txBox="1"/>
          <p:nvPr/>
        </p:nvSpPr>
        <p:spPr>
          <a:xfrm>
            <a:off x="622126" y="2497631"/>
            <a:ext cx="483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Independent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E47EF-7684-46E2-9E4F-D3BF306CB594}"/>
              </a:ext>
            </a:extLst>
          </p:cNvPr>
          <p:cNvSpPr txBox="1"/>
          <p:nvPr/>
        </p:nvSpPr>
        <p:spPr>
          <a:xfrm>
            <a:off x="622126" y="1589755"/>
            <a:ext cx="384248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Filed Complaint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Recently promoted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5F908-6D12-4C78-8036-D7ED048B2DBE}"/>
              </a:ext>
            </a:extLst>
          </p:cNvPr>
          <p:cNvSpPr txBox="1"/>
          <p:nvPr/>
        </p:nvSpPr>
        <p:spPr>
          <a:xfrm>
            <a:off x="622126" y="2968909"/>
            <a:ext cx="609460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Average monthly hours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Department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Last Evaluation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Salary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Satisfaction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Tenure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85479-B521-43AB-A856-59E42C29AE82}"/>
              </a:ext>
            </a:extLst>
          </p:cNvPr>
          <p:cNvSpPr txBox="1"/>
          <p:nvPr/>
        </p:nvSpPr>
        <p:spPr>
          <a:xfrm>
            <a:off x="5893850" y="1922768"/>
            <a:ext cx="609460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Analysis – Azure ML</a:t>
            </a: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Qualitative and Quantitative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Find features impacting the predictor variable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Find linear relationship between variables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D4DF8-57AA-4E06-AC2F-1152ACA6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934735"/>
            <a:ext cx="11048999" cy="32294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Tableau is used for interactive data visualization, where charts are plotted using the independent variables (dimensions) against the dependent variable (Standard test score).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Tableau is q</a:t>
            </a:r>
            <a: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uick, simple and user-friendly. </a:t>
            </a:r>
            <a:b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can handle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lot of data and provide calculations on datasets.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F7D2E2-14C8-4387-955D-46BDAB53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47734-A355-437D-8788-D0D260106B4F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5623D-D9BA-4AA6-90E8-9B127043104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16150AF-943F-4DB6-9946-9401313E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672159F-41AC-4DF9-8FE6-58A7381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195A503-7D5C-484E-A7C1-A77DC68F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39373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DFA5AA5-B029-4A1A-9605-3228D59D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25" y="6439373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594CCE45-BB20-418E-8BB4-EBE60A058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7" t="14585" r="9063" b="9721"/>
          <a:stretch/>
        </p:blipFill>
        <p:spPr>
          <a:xfrm>
            <a:off x="723901" y="217992"/>
            <a:ext cx="10410824" cy="62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2491601-B3D7-4779-901C-443605C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E599635-321E-4541-B423-FD902198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7B5F94D-66BC-4C22-BDB7-283EE470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5" t="14306" r="4140" b="9305"/>
          <a:stretch/>
        </p:blipFill>
        <p:spPr>
          <a:xfrm>
            <a:off x="704849" y="230041"/>
            <a:ext cx="10782302" cy="61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7655FBA-4A82-459C-82D9-D2D4DCC8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Employee Retention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356DEA4-2426-4883-862F-9E9E189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E0CED3-929A-4167-BAFB-B4579BBB7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8" t="14861" r="1172" b="9583"/>
          <a:stretch/>
        </p:blipFill>
        <p:spPr>
          <a:xfrm>
            <a:off x="880844" y="308566"/>
            <a:ext cx="10393960" cy="539937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CE4A5A-5DE4-4E76-98EC-58436BD3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23" y="5681940"/>
            <a:ext cx="11034232" cy="6694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Employee satisfaction is high (70%) in employees with 2 years of tenure, then drops sharply to 47% at 4 years, then rises to 62% at 5 years. After 5 years, it plateaus out.</a:t>
            </a:r>
          </a:p>
        </p:txBody>
      </p:sp>
    </p:spTree>
    <p:extLst>
      <p:ext uri="{BB962C8B-B14F-4D97-AF65-F5344CB8AC3E}">
        <p14:creationId xmlns:p14="http://schemas.microsoft.com/office/powerpoint/2010/main" val="222243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721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Segoe UI</vt:lpstr>
      <vt:lpstr>Wingdings</vt:lpstr>
      <vt:lpstr>Office Theme</vt:lpstr>
      <vt:lpstr> Employee Retention   Analytics </vt:lpstr>
      <vt:lpstr>Business Case: Analysis of a Software company’s Employee retention data Data Acquisition: Dataset was obtained in a CSV format Data Preparation: Using Azure ML, cleaned all missing data  Data Visualization: Descriptive Statistics using Tableau </vt:lpstr>
      <vt:lpstr>        Total number of features = 10  Total number of records = 14249  No duplicate values found  Missing values Department (709 records)                 5% Filed complaint (12191 records)        86% Last evaluation (1532 records)          11% Recently promoted (13949 records)  98% Satisfaction (181 records)                  1% Tenure (181 records)                          1%    </vt:lpstr>
      <vt:lpstr>The Features (i.e., Variables) are segregated into three categories: Predictor Variable or Dependent Variable (Y): Variable that is being measured in the experiment. It changes as a result of the changes to the independent variables. Y : Employee Status (Employed/Left)  Noise: Variable that does not affect the dependent variable. Independent Variable:  Variable whose change isn't affected by any other variable in the experiment. Independent variable is the cause, and dependent variable is the effect.</vt:lpstr>
      <vt:lpstr>PowerPoint Presentation</vt:lpstr>
      <vt:lpstr>Tableau is used for interactive data visualization, where charts are plotted using the independent variables (dimensions) against the dependent variable (Standard test score).  Tableau is quick, simple and user-friendly.  It can handle lot of data and provide calculations on datasets.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Chi-squared test is a statistical method that measures how close expected values are to actual results. Top 5 impacting features on employee retention: Number of projects, Satisfaction, Avg. Monthly hours, Tenure, Last evaluation Bottom 2 impacting features on employee retention: Salary, Department </vt:lpstr>
      <vt:lpstr>        The correlation coefficient R measures the strength and direction of a linear relationship between two variables.  The value of R is always between +1 (Strong positive) and –1 (Strong negative).  Top 3 features that have strong linear relationship with Employee retention status: Satisfaction, Salary, Tenure All other correlations are weak.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High School   Data Analytics (2018-2019)</dc:title>
  <dc:creator>Owner</dc:creator>
  <cp:lastModifiedBy>Owner</cp:lastModifiedBy>
  <cp:revision>103</cp:revision>
  <dcterms:created xsi:type="dcterms:W3CDTF">2021-08-22T15:25:33Z</dcterms:created>
  <dcterms:modified xsi:type="dcterms:W3CDTF">2021-08-26T05:13:56Z</dcterms:modified>
</cp:coreProperties>
</file>