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8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8" r:id="rId9"/>
    <p:sldId id="269" r:id="rId10"/>
    <p:sldId id="270" r:id="rId11"/>
    <p:sldId id="272" r:id="rId12"/>
    <p:sldId id="265" r:id="rId13"/>
    <p:sldId id="266" r:id="rId14"/>
    <p:sldId id="271" r:id="rId15"/>
    <p:sldId id="27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er" initials="O" lastIdx="1" clrIdx="0">
    <p:extLst>
      <p:ext uri="{19B8F6BF-5375-455C-9EA6-DF929625EA0E}">
        <p15:presenceInfo xmlns:p15="http://schemas.microsoft.com/office/powerpoint/2012/main" userId="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F93E8-1830-49B7-82AC-4411C81B7BFE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099B6-9363-40C4-9608-B26EC8F37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90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EBA7-02B3-4506-A580-74FF5241D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111AE-26E4-4A0B-9233-A26BDE1D9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41529-3970-4E42-9AEA-BC3EFA45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0370-143A-440F-8351-C585D3938980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4428B-A58F-4D42-BACE-801BCDB3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Minnesota High School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0799D-4D39-4A7D-8444-C96AC63A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C2B2-73FB-49DF-895A-D0906ADF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3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5177-7E34-480F-8AC3-5A90B0DD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EDFD5-D1B3-4CDA-B4B7-37F867E13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A8742-52B0-43FD-88ED-F58581BB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D838-4C51-4AA5-B49B-04AA76530152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C1104-6E64-49D2-B912-C06DE9F3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Minnesota High School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C565A-0712-4153-B032-1BE4940A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C2B2-73FB-49DF-895A-D0906ADF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7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55483-CC41-49C9-94D0-6000C3D38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50DD4-C67F-4E80-9408-BA754DA49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4CCDF-F74B-4AC8-A6F1-EF5AD268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8573-F7E6-4661-A87F-AD93BC5A390B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E641A-C8F1-4149-94C8-998A25FEB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Minnesota High School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31B04-2180-4EEF-86AF-DCFA1587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C2B2-73FB-49DF-895A-D0906ADF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2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FA08-5808-4B9E-B4EE-FF906774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BAFC9-CBFE-46A3-8134-0A3717164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8DA94-198D-4D78-B9AC-AF482149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27E2-2B33-4790-8436-566ED830580B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5A873-2BF2-4597-B731-22083BC3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Minnesota High School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7938-5539-46D7-9B5D-6992F6FC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C2B2-73FB-49DF-895A-D0906ADF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6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9446-EB1F-4383-BEB7-8E646922D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3A11E-AFD2-4519-9456-5121DF041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0458-FBF6-45B4-972E-5DD625B2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4D0D-DE19-4C49-80B4-1C8F6A7D3C27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2E99F-ECBE-422E-A1C2-E992831F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Minnesota High School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BD901-E92E-4BF7-BBCD-B82074F9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C2B2-73FB-49DF-895A-D0906ADF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7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3A32-4B33-4C3D-8788-00317135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BBC98-C0DC-4B6C-A7E6-FB2432C55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36C98-44DC-4D59-9CCE-E0F9F767E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D8532-03C1-44B2-AB06-0ECF9C9A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1684-4BD7-4628-849E-470A3B655BD5}" type="datetime1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2A4EE-28ED-4AED-9A8B-20D45FBC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Minnesota High School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899E4-1594-47A8-BB43-3CF6F6ED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C2B2-73FB-49DF-895A-D0906ADF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9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C2DC-CF81-4156-81DD-C1F5BE5F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CBB70-4A86-4F59-884E-E5444DD8C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D9253-D8A9-4497-8911-2E129BBC0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4FB40-AE4A-4F68-9DAA-142AFFF61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64A6C-234A-45BF-9D63-1ED44EFD3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3F52F3-D641-4C64-84C9-0EB186CC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F8D7B-3A2B-4A6D-B091-A091A49AE4E4}" type="datetime1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EB0B4-DB13-48C4-8C25-9E7D5AE7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Minnesota High School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374901-6AC0-4772-8CA3-0FE8B130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C2B2-73FB-49DF-895A-D0906ADF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8695-5CD8-486C-BE87-C45FBE43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FF596-1A48-446D-8F4F-A8BF507C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4C9C-8817-4CE2-864B-7A1B5594968B}" type="datetime1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2B243-1D3A-4DD2-9B5F-ECF709C3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Minnesota High School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C10A4-CF8D-481C-A938-2E7793AE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C2B2-73FB-49DF-895A-D0906ADF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1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D1F17-735E-407B-85C8-5F45AC3D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5B30-EA4F-4918-AFA4-DEBBC34053E6}" type="datetime1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403C7-9E45-4E0F-8417-E22F072A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Minnesota High School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5FAF7-2ACD-466C-949E-7792E8FC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C2B2-73FB-49DF-895A-D0906ADF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5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DC93-A1F1-41C8-81BC-F867BF85B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231A7-41B6-4A3F-BB7D-04E3EF4D5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A90A1-3F57-40FD-94E6-DB8B35E17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A6748-0FD7-4763-A4B9-0027924B7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9BAE-0FAF-477B-BA79-B4B23120936B}" type="datetime1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706FC-6ECB-47FB-815B-F815C94B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Minnesota High School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4CB32-2C43-4DCD-BA06-CC66203B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C2B2-73FB-49DF-895A-D0906ADF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8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FA0FD-3743-48FA-BB1D-D0F077439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FC9763-DAF8-4EB6-9B77-AE3F6EC1F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D9CD0-0B02-4160-9A33-70124C5A6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D84D0-460B-4624-B840-895F0CDD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99D5-2CDF-4160-952C-027694B960DF}" type="datetime1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C0CE6-D70E-4B50-823B-BF753ED3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Minnesota High School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E9F06-B2BD-4637-96BB-3DE16859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C2B2-73FB-49DF-895A-D0906ADF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7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D21C78-2D04-414E-A87E-5CAADC32F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565D5-A91F-4EFB-852E-99A944A87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C787E-DF06-4D95-B0E2-027E53FE3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11567-B968-4DCD-812F-7BBB629AEEC6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3B356-7104-4754-902B-8B2A01F62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Minnesota High School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0A300-F669-4008-8999-328FD00B7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AC2B2-73FB-49DF-895A-D0906ADF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6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E40B-76AB-4E76-893D-D583BB9CF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233" y="2141207"/>
            <a:ext cx="11937534" cy="2249032"/>
          </a:xfrm>
        </p:spPr>
        <p:txBody>
          <a:bodyPr>
            <a:noAutofit/>
          </a:bodyPr>
          <a:lstStyle/>
          <a:p>
            <a:pPr>
              <a:lnSpc>
                <a:spcPct val="50000"/>
              </a:lnSpc>
            </a:pPr>
            <a:r>
              <a:rPr lang="en-US" sz="6600" b="1" dirty="0">
                <a:latin typeface="Helvetica" panose="020B0604020202020204" pitchFamily="34" charset="0"/>
                <a:cs typeface="Helvetica" panose="020B0604020202020204" pitchFamily="34" charset="0"/>
              </a:rPr>
              <a:t>Minnesota High School</a:t>
            </a:r>
            <a:br>
              <a:rPr lang="en-US" sz="66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66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600" b="1" dirty="0">
                <a:latin typeface="Helvetica" panose="020B0604020202020204" pitchFamily="34" charset="0"/>
                <a:cs typeface="Helvetica" panose="020B0604020202020204" pitchFamily="34" charset="0"/>
              </a:rPr>
              <a:t> Data Analytics (2018-2019)</a:t>
            </a:r>
            <a:endParaRPr lang="en-US" sz="6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5515958A-9058-44F9-B924-953511A2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C2B2-73FB-49DF-895A-D0906ADF15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11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B7655FBA-4A82-459C-82D9-D2D4DCC8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Minnesota High School Analytics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A356DEA4-2426-4883-862F-9E9E1896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CAC2B2-73FB-49DF-895A-D0906ADF15EF}" type="slidenum">
              <a:rPr lang="en-US" smtClean="0"/>
              <a:t>10</a:t>
            </a:fld>
            <a:endParaRPr lang="en-US"/>
          </a:p>
        </p:txBody>
      </p:sp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63637B69-E12E-4AEE-AA69-F5E3D25E5D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67" t="18298" r="3378" b="9220"/>
          <a:stretch/>
        </p:blipFill>
        <p:spPr>
          <a:xfrm>
            <a:off x="207224" y="136525"/>
            <a:ext cx="11592212" cy="615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33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0009B209-16FD-4EB9-B012-478E7E429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67" t="19149" r="59229" b="9504"/>
          <a:stretch/>
        </p:blipFill>
        <p:spPr>
          <a:xfrm>
            <a:off x="672095" y="1059527"/>
            <a:ext cx="2468397" cy="4738946"/>
          </a:xfrm>
          <a:prstGeom prst="rect">
            <a:avLst/>
          </a:prstGeom>
        </p:spPr>
      </p:pic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9FF6D8-F477-4672-BF61-A31D09164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88" t="20709" r="62898" b="9929"/>
          <a:stretch/>
        </p:blipFill>
        <p:spPr>
          <a:xfrm>
            <a:off x="3334961" y="998062"/>
            <a:ext cx="2199285" cy="4878116"/>
          </a:xfrm>
          <a:prstGeom prst="rect">
            <a:avLst/>
          </a:prstGeom>
        </p:spPr>
      </p:pic>
      <p:pic>
        <p:nvPicPr>
          <p:cNvPr id="23" name="Picture 2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38D04FF-F76A-4CC4-83D3-A9837253BB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46" t="22837" r="60904" b="9787"/>
          <a:stretch/>
        </p:blipFill>
        <p:spPr>
          <a:xfrm>
            <a:off x="6131070" y="1130334"/>
            <a:ext cx="2383278" cy="4716904"/>
          </a:xfrm>
          <a:prstGeom prst="rect">
            <a:avLst/>
          </a:prstGeom>
        </p:spPr>
      </p:pic>
      <p:pic>
        <p:nvPicPr>
          <p:cNvPr id="25" name="Picture 2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8424D55-0B9C-4251-BFC0-3045406E68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027" t="21419" r="61383" b="9219"/>
          <a:stretch/>
        </p:blipFill>
        <p:spPr>
          <a:xfrm>
            <a:off x="9147408" y="1023201"/>
            <a:ext cx="2312360" cy="4852977"/>
          </a:xfrm>
          <a:prstGeom prst="rect">
            <a:avLst/>
          </a:prstGeom>
        </p:spPr>
      </p:pic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EA2D02C-DF11-4BFC-A98C-FFD5139FA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126" y="269134"/>
            <a:ext cx="10515600" cy="1010762"/>
          </a:xfrm>
        </p:spPr>
        <p:txBody>
          <a:bodyPr>
            <a:normAutofit fontScale="92500"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Charter, Magnet, Title and Virtual schools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FC488D7-9982-4BED-9F95-13F18DD508FB}"/>
              </a:ext>
            </a:extLst>
          </p:cNvPr>
          <p:cNvSpPr/>
          <p:nvPr/>
        </p:nvSpPr>
        <p:spPr>
          <a:xfrm>
            <a:off x="127233" y="959125"/>
            <a:ext cx="11937534" cy="77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27DEEC7B-14D4-4A2A-8CAF-3136B0CC0375}"/>
              </a:ext>
            </a:extLst>
          </p:cNvPr>
          <p:cNvSpPr txBox="1">
            <a:spLocks/>
          </p:cNvSpPr>
          <p:nvPr/>
        </p:nvSpPr>
        <p:spPr>
          <a:xfrm>
            <a:off x="622125" y="5856681"/>
            <a:ext cx="11730987" cy="845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chart shows, Title schools have highest standard test scores than Charter, Magnet and Virtual schools.</a:t>
            </a:r>
          </a:p>
        </p:txBody>
      </p:sp>
      <p:sp>
        <p:nvSpPr>
          <p:cNvPr id="29" name="Footer Placeholder 7">
            <a:extLst>
              <a:ext uri="{FF2B5EF4-FFF2-40B4-BE49-F238E27FC236}">
                <a16:creationId xmlns:a16="http://schemas.microsoft.com/office/drawing/2014/main" id="{EC3FF484-188A-4823-809A-879C7A8B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3099" y="6492875"/>
            <a:ext cx="4114800" cy="365125"/>
          </a:xfrm>
        </p:spPr>
        <p:txBody>
          <a:bodyPr/>
          <a:lstStyle/>
          <a:p>
            <a:r>
              <a:rPr lang="en-US" dirty="0"/>
              <a:t>Minnesota High School Analytics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E270D15B-A2CB-497E-AD69-0850558E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C2B2-73FB-49DF-895A-D0906ADF15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89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54043549-D65E-41CF-AC16-C8645C9B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0226" y="6435013"/>
            <a:ext cx="2743200" cy="365125"/>
          </a:xfrm>
        </p:spPr>
        <p:txBody>
          <a:bodyPr/>
          <a:lstStyle/>
          <a:p>
            <a:fld id="{A0CAC2B2-73FB-49DF-895A-D0906ADF15EF}" type="slidenum">
              <a:rPr lang="en-US" smtClean="0"/>
              <a:t>12</a:t>
            </a:fld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2A70BFD-ECF1-47EF-9452-73C5B4DA4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9933" y="5893275"/>
            <a:ext cx="10322351" cy="101076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From the chart, i</a:t>
            </a:r>
            <a:r>
              <a:rPr lang="en-US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 is inconclusive if Student/Teacher ratio affects 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 scores.</a:t>
            </a:r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D4607CCB-C247-46D9-9595-5F065DBF9A92}"/>
              </a:ext>
            </a:extLst>
          </p:cNvPr>
          <p:cNvSpPr txBox="1">
            <a:spLocks/>
          </p:cNvSpPr>
          <p:nvPr/>
        </p:nvSpPr>
        <p:spPr>
          <a:xfrm>
            <a:off x="3953560" y="64491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Minnesota High School Analytics</a:t>
            </a:r>
          </a:p>
        </p:txBody>
      </p:sp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D5021A11-050D-45DD-BA13-2E5D15051D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71" t="14158" r="800" b="9977"/>
          <a:stretch/>
        </p:blipFill>
        <p:spPr>
          <a:xfrm>
            <a:off x="728434" y="226243"/>
            <a:ext cx="10398730" cy="559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0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18B7706-12B1-4C52-BF36-FD9066677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645" y="5528150"/>
            <a:ext cx="12032530" cy="10107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chart shows, test scores in schools decreases with increase in percent free/ discounted lunches up to 50</a:t>
            </a:r>
            <a:r>
              <a:rPr lang="en-US" baseline="30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percentile. After 50</a:t>
            </a:r>
            <a:r>
              <a:rPr lang="en-US" baseline="30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percentile, its inconsistent.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9AE43A29-CC8E-44EB-A649-A2DABFC5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705"/>
            <a:ext cx="4114800" cy="365125"/>
          </a:xfrm>
        </p:spPr>
        <p:txBody>
          <a:bodyPr/>
          <a:lstStyle/>
          <a:p>
            <a:r>
              <a:rPr lang="en-US" sz="1000" dirty="0"/>
              <a:t>Minnesota High School Analytics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18C532C5-FA0B-4523-98DD-AA1F60D6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CAC2B2-73FB-49DF-895A-D0906ADF15EF}" type="slidenum">
              <a:rPr lang="en-US" smtClean="0"/>
              <a:t>13</a:t>
            </a:fld>
            <a:endParaRPr lang="en-US"/>
          </a:p>
        </p:txBody>
      </p:sp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BABD39FD-AA82-45BE-89A9-4F38D3C3C8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87" t="14752" r="8879" b="9220"/>
          <a:stretch/>
        </p:blipFill>
        <p:spPr>
          <a:xfrm>
            <a:off x="1613124" y="314125"/>
            <a:ext cx="8696987" cy="521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13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0D0F9AF-2E57-4795-BCF0-DCD317BE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70" y="938443"/>
            <a:ext cx="11937535" cy="14853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sz="1600" b="1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hi</a:t>
            </a:r>
            <a:r>
              <a:rPr lang="en-US" sz="16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-</a:t>
            </a:r>
            <a:r>
              <a:rPr lang="en-US" sz="1600" b="1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squared test</a:t>
            </a:r>
            <a:r>
              <a:rPr lang="en-US" sz="16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 is a statistical method that measures how close expected values are to actual results.</a:t>
            </a:r>
            <a:br>
              <a:rPr lang="en-US" sz="16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600" b="1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Top 5 </a:t>
            </a:r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impacting features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on students test score: </a:t>
            </a:r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District, City, County, % Free/Disc. Lunch, Number of students</a:t>
            </a:r>
            <a:b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Bottom</a:t>
            </a:r>
            <a:r>
              <a:rPr lang="en-US" sz="1600" b="1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5 </a:t>
            </a:r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impacting features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on students test score: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: Percent Pacific Islander, Is Magnet, Is Virtual, Is Title, Is Charter</a:t>
            </a:r>
            <a:b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10 top impacting features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are listed below: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308BC62-52B4-41C0-8D61-7B8F4A1C3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432" y="118085"/>
            <a:ext cx="10515600" cy="1010762"/>
          </a:xfrm>
        </p:spPr>
        <p:txBody>
          <a:bodyPr>
            <a:normAutofit fontScale="92500"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 School Chi-Squared Test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E7505A-4FC8-45C2-BC3A-1019E201102C}"/>
              </a:ext>
            </a:extLst>
          </p:cNvPr>
          <p:cNvSpPr/>
          <p:nvPr/>
        </p:nvSpPr>
        <p:spPr>
          <a:xfrm>
            <a:off x="127233" y="860569"/>
            <a:ext cx="11937534" cy="77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F164C992-BC74-465B-8790-3BC009E8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8066"/>
            <a:ext cx="4114800" cy="365125"/>
          </a:xfrm>
        </p:spPr>
        <p:txBody>
          <a:bodyPr/>
          <a:lstStyle/>
          <a:p>
            <a:r>
              <a:rPr lang="en-US" dirty="0"/>
              <a:t>Minnesota High School Analytics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6796A122-694D-4A00-8A21-1E06E9AF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9476" y="6454242"/>
            <a:ext cx="2743200" cy="365125"/>
          </a:xfrm>
        </p:spPr>
        <p:txBody>
          <a:bodyPr/>
          <a:lstStyle/>
          <a:p>
            <a:fld id="{A0CAC2B2-73FB-49DF-895A-D0906ADF15EF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AC839F0-D185-4FD6-8782-A603B096B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52518"/>
              </p:ext>
            </p:extLst>
          </p:nvPr>
        </p:nvGraphicFramePr>
        <p:xfrm>
          <a:off x="3379481" y="2481030"/>
          <a:ext cx="5687502" cy="402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43751">
                  <a:extLst>
                    <a:ext uri="{9D8B030D-6E8A-4147-A177-3AD203B41FA5}">
                      <a16:colId xmlns:a16="http://schemas.microsoft.com/office/drawing/2014/main" val="939760887"/>
                    </a:ext>
                  </a:extLst>
                </a:gridCol>
                <a:gridCol w="2843751">
                  <a:extLst>
                    <a:ext uri="{9D8B030D-6E8A-4147-A177-3AD203B41FA5}">
                      <a16:colId xmlns:a16="http://schemas.microsoft.com/office/drawing/2014/main" val="2407461816"/>
                    </a:ext>
                  </a:extLst>
                </a:gridCol>
              </a:tblGrid>
              <a:tr h="131804">
                <a:tc>
                  <a:txBody>
                    <a:bodyPr/>
                    <a:lstStyle/>
                    <a:p>
                      <a:r>
                        <a:rPr lang="en-US" dirty="0"/>
                        <a:t>Independent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Chi-squared test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484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3458.642972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412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3144.003962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03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829.108435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878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Percent Free/Disc. 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454.738338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987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No. of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256.027904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297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Percent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244.519652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456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No. of full-time 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243.003759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777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Student/Teacher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185.366377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06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Percent African-American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172.601077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162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Percent Hispanic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171.361604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292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0D0F9AF-2E57-4795-BCF0-DCD317BE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69" y="973122"/>
            <a:ext cx="11310951" cy="1273162"/>
          </a:xfrm>
        </p:spPr>
        <p:txBody>
          <a:bodyPr>
            <a:noAutofit/>
          </a:bodyPr>
          <a:lstStyle/>
          <a:p>
            <a:pPr lvl="3" algn="l" defTabSz="957263" eaLnBrk="1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defRPr/>
            </a:pPr>
            <a:br>
              <a:rPr lang="en-US" sz="1400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1400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1400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1400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1400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1400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1400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1400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400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he correlation coefficient </a:t>
            </a:r>
            <a:r>
              <a:rPr lang="en-US" sz="1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and it measures the strength and direction of a linear relationship between two variables. The value of </a:t>
            </a:r>
            <a:r>
              <a:rPr lang="en-US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 is always between +1 and –1.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400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Top 3 influencing features on </a:t>
            </a:r>
            <a:r>
              <a:rPr lang="en-US" sz="1400" b="1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AVERAGE STD TEST SCORE </a:t>
            </a:r>
            <a:r>
              <a:rPr lang="en-US" sz="1400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 schools: Percent Free/Disc Lunch, Percent White, Percent Hispanic</a:t>
            </a:r>
            <a:br>
              <a:rPr lang="en-US" sz="1400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400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All other correlations are either weak or moderate.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308BC62-52B4-41C0-8D61-7B8F4A1C3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146" y="136525"/>
            <a:ext cx="11656297" cy="1010762"/>
          </a:xfrm>
        </p:spPr>
        <p:txBody>
          <a:bodyPr>
            <a:normAutofit fontScale="92500"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 School Linear Correlation Tests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E7505A-4FC8-45C2-BC3A-1019E201102C}"/>
              </a:ext>
            </a:extLst>
          </p:cNvPr>
          <p:cNvSpPr/>
          <p:nvPr/>
        </p:nvSpPr>
        <p:spPr>
          <a:xfrm>
            <a:off x="127232" y="765553"/>
            <a:ext cx="11937534" cy="77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F164C992-BC74-465B-8790-3BC009E8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2210" y="6554771"/>
            <a:ext cx="4114800" cy="365125"/>
          </a:xfrm>
        </p:spPr>
        <p:txBody>
          <a:bodyPr/>
          <a:lstStyle/>
          <a:p>
            <a:r>
              <a:rPr lang="en-US" dirty="0"/>
              <a:t>Minnesota High School Analytics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6796A122-694D-4A00-8A21-1E06E9AF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8983" y="6538912"/>
            <a:ext cx="2743200" cy="365125"/>
          </a:xfrm>
        </p:spPr>
        <p:txBody>
          <a:bodyPr/>
          <a:lstStyle/>
          <a:p>
            <a:fld id="{A0CAC2B2-73FB-49DF-895A-D0906ADF15EF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AC839F0-D185-4FD6-8782-A603B096B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639643"/>
              </p:ext>
            </p:extLst>
          </p:nvPr>
        </p:nvGraphicFramePr>
        <p:xfrm>
          <a:off x="2087178" y="2246284"/>
          <a:ext cx="7644051" cy="4389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61269">
                  <a:extLst>
                    <a:ext uri="{9D8B030D-6E8A-4147-A177-3AD203B41FA5}">
                      <a16:colId xmlns:a16="http://schemas.microsoft.com/office/drawing/2014/main" val="939760887"/>
                    </a:ext>
                  </a:extLst>
                </a:gridCol>
                <a:gridCol w="4982782">
                  <a:extLst>
                    <a:ext uri="{9D8B030D-6E8A-4147-A177-3AD203B41FA5}">
                      <a16:colId xmlns:a16="http://schemas.microsoft.com/office/drawing/2014/main" val="2407461816"/>
                    </a:ext>
                  </a:extLst>
                </a:gridCol>
              </a:tblGrid>
              <a:tr h="319815">
                <a:tc>
                  <a:txBody>
                    <a:bodyPr/>
                    <a:lstStyle/>
                    <a:p>
                      <a:r>
                        <a:rPr lang="en-US" dirty="0"/>
                        <a:t>Independent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(Independent variable, Average Standard Score)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484618"/>
                  </a:ext>
                </a:extLst>
              </a:tr>
              <a:tr h="319815">
                <a:tc>
                  <a:txBody>
                    <a:bodyPr/>
                    <a:lstStyle/>
                    <a:p>
                      <a:r>
                        <a:rPr lang="en-US" dirty="0"/>
                        <a:t>Percent Free/Disc. 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-0.666592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412407"/>
                  </a:ext>
                </a:extLst>
              </a:tr>
              <a:tr h="319815">
                <a:tc>
                  <a:txBody>
                    <a:bodyPr/>
                    <a:lstStyle/>
                    <a:p>
                      <a:r>
                        <a:rPr lang="en-US" dirty="0"/>
                        <a:t>Percent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0.536807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03356"/>
                  </a:ext>
                </a:extLst>
              </a:tr>
              <a:tr h="319815">
                <a:tc>
                  <a:txBody>
                    <a:bodyPr/>
                    <a:lstStyle/>
                    <a:p>
                      <a:r>
                        <a:rPr lang="en-US" dirty="0"/>
                        <a:t>Percent Hispanic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-0.370136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878886"/>
                  </a:ext>
                </a:extLst>
              </a:tr>
              <a:tr h="319815">
                <a:tc>
                  <a:txBody>
                    <a:bodyPr/>
                    <a:lstStyle/>
                    <a:p>
                      <a:r>
                        <a:rPr lang="en-US" dirty="0"/>
                        <a:t>No. of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0.367106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345446"/>
                  </a:ext>
                </a:extLst>
              </a:tr>
              <a:tr h="319815">
                <a:tc>
                  <a:txBody>
                    <a:bodyPr/>
                    <a:lstStyle/>
                    <a:p>
                      <a:r>
                        <a:rPr lang="en-US" dirty="0"/>
                        <a:t>Percent African-American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0.353055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987862"/>
                  </a:ext>
                </a:extLst>
              </a:tr>
              <a:tr h="319815">
                <a:tc>
                  <a:txBody>
                    <a:bodyPr/>
                    <a:lstStyle/>
                    <a:p>
                      <a:r>
                        <a:rPr lang="en-US" dirty="0"/>
                        <a:t>No. of full-time 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0.335513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297401"/>
                  </a:ext>
                </a:extLst>
              </a:tr>
              <a:tr h="319815">
                <a:tc>
                  <a:txBody>
                    <a:bodyPr/>
                    <a:lstStyle/>
                    <a:p>
                      <a:r>
                        <a:rPr lang="en-US" dirty="0"/>
                        <a:t>Percent 2 or more races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-0.256960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456740"/>
                  </a:ext>
                </a:extLst>
              </a:tr>
              <a:tr h="319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Percent American-Indian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-0.213414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777096"/>
                  </a:ext>
                </a:extLst>
              </a:tr>
              <a:tr h="319815">
                <a:tc>
                  <a:txBody>
                    <a:bodyPr/>
                    <a:lstStyle/>
                    <a:p>
                      <a:r>
                        <a:rPr lang="en-US" dirty="0"/>
                        <a:t>Percent Asian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-0.0991049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06561"/>
                  </a:ext>
                </a:extLst>
              </a:tr>
              <a:tr h="319815">
                <a:tc>
                  <a:txBody>
                    <a:bodyPr/>
                    <a:lstStyle/>
                    <a:p>
                      <a:r>
                        <a:rPr lang="en-US" dirty="0"/>
                        <a:t>Percent Pacific-Islander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-0.065140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162171"/>
                  </a:ext>
                </a:extLst>
              </a:tr>
              <a:tr h="319815">
                <a:tc>
                  <a:txBody>
                    <a:bodyPr/>
                    <a:lstStyle/>
                    <a:p>
                      <a:r>
                        <a:rPr lang="en-US" dirty="0"/>
                        <a:t>Student/Teacher ratio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-0.0348331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292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798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CF7D2E2-14C8-4387-955D-46BDAB536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75256" y="2605986"/>
            <a:ext cx="3455469" cy="101076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Questions?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F5623D-D9BA-4AA6-90E8-9B127043104F}"/>
              </a:ext>
            </a:extLst>
          </p:cNvPr>
          <p:cNvSpPr/>
          <p:nvPr/>
        </p:nvSpPr>
        <p:spPr>
          <a:xfrm>
            <a:off x="134224" y="5981612"/>
            <a:ext cx="11937534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A16150AF-943F-4DB6-9946-9401313E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60026"/>
            <a:ext cx="4114800" cy="365125"/>
          </a:xfrm>
        </p:spPr>
        <p:txBody>
          <a:bodyPr/>
          <a:lstStyle/>
          <a:p>
            <a:r>
              <a:rPr lang="en-US"/>
              <a:t>Minnesota High School Analytics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B672159F-41AC-4DF9-8FE6-58A7381F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CAC2B2-73FB-49DF-895A-D0906ADF15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2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6761-35FA-4C08-8B16-8AA39BDF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12" y="1556966"/>
            <a:ext cx="10744957" cy="400256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Business Case: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Analysis of Minnesota High Schools Standard test score performance during the academic year 2018-2019</a:t>
            </a:r>
            <a:b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Data Acquisition: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Dataset was obtained in a CSV format</a:t>
            </a:r>
            <a:b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Data Preparation: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Using Azure ML, cleaned all missing data </a:t>
            </a:r>
            <a:b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Data Visualization: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Descriptive Statistics using Tableau</a:t>
            </a:r>
            <a:b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B0C8C-4768-4DDB-9E48-667DB90C6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126" y="269134"/>
            <a:ext cx="10515600" cy="101076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9E7440-3741-429E-BA64-FC805C53B5C9}"/>
              </a:ext>
            </a:extLst>
          </p:cNvPr>
          <p:cNvSpPr/>
          <p:nvPr/>
        </p:nvSpPr>
        <p:spPr>
          <a:xfrm>
            <a:off x="134224" y="1057014"/>
            <a:ext cx="11937534" cy="77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5174E2-956C-4884-B6B7-84F3879DB89F}"/>
              </a:ext>
            </a:extLst>
          </p:cNvPr>
          <p:cNvSpPr/>
          <p:nvPr/>
        </p:nvSpPr>
        <p:spPr>
          <a:xfrm>
            <a:off x="134224" y="5981612"/>
            <a:ext cx="11937534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3C4994-FD89-4B39-8B76-B2993805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Minnesota High School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9DF39-3321-4095-8EE4-15E32486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C2B2-73FB-49DF-895A-D0906ADF15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7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327CFB9-69CA-4B4E-AAA7-DBDF5AAB3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26" y="960808"/>
            <a:ext cx="10947748" cy="55781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Total number of features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= 29 </a:t>
            </a:r>
            <a:b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Total number of records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= 491</a:t>
            </a:r>
            <a:b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No duplicate values found</a:t>
            </a:r>
            <a:b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Missing values</a:t>
            </a:r>
            <a:b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Full-time Teachers (4 records)</a:t>
            </a:r>
            <a:b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Student/ Teacher Ratio (4 records)</a:t>
            </a:r>
            <a:b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Unique Value</a:t>
            </a:r>
            <a:b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High grade has only one unique value (12), all other features have more than one unique value.</a:t>
            </a:r>
            <a:b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D22AFA6-A68F-4112-92F4-0BB665E36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126" y="269134"/>
            <a:ext cx="10515600" cy="101076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Preparation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4067DD-1A16-4648-8A98-8E63A16CEC18}"/>
              </a:ext>
            </a:extLst>
          </p:cNvPr>
          <p:cNvSpPr/>
          <p:nvPr/>
        </p:nvSpPr>
        <p:spPr>
          <a:xfrm>
            <a:off x="134224" y="1057014"/>
            <a:ext cx="11937534" cy="77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2ACA6A-BD24-48BD-A873-E9FD9BE526D6}"/>
              </a:ext>
            </a:extLst>
          </p:cNvPr>
          <p:cNvSpPr/>
          <p:nvPr/>
        </p:nvSpPr>
        <p:spPr>
          <a:xfrm>
            <a:off x="134224" y="5981612"/>
            <a:ext cx="11937534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9E57DA14-7E83-46DA-956F-7D0EEB29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Minnesota High School Analytics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F3852F5-7C91-4483-BE11-998EEF07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CAC2B2-73FB-49DF-895A-D0906ADF15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6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8210759-8F3B-4117-8970-7A4FC5FB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26" y="1366820"/>
            <a:ext cx="10947748" cy="425928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300" dirty="0">
                <a:solidFill>
                  <a:schemeClr val="dk1"/>
                </a:solidFill>
                <a:latin typeface="Helvetica" panose="020B0604020202020204" pitchFamily="34" charset="0"/>
                <a:ea typeface="Calibri"/>
                <a:cs typeface="Helvetica" panose="020B0604020202020204" pitchFamily="34" charset="0"/>
                <a:sym typeface="Calibri"/>
              </a:rPr>
              <a:t>The Features (i.e., Variables) are segregated into three categories:</a:t>
            </a:r>
            <a:br>
              <a:rPr lang="en-US" sz="2300" dirty="0">
                <a:solidFill>
                  <a:schemeClr val="dk1"/>
                </a:solidFill>
                <a:latin typeface="Helvetica" panose="020B0604020202020204" pitchFamily="34" charset="0"/>
                <a:ea typeface="Calibri"/>
                <a:cs typeface="Helvetica" panose="020B0604020202020204" pitchFamily="34" charset="0"/>
                <a:sym typeface="Calibri"/>
              </a:rPr>
            </a:br>
            <a:r>
              <a:rPr lang="en-US" sz="2300" b="1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Predictor Variable or</a:t>
            </a:r>
            <a:r>
              <a:rPr lang="en-US" sz="2300" b="0" i="0" dirty="0">
                <a:solidFill>
                  <a:srgbClr val="202124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300" b="1" dirty="0">
                <a:solidFill>
                  <a:srgbClr val="20212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r>
              <a:rPr lang="en-US" sz="2300" b="1" i="0" dirty="0">
                <a:solidFill>
                  <a:srgbClr val="202124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ependent </a:t>
            </a:r>
            <a:r>
              <a:rPr lang="en-US" sz="2300" b="1" dirty="0">
                <a:solidFill>
                  <a:srgbClr val="20212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</a:t>
            </a:r>
            <a:r>
              <a:rPr lang="en-US" sz="2300" b="1" i="0" dirty="0">
                <a:solidFill>
                  <a:srgbClr val="202124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ariable (Y): </a:t>
            </a:r>
            <a:r>
              <a:rPr lang="en-US" sz="2300" i="0" dirty="0">
                <a:solidFill>
                  <a:srgbClr val="202124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Variable that is being measured in the experiment. It changes as a result of the changes to the independent variables.</a:t>
            </a:r>
            <a:br>
              <a:rPr lang="en-US" sz="2300" i="0" dirty="0">
                <a:solidFill>
                  <a:srgbClr val="202124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300" b="1" i="0" dirty="0">
                <a:solidFill>
                  <a:srgbClr val="202124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Y : Rank </a:t>
            </a:r>
            <a:r>
              <a:rPr lang="en-US" sz="2300" dirty="0">
                <a:solidFill>
                  <a:srgbClr val="20212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en-US" sz="2300" b="1" i="0" dirty="0">
                <a:solidFill>
                  <a:srgbClr val="202124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Standard score</a:t>
            </a:r>
            <a:br>
              <a:rPr lang="en-US" sz="2300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</a:br>
            <a:r>
              <a:rPr lang="en-US" sz="2300" b="1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Noise: </a:t>
            </a:r>
            <a:r>
              <a:rPr lang="en-US" sz="2300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Variable that does not affect the dependent variable.</a:t>
            </a:r>
            <a:br>
              <a:rPr lang="en-US" sz="2300" dirty="0">
                <a:solidFill>
                  <a:schemeClr val="dk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</a:br>
            <a:r>
              <a:rPr lang="en-US" sz="2300" b="1" dirty="0">
                <a:latin typeface="Helvetica" panose="020B0604020202020204" pitchFamily="34" charset="0"/>
                <a:cs typeface="Helvetica" panose="020B0604020202020204" pitchFamily="34" charset="0"/>
              </a:rPr>
              <a:t>Independent Variable</a:t>
            </a:r>
            <a:r>
              <a:rPr lang="en-US" sz="23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23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 Variable whose change isn't affected by any other variable in the experiment.</a:t>
            </a:r>
            <a:br>
              <a:rPr lang="en-US" sz="2300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3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Independent variable is the cause, and dependent variable is the effect.</a:t>
            </a:r>
            <a:endParaRPr lang="en-US" sz="23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907170B-96FF-47E8-96BE-E5958FFB3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126" y="269134"/>
            <a:ext cx="10515600" cy="101076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Exploratory Data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4DAB2D-AE41-49E9-B0F3-5C422EBFBC96}"/>
              </a:ext>
            </a:extLst>
          </p:cNvPr>
          <p:cNvSpPr/>
          <p:nvPr/>
        </p:nvSpPr>
        <p:spPr>
          <a:xfrm>
            <a:off x="134224" y="1057014"/>
            <a:ext cx="11937534" cy="77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90961C-57B0-4858-9D31-15C34CE23980}"/>
              </a:ext>
            </a:extLst>
          </p:cNvPr>
          <p:cNvSpPr/>
          <p:nvPr/>
        </p:nvSpPr>
        <p:spPr>
          <a:xfrm>
            <a:off x="134224" y="5991225"/>
            <a:ext cx="11937534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1F38DC2-2619-47B3-BC90-7A1B9E32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Minnesota High School Analytics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B2DE90F3-C24B-4673-A1E9-361FCEF8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CAC2B2-73FB-49DF-895A-D0906ADF15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1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D4C86E9-CB38-4D3C-B10D-EA4568355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126" y="269134"/>
            <a:ext cx="10515600" cy="101076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Exploratory Data Analysis - continued</a:t>
            </a:r>
          </a:p>
          <a:p>
            <a:endParaRPr lang="en-US" sz="4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871AA5-BC6F-4BE1-98BD-5A782CD0E90A}"/>
              </a:ext>
            </a:extLst>
          </p:cNvPr>
          <p:cNvSpPr/>
          <p:nvPr/>
        </p:nvSpPr>
        <p:spPr>
          <a:xfrm>
            <a:off x="134224" y="1057014"/>
            <a:ext cx="11937534" cy="77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F3635F-D5B2-4CDD-8A8E-74BCE2B876A7}"/>
              </a:ext>
            </a:extLst>
          </p:cNvPr>
          <p:cNvSpPr/>
          <p:nvPr/>
        </p:nvSpPr>
        <p:spPr>
          <a:xfrm>
            <a:off x="134224" y="5981612"/>
            <a:ext cx="11937534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FF258A4-C070-425C-8AF3-C165AE5C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Minnesota High School Analytics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753658DE-D6C4-4D55-89C7-F45D88CA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CAC2B2-73FB-49DF-895A-D0906ADF15EF}" type="slidenum">
              <a:rPr lang="en-US" smtClean="0"/>
              <a:t>5</a:t>
            </a:fld>
            <a:endParaRPr lang="en-US"/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6633D2ED-323C-405A-89E7-329C0E3E498F}"/>
              </a:ext>
            </a:extLst>
          </p:cNvPr>
          <p:cNvSpPr txBox="1"/>
          <p:nvPr/>
        </p:nvSpPr>
        <p:spPr>
          <a:xfrm>
            <a:off x="1133780" y="1292928"/>
            <a:ext cx="194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Noise Variables</a:t>
            </a: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8E05D695-8971-4B54-8694-DFE2AF0743D1}"/>
              </a:ext>
            </a:extLst>
          </p:cNvPr>
          <p:cNvSpPr txBox="1"/>
          <p:nvPr/>
        </p:nvSpPr>
        <p:spPr>
          <a:xfrm>
            <a:off x="6796416" y="1289509"/>
            <a:ext cx="27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Independent Variables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5A25F4B-D3D2-405F-83EE-0C9ADA894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780922"/>
              </p:ext>
            </p:extLst>
          </p:nvPr>
        </p:nvGraphicFramePr>
        <p:xfrm>
          <a:off x="1031790" y="1750412"/>
          <a:ext cx="2168609" cy="3862448"/>
        </p:xfrm>
        <a:graphic>
          <a:graphicData uri="http://schemas.openxmlformats.org/drawingml/2006/table">
            <a:tbl>
              <a:tblPr lastRow="1">
                <a:tableStyleId>{2D5ABB26-0587-4C30-8999-92F81FD0307C}</a:tableStyleId>
              </a:tblPr>
              <a:tblGrid>
                <a:gridCol w="2168609">
                  <a:extLst>
                    <a:ext uri="{9D8B030D-6E8A-4147-A177-3AD203B41FA5}">
                      <a16:colId xmlns:a16="http://schemas.microsoft.com/office/drawing/2014/main" val="944584195"/>
                    </a:ext>
                  </a:extLst>
                </a:gridCol>
              </a:tblGrid>
              <a:tr h="386244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School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School URL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District URL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Address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City URL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Phone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High grade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958538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E14E49C-F7EC-45AA-B2A8-7A42FFAA2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996043"/>
              </p:ext>
            </p:extLst>
          </p:nvPr>
        </p:nvGraphicFramePr>
        <p:xfrm>
          <a:off x="4758447" y="1687545"/>
          <a:ext cx="6789906" cy="3929634"/>
        </p:xfrm>
        <a:graphic>
          <a:graphicData uri="http://schemas.openxmlformats.org/drawingml/2006/table">
            <a:tbl>
              <a:tblPr lastRow="1">
                <a:tableStyleId>{2D5ABB26-0587-4C30-8999-92F81FD0307C}</a:tableStyleId>
              </a:tblPr>
              <a:tblGrid>
                <a:gridCol w="3394953">
                  <a:extLst>
                    <a:ext uri="{9D8B030D-6E8A-4147-A177-3AD203B41FA5}">
                      <a16:colId xmlns:a16="http://schemas.microsoft.com/office/drawing/2014/main" val="3573619614"/>
                    </a:ext>
                  </a:extLst>
                </a:gridCol>
                <a:gridCol w="3394953">
                  <a:extLst>
                    <a:ext uri="{9D8B030D-6E8A-4147-A177-3AD203B41FA5}">
                      <a16:colId xmlns:a16="http://schemas.microsoft.com/office/drawing/2014/main" val="944584195"/>
                    </a:ext>
                  </a:extLst>
                </a:gridCol>
              </a:tblGrid>
              <a:tr h="371644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7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District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7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City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7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Zip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7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County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7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Low grade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7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Is Title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7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Is Charter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7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Is Magnet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7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Is Virtual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7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No. of students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7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No. of full-time teachers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7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Student/Teacher ratio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7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Percent free/disc lunch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7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Percent African American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7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Percent American Indian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7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Percent Asian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7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Percent Hispanic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7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Percent Pacific Islander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7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Percent two or more races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7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Percent White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958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85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7DD4DF8-57AA-4E06-AC2F-1152ACA6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934735"/>
            <a:ext cx="11048999" cy="322943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Tableau is used for interactive data visualization, where charts are plotted using the independent variables (dimensions) against the dependent variable (Standard test score).</a:t>
            </a:r>
            <a:b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400" b="0" i="0" dirty="0">
                <a:solidFill>
                  <a:srgbClr val="202124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Tableau is q</a:t>
            </a:r>
            <a:r>
              <a:rPr lang="en-US" sz="2400" i="0" dirty="0">
                <a:solidFill>
                  <a:srgbClr val="202124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uick, simple and user-friendly. </a:t>
            </a:r>
            <a:br>
              <a:rPr lang="en-US" sz="2400" i="0" dirty="0">
                <a:solidFill>
                  <a:srgbClr val="202124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400" i="0" dirty="0">
                <a:solidFill>
                  <a:srgbClr val="202124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It can handle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lot of data and provide calculations on datasets.</a:t>
            </a:r>
            <a:b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CF7D2E2-14C8-4387-955D-46BDAB536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126" y="269134"/>
            <a:ext cx="10515600" cy="101076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Visualization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347734-A355-437D-8788-D0D260106B4F}"/>
              </a:ext>
            </a:extLst>
          </p:cNvPr>
          <p:cNvSpPr/>
          <p:nvPr/>
        </p:nvSpPr>
        <p:spPr>
          <a:xfrm>
            <a:off x="134224" y="1057014"/>
            <a:ext cx="11937534" cy="77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F5623D-D9BA-4AA6-90E8-9B127043104F}"/>
              </a:ext>
            </a:extLst>
          </p:cNvPr>
          <p:cNvSpPr/>
          <p:nvPr/>
        </p:nvSpPr>
        <p:spPr>
          <a:xfrm>
            <a:off x="134224" y="5981612"/>
            <a:ext cx="11937534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A16150AF-943F-4DB6-9946-9401313E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Minnesota High School Analytics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B672159F-41AC-4DF9-8FE6-58A7381F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CAC2B2-73FB-49DF-895A-D0906ADF15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0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7195A503-7D5C-484E-A7C1-A77DC68F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439373"/>
            <a:ext cx="4114800" cy="365125"/>
          </a:xfrm>
        </p:spPr>
        <p:txBody>
          <a:bodyPr/>
          <a:lstStyle/>
          <a:p>
            <a:r>
              <a:rPr lang="en-US" dirty="0"/>
              <a:t>Minnesota High School Analytics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9DFA5AA5-B029-4A1A-9605-3228D59D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0225" y="6439373"/>
            <a:ext cx="2743200" cy="365125"/>
          </a:xfrm>
        </p:spPr>
        <p:txBody>
          <a:bodyPr/>
          <a:lstStyle/>
          <a:p>
            <a:fld id="{A0CAC2B2-73FB-49DF-895A-D0906ADF15EF}" type="slidenum">
              <a:rPr lang="en-US" smtClean="0"/>
              <a:t>7</a:t>
            </a:fld>
            <a:endParaRPr lang="en-US" dirty="0"/>
          </a:p>
        </p:txBody>
      </p:sp>
      <p:pic>
        <p:nvPicPr>
          <p:cNvPr id="27" name="Picture 26" descr="Chart&#10;&#10;Description automatically generated">
            <a:extLst>
              <a:ext uri="{FF2B5EF4-FFF2-40B4-BE49-F238E27FC236}">
                <a16:creationId xmlns:a16="http://schemas.microsoft.com/office/drawing/2014/main" id="{4621EC81-C7F9-4518-803B-ABD4794D7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67" t="19007" r="9043" b="9361"/>
          <a:stretch/>
        </p:blipFill>
        <p:spPr>
          <a:xfrm>
            <a:off x="502595" y="53502"/>
            <a:ext cx="11186809" cy="634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D2491601-B3D7-4779-901C-443605C7A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Minnesota High School Analytics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7E599635-321E-4541-B423-FD902198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CAC2B2-73FB-49DF-895A-D0906ADF15EF}" type="slidenum">
              <a:rPr lang="en-US" smtClean="0"/>
              <a:t>8</a:t>
            </a:fld>
            <a:endParaRPr lang="en-US"/>
          </a:p>
        </p:txBody>
      </p:sp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8F1D92E5-D8EB-4D54-AA4E-0691084D30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46" t="21746" r="9601" b="9220"/>
          <a:stretch/>
        </p:blipFill>
        <p:spPr>
          <a:xfrm>
            <a:off x="507459" y="340468"/>
            <a:ext cx="11177081" cy="601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53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92408EB3-553A-4235-A9EE-B3F65ED2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Minnesota High School Analytics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D9C52AF0-3B1F-46DB-8464-BF48895C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CAC2B2-73FB-49DF-895A-D0906ADF15EF}" type="slidenum">
              <a:rPr lang="en-US" smtClean="0"/>
              <a:t>9</a:t>
            </a:fld>
            <a:endParaRPr lang="en-US"/>
          </a:p>
        </p:txBody>
      </p:sp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B035EF2F-4393-4AC9-946A-FCEEDB30D7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49" t="18694" r="2345" b="9691"/>
          <a:stretch/>
        </p:blipFill>
        <p:spPr>
          <a:xfrm>
            <a:off x="185387" y="136525"/>
            <a:ext cx="11684531" cy="605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2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</TotalTime>
  <Words>786</Words>
  <Application>Microsoft Office PowerPoint</Application>
  <PresentationFormat>Widescreen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Wingdings</vt:lpstr>
      <vt:lpstr>Office Theme</vt:lpstr>
      <vt:lpstr>Minnesota High School   Data Analytics (2018-2019)</vt:lpstr>
      <vt:lpstr>Business Case: Analysis of Minnesota High Schools Standard test score performance during the academic year 2018-2019 Data Acquisition: Dataset was obtained in a CSV format Data Preparation: Using Azure ML, cleaned all missing data  Data Visualization: Descriptive Statistics using Tableau </vt:lpstr>
      <vt:lpstr>        Total number of features = 29  Total number of records = 491  No duplicate values found  Missing values Full-time Teachers (4 records) Student/ Teacher Ratio (4 records)  Unique Value High grade has only one unique value (12), all other features have more than one unique value.  </vt:lpstr>
      <vt:lpstr>The Features (i.e., Variables) are segregated into three categories: Predictor Variable or Dependent Variable (Y): Variable that is being measured in the experiment. It changes as a result of the changes to the independent variables. Y : Rank and Standard score Noise: Variable that does not affect the dependent variable. Independent Variable:  Variable whose change isn't affected by any other variable in the experiment. Independent variable is the cause, and dependent variable is the effect.</vt:lpstr>
      <vt:lpstr>PowerPoint Presentation</vt:lpstr>
      <vt:lpstr>Tableau is used for interactive data visualization, where charts are plotted using the independent variables (dimensions) against the dependent variable (Standard test score).  Tableau is quick, simple and user-friendly.  It can handle lot of data and provide calculations on datasets.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Chi-squared test is a statistical method that measures how close expected values are to actual results. Top 5 impacting features on students test score: District, City, County, % Free/Disc. Lunch, Number of students Bottom 5 impacting features on students test score: : Percent Pacific Islander, Is Magnet, Is Virtual, Is Title, Is Charter The 10 top impacting features are listed below:</vt:lpstr>
      <vt:lpstr>        The correlation coefficient R, and it measures the strength and direction of a linear relationship between two variables. The value of R is always between +1 and –1. Top 3 influencing features on AVERAGE STD TEST SCORE of schools: Percent Free/Disc Lunch, Percent White, Percent Hispanic All other correlations are either weak or moderate.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Minnesota High School   Data Analytics (2018-2019)</dc:title>
  <dc:creator>Owner</dc:creator>
  <cp:lastModifiedBy>Owner</cp:lastModifiedBy>
  <cp:revision>59</cp:revision>
  <dcterms:created xsi:type="dcterms:W3CDTF">2021-08-22T15:25:33Z</dcterms:created>
  <dcterms:modified xsi:type="dcterms:W3CDTF">2021-08-23T14:16:41Z</dcterms:modified>
</cp:coreProperties>
</file>