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65621a815_0_4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65621a815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65621a815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65621a815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65621a815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65621a815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84077- 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WORLD WAR 2 GLIDERS ASSTD DESIGNS , 85123A - WHITE HANGING HEART T-LIGHT HOLDER,  21212 - PACK OF 72 RETROSPOT CAKE CASES ,  22834 - HAND WARMER BABUSHKA DESIGN,  22616- PACK OF 12 LONDON TISSUES,  22693- GROW A FLYTRAP OR SUNFLOWER IN TIN, 22745 -POPPY'S PLAYHOUSE BEDROOM , 22748-kitchen, 22746 - 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living room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,  23172-REGENCY TEA PLATE PINK, 23171-green, 23170-rose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Customer Analytics Case Study </a:t>
            </a:r>
            <a:endParaRPr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50"/>
            <a:ext cx="5275800" cy="15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Tailoring Personalized Coupons Through Customer Segmentation</a:t>
            </a:r>
            <a:endParaRPr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Agenda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etter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understanding our customers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572000" y="583275"/>
            <a:ext cx="4496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b="1" lang="en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lang="en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Understanding customer purchasing patterns to boost engagement.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b="1" lang="en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Approach:</a:t>
            </a:r>
            <a:r>
              <a:rPr lang="en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Customer segmentation through data analysis.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b="1" lang="en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Insights:</a:t>
            </a:r>
            <a:r>
              <a:rPr lang="en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Sales trends based on segmentation.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b="1" lang="en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Recommendations:</a:t>
            </a:r>
            <a:r>
              <a:rPr lang="en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Tailored strategies for better customer experience.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b="1" lang="en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Additional Suggestions:</a:t>
            </a:r>
            <a:r>
              <a:rPr lang="en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Boosting holiday sales and optimizing discounts.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4294967295" type="title"/>
          </p:nvPr>
        </p:nvSpPr>
        <p:spPr>
          <a:xfrm>
            <a:off x="169350" y="2189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Customer Segmentation</a:t>
            </a:r>
            <a:endParaRPr sz="48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169350" y="2000625"/>
            <a:ext cx="19674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2136752" y="2000625"/>
            <a:ext cx="17463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883046" y="2000625"/>
            <a:ext cx="16944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idx="4294967295" type="title"/>
          </p:nvPr>
        </p:nvSpPr>
        <p:spPr>
          <a:xfrm>
            <a:off x="3957000" y="2167550"/>
            <a:ext cx="17463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Potential Loyalists (19.8%)</a:t>
            </a:r>
            <a:endParaRPr sz="2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Emerging customers, high growth potential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 txBox="1"/>
          <p:nvPr>
            <p:ph idx="4294967295" type="title"/>
          </p:nvPr>
        </p:nvSpPr>
        <p:spPr>
          <a:xfrm>
            <a:off x="316500" y="2167550"/>
            <a:ext cx="1746300" cy="16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High-Value Customers (20%)</a:t>
            </a:r>
            <a:endParaRPr sz="2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Most profitable, consistent buyers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 txBox="1"/>
          <p:nvPr>
            <p:ph idx="4294967295" type="title"/>
          </p:nvPr>
        </p:nvSpPr>
        <p:spPr>
          <a:xfrm>
            <a:off x="2162700" y="2167550"/>
            <a:ext cx="16944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Loyal Customers (20.8%)</a:t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Frequent purchasers, brand advocates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5577452" y="2000625"/>
            <a:ext cx="17463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7323746" y="2000625"/>
            <a:ext cx="16944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>
            <p:ph idx="4294967295" type="title"/>
          </p:nvPr>
        </p:nvSpPr>
        <p:spPr>
          <a:xfrm>
            <a:off x="7323750" y="2120175"/>
            <a:ext cx="16944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Lost Customers (19.9%)</a:t>
            </a:r>
            <a:endParaRPr sz="2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Previously active or one-time customers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>
            <p:ph idx="4294967295" type="title"/>
          </p:nvPr>
        </p:nvSpPr>
        <p:spPr>
          <a:xfrm>
            <a:off x="5603400" y="2167550"/>
            <a:ext cx="16944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Risk Customers (19.4%)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Declining purchases, need retention efforts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169350" y="1191675"/>
            <a:ext cx="83142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</a:rPr>
              <a:t>Applied RFM Analysis (Recency, Frequency, Monetary) to categorize customers.</a:t>
            </a:r>
            <a:endParaRPr sz="18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2000" cy="274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44650"/>
            <a:ext cx="4572000" cy="2398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>
            <p:ph idx="2" type="body"/>
          </p:nvPr>
        </p:nvSpPr>
        <p:spPr>
          <a:xfrm>
            <a:off x="4676000" y="1311375"/>
            <a:ext cx="4432800" cy="293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Key Findings:</a:t>
            </a:r>
            <a:endParaRPr b="1" sz="1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High-Value Customers contribute </a:t>
            </a:r>
            <a:r>
              <a:rPr b="1" lang="en"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52.3%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 of the total monetary value.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Loyal Customers contribute </a:t>
            </a:r>
            <a:r>
              <a:rPr b="1" lang="en"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20.5%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, showing strong revenue impact.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Potential Loyalists account for</a:t>
            </a:r>
            <a:r>
              <a:rPr b="1" lang="en"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12.4%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, indicating growth potential.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At Risk Customers contribute</a:t>
            </a:r>
            <a:r>
              <a:rPr b="1" lang="en"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8.5%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, revealing retention opportunities.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Lost Customers contribute </a:t>
            </a:r>
            <a:r>
              <a:rPr b="1" lang="en"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6.3%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, suggesting low-return re-engagement efforts.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4640900" y="98650"/>
            <a:ext cx="45030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00"/>
                </a:solidFill>
              </a:rPr>
              <a:t>Overview of Sales Based on Customer Segmentation</a:t>
            </a:r>
            <a:endParaRPr sz="26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292775" y="21472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366375" y="1390375"/>
            <a:ext cx="8222100" cy="30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FFFF00"/>
                </a:solidFill>
              </a:rPr>
              <a:t>High-Value Customers:</a:t>
            </a:r>
            <a:r>
              <a:rPr lang="en" sz="1600">
                <a:solidFill>
                  <a:schemeClr val="lt1"/>
                </a:solidFill>
              </a:rPr>
              <a:t> </a:t>
            </a:r>
            <a:r>
              <a:rPr lang="en" sz="1300">
                <a:solidFill>
                  <a:schemeClr val="lt1"/>
                </a:solidFill>
              </a:rPr>
              <a:t>Offer exclusive, high-value coupons and early access to premium products to maintain loyalty and maximize spend.</a:t>
            </a:r>
            <a:endParaRPr sz="13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FFFF00"/>
                </a:solidFill>
              </a:rPr>
              <a:t>Loyal Customers:</a:t>
            </a:r>
            <a:r>
              <a:rPr lang="en" sz="1600">
                <a:solidFill>
                  <a:schemeClr val="lt1"/>
                </a:solidFill>
              </a:rPr>
              <a:t> </a:t>
            </a:r>
            <a:r>
              <a:rPr lang="en" sz="1300">
                <a:solidFill>
                  <a:schemeClr val="lt1"/>
                </a:solidFill>
              </a:rPr>
              <a:t>Provide tiered rewards or discounts to encourage continued engagement and migration to high-value status.</a:t>
            </a:r>
            <a:endParaRPr sz="13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FFFF00"/>
                </a:solidFill>
              </a:rPr>
              <a:t>Potential Loyalists:</a:t>
            </a:r>
            <a:r>
              <a:rPr lang="en" sz="1600">
                <a:solidFill>
                  <a:srgbClr val="FFFF00"/>
                </a:solidFill>
              </a:rPr>
              <a:t> </a:t>
            </a:r>
            <a:r>
              <a:rPr lang="en" sz="1300">
                <a:solidFill>
                  <a:schemeClr val="lt1"/>
                </a:solidFill>
              </a:rPr>
              <a:t>Use targeted campaigns with mid-tier discounts to encourage frequent purchases and brand attachment.</a:t>
            </a:r>
            <a:endParaRPr sz="13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FFFF00"/>
                </a:solidFill>
              </a:rPr>
              <a:t>At Risk Customers:</a:t>
            </a:r>
            <a:r>
              <a:rPr lang="en" sz="1600">
                <a:solidFill>
                  <a:schemeClr val="lt1"/>
                </a:solidFill>
              </a:rPr>
              <a:t> </a:t>
            </a:r>
            <a:r>
              <a:rPr lang="en" sz="1300">
                <a:solidFill>
                  <a:schemeClr val="lt1"/>
                </a:solidFill>
              </a:rPr>
              <a:t>Send retention-focused offers like discounts on previously purchased products to regain engagement.</a:t>
            </a:r>
            <a:endParaRPr sz="13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FFFF00"/>
                </a:solidFill>
              </a:rPr>
              <a:t>Lost Customers:</a:t>
            </a:r>
            <a:r>
              <a:rPr lang="en" sz="1600">
                <a:solidFill>
                  <a:schemeClr val="lt1"/>
                </a:solidFill>
              </a:rPr>
              <a:t> </a:t>
            </a:r>
            <a:r>
              <a:rPr lang="en" sz="1300">
                <a:solidFill>
                  <a:schemeClr val="lt1"/>
                </a:solidFill>
              </a:rPr>
              <a:t>Minimize investment by offering basic discounts; reallocate efforts to higher-value segments.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265500" y="105975"/>
            <a:ext cx="4045200" cy="61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Holiday Sales Suggestions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 txBox="1"/>
          <p:nvPr>
            <p:ph idx="2" type="body"/>
          </p:nvPr>
        </p:nvSpPr>
        <p:spPr>
          <a:xfrm>
            <a:off x="4931850" y="724275"/>
            <a:ext cx="4045200" cy="36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Top Pairs Bought Together:</a:t>
            </a:r>
            <a:endParaRPr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22745, 22746 &amp; 22748 with a lift of 48.6+, highlighting bundling opportunities.</a:t>
            </a:r>
            <a:endParaRPr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23172 &amp; 23171/23170 with exceptional lift values over 49+.</a:t>
            </a:r>
            <a:endParaRPr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Recommendations:</a:t>
            </a:r>
            <a:endParaRPr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Introduce tailored holiday bundles targeting customer segments.</a:t>
            </a:r>
            <a:endParaRPr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Promote high-lift pairs through festive discounts to maximize sales.</a:t>
            </a:r>
            <a:endParaRPr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 txBox="1"/>
          <p:nvPr>
            <p:ph idx="2" type="body"/>
          </p:nvPr>
        </p:nvSpPr>
        <p:spPr>
          <a:xfrm>
            <a:off x="265500" y="724275"/>
            <a:ext cx="4248000" cy="37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Performers: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Stock Code 84077 leads with 5,139 units sold.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Popular products include 85123A, 21212, and 22834, driving high holiday engagement.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Segment Insights: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High-Value Customers favor items like 22616 and 22834.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Lost Customers still contribute significantly to specific products, such as 84077.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Potential Loyalists focus on versatile items like 22693.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 txBox="1"/>
          <p:nvPr>
            <p:ph type="title"/>
          </p:nvPr>
        </p:nvSpPr>
        <p:spPr>
          <a:xfrm>
            <a:off x="4835400" y="105975"/>
            <a:ext cx="4045200" cy="61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Discount Strategy</a:t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321150" y="4701975"/>
            <a:ext cx="39339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Disclaimer: All product values are referenced by their StockCodes.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