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77" r:id="rId4"/>
    <p:sldId id="278" r:id="rId5"/>
    <p:sldId id="285" r:id="rId6"/>
    <p:sldId id="283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181F"/>
    <a:srgbClr val="0DB04A"/>
    <a:srgbClr val="0071BB"/>
    <a:srgbClr val="BC1A8D"/>
    <a:srgbClr val="F05A21"/>
    <a:srgbClr val="F2DF50"/>
    <a:srgbClr val="1F7EE7"/>
    <a:srgbClr val="E25142"/>
    <a:srgbClr val="024793"/>
    <a:srgbClr val="2E4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7" autoAdjust="0"/>
  </p:normalViewPr>
  <p:slideViewPr>
    <p:cSldViewPr snapToGrid="0" showGuides="1">
      <p:cViewPr varScale="1">
        <p:scale>
          <a:sx n="69" d="100"/>
          <a:sy n="69" d="100"/>
        </p:scale>
        <p:origin x="780" y="18"/>
      </p:cViewPr>
      <p:guideLst>
        <p:guide orient="horz" pos="2160"/>
        <p:guide pos="3840"/>
        <p:guide pos="7129"/>
        <p:guide pos="551"/>
        <p:guide orient="horz" pos="210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139-CC41-44D9-B3EE-0C1BD3A04686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54C5-D71D-4D9F-A762-5D9DA6855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1A54C5-D71D-4D9F-A762-5D9DA68555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3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9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99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E8EE67-7A75-494E-98A3-D8E57C5B2C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00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zfmzTcVUJg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-690"/>
            <a:ext cx="12192000" cy="6858000"/>
          </a:xfrm>
          <a:prstGeom prst="rect">
            <a:avLst/>
          </a:pr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74148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1035" name="Oval 1034"/>
          <p:cNvSpPr/>
          <p:nvPr userDrawn="1"/>
        </p:nvSpPr>
        <p:spPr>
          <a:xfrm>
            <a:off x="7391400" y="999778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>
            <a:off x="1589" y="-690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1589" y="-22872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589" y="62686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solidFill>
            <a:srgbClr val="0DB0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1589" y="-35401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2100181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>
            <a:off x="-1" y="420370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>
            <a:off x="6350" y="5265822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4486275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127" cy="6061972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 bwMode="auto">
          <a:xfrm flipH="1">
            <a:off x="0" y="6054975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43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02336" y="3756427"/>
            <a:ext cx="4356098" cy="1384995"/>
          </a:xfr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25000"/>
              </a:lnSpc>
              <a:defRPr sz="36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3360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337" y="5372651"/>
            <a:ext cx="4356098" cy="276999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buFont typeface="Wingdings 2" pitchFamily="18" charset="2"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HCL logo-09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Technologies |  www.hcltech.com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6157294"/>
            <a:ext cx="1280493" cy="5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080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286969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39532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38003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1891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5022444" y="5859674"/>
            <a:ext cx="2147116" cy="438641"/>
            <a:chOff x="3533775" y="5853113"/>
            <a:chExt cx="2144713" cy="438150"/>
          </a:xfrm>
        </p:grpSpPr>
        <p:sp>
          <p:nvSpPr>
            <p:cNvPr id="6" name="Freeform 74"/>
            <p:cNvSpPr>
              <a:spLocks/>
            </p:cNvSpPr>
            <p:nvPr userDrawn="1"/>
          </p:nvSpPr>
          <p:spPr bwMode="auto">
            <a:xfrm>
              <a:off x="4043363" y="5999163"/>
              <a:ext cx="187325" cy="149225"/>
            </a:xfrm>
            <a:custGeom>
              <a:avLst/>
              <a:gdLst>
                <a:gd name="T0" fmla="*/ 587910146 w 60"/>
                <a:gd name="T1" fmla="*/ 0 h 47"/>
                <a:gd name="T2" fmla="*/ 450732049 w 60"/>
                <a:gd name="T3" fmla="*/ 470671525 h 47"/>
                <a:gd name="T4" fmla="*/ 382143000 w 60"/>
                <a:gd name="T5" fmla="*/ 470671525 h 47"/>
                <a:gd name="T6" fmla="*/ 313550829 w 60"/>
                <a:gd name="T7" fmla="*/ 230327200 h 47"/>
                <a:gd name="T8" fmla="*/ 293956634 w 60"/>
                <a:gd name="T9" fmla="*/ 140198475 h 47"/>
                <a:gd name="T10" fmla="*/ 293956634 w 60"/>
                <a:gd name="T11" fmla="*/ 140198475 h 47"/>
                <a:gd name="T12" fmla="*/ 274359317 w 60"/>
                <a:gd name="T13" fmla="*/ 230327200 h 47"/>
                <a:gd name="T14" fmla="*/ 205767146 w 60"/>
                <a:gd name="T15" fmla="*/ 470671525 h 47"/>
                <a:gd name="T16" fmla="*/ 137178098 w 60"/>
                <a:gd name="T17" fmla="*/ 470671525 h 47"/>
                <a:gd name="T18" fmla="*/ 0 w 60"/>
                <a:gd name="T19" fmla="*/ 0 h 47"/>
                <a:gd name="T20" fmla="*/ 78389268 w 60"/>
                <a:gd name="T21" fmla="*/ 0 h 47"/>
                <a:gd name="T22" fmla="*/ 156775415 w 60"/>
                <a:gd name="T23" fmla="*/ 280400125 h 47"/>
                <a:gd name="T24" fmla="*/ 166575634 w 60"/>
                <a:gd name="T25" fmla="*/ 360514900 h 47"/>
                <a:gd name="T26" fmla="*/ 166575634 w 60"/>
                <a:gd name="T27" fmla="*/ 360514900 h 47"/>
                <a:gd name="T28" fmla="*/ 186172951 w 60"/>
                <a:gd name="T29" fmla="*/ 280400125 h 47"/>
                <a:gd name="T30" fmla="*/ 264559098 w 60"/>
                <a:gd name="T31" fmla="*/ 50072925 h 47"/>
                <a:gd name="T32" fmla="*/ 323351049 w 60"/>
                <a:gd name="T33" fmla="*/ 50072925 h 47"/>
                <a:gd name="T34" fmla="*/ 391940098 w 60"/>
                <a:gd name="T35" fmla="*/ 280400125 h 47"/>
                <a:gd name="T36" fmla="*/ 411537415 w 60"/>
                <a:gd name="T37" fmla="*/ 360514900 h 47"/>
                <a:gd name="T38" fmla="*/ 411537415 w 60"/>
                <a:gd name="T39" fmla="*/ 360514900 h 47"/>
                <a:gd name="T40" fmla="*/ 431134732 w 60"/>
                <a:gd name="T41" fmla="*/ 280400125 h 47"/>
                <a:gd name="T42" fmla="*/ 509520878 w 60"/>
                <a:gd name="T43" fmla="*/ 0 h 47"/>
                <a:gd name="T44" fmla="*/ 587910146 w 60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" h="47">
                  <a:moveTo>
                    <a:pt x="60" y="0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0" y="17"/>
                    <a:pt x="30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14"/>
                    <a:pt x="29" y="17"/>
                    <a:pt x="28" y="23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7" y="32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8" y="32"/>
                    <a:pt x="19" y="2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2" y="32"/>
                    <a:pt x="42" y="36"/>
                    <a:pt x="4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43" y="32"/>
                    <a:pt x="44" y="2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" name="Freeform 75"/>
            <p:cNvSpPr>
              <a:spLocks noEditPoints="1"/>
            </p:cNvSpPr>
            <p:nvPr userDrawn="1"/>
          </p:nvSpPr>
          <p:spPr bwMode="auto">
            <a:xfrm>
              <a:off x="4219575" y="5999163"/>
              <a:ext cx="136525" cy="149225"/>
            </a:xfrm>
            <a:custGeom>
              <a:avLst/>
              <a:gdLst>
                <a:gd name="T0" fmla="*/ 321865625 w 43"/>
                <a:gd name="T1" fmla="*/ 360514900 h 47"/>
                <a:gd name="T2" fmla="*/ 120697625 w 43"/>
                <a:gd name="T3" fmla="*/ 360514900 h 47"/>
                <a:gd name="T4" fmla="*/ 80467200 w 43"/>
                <a:gd name="T5" fmla="*/ 470671525 h 47"/>
                <a:gd name="T6" fmla="*/ 0 w 43"/>
                <a:gd name="T7" fmla="*/ 470671525 h 47"/>
                <a:gd name="T8" fmla="*/ 181048025 w 43"/>
                <a:gd name="T9" fmla="*/ 0 h 47"/>
                <a:gd name="T10" fmla="*/ 251456825 w 43"/>
                <a:gd name="T11" fmla="*/ 0 h 47"/>
                <a:gd name="T12" fmla="*/ 432504850 w 43"/>
                <a:gd name="T13" fmla="*/ 470671525 h 47"/>
                <a:gd name="T14" fmla="*/ 352037650 w 43"/>
                <a:gd name="T15" fmla="*/ 470671525 h 47"/>
                <a:gd name="T16" fmla="*/ 321865625 w 43"/>
                <a:gd name="T17" fmla="*/ 360514900 h 47"/>
                <a:gd name="T18" fmla="*/ 291690425 w 43"/>
                <a:gd name="T19" fmla="*/ 290414075 h 47"/>
                <a:gd name="T20" fmla="*/ 241398425 w 43"/>
                <a:gd name="T21" fmla="*/ 140198475 h 47"/>
                <a:gd name="T22" fmla="*/ 221281625 w 43"/>
                <a:gd name="T23" fmla="*/ 80114775 h 47"/>
                <a:gd name="T24" fmla="*/ 221281625 w 43"/>
                <a:gd name="T25" fmla="*/ 80114775 h 47"/>
                <a:gd name="T26" fmla="*/ 201164825 w 43"/>
                <a:gd name="T27" fmla="*/ 140198475 h 47"/>
                <a:gd name="T28" fmla="*/ 140814425 w 43"/>
                <a:gd name="T29" fmla="*/ 290414075 h 47"/>
                <a:gd name="T30" fmla="*/ 291690425 w 43"/>
                <a:gd name="T31" fmla="*/ 290414075 h 4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47">
                  <a:moveTo>
                    <a:pt x="32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32" y="36"/>
                  </a:lnTo>
                  <a:close/>
                  <a:moveTo>
                    <a:pt x="29" y="29"/>
                  </a:moveTo>
                  <a:cubicBezTo>
                    <a:pt x="24" y="14"/>
                    <a:pt x="24" y="14"/>
                    <a:pt x="24" y="14"/>
                  </a:cubicBezTo>
                  <a:cubicBezTo>
                    <a:pt x="23" y="11"/>
                    <a:pt x="22" y="8"/>
                    <a:pt x="22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1" y="11"/>
                    <a:pt x="20" y="14"/>
                  </a:cubicBezTo>
                  <a:cubicBezTo>
                    <a:pt x="14" y="29"/>
                    <a:pt x="14" y="29"/>
                    <a:pt x="14" y="29"/>
                  </a:cubicBezTo>
                  <a:lnTo>
                    <a:pt x="29" y="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8" name="Freeform 76"/>
            <p:cNvSpPr>
              <a:spLocks/>
            </p:cNvSpPr>
            <p:nvPr userDrawn="1"/>
          </p:nvSpPr>
          <p:spPr bwMode="auto">
            <a:xfrm>
              <a:off x="4346575" y="5999163"/>
              <a:ext cx="109538" cy="149225"/>
            </a:xfrm>
            <a:custGeom>
              <a:avLst/>
              <a:gdLst>
                <a:gd name="T0" fmla="*/ 146289335 w 82"/>
                <a:gd name="T1" fmla="*/ 0 h 111"/>
                <a:gd name="T2" fmla="*/ 146289335 w 82"/>
                <a:gd name="T3" fmla="*/ 25135674 h 111"/>
                <a:gd name="T4" fmla="*/ 87416667 w 82"/>
                <a:gd name="T5" fmla="*/ 25135674 h 111"/>
                <a:gd name="T6" fmla="*/ 87416667 w 82"/>
                <a:gd name="T7" fmla="*/ 199293348 h 111"/>
                <a:gd name="T8" fmla="*/ 58872668 w 82"/>
                <a:gd name="T9" fmla="*/ 199293348 h 111"/>
                <a:gd name="T10" fmla="*/ 58872668 w 82"/>
                <a:gd name="T11" fmla="*/ 25135674 h 111"/>
                <a:gd name="T12" fmla="*/ 0 w 82"/>
                <a:gd name="T13" fmla="*/ 25135674 h 111"/>
                <a:gd name="T14" fmla="*/ 0 w 82"/>
                <a:gd name="T15" fmla="*/ 0 h 111"/>
                <a:gd name="T16" fmla="*/ 146289335 w 82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4"/>
                  </a:lnTo>
                  <a:lnTo>
                    <a:pt x="49" y="14"/>
                  </a:lnTo>
                  <a:lnTo>
                    <a:pt x="49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9" name="Freeform 77"/>
            <p:cNvSpPr>
              <a:spLocks/>
            </p:cNvSpPr>
            <p:nvPr userDrawn="1"/>
          </p:nvSpPr>
          <p:spPr bwMode="auto">
            <a:xfrm>
              <a:off x="4462463" y="5995988"/>
              <a:ext cx="131762" cy="153987"/>
            </a:xfrm>
            <a:custGeom>
              <a:avLst/>
              <a:gdLst>
                <a:gd name="T0" fmla="*/ 335776634 w 42"/>
                <a:gd name="T1" fmla="*/ 139100542 h 49"/>
                <a:gd name="T2" fmla="*/ 217266126 w 42"/>
                <a:gd name="T3" fmla="*/ 69548700 h 49"/>
                <a:gd name="T4" fmla="*/ 79007005 w 42"/>
                <a:gd name="T5" fmla="*/ 238456726 h 49"/>
                <a:gd name="T6" fmla="*/ 217266126 w 42"/>
                <a:gd name="T7" fmla="*/ 407364752 h 49"/>
                <a:gd name="T8" fmla="*/ 345652509 w 42"/>
                <a:gd name="T9" fmla="*/ 327879177 h 49"/>
                <a:gd name="T10" fmla="*/ 414783639 w 42"/>
                <a:gd name="T11" fmla="*/ 347749785 h 49"/>
                <a:gd name="T12" fmla="*/ 217266126 w 42"/>
                <a:gd name="T13" fmla="*/ 486850327 h 49"/>
                <a:gd name="T14" fmla="*/ 0 w 42"/>
                <a:gd name="T15" fmla="*/ 238456726 h 49"/>
                <a:gd name="T16" fmla="*/ 217266126 w 42"/>
                <a:gd name="T17" fmla="*/ 0 h 49"/>
                <a:gd name="T18" fmla="*/ 404907763 w 42"/>
                <a:gd name="T19" fmla="*/ 119229934 h 49"/>
                <a:gd name="T20" fmla="*/ 335776634 w 42"/>
                <a:gd name="T21" fmla="*/ 139100542 h 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49">
                  <a:moveTo>
                    <a:pt x="34" y="14"/>
                  </a:moveTo>
                  <a:cubicBezTo>
                    <a:pt x="32" y="9"/>
                    <a:pt x="27" y="7"/>
                    <a:pt x="22" y="7"/>
                  </a:cubicBezTo>
                  <a:cubicBezTo>
                    <a:pt x="14" y="7"/>
                    <a:pt x="8" y="13"/>
                    <a:pt x="8" y="24"/>
                  </a:cubicBezTo>
                  <a:cubicBezTo>
                    <a:pt x="8" y="35"/>
                    <a:pt x="14" y="41"/>
                    <a:pt x="22" y="41"/>
                  </a:cubicBezTo>
                  <a:cubicBezTo>
                    <a:pt x="28" y="41"/>
                    <a:pt x="33" y="38"/>
                    <a:pt x="35" y="33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39" y="43"/>
                    <a:pt x="31" y="49"/>
                    <a:pt x="22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1" y="0"/>
                    <a:pt x="38" y="4"/>
                    <a:pt x="41" y="12"/>
                  </a:cubicBezTo>
                  <a:lnTo>
                    <a:pt x="3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Freeform 78"/>
            <p:cNvSpPr>
              <a:spLocks/>
            </p:cNvSpPr>
            <p:nvPr userDrawn="1"/>
          </p:nvSpPr>
          <p:spPr bwMode="auto">
            <a:xfrm>
              <a:off x="461803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4176293 w 82"/>
                <a:gd name="T5" fmla="*/ 199293348 h 111"/>
                <a:gd name="T6" fmla="*/ 114176293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4176293 w 82"/>
                <a:gd name="T21" fmla="*/ 80795255 h 111"/>
                <a:gd name="T22" fmla="*/ 114176293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4" y="111"/>
                  </a:lnTo>
                  <a:lnTo>
                    <a:pt x="64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4" y="45"/>
                  </a:lnTo>
                  <a:lnTo>
                    <a:pt x="64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Freeform 79"/>
            <p:cNvSpPr>
              <a:spLocks/>
            </p:cNvSpPr>
            <p:nvPr userDrawn="1"/>
          </p:nvSpPr>
          <p:spPr bwMode="auto">
            <a:xfrm>
              <a:off x="4795838" y="5999163"/>
              <a:ext cx="111125" cy="149225"/>
            </a:xfrm>
            <a:custGeom>
              <a:avLst/>
              <a:gdLst>
                <a:gd name="T0" fmla="*/ 148408107 w 83"/>
                <a:gd name="T1" fmla="*/ 0 h 111"/>
                <a:gd name="T2" fmla="*/ 148408107 w 83"/>
                <a:gd name="T3" fmla="*/ 25135674 h 111"/>
                <a:gd name="T4" fmla="*/ 89402071 w 83"/>
                <a:gd name="T5" fmla="*/ 25135674 h 111"/>
                <a:gd name="T6" fmla="*/ 89402071 w 83"/>
                <a:gd name="T7" fmla="*/ 199293348 h 111"/>
                <a:gd name="T8" fmla="*/ 59006036 w 83"/>
                <a:gd name="T9" fmla="*/ 199293348 h 111"/>
                <a:gd name="T10" fmla="*/ 59006036 w 83"/>
                <a:gd name="T11" fmla="*/ 25135674 h 111"/>
                <a:gd name="T12" fmla="*/ 0 w 83"/>
                <a:gd name="T13" fmla="*/ 25135674 h 111"/>
                <a:gd name="T14" fmla="*/ 0 w 83"/>
                <a:gd name="T15" fmla="*/ 0 h 111"/>
                <a:gd name="T16" fmla="*/ 148408107 w 83"/>
                <a:gd name="T17" fmla="*/ 0 h 1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3" h="111">
                  <a:moveTo>
                    <a:pt x="83" y="0"/>
                  </a:moveTo>
                  <a:lnTo>
                    <a:pt x="83" y="14"/>
                  </a:lnTo>
                  <a:lnTo>
                    <a:pt x="50" y="14"/>
                  </a:lnTo>
                  <a:lnTo>
                    <a:pt x="50" y="111"/>
                  </a:lnTo>
                  <a:lnTo>
                    <a:pt x="33" y="111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2" name="Freeform 80"/>
            <p:cNvSpPr>
              <a:spLocks/>
            </p:cNvSpPr>
            <p:nvPr userDrawn="1"/>
          </p:nvSpPr>
          <p:spPr bwMode="auto">
            <a:xfrm>
              <a:off x="4929188" y="5999163"/>
              <a:ext cx="109537" cy="149225"/>
            </a:xfrm>
            <a:custGeom>
              <a:avLst/>
              <a:gdLst>
                <a:gd name="T0" fmla="*/ 146287999 w 82"/>
                <a:gd name="T1" fmla="*/ 0 h 111"/>
                <a:gd name="T2" fmla="*/ 146287999 w 82"/>
                <a:gd name="T3" fmla="*/ 199293348 h 111"/>
                <a:gd name="T4" fmla="*/ 112391641 w 82"/>
                <a:gd name="T5" fmla="*/ 199293348 h 111"/>
                <a:gd name="T6" fmla="*/ 112391641 w 82"/>
                <a:gd name="T7" fmla="*/ 109521739 h 111"/>
                <a:gd name="T8" fmla="*/ 28543739 w 82"/>
                <a:gd name="T9" fmla="*/ 109521739 h 111"/>
                <a:gd name="T10" fmla="*/ 28543739 w 82"/>
                <a:gd name="T11" fmla="*/ 199293348 h 111"/>
                <a:gd name="T12" fmla="*/ 0 w 82"/>
                <a:gd name="T13" fmla="*/ 199293348 h 111"/>
                <a:gd name="T14" fmla="*/ 0 w 82"/>
                <a:gd name="T15" fmla="*/ 0 h 111"/>
                <a:gd name="T16" fmla="*/ 28543739 w 82"/>
                <a:gd name="T17" fmla="*/ 0 h 111"/>
                <a:gd name="T18" fmla="*/ 28543739 w 82"/>
                <a:gd name="T19" fmla="*/ 80795255 h 111"/>
                <a:gd name="T20" fmla="*/ 112391641 w 82"/>
                <a:gd name="T21" fmla="*/ 80795255 h 111"/>
                <a:gd name="T22" fmla="*/ 112391641 w 82"/>
                <a:gd name="T23" fmla="*/ 0 h 111"/>
                <a:gd name="T24" fmla="*/ 146287999 w 82"/>
                <a:gd name="T25" fmla="*/ 0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2" h="111">
                  <a:moveTo>
                    <a:pt x="82" y="0"/>
                  </a:moveTo>
                  <a:lnTo>
                    <a:pt x="82" y="111"/>
                  </a:lnTo>
                  <a:lnTo>
                    <a:pt x="63" y="111"/>
                  </a:lnTo>
                  <a:lnTo>
                    <a:pt x="63" y="61"/>
                  </a:lnTo>
                  <a:lnTo>
                    <a:pt x="16" y="61"/>
                  </a:lnTo>
                  <a:lnTo>
                    <a:pt x="16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5"/>
                  </a:lnTo>
                  <a:lnTo>
                    <a:pt x="63" y="45"/>
                  </a:lnTo>
                  <a:lnTo>
                    <a:pt x="63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3" name="Freeform 81"/>
            <p:cNvSpPr>
              <a:spLocks/>
            </p:cNvSpPr>
            <p:nvPr userDrawn="1"/>
          </p:nvSpPr>
          <p:spPr bwMode="auto">
            <a:xfrm>
              <a:off x="5073650" y="5999163"/>
              <a:ext cx="95250" cy="149225"/>
            </a:xfrm>
            <a:custGeom>
              <a:avLst/>
              <a:gdLst>
                <a:gd name="T0" fmla="*/ 127207046 w 71"/>
                <a:gd name="T1" fmla="*/ 168770786 h 111"/>
                <a:gd name="T2" fmla="*/ 127207046 w 71"/>
                <a:gd name="T3" fmla="*/ 199293348 h 111"/>
                <a:gd name="T4" fmla="*/ 0 w 71"/>
                <a:gd name="T5" fmla="*/ 199293348 h 111"/>
                <a:gd name="T6" fmla="*/ 0 w 71"/>
                <a:gd name="T7" fmla="*/ 0 h 111"/>
                <a:gd name="T8" fmla="*/ 123623768 w 71"/>
                <a:gd name="T9" fmla="*/ 0 h 111"/>
                <a:gd name="T10" fmla="*/ 123623768 w 71"/>
                <a:gd name="T11" fmla="*/ 25135674 h 111"/>
                <a:gd name="T12" fmla="*/ 30458535 w 71"/>
                <a:gd name="T13" fmla="*/ 25135674 h 111"/>
                <a:gd name="T14" fmla="*/ 30458535 w 71"/>
                <a:gd name="T15" fmla="*/ 80795255 h 111"/>
                <a:gd name="T16" fmla="*/ 102124099 w 71"/>
                <a:gd name="T17" fmla="*/ 80795255 h 111"/>
                <a:gd name="T18" fmla="*/ 102124099 w 71"/>
                <a:gd name="T19" fmla="*/ 105930929 h 111"/>
                <a:gd name="T20" fmla="*/ 30458535 w 71"/>
                <a:gd name="T21" fmla="*/ 105930929 h 111"/>
                <a:gd name="T22" fmla="*/ 30458535 w 71"/>
                <a:gd name="T23" fmla="*/ 168770786 h 111"/>
                <a:gd name="T24" fmla="*/ 127207046 w 71"/>
                <a:gd name="T25" fmla="*/ 168770786 h 1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1" h="111">
                  <a:moveTo>
                    <a:pt x="71" y="94"/>
                  </a:moveTo>
                  <a:lnTo>
                    <a:pt x="7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4"/>
                  </a:lnTo>
                  <a:lnTo>
                    <a:pt x="17" y="14"/>
                  </a:lnTo>
                  <a:lnTo>
                    <a:pt x="17" y="45"/>
                  </a:lnTo>
                  <a:lnTo>
                    <a:pt x="57" y="45"/>
                  </a:lnTo>
                  <a:lnTo>
                    <a:pt x="57" y="59"/>
                  </a:lnTo>
                  <a:lnTo>
                    <a:pt x="17" y="59"/>
                  </a:lnTo>
                  <a:lnTo>
                    <a:pt x="17" y="94"/>
                  </a:lnTo>
                  <a:lnTo>
                    <a:pt x="71" y="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Freeform 82"/>
            <p:cNvSpPr>
              <a:spLocks/>
            </p:cNvSpPr>
            <p:nvPr userDrawn="1"/>
          </p:nvSpPr>
          <p:spPr bwMode="auto">
            <a:xfrm>
              <a:off x="5245100" y="5999163"/>
              <a:ext cx="95250" cy="149225"/>
            </a:xfrm>
            <a:custGeom>
              <a:avLst/>
              <a:gdLst>
                <a:gd name="T0" fmla="*/ 37625092 w 71"/>
                <a:gd name="T1" fmla="*/ 34113373 h 111"/>
                <a:gd name="T2" fmla="*/ 37625092 w 71"/>
                <a:gd name="T3" fmla="*/ 84386065 h 111"/>
                <a:gd name="T4" fmla="*/ 109290655 w 71"/>
                <a:gd name="T5" fmla="*/ 84386065 h 111"/>
                <a:gd name="T6" fmla="*/ 109290655 w 71"/>
                <a:gd name="T7" fmla="*/ 118498094 h 111"/>
                <a:gd name="T8" fmla="*/ 37625092 w 71"/>
                <a:gd name="T9" fmla="*/ 118498094 h 111"/>
                <a:gd name="T10" fmla="*/ 37625092 w 71"/>
                <a:gd name="T11" fmla="*/ 199293348 h 111"/>
                <a:gd name="T12" fmla="*/ 0 w 71"/>
                <a:gd name="T13" fmla="*/ 199293348 h 111"/>
                <a:gd name="T14" fmla="*/ 0 w 71"/>
                <a:gd name="T15" fmla="*/ 0 h 111"/>
                <a:gd name="T16" fmla="*/ 127207046 w 71"/>
                <a:gd name="T17" fmla="*/ 0 h 111"/>
                <a:gd name="T18" fmla="*/ 127207046 w 71"/>
                <a:gd name="T19" fmla="*/ 34113373 h 111"/>
                <a:gd name="T20" fmla="*/ 37625092 w 71"/>
                <a:gd name="T21" fmla="*/ 34113373 h 1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1" h="111">
                  <a:moveTo>
                    <a:pt x="21" y="19"/>
                  </a:moveTo>
                  <a:lnTo>
                    <a:pt x="21" y="47"/>
                  </a:lnTo>
                  <a:lnTo>
                    <a:pt x="61" y="47"/>
                  </a:lnTo>
                  <a:lnTo>
                    <a:pt x="61" y="66"/>
                  </a:lnTo>
                  <a:lnTo>
                    <a:pt x="21" y="66"/>
                  </a:lnTo>
                  <a:lnTo>
                    <a:pt x="21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71" y="0"/>
                  </a:lnTo>
                  <a:lnTo>
                    <a:pt x="71" y="19"/>
                  </a:lnTo>
                  <a:lnTo>
                    <a:pt x="21" y="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5" name="Rectangle 83"/>
            <p:cNvSpPr>
              <a:spLocks noChangeArrowheads="1"/>
            </p:cNvSpPr>
            <p:nvPr userDrawn="1"/>
          </p:nvSpPr>
          <p:spPr bwMode="auto">
            <a:xfrm>
              <a:off x="5365750" y="5999163"/>
              <a:ext cx="26988" cy="149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Freeform 84"/>
            <p:cNvSpPr>
              <a:spLocks/>
            </p:cNvSpPr>
            <p:nvPr userDrawn="1"/>
          </p:nvSpPr>
          <p:spPr bwMode="auto">
            <a:xfrm>
              <a:off x="5426075" y="5999163"/>
              <a:ext cx="96838" cy="149225"/>
            </a:xfrm>
            <a:custGeom>
              <a:avLst/>
              <a:gdLst>
                <a:gd name="T0" fmla="*/ 129327812 w 73"/>
                <a:gd name="T1" fmla="*/ 159794432 h 111"/>
                <a:gd name="T2" fmla="*/ 129327812 w 73"/>
                <a:gd name="T3" fmla="*/ 199293348 h 111"/>
                <a:gd name="T4" fmla="*/ 0 w 73"/>
                <a:gd name="T5" fmla="*/ 199293348 h 111"/>
                <a:gd name="T6" fmla="*/ 0 w 73"/>
                <a:gd name="T7" fmla="*/ 0 h 111"/>
                <a:gd name="T8" fmla="*/ 37204364 w 73"/>
                <a:gd name="T9" fmla="*/ 0 h 111"/>
                <a:gd name="T10" fmla="*/ 37204364 w 73"/>
                <a:gd name="T11" fmla="*/ 159794432 h 111"/>
                <a:gd name="T12" fmla="*/ 129327812 w 73"/>
                <a:gd name="T13" fmla="*/ 159794432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3" h="111">
                  <a:moveTo>
                    <a:pt x="73" y="89"/>
                  </a:moveTo>
                  <a:lnTo>
                    <a:pt x="73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89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7" name="Freeform 85"/>
            <p:cNvSpPr>
              <a:spLocks/>
            </p:cNvSpPr>
            <p:nvPr userDrawn="1"/>
          </p:nvSpPr>
          <p:spPr bwMode="auto">
            <a:xfrm>
              <a:off x="5541963" y="5999163"/>
              <a:ext cx="136525" cy="149225"/>
            </a:xfrm>
            <a:custGeom>
              <a:avLst/>
              <a:gdLst>
                <a:gd name="T0" fmla="*/ 432504850 w 43"/>
                <a:gd name="T1" fmla="*/ 0 h 47"/>
                <a:gd name="T2" fmla="*/ 432504850 w 43"/>
                <a:gd name="T3" fmla="*/ 470671525 h 47"/>
                <a:gd name="T4" fmla="*/ 341979250 w 43"/>
                <a:gd name="T5" fmla="*/ 470671525 h 47"/>
                <a:gd name="T6" fmla="*/ 341979250 w 43"/>
                <a:gd name="T7" fmla="*/ 310441975 h 47"/>
                <a:gd name="T8" fmla="*/ 341979250 w 43"/>
                <a:gd name="T9" fmla="*/ 150215600 h 47"/>
                <a:gd name="T10" fmla="*/ 341979250 w 43"/>
                <a:gd name="T11" fmla="*/ 150215600 h 47"/>
                <a:gd name="T12" fmla="*/ 301748825 w 43"/>
                <a:gd name="T13" fmla="*/ 220313250 h 47"/>
                <a:gd name="T14" fmla="*/ 241398425 w 43"/>
                <a:gd name="T15" fmla="*/ 350500950 h 47"/>
                <a:gd name="T16" fmla="*/ 191106425 w 43"/>
                <a:gd name="T17" fmla="*/ 350500950 h 47"/>
                <a:gd name="T18" fmla="*/ 120697625 w 43"/>
                <a:gd name="T19" fmla="*/ 220313250 h 47"/>
                <a:gd name="T20" fmla="*/ 90525600 w 43"/>
                <a:gd name="T21" fmla="*/ 150215600 h 47"/>
                <a:gd name="T22" fmla="*/ 90525600 w 43"/>
                <a:gd name="T23" fmla="*/ 150215600 h 47"/>
                <a:gd name="T24" fmla="*/ 90525600 w 43"/>
                <a:gd name="T25" fmla="*/ 310441975 h 47"/>
                <a:gd name="T26" fmla="*/ 90525600 w 43"/>
                <a:gd name="T27" fmla="*/ 470671525 h 47"/>
                <a:gd name="T28" fmla="*/ 0 w 43"/>
                <a:gd name="T29" fmla="*/ 470671525 h 47"/>
                <a:gd name="T30" fmla="*/ 0 w 43"/>
                <a:gd name="T31" fmla="*/ 0 h 47"/>
                <a:gd name="T32" fmla="*/ 90525600 w 43"/>
                <a:gd name="T33" fmla="*/ 0 h 47"/>
                <a:gd name="T34" fmla="*/ 181048025 w 43"/>
                <a:gd name="T35" fmla="*/ 160229550 h 47"/>
                <a:gd name="T36" fmla="*/ 211223225 w 43"/>
                <a:gd name="T37" fmla="*/ 230327200 h 47"/>
                <a:gd name="T38" fmla="*/ 221281625 w 43"/>
                <a:gd name="T39" fmla="*/ 230327200 h 47"/>
                <a:gd name="T40" fmla="*/ 251456825 w 43"/>
                <a:gd name="T41" fmla="*/ 160229550 h 47"/>
                <a:gd name="T42" fmla="*/ 341979250 w 43"/>
                <a:gd name="T43" fmla="*/ 0 h 47"/>
                <a:gd name="T44" fmla="*/ 432504850 w 43"/>
                <a:gd name="T45" fmla="*/ 0 h 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43" y="47"/>
                    <a:pt x="43" y="47"/>
                    <a:pt x="43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22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1" y="20"/>
                    <a:pt x="30" y="2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0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9" y="22"/>
                    <a:pt x="9" y="31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21"/>
                    <a:pt x="21" y="23"/>
                    <a:pt x="21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1"/>
                    <a:pt x="25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8" name="Oval 86"/>
            <p:cNvSpPr>
              <a:spLocks noChangeArrowheads="1"/>
            </p:cNvSpPr>
            <p:nvPr userDrawn="1"/>
          </p:nvSpPr>
          <p:spPr bwMode="auto">
            <a:xfrm>
              <a:off x="3533775" y="5853113"/>
              <a:ext cx="439738" cy="438150"/>
            </a:xfrm>
            <a:prstGeom prst="ellipse">
              <a:avLst/>
            </a:prstGeom>
            <a:noFill/>
            <a:ln w="1905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Freeform 87"/>
            <p:cNvSpPr>
              <a:spLocks/>
            </p:cNvSpPr>
            <p:nvPr userDrawn="1"/>
          </p:nvSpPr>
          <p:spPr bwMode="auto">
            <a:xfrm>
              <a:off x="3714750" y="5926138"/>
              <a:ext cx="141288" cy="290512"/>
            </a:xfrm>
            <a:custGeom>
              <a:avLst/>
              <a:gdLst>
                <a:gd name="T0" fmla="*/ 0 w 106"/>
                <a:gd name="T1" fmla="*/ 387982774 h 218"/>
                <a:gd name="T2" fmla="*/ 0 w 106"/>
                <a:gd name="T3" fmla="*/ 0 h 218"/>
                <a:gd name="T4" fmla="*/ 188691457 w 106"/>
                <a:gd name="T5" fmla="*/ 193991387 h 218"/>
                <a:gd name="T6" fmla="*/ 0 w 106"/>
                <a:gd name="T7" fmla="*/ 387982774 h 2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18">
                  <a:moveTo>
                    <a:pt x="0" y="218"/>
                  </a:moveTo>
                  <a:lnTo>
                    <a:pt x="0" y="0"/>
                  </a:lnTo>
                  <a:lnTo>
                    <a:pt x="106" y="109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20" name="AutoShape 72">
            <a:hlinkClick r:id="rId2"/>
          </p:cNvPr>
          <p:cNvSpPr>
            <a:spLocks noChangeAspect="1" noChangeArrowheads="1" noTextEdit="1"/>
          </p:cNvSpPr>
          <p:nvPr userDrawn="1"/>
        </p:nvSpPr>
        <p:spPr bwMode="auto">
          <a:xfrm>
            <a:off x="4911989" y="5827888"/>
            <a:ext cx="2368026" cy="50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22" name="Freeform 7"/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Freeform 56"/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5" name="Freeform 60"/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Freeform 61"/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7" name="Freeform 62"/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Freeform 63"/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Freeform 64"/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Freeform 65"/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Freeform 66"/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2" name="Freeform 67"/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Freeform 68"/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Freeform 69"/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5" name="Freeform 70"/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6" name="Freeform 71"/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7" name="Freeform 72"/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9" name="Freeform 73"/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0" name="Freeform 74"/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3" name="Freeform 75"/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54" name="TextBox 48"/>
          <p:cNvSpPr txBox="1">
            <a:spLocks noChangeArrowheads="1"/>
          </p:cNvSpPr>
          <p:nvPr userDrawn="1"/>
        </p:nvSpPr>
        <p:spPr bwMode="auto">
          <a:xfrm>
            <a:off x="3008583" y="4052466"/>
            <a:ext cx="61748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$7.5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BILLION ENTERPRISE |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120,000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IDEAPRENEURS |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COUNTRIES</a:t>
            </a:r>
          </a:p>
        </p:txBody>
      </p:sp>
    </p:spTree>
    <p:extLst>
      <p:ext uri="{BB962C8B-B14F-4D97-AF65-F5344CB8AC3E}">
        <p14:creationId xmlns:p14="http://schemas.microsoft.com/office/powerpoint/2010/main" val="123898008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2798" b="1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 bwMode="auto">
          <a:xfrm>
            <a:off x="406403" y="785495"/>
            <a:ext cx="11379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529B"/>
            </a:solidFill>
            <a:prstDash val="solid"/>
            <a:miter lim="800000"/>
            <a:headEnd type="none" w="sm" len="sm"/>
            <a:tailEnd type="none" w="med" len="med"/>
          </a:ln>
          <a:effectLst/>
        </p:spPr>
      </p:cxn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6403" y="1219204"/>
            <a:ext cx="11379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8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795314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 flipV="1">
            <a:off x="0" y="688"/>
            <a:ext cx="12192000" cy="6857311"/>
          </a:xfrm>
          <a:prstGeom prst="rect">
            <a:avLst/>
          </a:pr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35" name="Oval 1034"/>
          <p:cNvSpPr/>
          <p:nvPr userDrawn="1"/>
        </p:nvSpPr>
        <p:spPr>
          <a:xfrm flipV="1">
            <a:off x="7391400" y="2543846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 flipV="1">
            <a:off x="1589" y="3683543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 flipV="1">
            <a:off x="1589" y="3919619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 flipV="1">
            <a:off x="1589" y="3083053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solidFill>
            <a:srgbClr val="0DB0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 flipV="1">
            <a:off x="1589" y="362967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 flipV="1">
            <a:off x="-1" y="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 flipV="1">
            <a:off x="6350" y="0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838200" y="3139239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365272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2867479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0" y="-749300"/>
            <a:ext cx="469900" cy="469900"/>
          </a:xfrm>
          <a:prstGeom prst="ellipse">
            <a:avLst/>
          </a:pr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707987" y="-749300"/>
            <a:ext cx="469900" cy="469900"/>
          </a:xfrm>
          <a:prstGeom prst="ellipse">
            <a:avLst/>
          </a:prstGeom>
          <a:solidFill>
            <a:srgbClr val="0D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15974" y="-749300"/>
            <a:ext cx="469900" cy="469900"/>
          </a:xfrm>
          <a:prstGeom prst="ellipse">
            <a:avLst/>
          </a:prstGeom>
          <a:solidFill>
            <a:srgbClr val="F0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2123961" y="-749300"/>
            <a:ext cx="469900" cy="469900"/>
          </a:xfrm>
          <a:prstGeom prst="ellipse">
            <a:avLst/>
          </a:prstGeom>
          <a:solidFill>
            <a:srgbClr val="D6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2831948" y="-749300"/>
            <a:ext cx="469900" cy="469900"/>
          </a:xfrm>
          <a:prstGeom prst="ellipse">
            <a:avLst/>
          </a:prstGeom>
          <a:solidFill>
            <a:srgbClr val="BC1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A576-034B-45D7-9F5B-548D28C1BC98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1" userDrawn="1">
          <p15:clr>
            <a:srgbClr val="F26B43"/>
          </p15:clr>
        </p15:guide>
        <p15:guide id="4" pos="71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1219201"/>
            <a:ext cx="11379200" cy="497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06401" y="57076"/>
            <a:ext cx="10156775" cy="719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5" name="Picture 14" descr="HCL logo-09.png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8" t="28162" r="16433" b="25386"/>
          <a:stretch/>
        </p:blipFill>
        <p:spPr bwMode="auto">
          <a:xfrm>
            <a:off x="10641367" y="6287946"/>
            <a:ext cx="1349406" cy="307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406400" y="6565685"/>
            <a:ext cx="26777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59F80E-620D-49A1-BE04-AB53E30ABC2A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pPr marL="0" marR="0" lvl="0" indent="0" algn="l" defTabSz="1217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it-IT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  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" name="Straight Connector 2"/>
          <p:cNvCxnSpPr/>
          <p:nvPr userDrawn="1"/>
        </p:nvCxnSpPr>
        <p:spPr bwMode="auto">
          <a:xfrm>
            <a:off x="0" y="868680"/>
            <a:ext cx="1219212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Rectangle 9"/>
          <p:cNvSpPr/>
          <p:nvPr userDrawn="1"/>
        </p:nvSpPr>
        <p:spPr>
          <a:xfrm>
            <a:off x="9009271" y="6565685"/>
            <a:ext cx="2967932" cy="15388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217613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" panose="020B0502040204020203" pitchFamily="34" charset="0"/>
              </a:rPr>
              <a:t>Copyright © 2018 HCL Technologies |  www.hcltech.com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709" y="178679"/>
            <a:ext cx="1280493" cy="5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cap="none" baseline="0">
          <a:solidFill>
            <a:schemeClr val="bg2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529B"/>
          </a:solidFill>
          <a:latin typeface="Novecento Book" pitchFamily="50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6075" indent="-346075" algn="l" rtl="0" eaLnBrk="0" fontAlgn="base" hangingPunct="0">
        <a:spcBef>
          <a:spcPct val="100000"/>
        </a:spcBef>
        <a:spcAft>
          <a:spcPct val="0"/>
        </a:spcAft>
        <a:buClr>
          <a:schemeClr val="tx1"/>
        </a:buClr>
        <a:buFont typeface="Webdings" panose="05030102010509060703" pitchFamily="18" charset="2"/>
        <a:buChar char="4"/>
        <a:defRPr sz="20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325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800">
          <a:solidFill>
            <a:schemeClr val="tx1"/>
          </a:solidFill>
          <a:latin typeface="Calibri" panose="020F0502020204030204" pitchFamily="34" charset="0"/>
        </a:defRPr>
      </a:lvl2pPr>
      <a:lvl3pPr marL="798513" indent="-228600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800">
          <a:solidFill>
            <a:schemeClr val="tx1"/>
          </a:solidFill>
          <a:latin typeface="Calibri" panose="020F0502020204030204" pitchFamily="34" charset="0"/>
        </a:defRPr>
      </a:lvl3pPr>
      <a:lvl4pPr marL="9048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1133475" indent="-219075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5906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0478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5050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2962275" indent="-219075" algn="l" rtl="0" fontAlgn="base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199" y="2743200"/>
            <a:ext cx="6851073" cy="1080655"/>
          </a:xfrm>
        </p:spPr>
        <p:txBody>
          <a:bodyPr>
            <a:normAutofit/>
          </a:bodyPr>
          <a:lstStyle/>
          <a:p>
            <a:r>
              <a:rPr lang="en-US" dirty="0" smtClean="0"/>
              <a:t>Intelligent Classifier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57252" y="4874148"/>
            <a:ext cx="9144000" cy="142967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Presented by:</a:t>
            </a:r>
          </a:p>
          <a:p>
            <a:r>
              <a:rPr lang="en-US" dirty="0" smtClean="0"/>
              <a:t>- Ranjith N</a:t>
            </a:r>
          </a:p>
          <a:p>
            <a:r>
              <a:rPr lang="en-US" dirty="0" smtClean="0"/>
              <a:t>- Rajesh Kumar K</a:t>
            </a:r>
          </a:p>
          <a:p>
            <a:r>
              <a:rPr lang="en-US" dirty="0" smtClean="0"/>
              <a:t>- Vignesh M</a:t>
            </a:r>
          </a:p>
        </p:txBody>
      </p:sp>
      <p:sp>
        <p:nvSpPr>
          <p:cNvPr id="2" name="Rectangle 1"/>
          <p:cNvSpPr/>
          <p:nvPr/>
        </p:nvSpPr>
        <p:spPr>
          <a:xfrm>
            <a:off x="8049458" y="376442"/>
            <a:ext cx="363285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smtClean="0"/>
              <a:t>Ideation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703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6519E81-C48F-4DC1-8447-5AA3137BE5EE}"/>
              </a:ext>
            </a:extLst>
          </p:cNvPr>
          <p:cNvSpPr/>
          <p:nvPr/>
        </p:nvSpPr>
        <p:spPr>
          <a:xfrm>
            <a:off x="6733308" y="0"/>
            <a:ext cx="5458691" cy="6994634"/>
          </a:xfrm>
          <a:prstGeom prst="rect">
            <a:avLst/>
          </a:prstGeom>
          <a:solidFill>
            <a:srgbClr val="DCEC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120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7039429" y="798287"/>
            <a:ext cx="4836573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</a:t>
            </a:r>
            <a:r>
              <a:rPr lang="en-US" sz="2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Confident of Automation in H&amp;M Environment over the past 6 Months of Sample Incident Data.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20" y="6349030"/>
            <a:ext cx="2370742" cy="64560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4A23E82-4ADA-4290-A732-46C59CED37BE}"/>
              </a:ext>
            </a:extLst>
          </p:cNvPr>
          <p:cNvSpPr/>
          <p:nvPr/>
        </p:nvSpPr>
        <p:spPr>
          <a:xfrm>
            <a:off x="6988632" y="2720766"/>
            <a:ext cx="483657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 Wise Analysis done by using </a:t>
            </a:r>
            <a:r>
              <a:rPr lang="en-US" sz="2400" b="1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2L Semantic Analysis &amp; Indexing </a:t>
            </a:r>
            <a:r>
              <a:rPr lang="en-US" sz="2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Technique.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1" y="0"/>
            <a:ext cx="5400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732747" y="530093"/>
            <a:ext cx="67265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Top 10 Automatable Use Cases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20" y="6363544"/>
            <a:ext cx="2370742" cy="64560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0878"/>
              </p:ext>
            </p:extLst>
          </p:nvPr>
        </p:nvGraphicFramePr>
        <p:xfrm>
          <a:off x="566056" y="1233710"/>
          <a:ext cx="10827658" cy="503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0657">
                  <a:extLst>
                    <a:ext uri="{9D8B030D-6E8A-4147-A177-3AD203B41FA5}">
                      <a16:colId xmlns:a16="http://schemas.microsoft.com/office/drawing/2014/main" val="1293572555"/>
                    </a:ext>
                  </a:extLst>
                </a:gridCol>
                <a:gridCol w="7837001">
                  <a:extLst>
                    <a:ext uri="{9D8B030D-6E8A-4147-A177-3AD203B41FA5}">
                      <a16:colId xmlns:a16="http://schemas.microsoft.com/office/drawing/2014/main" val="2877537796"/>
                    </a:ext>
                  </a:extLst>
                </a:gridCol>
              </a:tblGrid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Domain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Use</a:t>
                      </a:r>
                      <a:r>
                        <a:rPr lang="en-US" sz="240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Cases</a:t>
                      </a:r>
                      <a:endParaRPr lang="en-US" sz="2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226267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Accounts SAP Access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90651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 group creation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5262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Citrix Profile Reset Request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202759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CPU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Utilization is too high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12198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SD &amp; Datacenter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Increase VDI disk space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22442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SD &amp; Datacenter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Install Microsoft Access for Office 365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9128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Wintel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able to access SAP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18835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Wintel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Morning Health checks for VDI environment 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644949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Wintel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 folder from old server to new</a:t>
                      </a:r>
                      <a:r>
                        <a:rPr lang="en-US" baseline="0" dirty="0" smtClean="0"/>
                        <a:t> sever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93811"/>
                  </a:ext>
                </a:extLst>
              </a:tr>
              <a:tr h="4581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 &amp; Linux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 Services (or/and applications inside) is not working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03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0" y="4948862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0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20" y="6363544"/>
            <a:ext cx="2370742" cy="6456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73583" y="3170214"/>
            <a:ext cx="7749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01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67131" y="3978704"/>
            <a:ext cx="7749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02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1779" y="1762492"/>
            <a:ext cx="774959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03</a:t>
            </a:r>
            <a:endParaRPr lang="en-US" sz="44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63346" y="1746889"/>
            <a:ext cx="1890154" cy="378780"/>
          </a:xfrm>
          <a:prstGeom prst="roundRect">
            <a:avLst>
              <a:gd name="adj" fmla="val 50000"/>
            </a:avLst>
          </a:prstGeom>
          <a:solidFill>
            <a:srgbClr val="0071BB"/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4713" y="389665"/>
            <a:ext cx="667721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 smtClean="0">
                <a:solidFill>
                  <a:srgbClr val="32425C"/>
                </a:solidFill>
                <a:latin typeface="+mj-lt"/>
              </a:rPr>
              <a:t>2L Semantic Analysis &amp; Indexing</a:t>
            </a:r>
            <a:endParaRPr lang="en-US" sz="3600" dirty="0">
              <a:solidFill>
                <a:srgbClr val="32425C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4713" y="981763"/>
            <a:ext cx="41803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Analyzing Relationship Between Set of Documents</a:t>
            </a:r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5551710" y="3819448"/>
            <a:ext cx="2124297" cy="2127901"/>
          </a:xfrm>
          <a:custGeom>
            <a:avLst/>
            <a:gdLst>
              <a:gd name="T0" fmla="*/ 747 w 747"/>
              <a:gd name="T1" fmla="*/ 416 h 748"/>
              <a:gd name="T2" fmla="*/ 747 w 747"/>
              <a:gd name="T3" fmla="*/ 331 h 748"/>
              <a:gd name="T4" fmla="*/ 656 w 747"/>
              <a:gd name="T5" fmla="*/ 315 h 748"/>
              <a:gd name="T6" fmla="*/ 615 w 747"/>
              <a:gd name="T7" fmla="*/ 215 h 748"/>
              <a:gd name="T8" fmla="*/ 668 w 747"/>
              <a:gd name="T9" fmla="*/ 140 h 748"/>
              <a:gd name="T10" fmla="*/ 608 w 747"/>
              <a:gd name="T11" fmla="*/ 79 h 748"/>
              <a:gd name="T12" fmla="*/ 532 w 747"/>
              <a:gd name="T13" fmla="*/ 132 h 748"/>
              <a:gd name="T14" fmla="*/ 432 w 747"/>
              <a:gd name="T15" fmla="*/ 91 h 748"/>
              <a:gd name="T16" fmla="*/ 416 w 747"/>
              <a:gd name="T17" fmla="*/ 0 h 748"/>
              <a:gd name="T18" fmla="*/ 331 w 747"/>
              <a:gd name="T19" fmla="*/ 0 h 748"/>
              <a:gd name="T20" fmla="*/ 315 w 747"/>
              <a:gd name="T21" fmla="*/ 91 h 748"/>
              <a:gd name="T22" fmla="*/ 215 w 747"/>
              <a:gd name="T23" fmla="*/ 132 h 748"/>
              <a:gd name="T24" fmla="*/ 139 w 747"/>
              <a:gd name="T25" fmla="*/ 79 h 748"/>
              <a:gd name="T26" fmla="*/ 79 w 747"/>
              <a:gd name="T27" fmla="*/ 140 h 748"/>
              <a:gd name="T28" fmla="*/ 132 w 747"/>
              <a:gd name="T29" fmla="*/ 215 h 748"/>
              <a:gd name="T30" fmla="*/ 91 w 747"/>
              <a:gd name="T31" fmla="*/ 315 h 748"/>
              <a:gd name="T32" fmla="*/ 0 w 747"/>
              <a:gd name="T33" fmla="*/ 331 h 748"/>
              <a:gd name="T34" fmla="*/ 0 w 747"/>
              <a:gd name="T35" fmla="*/ 416 h 748"/>
              <a:gd name="T36" fmla="*/ 91 w 747"/>
              <a:gd name="T37" fmla="*/ 433 h 748"/>
              <a:gd name="T38" fmla="*/ 132 w 747"/>
              <a:gd name="T39" fmla="*/ 532 h 748"/>
              <a:gd name="T40" fmla="*/ 79 w 747"/>
              <a:gd name="T41" fmla="*/ 608 h 748"/>
              <a:gd name="T42" fmla="*/ 139 w 747"/>
              <a:gd name="T43" fmla="*/ 668 h 748"/>
              <a:gd name="T44" fmla="*/ 215 w 747"/>
              <a:gd name="T45" fmla="*/ 615 h 748"/>
              <a:gd name="T46" fmla="*/ 315 w 747"/>
              <a:gd name="T47" fmla="*/ 657 h 748"/>
              <a:gd name="T48" fmla="*/ 331 w 747"/>
              <a:gd name="T49" fmla="*/ 748 h 748"/>
              <a:gd name="T50" fmla="*/ 416 w 747"/>
              <a:gd name="T51" fmla="*/ 748 h 748"/>
              <a:gd name="T52" fmla="*/ 432 w 747"/>
              <a:gd name="T53" fmla="*/ 657 h 748"/>
              <a:gd name="T54" fmla="*/ 532 w 747"/>
              <a:gd name="T55" fmla="*/ 615 h 748"/>
              <a:gd name="T56" fmla="*/ 608 w 747"/>
              <a:gd name="T57" fmla="*/ 668 h 748"/>
              <a:gd name="T58" fmla="*/ 668 w 747"/>
              <a:gd name="T59" fmla="*/ 608 h 748"/>
              <a:gd name="T60" fmla="*/ 615 w 747"/>
              <a:gd name="T61" fmla="*/ 532 h 748"/>
              <a:gd name="T62" fmla="*/ 656 w 747"/>
              <a:gd name="T63" fmla="*/ 433 h 748"/>
              <a:gd name="T64" fmla="*/ 747 w 747"/>
              <a:gd name="T65" fmla="*/ 416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7" h="748">
                <a:moveTo>
                  <a:pt x="747" y="416"/>
                </a:moveTo>
                <a:cubicBezTo>
                  <a:pt x="747" y="331"/>
                  <a:pt x="747" y="331"/>
                  <a:pt x="747" y="331"/>
                </a:cubicBezTo>
                <a:cubicBezTo>
                  <a:pt x="656" y="315"/>
                  <a:pt x="656" y="315"/>
                  <a:pt x="656" y="315"/>
                </a:cubicBezTo>
                <a:cubicBezTo>
                  <a:pt x="649" y="279"/>
                  <a:pt x="635" y="245"/>
                  <a:pt x="615" y="215"/>
                </a:cubicBezTo>
                <a:cubicBezTo>
                  <a:pt x="668" y="140"/>
                  <a:pt x="668" y="140"/>
                  <a:pt x="668" y="140"/>
                </a:cubicBezTo>
                <a:cubicBezTo>
                  <a:pt x="608" y="79"/>
                  <a:pt x="608" y="79"/>
                  <a:pt x="608" y="79"/>
                </a:cubicBezTo>
                <a:cubicBezTo>
                  <a:pt x="532" y="132"/>
                  <a:pt x="532" y="132"/>
                  <a:pt x="532" y="132"/>
                </a:cubicBezTo>
                <a:cubicBezTo>
                  <a:pt x="502" y="113"/>
                  <a:pt x="468" y="98"/>
                  <a:pt x="432" y="91"/>
                </a:cubicBezTo>
                <a:cubicBezTo>
                  <a:pt x="416" y="0"/>
                  <a:pt x="416" y="0"/>
                  <a:pt x="41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15" y="91"/>
                  <a:pt x="315" y="91"/>
                  <a:pt x="315" y="91"/>
                </a:cubicBezTo>
                <a:cubicBezTo>
                  <a:pt x="279" y="98"/>
                  <a:pt x="245" y="113"/>
                  <a:pt x="215" y="132"/>
                </a:cubicBezTo>
                <a:cubicBezTo>
                  <a:pt x="139" y="79"/>
                  <a:pt x="139" y="79"/>
                  <a:pt x="139" y="79"/>
                </a:cubicBezTo>
                <a:cubicBezTo>
                  <a:pt x="79" y="140"/>
                  <a:pt x="79" y="140"/>
                  <a:pt x="79" y="140"/>
                </a:cubicBezTo>
                <a:cubicBezTo>
                  <a:pt x="132" y="215"/>
                  <a:pt x="132" y="215"/>
                  <a:pt x="132" y="215"/>
                </a:cubicBezTo>
                <a:cubicBezTo>
                  <a:pt x="112" y="245"/>
                  <a:pt x="98" y="279"/>
                  <a:pt x="91" y="315"/>
                </a:cubicBezTo>
                <a:cubicBezTo>
                  <a:pt x="0" y="331"/>
                  <a:pt x="0" y="331"/>
                  <a:pt x="0" y="331"/>
                </a:cubicBezTo>
                <a:cubicBezTo>
                  <a:pt x="0" y="416"/>
                  <a:pt x="0" y="416"/>
                  <a:pt x="0" y="416"/>
                </a:cubicBezTo>
                <a:cubicBezTo>
                  <a:pt x="91" y="433"/>
                  <a:pt x="91" y="433"/>
                  <a:pt x="91" y="433"/>
                </a:cubicBezTo>
                <a:cubicBezTo>
                  <a:pt x="98" y="469"/>
                  <a:pt x="112" y="502"/>
                  <a:pt x="132" y="532"/>
                </a:cubicBezTo>
                <a:cubicBezTo>
                  <a:pt x="79" y="608"/>
                  <a:pt x="79" y="608"/>
                  <a:pt x="79" y="608"/>
                </a:cubicBezTo>
                <a:cubicBezTo>
                  <a:pt x="139" y="668"/>
                  <a:pt x="139" y="668"/>
                  <a:pt x="139" y="668"/>
                </a:cubicBezTo>
                <a:cubicBezTo>
                  <a:pt x="215" y="615"/>
                  <a:pt x="215" y="615"/>
                  <a:pt x="215" y="615"/>
                </a:cubicBezTo>
                <a:cubicBezTo>
                  <a:pt x="245" y="635"/>
                  <a:pt x="279" y="649"/>
                  <a:pt x="315" y="657"/>
                </a:cubicBezTo>
                <a:cubicBezTo>
                  <a:pt x="331" y="748"/>
                  <a:pt x="331" y="748"/>
                  <a:pt x="331" y="748"/>
                </a:cubicBezTo>
                <a:cubicBezTo>
                  <a:pt x="416" y="748"/>
                  <a:pt x="416" y="748"/>
                  <a:pt x="416" y="748"/>
                </a:cubicBezTo>
                <a:cubicBezTo>
                  <a:pt x="432" y="657"/>
                  <a:pt x="432" y="657"/>
                  <a:pt x="432" y="657"/>
                </a:cubicBezTo>
                <a:cubicBezTo>
                  <a:pt x="468" y="649"/>
                  <a:pt x="502" y="635"/>
                  <a:pt x="532" y="615"/>
                </a:cubicBezTo>
                <a:cubicBezTo>
                  <a:pt x="608" y="668"/>
                  <a:pt x="608" y="668"/>
                  <a:pt x="608" y="668"/>
                </a:cubicBezTo>
                <a:cubicBezTo>
                  <a:pt x="668" y="608"/>
                  <a:pt x="668" y="608"/>
                  <a:pt x="668" y="608"/>
                </a:cubicBezTo>
                <a:cubicBezTo>
                  <a:pt x="615" y="532"/>
                  <a:pt x="615" y="532"/>
                  <a:pt x="615" y="532"/>
                </a:cubicBezTo>
                <a:cubicBezTo>
                  <a:pt x="635" y="502"/>
                  <a:pt x="649" y="469"/>
                  <a:pt x="656" y="433"/>
                </a:cubicBezTo>
                <a:lnTo>
                  <a:pt x="747" y="416"/>
                </a:lnTo>
                <a:close/>
              </a:path>
            </a:pathLst>
          </a:custGeom>
          <a:solidFill>
            <a:srgbClr val="F05A2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4185401" y="3159811"/>
            <a:ext cx="1604212" cy="1709769"/>
          </a:xfrm>
          <a:custGeom>
            <a:avLst/>
            <a:gdLst>
              <a:gd name="T0" fmla="*/ 330 w 456"/>
              <a:gd name="T1" fmla="*/ 367 h 490"/>
              <a:gd name="T2" fmla="*/ 418 w 456"/>
              <a:gd name="T3" fmla="*/ 404 h 490"/>
              <a:gd name="T4" fmla="*/ 456 w 456"/>
              <a:gd name="T5" fmla="*/ 343 h 490"/>
              <a:gd name="T6" fmla="*/ 385 w 456"/>
              <a:gd name="T7" fmla="*/ 283 h 490"/>
              <a:gd name="T8" fmla="*/ 390 w 456"/>
              <a:gd name="T9" fmla="*/ 241 h 490"/>
              <a:gd name="T10" fmla="*/ 385 w 456"/>
              <a:gd name="T11" fmla="*/ 203 h 490"/>
              <a:gd name="T12" fmla="*/ 454 w 456"/>
              <a:gd name="T13" fmla="*/ 142 h 490"/>
              <a:gd name="T14" fmla="*/ 415 w 456"/>
              <a:gd name="T15" fmla="*/ 82 h 490"/>
              <a:gd name="T16" fmla="*/ 333 w 456"/>
              <a:gd name="T17" fmla="*/ 118 h 490"/>
              <a:gd name="T18" fmla="*/ 277 w 456"/>
              <a:gd name="T19" fmla="*/ 87 h 490"/>
              <a:gd name="T20" fmla="*/ 264 w 456"/>
              <a:gd name="T21" fmla="*/ 0 h 490"/>
              <a:gd name="T22" fmla="*/ 192 w 456"/>
              <a:gd name="T23" fmla="*/ 0 h 490"/>
              <a:gd name="T24" fmla="*/ 179 w 456"/>
              <a:gd name="T25" fmla="*/ 87 h 490"/>
              <a:gd name="T26" fmla="*/ 119 w 456"/>
              <a:gd name="T27" fmla="*/ 121 h 490"/>
              <a:gd name="T28" fmla="*/ 37 w 456"/>
              <a:gd name="T29" fmla="*/ 86 h 490"/>
              <a:gd name="T30" fmla="*/ 0 w 456"/>
              <a:gd name="T31" fmla="*/ 147 h 490"/>
              <a:gd name="T32" fmla="*/ 69 w 456"/>
              <a:gd name="T33" fmla="*/ 206 h 490"/>
              <a:gd name="T34" fmla="*/ 65 w 456"/>
              <a:gd name="T35" fmla="*/ 241 h 490"/>
              <a:gd name="T36" fmla="*/ 72 w 456"/>
              <a:gd name="T37" fmla="*/ 286 h 490"/>
              <a:gd name="T38" fmla="*/ 2 w 456"/>
              <a:gd name="T39" fmla="*/ 348 h 490"/>
              <a:gd name="T40" fmla="*/ 41 w 456"/>
              <a:gd name="T41" fmla="*/ 408 h 490"/>
              <a:gd name="T42" fmla="*/ 128 w 456"/>
              <a:gd name="T43" fmla="*/ 369 h 490"/>
              <a:gd name="T44" fmla="*/ 177 w 456"/>
              <a:gd name="T45" fmla="*/ 396 h 490"/>
              <a:gd name="T46" fmla="*/ 192 w 456"/>
              <a:gd name="T47" fmla="*/ 490 h 490"/>
              <a:gd name="T48" fmla="*/ 264 w 456"/>
              <a:gd name="T49" fmla="*/ 490 h 490"/>
              <a:gd name="T50" fmla="*/ 278 w 456"/>
              <a:gd name="T51" fmla="*/ 396 h 490"/>
              <a:gd name="T52" fmla="*/ 330 w 456"/>
              <a:gd name="T53" fmla="*/ 3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6" h="490">
                <a:moveTo>
                  <a:pt x="330" y="367"/>
                </a:moveTo>
                <a:cubicBezTo>
                  <a:pt x="418" y="404"/>
                  <a:pt x="418" y="404"/>
                  <a:pt x="418" y="404"/>
                </a:cubicBezTo>
                <a:cubicBezTo>
                  <a:pt x="456" y="343"/>
                  <a:pt x="456" y="343"/>
                  <a:pt x="456" y="343"/>
                </a:cubicBezTo>
                <a:cubicBezTo>
                  <a:pt x="385" y="283"/>
                  <a:pt x="385" y="283"/>
                  <a:pt x="385" y="283"/>
                </a:cubicBezTo>
                <a:cubicBezTo>
                  <a:pt x="388" y="270"/>
                  <a:pt x="390" y="256"/>
                  <a:pt x="390" y="241"/>
                </a:cubicBezTo>
                <a:cubicBezTo>
                  <a:pt x="390" y="228"/>
                  <a:pt x="388" y="215"/>
                  <a:pt x="385" y="203"/>
                </a:cubicBezTo>
                <a:cubicBezTo>
                  <a:pt x="454" y="142"/>
                  <a:pt x="454" y="142"/>
                  <a:pt x="454" y="142"/>
                </a:cubicBezTo>
                <a:cubicBezTo>
                  <a:pt x="415" y="82"/>
                  <a:pt x="415" y="82"/>
                  <a:pt x="415" y="82"/>
                </a:cubicBezTo>
                <a:cubicBezTo>
                  <a:pt x="333" y="118"/>
                  <a:pt x="333" y="118"/>
                  <a:pt x="333" y="118"/>
                </a:cubicBezTo>
                <a:cubicBezTo>
                  <a:pt x="317" y="104"/>
                  <a:pt x="298" y="94"/>
                  <a:pt x="277" y="87"/>
                </a:cubicBezTo>
                <a:cubicBezTo>
                  <a:pt x="264" y="0"/>
                  <a:pt x="264" y="0"/>
                  <a:pt x="264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79" y="87"/>
                  <a:pt x="179" y="87"/>
                  <a:pt x="179" y="87"/>
                </a:cubicBezTo>
                <a:cubicBezTo>
                  <a:pt x="156" y="94"/>
                  <a:pt x="136" y="106"/>
                  <a:pt x="119" y="121"/>
                </a:cubicBezTo>
                <a:cubicBezTo>
                  <a:pt x="37" y="86"/>
                  <a:pt x="37" y="86"/>
                  <a:pt x="37" y="86"/>
                </a:cubicBezTo>
                <a:cubicBezTo>
                  <a:pt x="0" y="147"/>
                  <a:pt x="0" y="147"/>
                  <a:pt x="0" y="147"/>
                </a:cubicBezTo>
                <a:cubicBezTo>
                  <a:pt x="69" y="206"/>
                  <a:pt x="69" y="206"/>
                  <a:pt x="69" y="206"/>
                </a:cubicBezTo>
                <a:cubicBezTo>
                  <a:pt x="67" y="217"/>
                  <a:pt x="65" y="229"/>
                  <a:pt x="65" y="241"/>
                </a:cubicBezTo>
                <a:cubicBezTo>
                  <a:pt x="65" y="257"/>
                  <a:pt x="68" y="272"/>
                  <a:pt x="72" y="286"/>
                </a:cubicBezTo>
                <a:cubicBezTo>
                  <a:pt x="2" y="348"/>
                  <a:pt x="2" y="348"/>
                  <a:pt x="2" y="348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128" y="369"/>
                  <a:pt x="128" y="369"/>
                  <a:pt x="128" y="369"/>
                </a:cubicBezTo>
                <a:cubicBezTo>
                  <a:pt x="142" y="381"/>
                  <a:pt x="159" y="390"/>
                  <a:pt x="177" y="396"/>
                </a:cubicBezTo>
                <a:cubicBezTo>
                  <a:pt x="192" y="490"/>
                  <a:pt x="192" y="490"/>
                  <a:pt x="192" y="490"/>
                </a:cubicBezTo>
                <a:cubicBezTo>
                  <a:pt x="264" y="490"/>
                  <a:pt x="264" y="490"/>
                  <a:pt x="264" y="490"/>
                </a:cubicBezTo>
                <a:cubicBezTo>
                  <a:pt x="278" y="396"/>
                  <a:pt x="278" y="396"/>
                  <a:pt x="278" y="396"/>
                </a:cubicBezTo>
                <a:cubicBezTo>
                  <a:pt x="297" y="389"/>
                  <a:pt x="315" y="380"/>
                  <a:pt x="330" y="367"/>
                </a:cubicBezTo>
                <a:close/>
              </a:path>
            </a:pathLst>
          </a:custGeom>
          <a:solidFill>
            <a:srgbClr val="0D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5026286" y="2119491"/>
            <a:ext cx="1414195" cy="1360127"/>
          </a:xfrm>
          <a:custGeom>
            <a:avLst/>
            <a:gdLst>
              <a:gd name="T0" fmla="*/ 99 w 497"/>
              <a:gd name="T1" fmla="*/ 302 h 478"/>
              <a:gd name="T2" fmla="*/ 123 w 497"/>
              <a:gd name="T3" fmla="*/ 340 h 478"/>
              <a:gd name="T4" fmla="*/ 84 w 497"/>
              <a:gd name="T5" fmla="*/ 425 h 478"/>
              <a:gd name="T6" fmla="*/ 144 w 497"/>
              <a:gd name="T7" fmla="*/ 464 h 478"/>
              <a:gd name="T8" fmla="*/ 207 w 497"/>
              <a:gd name="T9" fmla="*/ 393 h 478"/>
              <a:gd name="T10" fmla="*/ 264 w 497"/>
              <a:gd name="T11" fmla="*/ 397 h 478"/>
              <a:gd name="T12" fmla="*/ 315 w 497"/>
              <a:gd name="T13" fmla="*/ 478 h 478"/>
              <a:gd name="T14" fmla="*/ 381 w 497"/>
              <a:gd name="T15" fmla="*/ 449 h 478"/>
              <a:gd name="T16" fmla="*/ 356 w 497"/>
              <a:gd name="T17" fmla="*/ 357 h 478"/>
              <a:gd name="T18" fmla="*/ 392 w 497"/>
              <a:gd name="T19" fmla="*/ 309 h 478"/>
              <a:gd name="T20" fmla="*/ 487 w 497"/>
              <a:gd name="T21" fmla="*/ 307 h 478"/>
              <a:gd name="T22" fmla="*/ 497 w 497"/>
              <a:gd name="T23" fmla="*/ 236 h 478"/>
              <a:gd name="T24" fmla="*/ 407 w 497"/>
              <a:gd name="T25" fmla="*/ 210 h 478"/>
              <a:gd name="T26" fmla="*/ 395 w 497"/>
              <a:gd name="T27" fmla="*/ 170 h 478"/>
              <a:gd name="T28" fmla="*/ 375 w 497"/>
              <a:gd name="T29" fmla="*/ 137 h 478"/>
              <a:gd name="T30" fmla="*/ 413 w 497"/>
              <a:gd name="T31" fmla="*/ 54 h 478"/>
              <a:gd name="T32" fmla="*/ 353 w 497"/>
              <a:gd name="T33" fmla="*/ 14 h 478"/>
              <a:gd name="T34" fmla="*/ 294 w 497"/>
              <a:gd name="T35" fmla="*/ 81 h 478"/>
              <a:gd name="T36" fmla="*/ 229 w 497"/>
              <a:gd name="T37" fmla="*/ 75 h 478"/>
              <a:gd name="T38" fmla="*/ 182 w 497"/>
              <a:gd name="T39" fmla="*/ 0 h 478"/>
              <a:gd name="T40" fmla="*/ 116 w 497"/>
              <a:gd name="T41" fmla="*/ 29 h 478"/>
              <a:gd name="T42" fmla="*/ 139 w 497"/>
              <a:gd name="T43" fmla="*/ 115 h 478"/>
              <a:gd name="T44" fmla="*/ 99 w 497"/>
              <a:gd name="T45" fmla="*/ 170 h 478"/>
              <a:gd name="T46" fmla="*/ 10 w 497"/>
              <a:gd name="T47" fmla="*/ 171 h 478"/>
              <a:gd name="T48" fmla="*/ 0 w 497"/>
              <a:gd name="T49" fmla="*/ 242 h 478"/>
              <a:gd name="T50" fmla="*/ 88 w 497"/>
              <a:gd name="T51" fmla="*/ 268 h 478"/>
              <a:gd name="T52" fmla="*/ 99 w 497"/>
              <a:gd name="T53" fmla="*/ 30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78">
                <a:moveTo>
                  <a:pt x="99" y="302"/>
                </a:moveTo>
                <a:cubicBezTo>
                  <a:pt x="105" y="316"/>
                  <a:pt x="113" y="329"/>
                  <a:pt x="123" y="340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144" y="464"/>
                  <a:pt x="144" y="464"/>
                  <a:pt x="144" y="464"/>
                </a:cubicBezTo>
                <a:cubicBezTo>
                  <a:pt x="207" y="393"/>
                  <a:pt x="207" y="393"/>
                  <a:pt x="207" y="393"/>
                </a:cubicBezTo>
                <a:cubicBezTo>
                  <a:pt x="225" y="398"/>
                  <a:pt x="244" y="399"/>
                  <a:pt x="264" y="397"/>
                </a:cubicBezTo>
                <a:cubicBezTo>
                  <a:pt x="315" y="478"/>
                  <a:pt x="315" y="478"/>
                  <a:pt x="315" y="478"/>
                </a:cubicBezTo>
                <a:cubicBezTo>
                  <a:pt x="381" y="449"/>
                  <a:pt x="381" y="449"/>
                  <a:pt x="381" y="449"/>
                </a:cubicBezTo>
                <a:cubicBezTo>
                  <a:pt x="356" y="357"/>
                  <a:pt x="356" y="357"/>
                  <a:pt x="356" y="357"/>
                </a:cubicBezTo>
                <a:cubicBezTo>
                  <a:pt x="371" y="343"/>
                  <a:pt x="383" y="327"/>
                  <a:pt x="392" y="309"/>
                </a:cubicBezTo>
                <a:cubicBezTo>
                  <a:pt x="487" y="307"/>
                  <a:pt x="487" y="307"/>
                  <a:pt x="487" y="307"/>
                </a:cubicBezTo>
                <a:cubicBezTo>
                  <a:pt x="497" y="236"/>
                  <a:pt x="497" y="236"/>
                  <a:pt x="497" y="236"/>
                </a:cubicBezTo>
                <a:cubicBezTo>
                  <a:pt x="407" y="210"/>
                  <a:pt x="407" y="210"/>
                  <a:pt x="407" y="210"/>
                </a:cubicBezTo>
                <a:cubicBezTo>
                  <a:pt x="405" y="197"/>
                  <a:pt x="401" y="183"/>
                  <a:pt x="395" y="170"/>
                </a:cubicBezTo>
                <a:cubicBezTo>
                  <a:pt x="390" y="158"/>
                  <a:pt x="383" y="147"/>
                  <a:pt x="375" y="137"/>
                </a:cubicBezTo>
                <a:cubicBezTo>
                  <a:pt x="413" y="54"/>
                  <a:pt x="413" y="54"/>
                  <a:pt x="413" y="54"/>
                </a:cubicBezTo>
                <a:cubicBezTo>
                  <a:pt x="353" y="14"/>
                  <a:pt x="353" y="14"/>
                  <a:pt x="353" y="14"/>
                </a:cubicBezTo>
                <a:cubicBezTo>
                  <a:pt x="294" y="81"/>
                  <a:pt x="294" y="81"/>
                  <a:pt x="294" y="81"/>
                </a:cubicBezTo>
                <a:cubicBezTo>
                  <a:pt x="273" y="74"/>
                  <a:pt x="251" y="72"/>
                  <a:pt x="229" y="75"/>
                </a:cubicBezTo>
                <a:cubicBezTo>
                  <a:pt x="182" y="0"/>
                  <a:pt x="182" y="0"/>
                  <a:pt x="182" y="0"/>
                </a:cubicBezTo>
                <a:cubicBezTo>
                  <a:pt x="116" y="29"/>
                  <a:pt x="116" y="29"/>
                  <a:pt x="116" y="29"/>
                </a:cubicBezTo>
                <a:cubicBezTo>
                  <a:pt x="139" y="115"/>
                  <a:pt x="139" y="115"/>
                  <a:pt x="139" y="115"/>
                </a:cubicBezTo>
                <a:cubicBezTo>
                  <a:pt x="122" y="130"/>
                  <a:pt x="108" y="149"/>
                  <a:pt x="99" y="170"/>
                </a:cubicBezTo>
                <a:cubicBezTo>
                  <a:pt x="10" y="171"/>
                  <a:pt x="10" y="171"/>
                  <a:pt x="10" y="171"/>
                </a:cubicBezTo>
                <a:cubicBezTo>
                  <a:pt x="0" y="242"/>
                  <a:pt x="0" y="242"/>
                  <a:pt x="0" y="242"/>
                </a:cubicBezTo>
                <a:cubicBezTo>
                  <a:pt x="88" y="268"/>
                  <a:pt x="88" y="268"/>
                  <a:pt x="88" y="268"/>
                </a:cubicBezTo>
                <a:cubicBezTo>
                  <a:pt x="90" y="279"/>
                  <a:pt x="94" y="291"/>
                  <a:pt x="99" y="302"/>
                </a:cubicBezTo>
                <a:close/>
              </a:path>
            </a:pathLst>
          </a:custGeom>
          <a:solidFill>
            <a:srgbClr val="0071B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3845554" y="3183267"/>
            <a:ext cx="632002" cy="688474"/>
          </a:xfrm>
          <a:custGeom>
            <a:avLst/>
            <a:gdLst>
              <a:gd name="T0" fmla="*/ 24 w 222"/>
              <a:gd name="T1" fmla="*/ 242 h 242"/>
              <a:gd name="T2" fmla="*/ 0 w 222"/>
              <a:gd name="T3" fmla="*/ 236 h 242"/>
              <a:gd name="T4" fmla="*/ 214 w 222"/>
              <a:gd name="T5" fmla="*/ 0 h 242"/>
              <a:gd name="T6" fmla="*/ 222 w 222"/>
              <a:gd name="T7" fmla="*/ 22 h 242"/>
              <a:gd name="T8" fmla="*/ 24 w 222"/>
              <a:gd name="T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242">
                <a:moveTo>
                  <a:pt x="24" y="242"/>
                </a:moveTo>
                <a:cubicBezTo>
                  <a:pt x="0" y="236"/>
                  <a:pt x="0" y="236"/>
                  <a:pt x="0" y="236"/>
                </a:cubicBezTo>
                <a:cubicBezTo>
                  <a:pt x="27" y="126"/>
                  <a:pt x="107" y="38"/>
                  <a:pt x="214" y="0"/>
                </a:cubicBezTo>
                <a:cubicBezTo>
                  <a:pt x="222" y="22"/>
                  <a:pt x="222" y="22"/>
                  <a:pt x="222" y="22"/>
                </a:cubicBezTo>
                <a:cubicBezTo>
                  <a:pt x="123" y="58"/>
                  <a:pt x="49" y="140"/>
                  <a:pt x="24" y="24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3793784" y="3913167"/>
            <a:ext cx="153795" cy="148989"/>
          </a:xfrm>
          <a:custGeom>
            <a:avLst/>
            <a:gdLst>
              <a:gd name="T0" fmla="*/ 128 w 128"/>
              <a:gd name="T1" fmla="*/ 24 h 124"/>
              <a:gd name="T2" fmla="*/ 43 w 128"/>
              <a:gd name="T3" fmla="*/ 124 h 124"/>
              <a:gd name="T4" fmla="*/ 0 w 128"/>
              <a:gd name="T5" fmla="*/ 0 h 124"/>
              <a:gd name="T6" fmla="*/ 128 w 128"/>
              <a:gd name="T7" fmla="*/ 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" h="124">
                <a:moveTo>
                  <a:pt x="128" y="24"/>
                </a:moveTo>
                <a:lnTo>
                  <a:pt x="43" y="124"/>
                </a:lnTo>
                <a:lnTo>
                  <a:pt x="0" y="0"/>
                </a:lnTo>
                <a:lnTo>
                  <a:pt x="128" y="2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 rot="3709215">
            <a:off x="7221743" y="4730765"/>
            <a:ext cx="1078970" cy="1075365"/>
            <a:chOff x="6941874" y="3238539"/>
            <a:chExt cx="1078970" cy="1075365"/>
          </a:xfrm>
        </p:grpSpPr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6941874" y="3238539"/>
              <a:ext cx="1041722" cy="978042"/>
            </a:xfrm>
            <a:custGeom>
              <a:avLst/>
              <a:gdLst>
                <a:gd name="T0" fmla="*/ 343 w 366"/>
                <a:gd name="T1" fmla="*/ 344 h 344"/>
                <a:gd name="T2" fmla="*/ 0 w 366"/>
                <a:gd name="T3" fmla="*/ 24 h 344"/>
                <a:gd name="T4" fmla="*/ 6 w 366"/>
                <a:gd name="T5" fmla="*/ 0 h 344"/>
                <a:gd name="T6" fmla="*/ 366 w 366"/>
                <a:gd name="T7" fmla="*/ 336 h 344"/>
                <a:gd name="T8" fmla="*/ 343 w 366"/>
                <a:gd name="T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44">
                  <a:moveTo>
                    <a:pt x="343" y="344"/>
                  </a:moveTo>
                  <a:cubicBezTo>
                    <a:pt x="293" y="185"/>
                    <a:pt x="162" y="63"/>
                    <a:pt x="0" y="2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6" y="41"/>
                    <a:pt x="314" y="170"/>
                    <a:pt x="366" y="336"/>
                  </a:cubicBezTo>
                  <a:lnTo>
                    <a:pt x="343" y="34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7869452" y="4162512"/>
              <a:ext cx="151392" cy="151392"/>
            </a:xfrm>
            <a:custGeom>
              <a:avLst/>
              <a:gdLst>
                <a:gd name="T0" fmla="*/ 126 w 126"/>
                <a:gd name="T1" fmla="*/ 0 h 126"/>
                <a:gd name="T2" fmla="*/ 93 w 126"/>
                <a:gd name="T3" fmla="*/ 126 h 126"/>
                <a:gd name="T4" fmla="*/ 0 w 126"/>
                <a:gd name="T5" fmla="*/ 36 h 126"/>
                <a:gd name="T6" fmla="*/ 126 w 126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126">
                  <a:moveTo>
                    <a:pt x="126" y="0"/>
                  </a:moveTo>
                  <a:lnTo>
                    <a:pt x="93" y="126"/>
                  </a:lnTo>
                  <a:lnTo>
                    <a:pt x="0" y="3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4700073" y="1988855"/>
            <a:ext cx="544291" cy="756961"/>
          </a:xfrm>
          <a:custGeom>
            <a:avLst/>
            <a:gdLst>
              <a:gd name="T0" fmla="*/ 24 w 191"/>
              <a:gd name="T1" fmla="*/ 266 h 266"/>
              <a:gd name="T2" fmla="*/ 0 w 191"/>
              <a:gd name="T3" fmla="*/ 263 h 266"/>
              <a:gd name="T4" fmla="*/ 180 w 191"/>
              <a:gd name="T5" fmla="*/ 0 h 266"/>
              <a:gd name="T6" fmla="*/ 191 w 191"/>
              <a:gd name="T7" fmla="*/ 21 h 266"/>
              <a:gd name="T8" fmla="*/ 24 w 191"/>
              <a:gd name="T9" fmla="*/ 266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66">
                <a:moveTo>
                  <a:pt x="24" y="266"/>
                </a:moveTo>
                <a:cubicBezTo>
                  <a:pt x="0" y="263"/>
                  <a:pt x="0" y="263"/>
                  <a:pt x="0" y="263"/>
                </a:cubicBezTo>
                <a:cubicBezTo>
                  <a:pt x="12" y="151"/>
                  <a:pt x="79" y="52"/>
                  <a:pt x="180" y="0"/>
                </a:cubicBezTo>
                <a:cubicBezTo>
                  <a:pt x="191" y="21"/>
                  <a:pt x="191" y="21"/>
                  <a:pt x="191" y="21"/>
                </a:cubicBezTo>
                <a:cubicBezTo>
                  <a:pt x="98" y="70"/>
                  <a:pt x="35" y="161"/>
                  <a:pt x="24" y="26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5233933" y="1914072"/>
            <a:ext cx="156198" cy="141780"/>
          </a:xfrm>
          <a:custGeom>
            <a:avLst/>
            <a:gdLst>
              <a:gd name="T0" fmla="*/ 0 w 130"/>
              <a:gd name="T1" fmla="*/ 0 h 118"/>
              <a:gd name="T2" fmla="*/ 130 w 130"/>
              <a:gd name="T3" fmla="*/ 14 h 118"/>
              <a:gd name="T4" fmla="*/ 54 w 130"/>
              <a:gd name="T5" fmla="*/ 118 h 118"/>
              <a:gd name="T6" fmla="*/ 0 w 130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18">
                <a:moveTo>
                  <a:pt x="0" y="0"/>
                </a:moveTo>
                <a:lnTo>
                  <a:pt x="130" y="14"/>
                </a:lnTo>
                <a:lnTo>
                  <a:pt x="54" y="11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577157" y="2445331"/>
            <a:ext cx="301625" cy="361950"/>
            <a:chOff x="3421063" y="2524125"/>
            <a:chExt cx="301625" cy="361950"/>
          </a:xfrm>
          <a:solidFill>
            <a:schemeClr val="bg1"/>
          </a:solidFill>
        </p:grpSpPr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3421063" y="2584450"/>
              <a:ext cx="301625" cy="301625"/>
            </a:xfrm>
            <a:custGeom>
              <a:avLst/>
              <a:gdLst>
                <a:gd name="T0" fmla="*/ 70 w 80"/>
                <a:gd name="T1" fmla="*/ 13 h 80"/>
                <a:gd name="T2" fmla="*/ 74 w 80"/>
                <a:gd name="T3" fmla="*/ 9 h 80"/>
                <a:gd name="T4" fmla="*/ 75 w 80"/>
                <a:gd name="T5" fmla="*/ 9 h 80"/>
                <a:gd name="T6" fmla="*/ 76 w 80"/>
                <a:gd name="T7" fmla="*/ 10 h 80"/>
                <a:gd name="T8" fmla="*/ 77 w 80"/>
                <a:gd name="T9" fmla="*/ 9 h 80"/>
                <a:gd name="T10" fmla="*/ 77 w 80"/>
                <a:gd name="T11" fmla="*/ 7 h 80"/>
                <a:gd name="T12" fmla="*/ 73 w 80"/>
                <a:gd name="T13" fmla="*/ 3 h 80"/>
                <a:gd name="T14" fmla="*/ 71 w 80"/>
                <a:gd name="T15" fmla="*/ 3 h 80"/>
                <a:gd name="T16" fmla="*/ 71 w 80"/>
                <a:gd name="T17" fmla="*/ 5 h 80"/>
                <a:gd name="T18" fmla="*/ 71 w 80"/>
                <a:gd name="T19" fmla="*/ 6 h 80"/>
                <a:gd name="T20" fmla="*/ 67 w 80"/>
                <a:gd name="T21" fmla="*/ 10 h 80"/>
                <a:gd name="T22" fmla="*/ 40 w 80"/>
                <a:gd name="T23" fmla="*/ 0 h 80"/>
                <a:gd name="T24" fmla="*/ 0 w 80"/>
                <a:gd name="T25" fmla="*/ 40 h 80"/>
                <a:gd name="T26" fmla="*/ 40 w 80"/>
                <a:gd name="T27" fmla="*/ 80 h 80"/>
                <a:gd name="T28" fmla="*/ 80 w 80"/>
                <a:gd name="T29" fmla="*/ 40 h 80"/>
                <a:gd name="T30" fmla="*/ 70 w 80"/>
                <a:gd name="T31" fmla="*/ 13 h 80"/>
                <a:gd name="T32" fmla="*/ 41 w 80"/>
                <a:gd name="T33" fmla="*/ 41 h 80"/>
                <a:gd name="T34" fmla="*/ 40 w 80"/>
                <a:gd name="T35" fmla="*/ 42 h 80"/>
                <a:gd name="T36" fmla="*/ 39 w 80"/>
                <a:gd name="T37" fmla="*/ 41 h 80"/>
                <a:gd name="T38" fmla="*/ 21 w 80"/>
                <a:gd name="T39" fmla="*/ 23 h 80"/>
                <a:gd name="T40" fmla="*/ 21 w 80"/>
                <a:gd name="T41" fmla="*/ 21 h 80"/>
                <a:gd name="T42" fmla="*/ 23 w 80"/>
                <a:gd name="T43" fmla="*/ 21 h 80"/>
                <a:gd name="T44" fmla="*/ 41 w 80"/>
                <a:gd name="T45" fmla="*/ 39 h 80"/>
                <a:gd name="T46" fmla="*/ 41 w 80"/>
                <a:gd name="T47" fmla="*/ 4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0" h="80">
                  <a:moveTo>
                    <a:pt x="70" y="13"/>
                  </a:moveTo>
                  <a:cubicBezTo>
                    <a:pt x="74" y="9"/>
                    <a:pt x="74" y="9"/>
                    <a:pt x="74" y="9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5" y="10"/>
                    <a:pt x="75" y="10"/>
                    <a:pt x="76" y="10"/>
                  </a:cubicBezTo>
                  <a:cubicBezTo>
                    <a:pt x="77" y="10"/>
                    <a:pt x="77" y="10"/>
                    <a:pt x="77" y="9"/>
                  </a:cubicBezTo>
                  <a:cubicBezTo>
                    <a:pt x="78" y="9"/>
                    <a:pt x="78" y="7"/>
                    <a:pt x="77" y="7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73" y="2"/>
                    <a:pt x="71" y="2"/>
                    <a:pt x="71" y="3"/>
                  </a:cubicBezTo>
                  <a:cubicBezTo>
                    <a:pt x="70" y="3"/>
                    <a:pt x="70" y="5"/>
                    <a:pt x="71" y="5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0" y="4"/>
                    <a:pt x="5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30"/>
                    <a:pt x="76" y="20"/>
                    <a:pt x="70" y="13"/>
                  </a:cubicBezTo>
                  <a:close/>
                  <a:moveTo>
                    <a:pt x="41" y="41"/>
                  </a:moveTo>
                  <a:cubicBezTo>
                    <a:pt x="41" y="42"/>
                    <a:pt x="41" y="42"/>
                    <a:pt x="40" y="42"/>
                  </a:cubicBezTo>
                  <a:cubicBezTo>
                    <a:pt x="39" y="42"/>
                    <a:pt x="39" y="42"/>
                    <a:pt x="39" y="41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23"/>
                    <a:pt x="20" y="21"/>
                    <a:pt x="21" y="21"/>
                  </a:cubicBezTo>
                  <a:cubicBezTo>
                    <a:pt x="21" y="20"/>
                    <a:pt x="23" y="20"/>
                    <a:pt x="23" y="2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2" y="39"/>
                    <a:pt x="42" y="41"/>
                    <a:pt x="41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519488" y="2524125"/>
              <a:ext cx="104775" cy="52388"/>
            </a:xfrm>
            <a:custGeom>
              <a:avLst/>
              <a:gdLst>
                <a:gd name="T0" fmla="*/ 2 w 28"/>
                <a:gd name="T1" fmla="*/ 4 h 14"/>
                <a:gd name="T2" fmla="*/ 8 w 28"/>
                <a:gd name="T3" fmla="*/ 4 h 14"/>
                <a:gd name="T4" fmla="*/ 8 w 28"/>
                <a:gd name="T5" fmla="*/ 12 h 14"/>
                <a:gd name="T6" fmla="*/ 10 w 28"/>
                <a:gd name="T7" fmla="*/ 14 h 14"/>
                <a:gd name="T8" fmla="*/ 18 w 28"/>
                <a:gd name="T9" fmla="*/ 14 h 14"/>
                <a:gd name="T10" fmla="*/ 20 w 28"/>
                <a:gd name="T11" fmla="*/ 12 h 14"/>
                <a:gd name="T12" fmla="*/ 20 w 28"/>
                <a:gd name="T13" fmla="*/ 4 h 14"/>
                <a:gd name="T14" fmla="*/ 26 w 28"/>
                <a:gd name="T15" fmla="*/ 4 h 14"/>
                <a:gd name="T16" fmla="*/ 28 w 28"/>
                <a:gd name="T17" fmla="*/ 2 h 14"/>
                <a:gd name="T18" fmla="*/ 26 w 28"/>
                <a:gd name="T19" fmla="*/ 0 h 14"/>
                <a:gd name="T20" fmla="*/ 18 w 28"/>
                <a:gd name="T21" fmla="*/ 0 h 14"/>
                <a:gd name="T22" fmla="*/ 10 w 28"/>
                <a:gd name="T23" fmla="*/ 0 h 14"/>
                <a:gd name="T24" fmla="*/ 2 w 28"/>
                <a:gd name="T25" fmla="*/ 0 h 14"/>
                <a:gd name="T26" fmla="*/ 0 w 28"/>
                <a:gd name="T27" fmla="*/ 2 h 14"/>
                <a:gd name="T28" fmla="*/ 2 w 28"/>
                <a:gd name="T2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4">
                  <a:moveTo>
                    <a:pt x="2" y="4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9" y="14"/>
                    <a:pt x="10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4"/>
                    <a:pt x="20" y="13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33198" y="4700208"/>
            <a:ext cx="888546" cy="347240"/>
            <a:chOff x="3933198" y="4584096"/>
            <a:chExt cx="888546" cy="34724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4474504" y="4584096"/>
              <a:ext cx="347240" cy="347240"/>
            </a:xfrm>
            <a:prstGeom prst="line">
              <a:avLst/>
            </a:prstGeom>
            <a:ln w="9525">
              <a:solidFill>
                <a:srgbClr val="0DB0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3933198" y="4931336"/>
              <a:ext cx="541306" cy="0"/>
            </a:xfrm>
            <a:prstGeom prst="line">
              <a:avLst/>
            </a:prstGeom>
            <a:ln w="9525">
              <a:solidFill>
                <a:srgbClr val="0DB04A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7573020" y="4213970"/>
            <a:ext cx="609927" cy="0"/>
          </a:xfrm>
          <a:prstGeom prst="line">
            <a:avLst/>
          </a:prstGeom>
          <a:ln w="9525">
            <a:solidFill>
              <a:srgbClr val="F05A2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933198" y="3003612"/>
            <a:ext cx="1002610" cy="0"/>
          </a:xfrm>
          <a:prstGeom prst="line">
            <a:avLst/>
          </a:prstGeom>
          <a:ln w="9525">
            <a:solidFill>
              <a:srgbClr val="0071BB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55751" y="2379102"/>
            <a:ext cx="215522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71BB"/>
                </a:solidFill>
                <a:latin typeface="+mj-lt"/>
              </a:rPr>
              <a:t>2L Semantic Analysis &amp; Indexing</a:t>
            </a:r>
            <a:endParaRPr lang="en-US" sz="1400" dirty="0">
              <a:solidFill>
                <a:srgbClr val="0071BB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943" y="2851917"/>
            <a:ext cx="3246517" cy="5864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5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Latent Semantic Analysis and Latent Indexing is an NLP Technique That Identifies Relationship between Documents using SVD (Singular Value Decomposition) Algorithm.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56078" y="4610399"/>
            <a:ext cx="2754896" cy="1340042"/>
            <a:chOff x="874712" y="1952455"/>
            <a:chExt cx="3771100" cy="755948"/>
          </a:xfrm>
        </p:grpSpPr>
        <p:sp>
          <p:nvSpPr>
            <p:cNvPr id="36" name="TextBox 35"/>
            <p:cNvSpPr txBox="1"/>
            <p:nvPr/>
          </p:nvSpPr>
          <p:spPr>
            <a:xfrm>
              <a:off x="1695588" y="1952455"/>
              <a:ext cx="2950224" cy="121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0DB04A"/>
                  </a:solidFill>
                  <a:latin typeface="+mj-lt"/>
                </a:rPr>
                <a:t>H&amp;M Incident Dump</a:t>
              </a:r>
              <a:endParaRPr lang="en-US" sz="1400" dirty="0">
                <a:solidFill>
                  <a:srgbClr val="0DB04A"/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74712" y="2119107"/>
              <a:ext cx="3771099" cy="5892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>
                <a:lnSpc>
                  <a:spcPts val="15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H&amp;M Incident Dump having 6,000 + Ticket Over the Past 6 Months  with Possible Automatable Tickets occurring over and over Again.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491018" y="3777719"/>
            <a:ext cx="2754895" cy="856062"/>
            <a:chOff x="7867330" y="2299272"/>
            <a:chExt cx="2754895" cy="856062"/>
          </a:xfrm>
        </p:grpSpPr>
        <p:sp>
          <p:nvSpPr>
            <p:cNvPr id="39" name="TextBox 38"/>
            <p:cNvSpPr txBox="1"/>
            <p:nvPr/>
          </p:nvSpPr>
          <p:spPr>
            <a:xfrm>
              <a:off x="7867330" y="2299272"/>
              <a:ext cx="233878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 smtClean="0">
                  <a:solidFill>
                    <a:srgbClr val="F05A21"/>
                  </a:solidFill>
                  <a:latin typeface="+mj-lt"/>
                </a:rPr>
                <a:t>Automation Production Dump</a:t>
              </a:r>
              <a:endParaRPr lang="en-US" sz="1400" dirty="0">
                <a:solidFill>
                  <a:srgbClr val="F05A21"/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867330" y="2568891"/>
              <a:ext cx="2754895" cy="586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Our Production Dump having 20,000 +</a:t>
              </a:r>
            </a:p>
            <a:p>
              <a:pPr>
                <a:lnSpc>
                  <a:spcPts val="15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Solutions over different Domains Including Orchestrator Workflows and</a:t>
              </a:r>
            </a:p>
            <a:p>
              <a:pPr>
                <a:lnSpc>
                  <a:spcPts val="15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Auto Ticketing Solutions.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7437754" y="1822695"/>
            <a:ext cx="11413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The Process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64280" y="2235593"/>
            <a:ext cx="4253008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lnSpc>
                <a:spcPts val="15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en-US" sz="1400" dirty="0" smtClean="0"/>
              <a:t>Through this Analysis We have Identified over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22% </a:t>
            </a:r>
            <a:r>
              <a:rPr lang="en-US" sz="1400" dirty="0" smtClean="0"/>
              <a:t>of Automatable solutions</a:t>
            </a:r>
            <a:r>
              <a:rPr lang="en-US" sz="1400" dirty="0"/>
              <a:t> </a:t>
            </a:r>
            <a:r>
              <a:rPr lang="en-US" sz="1400" dirty="0" smtClean="0"/>
              <a:t>under different Domains.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5783380" y="4926760"/>
            <a:ext cx="178638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Nearly 20,000 + </a:t>
            </a:r>
          </a:p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80" y="4235889"/>
            <a:ext cx="664693" cy="66469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65" y="3574522"/>
            <a:ext cx="418198" cy="418198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288337" y="4086163"/>
            <a:ext cx="13598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Nearly </a:t>
            </a:r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6,000 + Tickets</a:t>
            </a:r>
            <a:endParaRPr 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292773" y="2837933"/>
            <a:ext cx="8517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2L 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74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1AA2A670-4772-4504-9A86-BE460BACA39F}"/>
              </a:ext>
            </a:extLst>
          </p:cNvPr>
          <p:cNvSpPr/>
          <p:nvPr/>
        </p:nvSpPr>
        <p:spPr>
          <a:xfrm>
            <a:off x="2000627" y="383809"/>
            <a:ext cx="789261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Revenue Generation by Automation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9810A48-58EE-4653-9094-4015568448A4}"/>
              </a:ext>
            </a:extLst>
          </p:cNvPr>
          <p:cNvSpPr/>
          <p:nvPr/>
        </p:nvSpPr>
        <p:spPr>
          <a:xfrm>
            <a:off x="3561006" y="1371075"/>
            <a:ext cx="2360745" cy="738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 w="22225"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$38,466</a:t>
            </a: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8B150-0A63-4BDA-9D00-C2EAC0C3644D}"/>
              </a:ext>
            </a:extLst>
          </p:cNvPr>
          <p:cNvSpPr/>
          <p:nvPr/>
        </p:nvSpPr>
        <p:spPr>
          <a:xfrm>
            <a:off x="3367314" y="2241525"/>
            <a:ext cx="251012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kumimoji="0" lang="en-US" sz="1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onthly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 Man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Hours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C998BA0-6D9C-4E71-AABD-0B1CE27665CD}"/>
              </a:ext>
            </a:extLst>
          </p:cNvPr>
          <p:cNvSpPr/>
          <p:nvPr/>
        </p:nvSpPr>
        <p:spPr>
          <a:xfrm>
            <a:off x="3367314" y="2701611"/>
            <a:ext cx="267717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Nearly 2000 + scripts per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Dedicated Team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24/7 Technical Support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D2AC6DF-FF9A-488F-9123-53AA85D9365B}"/>
              </a:ext>
            </a:extLst>
          </p:cNvPr>
          <p:cNvGrpSpPr/>
          <p:nvPr/>
        </p:nvGrpSpPr>
        <p:grpSpPr>
          <a:xfrm>
            <a:off x="3488959" y="1217205"/>
            <a:ext cx="2504839" cy="3373586"/>
            <a:chOff x="600617" y="1217205"/>
            <a:chExt cx="2504839" cy="3373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F60778-A552-4178-967A-D6012B06C7A5}"/>
                </a:ext>
              </a:extLst>
            </p:cNvPr>
            <p:cNvSpPr/>
            <p:nvPr/>
          </p:nvSpPr>
          <p:spPr>
            <a:xfrm>
              <a:off x="60061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018E09C-793B-4B90-8ABF-2FDE455E5932}"/>
                </a:ext>
              </a:extLst>
            </p:cNvPr>
            <p:cNvSpPr/>
            <p:nvPr/>
          </p:nvSpPr>
          <p:spPr>
            <a:xfrm>
              <a:off x="60061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4577D3E-B848-40A4-BDA3-371D139FFCD7}"/>
              </a:ext>
            </a:extLst>
          </p:cNvPr>
          <p:cNvSpPr/>
          <p:nvPr/>
        </p:nvSpPr>
        <p:spPr>
          <a:xfrm>
            <a:off x="6252298" y="1371073"/>
            <a:ext cx="2716824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 w="22225"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$461,</a:t>
            </a:r>
            <a:r>
              <a:rPr lang="en-US" sz="4800" b="1" dirty="0" smtClean="0">
                <a:ln w="22225">
                  <a:noFill/>
                </a:ln>
                <a:solidFill>
                  <a:srgbClr val="083D65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593</a:t>
            </a:r>
            <a:endParaRPr kumimoji="0" lang="en-US" sz="4800" b="1" i="0" u="none" strike="noStrike" kern="1200" cap="none" spc="0" normalizeH="0" baseline="0" noProof="0" dirty="0">
              <a:ln w="22225"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Open Sans" panose="020B0606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332408-7260-462F-AD7D-949F359D495F}"/>
              </a:ext>
            </a:extLst>
          </p:cNvPr>
          <p:cNvSpPr/>
          <p:nvPr/>
        </p:nvSpPr>
        <p:spPr>
          <a:xfrm>
            <a:off x="6318124" y="2215788"/>
            <a:ext cx="2201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Yearly in</a:t>
            </a:r>
            <a:r>
              <a:rPr kumimoji="0" lang="en-US" sz="1800" b="0" i="1" u="none" strike="noStrike" kern="1200" cap="none" spc="0" normalizeH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Man Hours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4AD765A-A9FC-4380-B5C5-AA23BE3F2EC4}"/>
              </a:ext>
            </a:extLst>
          </p:cNvPr>
          <p:cNvGrpSpPr/>
          <p:nvPr/>
        </p:nvGrpSpPr>
        <p:grpSpPr>
          <a:xfrm>
            <a:off x="6076799" y="1217205"/>
            <a:ext cx="2504839" cy="3373586"/>
            <a:chOff x="3188457" y="1217205"/>
            <a:chExt cx="2504839" cy="337358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87C9854-6707-49B5-AAB0-8B1D104C416C}"/>
                </a:ext>
              </a:extLst>
            </p:cNvPr>
            <p:cNvSpPr/>
            <p:nvPr/>
          </p:nvSpPr>
          <p:spPr>
            <a:xfrm>
              <a:off x="3188457" y="4545072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F3AED94-9359-4B1F-8C66-3940EF11161C}"/>
                </a:ext>
              </a:extLst>
            </p:cNvPr>
            <p:cNvSpPr/>
            <p:nvPr/>
          </p:nvSpPr>
          <p:spPr>
            <a:xfrm>
              <a:off x="3188457" y="1217205"/>
              <a:ext cx="2504839" cy="45719"/>
            </a:xfrm>
            <a:prstGeom prst="rect">
              <a:avLst/>
            </a:prstGeom>
            <a:solidFill>
              <a:srgbClr val="7AC2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4" name="Rounded Rectangle 109">
            <a:extLst>
              <a:ext uri="{FF2B5EF4-FFF2-40B4-BE49-F238E27FC236}">
                <a16:creationId xmlns:a16="http://schemas.microsoft.com/office/drawing/2014/main" id="{FE924B0A-EE56-47DC-A2B2-4E228E4169C0}"/>
              </a:ext>
            </a:extLst>
          </p:cNvPr>
          <p:cNvSpPr/>
          <p:nvPr/>
        </p:nvSpPr>
        <p:spPr>
          <a:xfrm>
            <a:off x="10744964" y="6914539"/>
            <a:ext cx="2094671" cy="35451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BED403C-A43A-4B47-BB94-C2A67956DCC4}"/>
              </a:ext>
            </a:extLst>
          </p:cNvPr>
          <p:cNvGrpSpPr/>
          <p:nvPr/>
        </p:nvGrpSpPr>
        <p:grpSpPr>
          <a:xfrm>
            <a:off x="0" y="4956443"/>
            <a:ext cx="12192000" cy="1909138"/>
            <a:chOff x="0" y="4948862"/>
            <a:chExt cx="12192000" cy="1909138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5A43FA3-E6AD-4BC1-8F03-3B181CC959C7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F741A2-2517-494A-868D-957D47F779A9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5C998BA0-6D9C-4E71-AABD-0B1CE27665CD}"/>
              </a:ext>
            </a:extLst>
          </p:cNvPr>
          <p:cNvSpPr/>
          <p:nvPr/>
        </p:nvSpPr>
        <p:spPr>
          <a:xfrm>
            <a:off x="6291943" y="2694357"/>
            <a:ext cx="267717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Nearly 2000 + scripts per day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Dedicated Team</a:t>
            </a:r>
          </a:p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noProof="0" dirty="0" smtClean="0">
                <a:solidFill>
                  <a:srgbClr val="083D6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24/7 Technical Support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83D65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56" y="5294668"/>
            <a:ext cx="1078934" cy="3884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03364" y="4723562"/>
            <a:ext cx="9852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Used by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350" y="5292889"/>
            <a:ext cx="1016000" cy="483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66" y="5261300"/>
            <a:ext cx="1006098" cy="70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080" y="5334140"/>
            <a:ext cx="1365777" cy="408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139" y="5168239"/>
            <a:ext cx="1112478" cy="809075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20" y="6363544"/>
            <a:ext cx="2370742" cy="6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4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8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Avenir Heav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" cap="flat" cmpd="sng" algn="ctr">
          <a:solidFill>
            <a:srgbClr val="850909"/>
          </a:solidFill>
          <a:prstDash val="solid"/>
          <a:miter lim="800000"/>
          <a:headEnd type="none" w="sm" len="sm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CL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CL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CL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286</Words>
  <Application>Microsoft Office PowerPoint</Application>
  <PresentationFormat>Widescreen</PresentationFormat>
  <Paragraphs>66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Avenir Heavy</vt:lpstr>
      <vt:lpstr>Calibri</vt:lpstr>
      <vt:lpstr>Calibri Light</vt:lpstr>
      <vt:lpstr>Novecento Book</vt:lpstr>
      <vt:lpstr>Open Sans</vt:lpstr>
      <vt:lpstr>Segoe UI</vt:lpstr>
      <vt:lpstr>Symbol</vt:lpstr>
      <vt:lpstr>Webdings</vt:lpstr>
      <vt:lpstr>Wingdings</vt:lpstr>
      <vt:lpstr>Wingdings 2</vt:lpstr>
      <vt:lpstr>Office Theme</vt:lpstr>
      <vt:lpstr>HCL Template</vt:lpstr>
      <vt:lpstr>Intelligent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Vignesh Murugan</cp:lastModifiedBy>
  <cp:revision>93</cp:revision>
  <dcterms:created xsi:type="dcterms:W3CDTF">2017-05-23T12:23:28Z</dcterms:created>
  <dcterms:modified xsi:type="dcterms:W3CDTF">2021-01-06T15:24:19Z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139ab485-7d77-4504-a406-0fa85caf53d8</vt:lpwstr>
  </property>
  <property fmtid="{D5CDD505-2E9C-101B-9397-08002B2CF9AE}" pid="3" name="HCLClassification">
    <vt:lpwstr>null</vt:lpwstr>
  </property>
  <property fmtid="{D5CDD505-2E9C-101B-9397-08002B2CF9AE}" pid="4" name="HCLClassD6">
    <vt:lpwstr>False</vt:lpwstr>
  </property>
</Properties>
</file>