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56" r:id="rId3"/>
    <p:sldId id="278" r:id="rId4"/>
    <p:sldId id="277" r:id="rId5"/>
    <p:sldId id="275" r:id="rId6"/>
    <p:sldId id="297" r:id="rId7"/>
    <p:sldId id="279" r:id="rId8"/>
    <p:sldId id="280" r:id="rId9"/>
    <p:sldId id="281" r:id="rId10"/>
    <p:sldId id="288" r:id="rId11"/>
    <p:sldId id="294" r:id="rId12"/>
    <p:sldId id="283" r:id="rId13"/>
    <p:sldId id="307" r:id="rId14"/>
    <p:sldId id="295" r:id="rId15"/>
    <p:sldId id="296" r:id="rId16"/>
    <p:sldId id="289" r:id="rId17"/>
    <p:sldId id="299" r:id="rId18"/>
    <p:sldId id="290" r:id="rId19"/>
    <p:sldId id="300" r:id="rId20"/>
    <p:sldId id="291" r:id="rId21"/>
    <p:sldId id="301" r:id="rId22"/>
    <p:sldId id="302" r:id="rId23"/>
    <p:sldId id="303" r:id="rId24"/>
    <p:sldId id="305" r:id="rId25"/>
    <p:sldId id="306" r:id="rId26"/>
    <p:sldId id="293" r:id="rId27"/>
    <p:sldId id="304" r:id="rId28"/>
    <p:sldId id="308" r:id="rId29"/>
    <p:sldId id="30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2DE496F-2F11-4440-991F-D4D85827E170}">
          <p14:sldIdLst>
            <p14:sldId id="256"/>
            <p14:sldId id="278"/>
            <p14:sldId id="277"/>
          </p14:sldIdLst>
        </p14:section>
        <p14:section name="INTRODUCCION" id="{C0EBF047-1370-4CE4-AADA-88C51BFFD5DA}">
          <p14:sldIdLst>
            <p14:sldId id="275"/>
            <p14:sldId id="297"/>
            <p14:sldId id="279"/>
            <p14:sldId id="280"/>
            <p14:sldId id="281"/>
          </p14:sldIdLst>
        </p14:section>
        <p14:section name="DATOS" id="{E409F918-D9EB-4B19-A345-6C5A83837EB8}">
          <p14:sldIdLst>
            <p14:sldId id="288"/>
            <p14:sldId id="294"/>
            <p14:sldId id="283"/>
            <p14:sldId id="307"/>
            <p14:sldId id="295"/>
            <p14:sldId id="296"/>
          </p14:sldIdLst>
        </p14:section>
        <p14:section name="FEATURE EXTRACTION" id="{E1D43EE9-F7E3-45DE-9A7D-76987096F2E1}">
          <p14:sldIdLst>
            <p14:sldId id="289"/>
            <p14:sldId id="299"/>
          </p14:sldIdLst>
        </p14:section>
        <p14:section name="MODELO" id="{0893BF5F-A552-4D53-A413-E3389F99914B}">
          <p14:sldIdLst>
            <p14:sldId id="290"/>
            <p14:sldId id="300"/>
          </p14:sldIdLst>
        </p14:section>
        <p14:section name="EVALUACIÓN DEL MODELO Y RESULTADOS" id="{77F1003E-E958-4B05-BD6C-9FF1498049FC}">
          <p14:sldIdLst>
            <p14:sldId id="291"/>
            <p14:sldId id="301"/>
            <p14:sldId id="302"/>
            <p14:sldId id="303"/>
            <p14:sldId id="305"/>
            <p14:sldId id="306"/>
          </p14:sldIdLst>
        </p14:section>
        <p14:section name="BLOG" id="{9CD58D88-E20A-4F65-94F3-B7DEF6FD8658}">
          <p14:sldIdLst>
            <p14:sldId id="293"/>
            <p14:sldId id="304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9F655-0398-4307-96A2-D8DBB0B8901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0C7D38D-1A7C-4482-889B-F63BD74FC1B4}">
      <dgm:prSet phldrT="[Texto]"/>
      <dgm:spPr/>
      <dgm:t>
        <a:bodyPr/>
        <a:lstStyle/>
        <a:p>
          <a:r>
            <a:rPr lang="es-ES" dirty="0" smtClean="0"/>
            <a:t>PREDECIR probabilidad de </a:t>
          </a:r>
          <a:r>
            <a:rPr lang="es-ES" dirty="0" err="1" smtClean="0"/>
            <a:t>click</a:t>
          </a:r>
          <a:endParaRPr lang="es-ES" dirty="0"/>
        </a:p>
      </dgm:t>
    </dgm:pt>
    <dgm:pt modelId="{4D2AB4DF-8AA0-4EDB-8077-74AF1E6D73DF}" type="parTrans" cxnId="{2F524C7A-A211-4CDA-8361-8DF9250EB092}">
      <dgm:prSet/>
      <dgm:spPr/>
      <dgm:t>
        <a:bodyPr/>
        <a:lstStyle/>
        <a:p>
          <a:endParaRPr lang="es-ES"/>
        </a:p>
      </dgm:t>
    </dgm:pt>
    <dgm:pt modelId="{5F21C09E-0C88-484B-B844-9C6826996C1D}" type="sibTrans" cxnId="{2F524C7A-A211-4CDA-8361-8DF9250EB092}">
      <dgm:prSet/>
      <dgm:spPr/>
      <dgm:t>
        <a:bodyPr/>
        <a:lstStyle/>
        <a:p>
          <a:endParaRPr lang="es-ES"/>
        </a:p>
      </dgm:t>
    </dgm:pt>
    <dgm:pt modelId="{D3880D85-E792-4246-9605-14EBE0DD279F}">
      <dgm:prSet phldrT="[Texto]"/>
      <dgm:spPr/>
      <dgm:t>
        <a:bodyPr/>
        <a:lstStyle/>
        <a:p>
          <a:r>
            <a:rPr lang="es-ES" dirty="0" smtClean="0"/>
            <a:t>Sabré el CTR de un usuario y por tanto su probabilidad de generarme beneficio</a:t>
          </a:r>
          <a:endParaRPr lang="es-ES" dirty="0"/>
        </a:p>
      </dgm:t>
    </dgm:pt>
    <dgm:pt modelId="{FE4EDE79-4356-4AB7-81EB-8A6A1D8188DB}" type="parTrans" cxnId="{5AAAC12D-7667-4CB3-8BD1-99F6304C1592}">
      <dgm:prSet/>
      <dgm:spPr/>
      <dgm:t>
        <a:bodyPr/>
        <a:lstStyle/>
        <a:p>
          <a:endParaRPr lang="es-ES"/>
        </a:p>
      </dgm:t>
    </dgm:pt>
    <dgm:pt modelId="{6BB5617F-785A-4834-AD63-0F7392DF5CF6}" type="sibTrans" cxnId="{5AAAC12D-7667-4CB3-8BD1-99F6304C1592}">
      <dgm:prSet/>
      <dgm:spPr/>
      <dgm:t>
        <a:bodyPr/>
        <a:lstStyle/>
        <a:p>
          <a:endParaRPr lang="es-ES"/>
        </a:p>
      </dgm:t>
    </dgm:pt>
    <dgm:pt modelId="{6D4E0002-9027-4DA2-8B38-98E89714539C}">
      <dgm:prSet phldrT="[Texto]"/>
      <dgm:spPr/>
      <dgm:t>
        <a:bodyPr/>
        <a:lstStyle/>
        <a:p>
          <a:r>
            <a:rPr lang="es-ES" dirty="0" smtClean="0"/>
            <a:t>CLASIFICAR : </a:t>
          </a:r>
        </a:p>
        <a:p>
          <a:r>
            <a:rPr lang="es-ES" dirty="0" smtClean="0"/>
            <a:t>¿publicamos anuncio?</a:t>
          </a:r>
          <a:endParaRPr lang="es-ES" dirty="0"/>
        </a:p>
      </dgm:t>
    </dgm:pt>
    <dgm:pt modelId="{186FD47F-945F-43DA-AA03-73ED48224590}" type="parTrans" cxnId="{F1C3E802-7FAA-45E4-8796-2C29410D39C0}">
      <dgm:prSet/>
      <dgm:spPr/>
      <dgm:t>
        <a:bodyPr/>
        <a:lstStyle/>
        <a:p>
          <a:endParaRPr lang="es-ES"/>
        </a:p>
      </dgm:t>
    </dgm:pt>
    <dgm:pt modelId="{6EB08820-47D0-48AA-80EB-D32934D5BF33}" type="sibTrans" cxnId="{F1C3E802-7FAA-45E4-8796-2C29410D39C0}">
      <dgm:prSet/>
      <dgm:spPr/>
      <dgm:t>
        <a:bodyPr/>
        <a:lstStyle/>
        <a:p>
          <a:endParaRPr lang="es-ES"/>
        </a:p>
      </dgm:t>
    </dgm:pt>
    <dgm:pt modelId="{584B589F-B7A4-4A4E-B4FA-F2318DE2C87F}">
      <dgm:prSet phldrT="[Texto]"/>
      <dgm:spPr/>
      <dgm:t>
        <a:bodyPr/>
        <a:lstStyle/>
        <a:p>
          <a:r>
            <a:rPr lang="es-ES" dirty="0" smtClean="0"/>
            <a:t>Resultado:</a:t>
          </a:r>
          <a:br>
            <a:rPr lang="es-ES" dirty="0" smtClean="0"/>
          </a:br>
          <a:r>
            <a:rPr lang="es-ES" dirty="0" smtClean="0"/>
            <a:t>1 = SI publicamos</a:t>
          </a:r>
        </a:p>
        <a:p>
          <a:r>
            <a:rPr lang="es-ES" dirty="0" smtClean="0"/>
            <a:t>0 = NO publicamos</a:t>
          </a:r>
          <a:endParaRPr lang="es-ES" dirty="0"/>
        </a:p>
      </dgm:t>
    </dgm:pt>
    <dgm:pt modelId="{FFBF249A-93EA-4949-B49D-075221A24F6D}" type="parTrans" cxnId="{903B81D7-3B37-4B23-9511-579A105B8055}">
      <dgm:prSet/>
      <dgm:spPr/>
      <dgm:t>
        <a:bodyPr/>
        <a:lstStyle/>
        <a:p>
          <a:endParaRPr lang="es-ES"/>
        </a:p>
      </dgm:t>
    </dgm:pt>
    <dgm:pt modelId="{093DB78D-021A-417F-8060-823ED448C573}" type="sibTrans" cxnId="{903B81D7-3B37-4B23-9511-579A105B8055}">
      <dgm:prSet/>
      <dgm:spPr/>
      <dgm:t>
        <a:bodyPr/>
        <a:lstStyle/>
        <a:p>
          <a:endParaRPr lang="es-ES"/>
        </a:p>
      </dgm:t>
    </dgm:pt>
    <dgm:pt modelId="{A3700A29-2915-422D-88C3-B5AB66E11BB0}">
      <dgm:prSet phldrT="[Texto]"/>
      <dgm:spPr/>
      <dgm:t>
        <a:bodyPr/>
        <a:lstStyle/>
        <a:p>
          <a:r>
            <a:rPr lang="es-ES" dirty="0" smtClean="0"/>
            <a:t>Resultado: probabilidad</a:t>
          </a:r>
          <a:endParaRPr lang="es-ES" dirty="0"/>
        </a:p>
      </dgm:t>
    </dgm:pt>
    <dgm:pt modelId="{4FF252CE-A913-47FF-9C9A-489C94DF7D75}" type="parTrans" cxnId="{7930C129-A131-4E0C-9340-C37583B98495}">
      <dgm:prSet/>
      <dgm:spPr/>
      <dgm:t>
        <a:bodyPr/>
        <a:lstStyle/>
        <a:p>
          <a:endParaRPr lang="es-ES"/>
        </a:p>
      </dgm:t>
    </dgm:pt>
    <dgm:pt modelId="{3C3D0754-665D-40A7-896A-BFB3421A3935}" type="sibTrans" cxnId="{7930C129-A131-4E0C-9340-C37583B98495}">
      <dgm:prSet/>
      <dgm:spPr/>
      <dgm:t>
        <a:bodyPr/>
        <a:lstStyle/>
        <a:p>
          <a:endParaRPr lang="es-ES"/>
        </a:p>
      </dgm:t>
    </dgm:pt>
    <dgm:pt modelId="{ABC5F465-C45E-4C7D-9B54-1F07BACF1A90}">
      <dgm:prSet phldrT="[Texto]"/>
      <dgm:spPr/>
      <dgm:t>
        <a:bodyPr/>
        <a:lstStyle/>
        <a:p>
          <a:r>
            <a:rPr lang="es-ES" dirty="0" smtClean="0"/>
            <a:t>Incorporar </a:t>
          </a:r>
          <a:r>
            <a:rPr lang="es-ES" dirty="0" smtClean="0"/>
            <a:t>el valor económico en la decisión</a:t>
          </a:r>
          <a:endParaRPr lang="es-ES" dirty="0"/>
        </a:p>
      </dgm:t>
    </dgm:pt>
    <dgm:pt modelId="{93FAE8B6-577A-4764-82BC-75DBEFDACCCA}" type="sibTrans" cxnId="{A50184CB-B8FD-4FB5-B57E-39B8D807037A}">
      <dgm:prSet/>
      <dgm:spPr/>
      <dgm:t>
        <a:bodyPr/>
        <a:lstStyle/>
        <a:p>
          <a:endParaRPr lang="es-ES"/>
        </a:p>
      </dgm:t>
    </dgm:pt>
    <dgm:pt modelId="{7F93D851-758E-4677-8959-93E63C697E5F}" type="parTrans" cxnId="{A50184CB-B8FD-4FB5-B57E-39B8D807037A}">
      <dgm:prSet/>
      <dgm:spPr/>
      <dgm:t>
        <a:bodyPr/>
        <a:lstStyle/>
        <a:p>
          <a:endParaRPr lang="es-ES"/>
        </a:p>
      </dgm:t>
    </dgm:pt>
    <dgm:pt modelId="{2DF53ACD-C6C2-401E-8847-5967CA16D936}" type="pres">
      <dgm:prSet presAssocID="{C639F655-0398-4307-96A2-D8DBB0B8901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FE44D75-D787-4D33-BA04-06FB86BAE662}" type="pres">
      <dgm:prSet presAssocID="{A0C7D38D-1A7C-4482-889B-F63BD74FC1B4}" presName="composite" presStyleCnt="0"/>
      <dgm:spPr/>
    </dgm:pt>
    <dgm:pt modelId="{CD45A63F-64D0-46B9-8C44-42F897ACDE04}" type="pres">
      <dgm:prSet presAssocID="{A0C7D38D-1A7C-4482-889B-F63BD74FC1B4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77DB649-526D-4A96-95AA-AA8051B1B93F}" type="pres">
      <dgm:prSet presAssocID="{A0C7D38D-1A7C-4482-889B-F63BD74FC1B4}" presName="desTx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08B1A0D-704F-472F-9BDB-BF2030F84FA1}" type="pres">
      <dgm:prSet presAssocID="{5F21C09E-0C88-484B-B844-9C6826996C1D}" presName="space" presStyleCnt="0"/>
      <dgm:spPr/>
    </dgm:pt>
    <dgm:pt modelId="{7590C55C-4470-401E-980D-4A7C2B7FFE02}" type="pres">
      <dgm:prSet presAssocID="{6D4E0002-9027-4DA2-8B38-98E89714539C}" presName="composite" presStyleCnt="0"/>
      <dgm:spPr/>
    </dgm:pt>
    <dgm:pt modelId="{DDA8A9D2-DAE4-404C-9C1B-0C74DC6E354A}" type="pres">
      <dgm:prSet presAssocID="{6D4E0002-9027-4DA2-8B38-98E89714539C}" presName="parTx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8CBF527-4C22-4ABF-B070-2CE2C51021FE}" type="pres">
      <dgm:prSet presAssocID="{6D4E0002-9027-4DA2-8B38-98E89714539C}" presName="desTx" presStyleLbl="revTx" presStyleIdx="1" presStyleCnt="2" custScaleX="10131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50184CB-B8FD-4FB5-B57E-39B8D807037A}" srcId="{6D4E0002-9027-4DA2-8B38-98E89714539C}" destId="{ABC5F465-C45E-4C7D-9B54-1F07BACF1A90}" srcOrd="1" destOrd="0" parTransId="{7F93D851-758E-4677-8959-93E63C697E5F}" sibTransId="{93FAE8B6-577A-4764-82BC-75DBEFDACCCA}"/>
    <dgm:cxn modelId="{5AAAC12D-7667-4CB3-8BD1-99F6304C1592}" srcId="{A0C7D38D-1A7C-4482-889B-F63BD74FC1B4}" destId="{D3880D85-E792-4246-9605-14EBE0DD279F}" srcOrd="1" destOrd="0" parTransId="{FE4EDE79-4356-4AB7-81EB-8A6A1D8188DB}" sibTransId="{6BB5617F-785A-4834-AD63-0F7392DF5CF6}"/>
    <dgm:cxn modelId="{903B81D7-3B37-4B23-9511-579A105B8055}" srcId="{6D4E0002-9027-4DA2-8B38-98E89714539C}" destId="{584B589F-B7A4-4A4E-B4FA-F2318DE2C87F}" srcOrd="0" destOrd="0" parTransId="{FFBF249A-93EA-4949-B49D-075221A24F6D}" sibTransId="{093DB78D-021A-417F-8060-823ED448C573}"/>
    <dgm:cxn modelId="{1CAD6A8B-B420-4202-ABF7-A49670497EF1}" type="presOf" srcId="{584B589F-B7A4-4A4E-B4FA-F2318DE2C87F}" destId="{B8CBF527-4C22-4ABF-B070-2CE2C51021FE}" srcOrd="0" destOrd="0" presId="urn:microsoft.com/office/officeart/2005/8/layout/chevron1"/>
    <dgm:cxn modelId="{2F524C7A-A211-4CDA-8361-8DF9250EB092}" srcId="{C639F655-0398-4307-96A2-D8DBB0B89014}" destId="{A0C7D38D-1A7C-4482-889B-F63BD74FC1B4}" srcOrd="0" destOrd="0" parTransId="{4D2AB4DF-8AA0-4EDB-8077-74AF1E6D73DF}" sibTransId="{5F21C09E-0C88-484B-B844-9C6826996C1D}"/>
    <dgm:cxn modelId="{2EF9EA7F-162D-45BE-9F7F-1437D88FADDC}" type="presOf" srcId="{A3700A29-2915-422D-88C3-B5AB66E11BB0}" destId="{E77DB649-526D-4A96-95AA-AA8051B1B93F}" srcOrd="0" destOrd="0" presId="urn:microsoft.com/office/officeart/2005/8/layout/chevron1"/>
    <dgm:cxn modelId="{D1212F19-1349-45D9-951E-8C276A329868}" type="presOf" srcId="{D3880D85-E792-4246-9605-14EBE0DD279F}" destId="{E77DB649-526D-4A96-95AA-AA8051B1B93F}" srcOrd="0" destOrd="1" presId="urn:microsoft.com/office/officeart/2005/8/layout/chevron1"/>
    <dgm:cxn modelId="{8C9C6081-974A-4764-AE79-A2C9519A734C}" type="presOf" srcId="{C639F655-0398-4307-96A2-D8DBB0B89014}" destId="{2DF53ACD-C6C2-401E-8847-5967CA16D936}" srcOrd="0" destOrd="0" presId="urn:microsoft.com/office/officeart/2005/8/layout/chevron1"/>
    <dgm:cxn modelId="{F1C3E802-7FAA-45E4-8796-2C29410D39C0}" srcId="{C639F655-0398-4307-96A2-D8DBB0B89014}" destId="{6D4E0002-9027-4DA2-8B38-98E89714539C}" srcOrd="1" destOrd="0" parTransId="{186FD47F-945F-43DA-AA03-73ED48224590}" sibTransId="{6EB08820-47D0-48AA-80EB-D32934D5BF33}"/>
    <dgm:cxn modelId="{99043AB5-E974-4ACA-A4FC-D5D9E052DDF3}" type="presOf" srcId="{ABC5F465-C45E-4C7D-9B54-1F07BACF1A90}" destId="{B8CBF527-4C22-4ABF-B070-2CE2C51021FE}" srcOrd="0" destOrd="1" presId="urn:microsoft.com/office/officeart/2005/8/layout/chevron1"/>
    <dgm:cxn modelId="{DABCAD81-0C4F-4DB8-ACFF-19C07308815A}" type="presOf" srcId="{A0C7D38D-1A7C-4482-889B-F63BD74FC1B4}" destId="{CD45A63F-64D0-46B9-8C44-42F897ACDE04}" srcOrd="0" destOrd="0" presId="urn:microsoft.com/office/officeart/2005/8/layout/chevron1"/>
    <dgm:cxn modelId="{7930C129-A131-4E0C-9340-C37583B98495}" srcId="{A0C7D38D-1A7C-4482-889B-F63BD74FC1B4}" destId="{A3700A29-2915-422D-88C3-B5AB66E11BB0}" srcOrd="0" destOrd="0" parTransId="{4FF252CE-A913-47FF-9C9A-489C94DF7D75}" sibTransId="{3C3D0754-665D-40A7-896A-BFB3421A3935}"/>
    <dgm:cxn modelId="{69304E9A-EDF6-4EB4-AB92-85138B6FD95B}" type="presOf" srcId="{6D4E0002-9027-4DA2-8B38-98E89714539C}" destId="{DDA8A9D2-DAE4-404C-9C1B-0C74DC6E354A}" srcOrd="0" destOrd="0" presId="urn:microsoft.com/office/officeart/2005/8/layout/chevron1"/>
    <dgm:cxn modelId="{816BF7C8-9187-41B9-B33C-282CE8D52991}" type="presParOf" srcId="{2DF53ACD-C6C2-401E-8847-5967CA16D936}" destId="{6FE44D75-D787-4D33-BA04-06FB86BAE662}" srcOrd="0" destOrd="0" presId="urn:microsoft.com/office/officeart/2005/8/layout/chevron1"/>
    <dgm:cxn modelId="{739D2BC4-A2DF-4B5E-BC01-52A1983F971F}" type="presParOf" srcId="{6FE44D75-D787-4D33-BA04-06FB86BAE662}" destId="{CD45A63F-64D0-46B9-8C44-42F897ACDE04}" srcOrd="0" destOrd="0" presId="urn:microsoft.com/office/officeart/2005/8/layout/chevron1"/>
    <dgm:cxn modelId="{739FA3AC-8EF4-4647-AADA-BDC329C0F0D3}" type="presParOf" srcId="{6FE44D75-D787-4D33-BA04-06FB86BAE662}" destId="{E77DB649-526D-4A96-95AA-AA8051B1B93F}" srcOrd="1" destOrd="0" presId="urn:microsoft.com/office/officeart/2005/8/layout/chevron1"/>
    <dgm:cxn modelId="{A9F17545-145D-4174-9B5F-F325B66C5A4E}" type="presParOf" srcId="{2DF53ACD-C6C2-401E-8847-5967CA16D936}" destId="{A08B1A0D-704F-472F-9BDB-BF2030F84FA1}" srcOrd="1" destOrd="0" presId="urn:microsoft.com/office/officeart/2005/8/layout/chevron1"/>
    <dgm:cxn modelId="{D2287FE0-5AAB-4200-A917-F377B4C2DB63}" type="presParOf" srcId="{2DF53ACD-C6C2-401E-8847-5967CA16D936}" destId="{7590C55C-4470-401E-980D-4A7C2B7FFE02}" srcOrd="2" destOrd="0" presId="urn:microsoft.com/office/officeart/2005/8/layout/chevron1"/>
    <dgm:cxn modelId="{77E61EB6-F4DC-422E-8400-13B8FA6BD926}" type="presParOf" srcId="{7590C55C-4470-401E-980D-4A7C2B7FFE02}" destId="{DDA8A9D2-DAE4-404C-9C1B-0C74DC6E354A}" srcOrd="0" destOrd="0" presId="urn:microsoft.com/office/officeart/2005/8/layout/chevron1"/>
    <dgm:cxn modelId="{9348E765-1F1C-4972-9B38-5DBC44826F32}" type="presParOf" srcId="{7590C55C-4470-401E-980D-4A7C2B7FFE02}" destId="{B8CBF527-4C22-4ABF-B070-2CE2C51021FE}" srcOrd="1" destOrd="0" presId="urn:microsoft.com/office/officeart/2005/8/layout/chevron1"/>
  </dgm:cxnLst>
  <dgm:bg>
    <a:solidFill>
      <a:schemeClr val="accent3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5A63F-64D0-46B9-8C44-42F897ACDE04}">
      <dsp:nvSpPr>
        <dsp:cNvPr id="0" name=""/>
        <dsp:cNvSpPr/>
      </dsp:nvSpPr>
      <dsp:spPr>
        <a:xfrm>
          <a:off x="3168" y="10404"/>
          <a:ext cx="3826547" cy="972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PREDECIR probabilidad de </a:t>
          </a:r>
          <a:r>
            <a:rPr lang="es-ES" sz="1800" kern="1200" dirty="0" err="1" smtClean="0"/>
            <a:t>click</a:t>
          </a:r>
          <a:endParaRPr lang="es-ES" sz="1800" kern="1200" dirty="0"/>
        </a:p>
      </dsp:txBody>
      <dsp:txXfrm>
        <a:off x="489168" y="10404"/>
        <a:ext cx="2854547" cy="972000"/>
      </dsp:txXfrm>
    </dsp:sp>
    <dsp:sp modelId="{E77DB649-526D-4A96-95AA-AA8051B1B93F}">
      <dsp:nvSpPr>
        <dsp:cNvPr id="0" name=""/>
        <dsp:cNvSpPr/>
      </dsp:nvSpPr>
      <dsp:spPr>
        <a:xfrm>
          <a:off x="3168" y="1103904"/>
          <a:ext cx="3061238" cy="1349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Resultado: probabilidad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Sabré el CTR de un usuario y por tanto su probabilidad de generarme beneficio</a:t>
          </a:r>
          <a:endParaRPr lang="es-ES" sz="1800" kern="1200" dirty="0"/>
        </a:p>
      </dsp:txBody>
      <dsp:txXfrm>
        <a:off x="3168" y="1103904"/>
        <a:ext cx="3061238" cy="1349156"/>
      </dsp:txXfrm>
    </dsp:sp>
    <dsp:sp modelId="{DDA8A9D2-DAE4-404C-9C1B-0C74DC6E354A}">
      <dsp:nvSpPr>
        <dsp:cNvPr id="0" name=""/>
        <dsp:cNvSpPr/>
      </dsp:nvSpPr>
      <dsp:spPr>
        <a:xfrm>
          <a:off x="3633874" y="10404"/>
          <a:ext cx="3826547" cy="972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CLASIFICAR :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¿publicamos anuncio?</a:t>
          </a:r>
          <a:endParaRPr lang="es-ES" sz="1800" kern="1200" dirty="0"/>
        </a:p>
      </dsp:txBody>
      <dsp:txXfrm>
        <a:off x="4119874" y="10404"/>
        <a:ext cx="2854547" cy="972000"/>
      </dsp:txXfrm>
    </dsp:sp>
    <dsp:sp modelId="{B8CBF527-4C22-4ABF-B070-2CE2C51021FE}">
      <dsp:nvSpPr>
        <dsp:cNvPr id="0" name=""/>
        <dsp:cNvSpPr/>
      </dsp:nvSpPr>
      <dsp:spPr>
        <a:xfrm>
          <a:off x="3613715" y="1103904"/>
          <a:ext cx="3101554" cy="1349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Resultado:</a:t>
          </a:r>
          <a:br>
            <a:rPr lang="es-ES" sz="1800" kern="1200" dirty="0" smtClean="0"/>
          </a:br>
          <a:r>
            <a:rPr lang="es-ES" sz="1800" kern="1200" dirty="0" smtClean="0"/>
            <a:t>1 = SI publicamos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0 = NO publicamos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Incorporar </a:t>
          </a:r>
          <a:r>
            <a:rPr lang="es-ES" sz="1800" kern="1200" dirty="0" smtClean="0"/>
            <a:t>el valor económico en la decisión</a:t>
          </a:r>
          <a:endParaRPr lang="es-ES" sz="1800" kern="1200" dirty="0"/>
        </a:p>
      </dsp:txBody>
      <dsp:txXfrm>
        <a:off x="3613715" y="1103904"/>
        <a:ext cx="3101554" cy="1349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6E3C-376E-4A1B-A73B-CA7C77214742}" type="datetimeFigureOut">
              <a:rPr lang="es-ES" smtClean="0"/>
              <a:t>28/02/2016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839F-6418-4E67-B8AE-7857FFB07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197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6E3C-376E-4A1B-A73B-CA7C77214742}" type="datetimeFigureOut">
              <a:rPr lang="es-ES" smtClean="0"/>
              <a:t>28/02/2016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839F-6418-4E67-B8AE-7857FFB07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282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6E3C-376E-4A1B-A73B-CA7C77214742}" type="datetimeFigureOut">
              <a:rPr lang="es-ES" smtClean="0"/>
              <a:t>28/02/2016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839F-6418-4E67-B8AE-7857FFB07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1349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6E3C-376E-4A1B-A73B-CA7C77214742}" type="datetimeFigureOut">
              <a:rPr lang="es-ES" smtClean="0"/>
              <a:t>28/02/2016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839F-6418-4E67-B8AE-7857FFB07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9531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6E3C-376E-4A1B-A73B-CA7C77214742}" type="datetimeFigureOut">
              <a:rPr lang="es-ES" smtClean="0"/>
              <a:t>28/02/2016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839F-6418-4E67-B8AE-7857FFB07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7941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6E3C-376E-4A1B-A73B-CA7C77214742}" type="datetimeFigureOut">
              <a:rPr lang="es-ES" smtClean="0"/>
              <a:t>28/02/2016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839F-6418-4E67-B8AE-7857FFB07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4037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6E3C-376E-4A1B-A73B-CA7C77214742}" type="datetimeFigureOut">
              <a:rPr lang="es-ES" smtClean="0"/>
              <a:t>28/02/2016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839F-6418-4E67-B8AE-7857FFB07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8278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6E3C-376E-4A1B-A73B-CA7C77214742}" type="datetimeFigureOut">
              <a:rPr lang="es-ES" smtClean="0"/>
              <a:t>28/02/2016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839F-6418-4E67-B8AE-7857FFB07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1337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6E3C-376E-4A1B-A73B-CA7C77214742}" type="datetimeFigureOut">
              <a:rPr lang="es-ES" smtClean="0"/>
              <a:t>28/02/2016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839F-6418-4E67-B8AE-7857FFB07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470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6E3C-376E-4A1B-A73B-CA7C77214742}" type="datetimeFigureOut">
              <a:rPr lang="es-ES" smtClean="0"/>
              <a:t>28/02/2016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839F-6418-4E67-B8AE-7857FFB07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3108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6E3C-376E-4A1B-A73B-CA7C77214742}" type="datetimeFigureOut">
              <a:rPr lang="es-ES" smtClean="0"/>
              <a:t>28/02/2016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839F-6418-4E67-B8AE-7857FFB07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93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6E3C-376E-4A1B-A73B-CA7C77214742}" type="datetimeFigureOut">
              <a:rPr lang="es-ES" smtClean="0"/>
              <a:t>28/02/2016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839F-6418-4E67-B8AE-7857FFB07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7083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6E3C-376E-4A1B-A73B-CA7C77214742}" type="datetimeFigureOut">
              <a:rPr lang="es-ES" smtClean="0"/>
              <a:t>28/02/2016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839F-6418-4E67-B8AE-7857FFB07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85725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6E3C-376E-4A1B-A73B-CA7C77214742}" type="datetimeFigureOut">
              <a:rPr lang="es-ES" smtClean="0"/>
              <a:t>28/02/2016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839F-6418-4E67-B8AE-7857FFB07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81285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6E3C-376E-4A1B-A73B-CA7C77214742}" type="datetimeFigureOut">
              <a:rPr lang="es-ES" smtClean="0"/>
              <a:t>28/02/2016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839F-6418-4E67-B8AE-7857FFB07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177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6E3C-376E-4A1B-A73B-CA7C77214742}" type="datetimeFigureOut">
              <a:rPr lang="es-ES" smtClean="0"/>
              <a:t>28/02/2016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839F-6418-4E67-B8AE-7857FFB07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7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6E3C-376E-4A1B-A73B-CA7C77214742}" type="datetimeFigureOut">
              <a:rPr lang="es-ES" smtClean="0"/>
              <a:t>28/02/2016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839F-6418-4E67-B8AE-7857FFB07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830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6E3C-376E-4A1B-A73B-CA7C77214742}" type="datetimeFigureOut">
              <a:rPr lang="es-ES" smtClean="0"/>
              <a:t>28/02/2016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839F-6418-4E67-B8AE-7857FFB073B8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6E3C-376E-4A1B-A73B-CA7C77214742}" type="datetimeFigureOut">
              <a:rPr lang="es-ES" smtClean="0"/>
              <a:t>28/02/2016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839F-6418-4E67-B8AE-7857FFB073B8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5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6E3C-376E-4A1B-A73B-CA7C77214742}" type="datetimeFigureOut">
              <a:rPr lang="es-ES" smtClean="0"/>
              <a:t>28/02/2016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839F-6418-4E67-B8AE-7857FFB07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51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6E3C-376E-4A1B-A73B-CA7C77214742}" type="datetimeFigureOut">
              <a:rPr lang="es-ES" smtClean="0"/>
              <a:t>28/02/2016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839F-6418-4E67-B8AE-7857FFB07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226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6E3C-376E-4A1B-A73B-CA7C77214742}" type="datetimeFigureOut">
              <a:rPr lang="es-ES" smtClean="0"/>
              <a:t>28/02/2016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839F-6418-4E67-B8AE-7857FFB07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910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446E3C-376E-4A1B-A73B-CA7C77214742}" type="datetimeFigureOut">
              <a:rPr lang="es-ES" smtClean="0"/>
              <a:t>28/02/2016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7839F-6418-4E67-B8AE-7857FFB07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685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46E3C-376E-4A1B-A73B-CA7C77214742}" type="datetimeFigureOut">
              <a:rPr lang="es-ES" smtClean="0"/>
              <a:t>28/02/2016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7839F-6418-4E67-B8AE-7857FFB07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651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datascientistsub.github.io/CTR_predictor/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399549"/>
            <a:ext cx="6858000" cy="2387600"/>
          </a:xfrm>
        </p:spPr>
        <p:txBody>
          <a:bodyPr/>
          <a:lstStyle/>
          <a:p>
            <a:r>
              <a:rPr lang="es-ES" dirty="0" smtClean="0"/>
              <a:t>CTR PREDICTOR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30088" y="4386245"/>
            <a:ext cx="2274376" cy="1394848"/>
          </a:xfrm>
        </p:spPr>
        <p:txBody>
          <a:bodyPr/>
          <a:lstStyle/>
          <a:p>
            <a:pPr algn="l"/>
            <a:r>
              <a:rPr lang="es-ES" dirty="0" smtClean="0"/>
              <a:t>Tutor: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s-ES" dirty="0" smtClean="0"/>
              <a:t>Oriol</a:t>
            </a:r>
            <a:r>
              <a:rPr lang="es-ES" dirty="0" smtClean="0"/>
              <a:t>  Pujol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s-ES" dirty="0" smtClean="0"/>
              <a:t>Jordi </a:t>
            </a:r>
            <a:r>
              <a:rPr lang="es-ES" dirty="0" err="1" smtClean="0"/>
              <a:t>Vitrià</a:t>
            </a:r>
            <a:endParaRPr lang="es-ES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6069878" y="4386245"/>
            <a:ext cx="2473234" cy="186651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 err="1" smtClean="0"/>
              <a:t>Team</a:t>
            </a:r>
            <a:r>
              <a:rPr lang="es-ES" dirty="0" smtClean="0"/>
              <a:t>: 	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dirty="0" smtClean="0"/>
              <a:t>Luis Blanco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dirty="0" smtClean="0"/>
              <a:t>Àlex </a:t>
            </a:r>
            <a:r>
              <a:rPr lang="es-ES" dirty="0" err="1" smtClean="0"/>
              <a:t>Castrelo</a:t>
            </a:r>
            <a:endParaRPr lang="es-ES" dirty="0" smtClean="0"/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dirty="0" smtClean="0"/>
              <a:t>Xavier Paredes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dirty="0" smtClean="0"/>
              <a:t>Laura Riba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dirty="0" smtClean="0"/>
              <a:t>Cristina Serrano</a:t>
            </a:r>
            <a:endParaRPr lang="es-ES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746464" y="2710541"/>
            <a:ext cx="3651071" cy="70975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400" i="1" dirty="0" smtClean="0"/>
              <a:t>Posgrado “Data </a:t>
            </a:r>
            <a:r>
              <a:rPr lang="es-ES" sz="1400" i="1" dirty="0" err="1" smtClean="0"/>
              <a:t>Science</a:t>
            </a:r>
            <a:r>
              <a:rPr lang="es-ES" sz="1400" i="1" dirty="0" smtClean="0"/>
              <a:t> &amp; Big Data”</a:t>
            </a:r>
          </a:p>
          <a:p>
            <a:pPr algn="r"/>
            <a:r>
              <a:rPr lang="es-ES" sz="1400" i="1" dirty="0" smtClean="0"/>
              <a:t>Barcelona, 02/03/2016</a:t>
            </a:r>
            <a:endParaRPr lang="es-ES" sz="1400" i="1" dirty="0"/>
          </a:p>
        </p:txBody>
      </p:sp>
    </p:spTree>
    <p:extLst>
      <p:ext uri="{BB962C8B-B14F-4D97-AF65-F5344CB8AC3E}">
        <p14:creationId xmlns:p14="http://schemas.microsoft.com/office/powerpoint/2010/main" val="295976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Incluir (Xavi / Cristina?)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Qué </a:t>
            </a:r>
            <a:r>
              <a:rPr lang="es-ES" dirty="0" err="1" smtClean="0"/>
              <a:t>features</a:t>
            </a:r>
            <a:r>
              <a:rPr lang="es-ES" dirty="0" smtClean="0"/>
              <a:t> tenemos (</a:t>
            </a:r>
            <a:r>
              <a:rPr lang="es-ES" dirty="0" err="1" smtClean="0"/>
              <a:t>slide</a:t>
            </a:r>
            <a:r>
              <a:rPr lang="es-ES" dirty="0" smtClean="0"/>
              <a:t> 2.1 )</a:t>
            </a:r>
          </a:p>
          <a:p>
            <a:r>
              <a:rPr lang="es-ES" dirty="0" smtClean="0"/>
              <a:t>Tipo de </a:t>
            </a:r>
            <a:r>
              <a:rPr lang="es-ES" dirty="0" err="1" smtClean="0"/>
              <a:t>features</a:t>
            </a:r>
            <a:r>
              <a:rPr lang="es-ES" dirty="0" smtClean="0"/>
              <a:t> : </a:t>
            </a:r>
            <a:r>
              <a:rPr lang="es-ES" dirty="0" err="1" smtClean="0"/>
              <a:t>categoricas</a:t>
            </a:r>
            <a:r>
              <a:rPr lang="es-ES" dirty="0" smtClean="0"/>
              <a:t> / numéricas</a:t>
            </a:r>
          </a:p>
          <a:p>
            <a:r>
              <a:rPr lang="es-ES" dirty="0" smtClean="0"/>
              <a:t>Gráficas: alguna gráfica?  (Hemos añadido 2.3 como ejemplo, adaptar según consideréis…)</a:t>
            </a:r>
          </a:p>
          <a:p>
            <a:r>
              <a:rPr lang="es-ES" dirty="0" smtClean="0"/>
              <a:t>Sugerencia: transparencia con % </a:t>
            </a:r>
            <a:r>
              <a:rPr lang="es-ES" dirty="0" err="1" smtClean="0"/>
              <a:t>click</a:t>
            </a:r>
            <a:r>
              <a:rPr lang="es-ES" dirty="0" smtClean="0"/>
              <a:t> / no </a:t>
            </a:r>
            <a:r>
              <a:rPr lang="es-ES" dirty="0" err="1" smtClean="0"/>
              <a:t>click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2579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2.1 Datos </a:t>
            </a:r>
            <a:r>
              <a:rPr lang="es-ES" dirty="0" smtClean="0"/>
              <a:t>que nos </a:t>
            </a:r>
            <a:r>
              <a:rPr lang="es-ES" dirty="0" smtClean="0"/>
              <a:t>facilitan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11188" y="2065565"/>
            <a:ext cx="3801292" cy="3230845"/>
          </a:xfrm>
        </p:spPr>
        <p:txBody>
          <a:bodyPr/>
          <a:lstStyle/>
          <a:p>
            <a:pPr marL="0" indent="0">
              <a:buNone/>
            </a:pPr>
            <a:r>
              <a:rPr lang="es-ES" sz="1800" dirty="0"/>
              <a:t>Datos de 681.314 anuncios publicados. </a:t>
            </a:r>
            <a:br>
              <a:rPr lang="es-ES" sz="1800" dirty="0"/>
            </a:br>
            <a:r>
              <a:rPr lang="es-ES" sz="1800" dirty="0"/>
              <a:t>Cada registro contiene 37 </a:t>
            </a:r>
            <a:r>
              <a:rPr lang="es-ES" sz="1800" dirty="0" err="1"/>
              <a:t>features</a:t>
            </a:r>
            <a:r>
              <a:rPr lang="es-ES" sz="1800" dirty="0"/>
              <a:t>:</a:t>
            </a:r>
          </a:p>
          <a:p>
            <a:pPr marL="0" indent="0">
              <a:buNone/>
            </a:pPr>
            <a:endParaRPr lang="es-ES" sz="1800" dirty="0"/>
          </a:p>
          <a:p>
            <a:pPr marL="342900" lvl="1" indent="0">
              <a:buNone/>
            </a:pPr>
            <a:r>
              <a:rPr lang="es-ES" sz="1500" dirty="0"/>
              <a:t>Datos de la búsqueda realizada por el  usuario(número de adultos, fecha )</a:t>
            </a:r>
          </a:p>
          <a:p>
            <a:pPr marL="342900" lvl="1" indent="0">
              <a:buNone/>
            </a:pPr>
            <a:endParaRPr lang="es-ES" sz="1500" dirty="0"/>
          </a:p>
          <a:p>
            <a:pPr marL="342900" lvl="1" indent="0">
              <a:buNone/>
            </a:pPr>
            <a:r>
              <a:rPr lang="es-ES" sz="1500" dirty="0"/>
              <a:t>Datos del anuncio (facilitado por la empresa cliente)</a:t>
            </a:r>
          </a:p>
          <a:p>
            <a:pPr marL="342900" lvl="1" indent="0">
              <a:buNone/>
            </a:pPr>
            <a:endParaRPr lang="es-ES" sz="1500" dirty="0"/>
          </a:p>
          <a:p>
            <a:pPr marL="342900" lvl="1" indent="0">
              <a:buNone/>
            </a:pPr>
            <a:r>
              <a:rPr lang="es-ES" sz="1500" dirty="0"/>
              <a:t>Datos </a:t>
            </a:r>
            <a:r>
              <a:rPr lang="es-ES" sz="1500" dirty="0" err="1"/>
              <a:t>click</a:t>
            </a:r>
            <a:r>
              <a:rPr lang="es-ES" sz="1500" dirty="0"/>
              <a:t> (¿el usuario </a:t>
            </a:r>
            <a:r>
              <a:rPr lang="es-ES" sz="1500" dirty="0" err="1"/>
              <a:t>clickó</a:t>
            </a:r>
            <a:r>
              <a:rPr lang="es-ES" sz="1500" dirty="0"/>
              <a:t> en el anuncio o no?)</a:t>
            </a:r>
          </a:p>
          <a:p>
            <a:pPr lvl="1"/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4709160" y="2966902"/>
            <a:ext cx="274320" cy="35922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5" name="Grupo 4"/>
          <p:cNvGrpSpPr/>
          <p:nvPr/>
        </p:nvGrpSpPr>
        <p:grpSpPr>
          <a:xfrm>
            <a:off x="998174" y="1993744"/>
            <a:ext cx="2727152" cy="3753071"/>
            <a:chOff x="512751" y="1390650"/>
            <a:chExt cx="3636203" cy="5004094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142" y="1412648"/>
              <a:ext cx="3602812" cy="4914265"/>
            </a:xfrm>
            <a:prstGeom prst="rect">
              <a:avLst/>
            </a:prstGeom>
          </p:spPr>
        </p:pic>
        <p:sp>
          <p:nvSpPr>
            <p:cNvPr id="7" name="Rectángulo 6"/>
            <p:cNvSpPr/>
            <p:nvPr/>
          </p:nvSpPr>
          <p:spPr>
            <a:xfrm>
              <a:off x="512754" y="1390650"/>
              <a:ext cx="3636199" cy="15240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512753" y="2936648"/>
              <a:ext cx="3636199" cy="3254602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512751" y="6191249"/>
              <a:ext cx="3636199" cy="203495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10" name="Rectángulo 9"/>
          <p:cNvSpPr/>
          <p:nvPr/>
        </p:nvSpPr>
        <p:spPr>
          <a:xfrm>
            <a:off x="4709160" y="3690666"/>
            <a:ext cx="274320" cy="359228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" name="Rectángulo 10"/>
          <p:cNvSpPr/>
          <p:nvPr/>
        </p:nvSpPr>
        <p:spPr>
          <a:xfrm>
            <a:off x="4709160" y="4414430"/>
            <a:ext cx="274320" cy="359228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2" name="Rectángulo 11"/>
          <p:cNvSpPr/>
          <p:nvPr/>
        </p:nvSpPr>
        <p:spPr>
          <a:xfrm>
            <a:off x="5088999" y="5100484"/>
            <a:ext cx="26018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676546 </a:t>
            </a:r>
            <a:r>
              <a:rPr lang="en-US" sz="1200" i="1" dirty="0" err="1"/>
              <a:t>casos</a:t>
            </a:r>
            <a:r>
              <a:rPr lang="en-US" sz="1200" i="1" dirty="0"/>
              <a:t> con outcome = 0</a:t>
            </a:r>
          </a:p>
          <a:p>
            <a:r>
              <a:rPr lang="en-US" sz="1200" i="1" dirty="0"/>
              <a:t>4768 </a:t>
            </a:r>
            <a:r>
              <a:rPr lang="en-US" sz="1200" i="1" dirty="0" err="1"/>
              <a:t>casos</a:t>
            </a:r>
            <a:r>
              <a:rPr lang="en-US" sz="1200" i="1" dirty="0"/>
              <a:t> con outcome=1</a:t>
            </a:r>
          </a:p>
          <a:p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716034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2.2 CLICK / NO-CLICK (desbalanceo)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0680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067" y="321583"/>
            <a:ext cx="7886700" cy="1325563"/>
          </a:xfrm>
        </p:spPr>
        <p:txBody>
          <a:bodyPr/>
          <a:lstStyle/>
          <a:p>
            <a:r>
              <a:rPr lang="es-ES" dirty="0" smtClean="0"/>
              <a:t>2.3.a Algunas gráficas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2101056"/>
            <a:ext cx="56388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11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2.3.b Precio por noche vs tipo de reserva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491" y="1531870"/>
            <a:ext cx="5743575" cy="37719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79863" y="5451566"/>
            <a:ext cx="7602583" cy="11059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dirty="0" err="1" smtClean="0"/>
              <a:t>Ppnp</a:t>
            </a:r>
            <a:r>
              <a:rPr lang="es-ES" dirty="0" smtClean="0"/>
              <a:t>: precio por noche y persona</a:t>
            </a:r>
          </a:p>
          <a:p>
            <a:r>
              <a:rPr lang="es-ES" dirty="0" err="1" smtClean="0"/>
              <a:t>Type</a:t>
            </a:r>
            <a:r>
              <a:rPr lang="es-ES" dirty="0" smtClean="0"/>
              <a:t>: 1= solo, 2= pareja, 3=familia, 0=otros.</a:t>
            </a:r>
          </a:p>
          <a:p>
            <a:r>
              <a:rPr lang="es-ES" dirty="0" err="1" smtClean="0"/>
              <a:t>Click</a:t>
            </a:r>
            <a:r>
              <a:rPr lang="es-ES" dirty="0" smtClean="0"/>
              <a:t>=: 1= </a:t>
            </a:r>
            <a:r>
              <a:rPr lang="es-ES" dirty="0" err="1" smtClean="0"/>
              <a:t>clicka</a:t>
            </a:r>
            <a:r>
              <a:rPr lang="es-ES" dirty="0" smtClean="0"/>
              <a:t> en  anuncio, 0=no </a:t>
            </a:r>
            <a:r>
              <a:rPr lang="es-ES" dirty="0" err="1" smtClean="0"/>
              <a:t>clicka</a:t>
            </a:r>
            <a:r>
              <a:rPr lang="es-ES" dirty="0" smtClean="0"/>
              <a:t> en anuncio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0094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4445" y="2498726"/>
            <a:ext cx="7886700" cy="1325563"/>
          </a:xfrm>
        </p:spPr>
        <p:txBody>
          <a:bodyPr/>
          <a:lstStyle/>
          <a:p>
            <a:r>
              <a:rPr lang="es-ES" dirty="0" smtClean="0"/>
              <a:t>3.FEATURE EXTRACTION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069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Incluir (XAVI):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Xavi… tu mismo. </a:t>
            </a:r>
            <a:endParaRPr lang="es-ES" dirty="0"/>
          </a:p>
          <a:p>
            <a:r>
              <a:rPr lang="es-ES" dirty="0" smtClean="0"/>
              <a:t>- </a:t>
            </a:r>
            <a:r>
              <a:rPr lang="es-ES" dirty="0" err="1" smtClean="0"/>
              <a:t>One</a:t>
            </a:r>
            <a:r>
              <a:rPr lang="es-ES" dirty="0" smtClean="0"/>
              <a:t> Hot </a:t>
            </a:r>
            <a:r>
              <a:rPr lang="es-ES" dirty="0" err="1" smtClean="0"/>
              <a:t>Encoding</a:t>
            </a:r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Hashing</a:t>
            </a:r>
            <a:r>
              <a:rPr lang="es-ES" dirty="0" smtClean="0"/>
              <a:t> </a:t>
            </a:r>
            <a:r>
              <a:rPr lang="es-ES" dirty="0" err="1" smtClean="0"/>
              <a:t>trick</a:t>
            </a:r>
            <a:r>
              <a:rPr lang="es-ES" dirty="0" smtClean="0"/>
              <a:t>…</a:t>
            </a:r>
          </a:p>
          <a:p>
            <a:endParaRPr lang="es-ES" dirty="0"/>
          </a:p>
          <a:p>
            <a:r>
              <a:rPr lang="es-ES" dirty="0" smtClean="0"/>
              <a:t>Sets training / test???? Según lo que hayas hablado Luis</a:t>
            </a:r>
          </a:p>
        </p:txBody>
      </p:sp>
    </p:spTree>
    <p:extLst>
      <p:ext uri="{BB962C8B-B14F-4D97-AF65-F5344CB8AC3E}">
        <p14:creationId xmlns:p14="http://schemas.microsoft.com/office/powerpoint/2010/main" val="242398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4445" y="2498726"/>
            <a:ext cx="7886700" cy="1325563"/>
          </a:xfrm>
        </p:spPr>
        <p:txBody>
          <a:bodyPr/>
          <a:lstStyle/>
          <a:p>
            <a:r>
              <a:rPr lang="es-ES" dirty="0" smtClean="0"/>
              <a:t>4. MODELO: CLASIFICADOR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9018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Incluir (LUIS):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Luis: lo que consideres…</a:t>
            </a:r>
            <a:endParaRPr lang="es-ES" dirty="0"/>
          </a:p>
          <a:p>
            <a:r>
              <a:rPr lang="es-ES" dirty="0" err="1" smtClean="0"/>
              <a:t>Eplicación</a:t>
            </a:r>
            <a:r>
              <a:rPr lang="es-ES" dirty="0" smtClean="0"/>
              <a:t> modelo</a:t>
            </a:r>
          </a:p>
          <a:p>
            <a:r>
              <a:rPr lang="es-ES" dirty="0" smtClean="0"/>
              <a:t>Algoritmo: </a:t>
            </a:r>
            <a:r>
              <a:rPr lang="en-US" i="1" dirty="0" smtClean="0"/>
              <a:t>Follow the regularized leader – proximal</a:t>
            </a:r>
          </a:p>
          <a:p>
            <a:r>
              <a:rPr lang="en-US" i="1" dirty="0" err="1" smtClean="0"/>
              <a:t>Logloss</a:t>
            </a:r>
            <a:r>
              <a:rPr lang="en-US" i="1" dirty="0" smtClean="0"/>
              <a:t>? </a:t>
            </a:r>
            <a:r>
              <a:rPr lang="en-US" i="1" dirty="0" err="1" smtClean="0"/>
              <a:t>Elección</a:t>
            </a:r>
            <a:r>
              <a:rPr lang="en-US" i="1" dirty="0" smtClean="0"/>
              <a:t> del </a:t>
            </a:r>
            <a:r>
              <a:rPr lang="en-US" i="1" dirty="0" err="1" smtClean="0"/>
              <a:t>mejor</a:t>
            </a:r>
            <a:r>
              <a:rPr lang="en-US" i="1" dirty="0" smtClean="0"/>
              <a:t> </a:t>
            </a:r>
            <a:r>
              <a:rPr lang="en-US" i="1" dirty="0" err="1" smtClean="0"/>
              <a:t>modelo</a:t>
            </a:r>
            <a:r>
              <a:rPr lang="en-US" i="1" dirty="0" smtClean="0"/>
              <a:t>…</a:t>
            </a:r>
          </a:p>
          <a:p>
            <a:r>
              <a:rPr lang="en-US" i="1" dirty="0" smtClean="0"/>
              <a:t>Etc.</a:t>
            </a:r>
          </a:p>
          <a:p>
            <a:endParaRPr lang="en-US" i="1" dirty="0" smtClean="0"/>
          </a:p>
          <a:p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692724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4445" y="2498726"/>
            <a:ext cx="7886700" cy="1325563"/>
          </a:xfrm>
        </p:spPr>
        <p:txBody>
          <a:bodyPr/>
          <a:lstStyle/>
          <a:p>
            <a:r>
              <a:rPr lang="es-ES" dirty="0"/>
              <a:t>5</a:t>
            </a:r>
            <a:r>
              <a:rPr lang="es-ES" dirty="0" smtClean="0"/>
              <a:t>. EVALUACIÓN DEL MODELO Y  RESULTADOS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320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IMAGINEMOS QUE…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3845" y="2228851"/>
            <a:ext cx="7886700" cy="1861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…trabajamos como DATA SCIENTIST en una empresa que se dedica a publicar anuncios.</a:t>
            </a:r>
          </a:p>
          <a:p>
            <a:pPr marL="0" indent="0">
              <a:buNone/>
            </a:pPr>
            <a:r>
              <a:rPr lang="es-ES" dirty="0" smtClean="0"/>
              <a:t>Nos hacen la siguiente consulta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2785654" y="2895056"/>
            <a:ext cx="13585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350" dirty="0"/>
          </a:p>
          <a:p>
            <a:endParaRPr lang="es-ES" sz="1350" dirty="0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2309158" y="3765578"/>
            <a:ext cx="5633060" cy="11266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68580" tIns="34290" rIns="68580" bIns="3429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100" dirty="0"/>
              <a:t>“</a:t>
            </a:r>
            <a:r>
              <a:rPr lang="es-ES" sz="2100" i="1" dirty="0"/>
              <a:t>Queremos un modelo que nos calcule el CTR. De esta manera decidiremos qué anuncios nos interesa publicar.”</a:t>
            </a:r>
            <a:endParaRPr lang="es-ES" sz="2100" dirty="0"/>
          </a:p>
        </p:txBody>
      </p:sp>
      <p:pic>
        <p:nvPicPr>
          <p:cNvPr id="4" name="Imagen 3" descr="Ejemplos de preguntas. Entrevista de selección. Parte I.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02" y="3494583"/>
            <a:ext cx="1813910" cy="139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33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Incluir (XAVI / LUIS / LAURA)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CONFIRMAR DISTRIBUCIÓN Luis/Xavi/Laura</a:t>
            </a:r>
          </a:p>
          <a:p>
            <a:endParaRPr lang="es-ES" dirty="0"/>
          </a:p>
          <a:p>
            <a:r>
              <a:rPr lang="es-ES" dirty="0" smtClean="0"/>
              <a:t>Sugerencia de contenido:</a:t>
            </a:r>
          </a:p>
          <a:p>
            <a:r>
              <a:rPr lang="es-ES" i="1" dirty="0" smtClean="0"/>
              <a:t>Matriz de confusión </a:t>
            </a:r>
            <a:r>
              <a:rPr lang="es-ES" i="1" dirty="0" smtClean="0"/>
              <a:t>Curva AUC </a:t>
            </a:r>
            <a:r>
              <a:rPr lang="es-ES" i="1" dirty="0" smtClean="0"/>
              <a:t>(</a:t>
            </a:r>
            <a:r>
              <a:rPr lang="es-ES" i="1" dirty="0" err="1" smtClean="0"/>
              <a:t>slide</a:t>
            </a:r>
            <a:r>
              <a:rPr lang="es-ES" i="1" dirty="0" smtClean="0"/>
              <a:t> 5.1) (Xavi/</a:t>
            </a:r>
            <a:r>
              <a:rPr lang="es-ES" i="1" dirty="0" err="1" smtClean="0"/>
              <a:t>luis</a:t>
            </a:r>
            <a:r>
              <a:rPr lang="es-ES" i="1" dirty="0" smtClean="0"/>
              <a:t>?)</a:t>
            </a:r>
            <a:endParaRPr lang="es-ES" i="1" dirty="0"/>
          </a:p>
          <a:p>
            <a:r>
              <a:rPr lang="es-ES" i="1" dirty="0" smtClean="0"/>
              <a:t>Ligarlo con función de costes explicando CTR*CVR*5-0,005….(ADAPTAR) (</a:t>
            </a:r>
            <a:r>
              <a:rPr lang="es-ES" i="1" dirty="0" err="1" smtClean="0"/>
              <a:t>slide</a:t>
            </a:r>
            <a:r>
              <a:rPr lang="es-ES" i="1" dirty="0" smtClean="0"/>
              <a:t> 5.2)( Laura?)</a:t>
            </a:r>
          </a:p>
          <a:p>
            <a:r>
              <a:rPr lang="es-ES" i="1" dirty="0" err="1" smtClean="0"/>
              <a:t>Graficos</a:t>
            </a:r>
            <a:r>
              <a:rPr lang="es-ES" i="1" dirty="0" smtClean="0"/>
              <a:t> de Xavi de la última reunión (</a:t>
            </a:r>
            <a:r>
              <a:rPr lang="es-ES" i="1" dirty="0" err="1" smtClean="0"/>
              <a:t>slide</a:t>
            </a:r>
            <a:r>
              <a:rPr lang="es-ES" i="1" dirty="0" smtClean="0"/>
              <a:t> 5.3) ( Laura?)</a:t>
            </a:r>
          </a:p>
          <a:p>
            <a:r>
              <a:rPr lang="es-ES" i="1" dirty="0" smtClean="0"/>
              <a:t>Comparativa </a:t>
            </a:r>
            <a:r>
              <a:rPr lang="es-ES" i="1" dirty="0" err="1" smtClean="0"/>
              <a:t>baseline</a:t>
            </a:r>
            <a:r>
              <a:rPr lang="es-ES" i="1" dirty="0" smtClean="0"/>
              <a:t> vs modelo (en cuanto beneficio total… en cuanto € mejoramos el </a:t>
            </a:r>
            <a:r>
              <a:rPr lang="es-ES" i="1" dirty="0" err="1" smtClean="0"/>
              <a:t>baseline</a:t>
            </a:r>
            <a:r>
              <a:rPr lang="es-ES" i="1" dirty="0" smtClean="0"/>
              <a:t>?) (</a:t>
            </a:r>
            <a:r>
              <a:rPr lang="es-ES" i="1" dirty="0" err="1" smtClean="0"/>
              <a:t>slide</a:t>
            </a:r>
            <a:r>
              <a:rPr lang="es-ES" i="1" dirty="0" smtClean="0"/>
              <a:t> 5.4) </a:t>
            </a:r>
            <a:r>
              <a:rPr lang="es-ES" i="1" dirty="0" smtClean="0"/>
              <a:t>( Laura?)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562266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5.1Matriz de confusión y curva AUC-ROC</a:t>
            </a:r>
            <a:endParaRPr lang="es-ES" dirty="0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581887"/>
              </p:ext>
            </p:extLst>
          </p:nvPr>
        </p:nvGraphicFramePr>
        <p:xfrm>
          <a:off x="1030166" y="2491878"/>
          <a:ext cx="3342897" cy="2568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1108">
                  <a:extLst>
                    <a:ext uri="{9D8B030D-6E8A-4147-A177-3AD203B41FA5}">
                      <a16:colId xmlns:a16="http://schemas.microsoft.com/office/drawing/2014/main" val="1137433477"/>
                    </a:ext>
                  </a:extLst>
                </a:gridCol>
                <a:gridCol w="381808">
                  <a:extLst>
                    <a:ext uri="{9D8B030D-6E8A-4147-A177-3AD203B41FA5}">
                      <a16:colId xmlns:a16="http://schemas.microsoft.com/office/drawing/2014/main" val="1057739107"/>
                    </a:ext>
                  </a:extLst>
                </a:gridCol>
                <a:gridCol w="1001026">
                  <a:extLst>
                    <a:ext uri="{9D8B030D-6E8A-4147-A177-3AD203B41FA5}">
                      <a16:colId xmlns:a16="http://schemas.microsoft.com/office/drawing/2014/main" val="560287254"/>
                    </a:ext>
                  </a:extLst>
                </a:gridCol>
                <a:gridCol w="1138955">
                  <a:extLst>
                    <a:ext uri="{9D8B030D-6E8A-4147-A177-3AD203B41FA5}">
                      <a16:colId xmlns:a16="http://schemas.microsoft.com/office/drawing/2014/main" val="1098062637"/>
                    </a:ext>
                  </a:extLst>
                </a:gridCol>
              </a:tblGrid>
              <a:tr h="463492">
                <a:tc rowSpan="2" gridSpan="2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rgbClr val="0070C0"/>
                          </a:solidFill>
                        </a:rPr>
                        <a:t>PREDICTED VALUE</a:t>
                      </a:r>
                      <a:endParaRPr lang="es-ES" sz="1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538946"/>
                  </a:ext>
                </a:extLst>
              </a:tr>
              <a:tr h="303468">
                <a:tc gridSpan="2"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s-ES" sz="1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s-ES" sz="1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333815"/>
                  </a:ext>
                </a:extLst>
              </a:tr>
              <a:tr h="896067">
                <a:tc rowSpan="2"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REAL VALUE</a:t>
                      </a:r>
                      <a:endParaRPr lang="es-ES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s-ES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s-ES" sz="2000" dirty="0" err="1" smtClean="0"/>
                        <a:t>Xxx</a:t>
                      </a:r>
                      <a:endParaRPr lang="es-ES" sz="2000" dirty="0"/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s-ES" sz="2000" dirty="0" err="1" smtClean="0"/>
                        <a:t>Xxx</a:t>
                      </a:r>
                      <a:endParaRPr lang="es-ES" sz="2000" kern="120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472146"/>
                  </a:ext>
                </a:extLst>
              </a:tr>
              <a:tr h="896067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s-ES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 smtClean="0"/>
                        <a:t>xxx</a:t>
                      </a:r>
                      <a:endParaRPr lang="es-ES" sz="20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s-ES" sz="2000" dirty="0" smtClean="0"/>
                        <a:t>xxx</a:t>
                      </a:r>
                      <a:endParaRPr lang="es-ES" sz="2000" dirty="0"/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288528"/>
                  </a:ext>
                </a:extLst>
              </a:tr>
            </a:tbl>
          </a:graphicData>
        </a:graphic>
      </p:graphicFrame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400028"/>
            <a:ext cx="3181350" cy="2876550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5825014" y="2215362"/>
            <a:ext cx="244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2">
                    <a:lumMod val="50000"/>
                  </a:schemeClr>
                </a:solidFill>
              </a:rPr>
              <a:t>CURVA AUC-ROC</a:t>
            </a:r>
          </a:p>
        </p:txBody>
      </p:sp>
    </p:spTree>
    <p:extLst>
      <p:ext uri="{BB962C8B-B14F-4D97-AF65-F5344CB8AC3E}">
        <p14:creationId xmlns:p14="http://schemas.microsoft.com/office/powerpoint/2010/main" val="4104682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5.2 Aspecto económico… y </a:t>
            </a:r>
            <a:r>
              <a:rPr lang="es-ES" dirty="0" err="1" smtClean="0"/>
              <a:t>baseline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581295"/>
              </p:ext>
            </p:extLst>
          </p:nvPr>
        </p:nvGraphicFramePr>
        <p:xfrm>
          <a:off x="830098" y="1551351"/>
          <a:ext cx="3407599" cy="20410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7000">
                  <a:extLst>
                    <a:ext uri="{9D8B030D-6E8A-4147-A177-3AD203B41FA5}">
                      <a16:colId xmlns:a16="http://schemas.microsoft.com/office/drawing/2014/main" val="1137433477"/>
                    </a:ext>
                  </a:extLst>
                </a:gridCol>
                <a:gridCol w="389198">
                  <a:extLst>
                    <a:ext uri="{9D8B030D-6E8A-4147-A177-3AD203B41FA5}">
                      <a16:colId xmlns:a16="http://schemas.microsoft.com/office/drawing/2014/main" val="1057739107"/>
                    </a:ext>
                  </a:extLst>
                </a:gridCol>
                <a:gridCol w="1020401">
                  <a:extLst>
                    <a:ext uri="{9D8B030D-6E8A-4147-A177-3AD203B41FA5}">
                      <a16:colId xmlns:a16="http://schemas.microsoft.com/office/drawing/2014/main" val="560287254"/>
                    </a:ext>
                  </a:extLst>
                </a:gridCol>
                <a:gridCol w="1161000">
                  <a:extLst>
                    <a:ext uri="{9D8B030D-6E8A-4147-A177-3AD203B41FA5}">
                      <a16:colId xmlns:a16="http://schemas.microsoft.com/office/drawing/2014/main" val="1098062637"/>
                    </a:ext>
                  </a:extLst>
                </a:gridCol>
              </a:tblGrid>
              <a:tr h="369671">
                <a:tc rowSpan="2" gridSpan="2">
                  <a:txBody>
                    <a:bodyPr/>
                    <a:lstStyle/>
                    <a:p>
                      <a:pPr algn="ctr"/>
                      <a:endParaRPr lang="es-ES" sz="1000" dirty="0"/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1000" dirty="0" smtClean="0">
                          <a:solidFill>
                            <a:srgbClr val="0070C0"/>
                          </a:solidFill>
                        </a:rPr>
                        <a:t>PREDICTED VALUE</a:t>
                      </a:r>
                      <a:endParaRPr lang="es-ES" sz="10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538946"/>
                  </a:ext>
                </a:extLst>
              </a:tr>
              <a:tr h="242039">
                <a:tc gridSpan="2"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s-ES" sz="10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333815"/>
                  </a:ext>
                </a:extLst>
              </a:tr>
              <a:tr h="714683">
                <a:tc rowSpan="2">
                  <a:txBody>
                    <a:bodyPr/>
                    <a:lstStyle/>
                    <a:p>
                      <a:pPr algn="ctr"/>
                      <a:r>
                        <a:rPr lang="es-ES" sz="1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REAL VALUE</a:t>
                      </a:r>
                      <a:endParaRPr lang="es-ES" sz="1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s-ES" sz="1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/>
                        <a:t>CVR*CUOTA</a:t>
                      </a:r>
                    </a:p>
                    <a:p>
                      <a:pPr algn="ctr"/>
                      <a:r>
                        <a:rPr lang="es-ES" sz="1100" dirty="0" smtClean="0"/>
                        <a:t>-COSTE </a:t>
                      </a:r>
                    </a:p>
                    <a:p>
                      <a:pPr algn="ctr"/>
                      <a:r>
                        <a:rPr lang="es-ES" sz="1100" dirty="0" smtClean="0"/>
                        <a:t>(+0,845€)</a:t>
                      </a:r>
                      <a:endParaRPr lang="es-ES" sz="1100" dirty="0"/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/>
                        <a:t>0€</a:t>
                      </a:r>
                      <a:endParaRPr lang="es-ES" sz="1100" baseline="0" dirty="0" smtClean="0"/>
                    </a:p>
                    <a:p>
                      <a:pPr algn="ctr"/>
                      <a:r>
                        <a:rPr lang="es-ES" sz="1100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1100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coste de oportunidad</a:t>
                      </a:r>
                      <a:r>
                        <a:rPr lang="es-ES" sz="1100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472146"/>
                  </a:ext>
                </a:extLst>
              </a:tr>
              <a:tr h="714683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s-ES" sz="1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sz="1100" dirty="0" smtClean="0"/>
                        <a:t>COSTE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/>
                        <a:t>(-0,005€)</a:t>
                      </a:r>
                    </a:p>
                    <a:p>
                      <a:pPr algn="ctr"/>
                      <a:endParaRPr lang="es-ES" sz="11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/>
                        <a:t>0€</a:t>
                      </a:r>
                      <a:endParaRPr lang="es-ES" sz="1100" dirty="0"/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288528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4572000" y="1662210"/>
            <a:ext cx="4572000" cy="18023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sz="2100" dirty="0"/>
              <a:t>COSTES</a:t>
            </a:r>
          </a:p>
          <a:p>
            <a:pPr marL="214313" indent="-214313">
              <a:buFont typeface="Wingdings" panose="05000000000000000000" pitchFamily="2" charset="2"/>
              <a:buChar char="ü"/>
            </a:pPr>
            <a:r>
              <a:rPr lang="es-ES" sz="1350" dirty="0"/>
              <a:t>cuando el clasificador predice 0 no publicaré anuncio</a:t>
            </a:r>
          </a:p>
          <a:p>
            <a:pPr marL="214313" indent="-214313">
              <a:buFont typeface="Wingdings" panose="05000000000000000000" pitchFamily="2" charset="2"/>
              <a:buChar char="ü"/>
            </a:pPr>
            <a:r>
              <a:rPr lang="es-ES" sz="1350" dirty="0"/>
              <a:t>Cuando el clasificador predice 1 sí publicaré anuncio</a:t>
            </a:r>
          </a:p>
          <a:p>
            <a:pPr marL="214313" indent="-214313">
              <a:buFont typeface="Wingdings" panose="05000000000000000000" pitchFamily="2" charset="2"/>
              <a:buChar char="ü"/>
            </a:pPr>
            <a:endParaRPr lang="es-ES" sz="1350" dirty="0"/>
          </a:p>
          <a:p>
            <a:pPr marL="214313" indent="-214313">
              <a:buFont typeface="Wingdings" panose="05000000000000000000" pitchFamily="2" charset="2"/>
              <a:buChar char="ü"/>
            </a:pPr>
            <a:r>
              <a:rPr lang="es-ES" sz="1350" dirty="0"/>
              <a:t>VALORES EN CPM(COSTE POR MIL)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840291" y="3992531"/>
            <a:ext cx="5779709" cy="20174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s-ES" b="1" dirty="0">
                <a:solidFill>
                  <a:schemeClr val="bg2">
                    <a:lumMod val="25000"/>
                  </a:schemeClr>
                </a:solidFill>
              </a:rPr>
              <a:t>FORMULA BENEFICIO NETO ACTUAL </a:t>
            </a:r>
          </a:p>
          <a:p>
            <a:pPr algn="ctr"/>
            <a:r>
              <a:rPr lang="es-ES" sz="1350" dirty="0">
                <a:solidFill>
                  <a:schemeClr val="bg2">
                    <a:lumMod val="25000"/>
                  </a:schemeClr>
                </a:solidFill>
              </a:rPr>
              <a:t>POR CADA MIL ANUNCIOS</a:t>
            </a:r>
          </a:p>
          <a:p>
            <a:pPr algn="ctr"/>
            <a:endParaRPr lang="es-ES" sz="135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ES" sz="1350" dirty="0">
                <a:solidFill>
                  <a:schemeClr val="bg2">
                    <a:lumMod val="25000"/>
                  </a:schemeClr>
                </a:solidFill>
              </a:rPr>
              <a:t>CTR </a:t>
            </a:r>
            <a:r>
              <a:rPr lang="es-ES" sz="1350" dirty="0">
                <a:solidFill>
                  <a:schemeClr val="bg2">
                    <a:lumMod val="25000"/>
                  </a:schemeClr>
                </a:solidFill>
              </a:rPr>
              <a:t>* CVR * (cuota cliente) – (coste publicar anuncio)</a:t>
            </a:r>
          </a:p>
          <a:p>
            <a:pPr algn="ctr"/>
            <a:endParaRPr lang="es-ES" sz="135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ES" sz="1350" dirty="0">
                <a:solidFill>
                  <a:schemeClr val="bg2">
                    <a:lumMod val="25000"/>
                  </a:schemeClr>
                </a:solidFill>
              </a:rPr>
              <a:t>1000*(0,006998*0,17*5€-0,005€)=  </a:t>
            </a:r>
            <a:r>
              <a:rPr lang="es-ES" sz="2700" b="1" dirty="0" smtClean="0">
                <a:solidFill>
                  <a:schemeClr val="bg2">
                    <a:lumMod val="25000"/>
                  </a:schemeClr>
                </a:solidFill>
              </a:rPr>
              <a:t>0,948</a:t>
            </a:r>
            <a:r>
              <a:rPr lang="es-ES" sz="2700" b="1" dirty="0">
                <a:solidFill>
                  <a:schemeClr val="bg2">
                    <a:lumMod val="25000"/>
                  </a:schemeClr>
                </a:solidFill>
              </a:rPr>
              <a:t>€ CPM</a:t>
            </a:r>
          </a:p>
        </p:txBody>
      </p:sp>
    </p:spTree>
    <p:extLst>
      <p:ext uri="{BB962C8B-B14F-4D97-AF65-F5344CB8AC3E}">
        <p14:creationId xmlns:p14="http://schemas.microsoft.com/office/powerpoint/2010/main" val="4173479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5.3 Beneficio vs </a:t>
            </a:r>
            <a:r>
              <a:rPr lang="es-ES" dirty="0" err="1" smtClean="0"/>
              <a:t>threshold</a:t>
            </a:r>
            <a:r>
              <a:rPr lang="es-ES" dirty="0" smtClean="0"/>
              <a:t>: mejora respecto </a:t>
            </a:r>
            <a:r>
              <a:rPr lang="es-ES" dirty="0" err="1" smtClean="0"/>
              <a:t>baseline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82" y="1829924"/>
            <a:ext cx="5920196" cy="4669527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296092" y="4450080"/>
            <a:ext cx="6183086" cy="5660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6688183" y="4254137"/>
            <a:ext cx="2455817" cy="18023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sz="2100" dirty="0" smtClean="0">
                <a:solidFill>
                  <a:schemeClr val="accent1"/>
                </a:solidFill>
              </a:rPr>
              <a:t>BASELINE: 72 € ¿?</a:t>
            </a:r>
            <a:endParaRPr lang="es-ES" sz="13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12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5.4   RESULTADOS ECONÓMICOS</a:t>
            </a:r>
            <a:endParaRPr lang="es-ES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841431"/>
              </p:ext>
            </p:extLst>
          </p:nvPr>
        </p:nvGraphicFramePr>
        <p:xfrm>
          <a:off x="882349" y="1908403"/>
          <a:ext cx="3489354" cy="22641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226">
                  <a:extLst>
                    <a:ext uri="{9D8B030D-6E8A-4147-A177-3AD203B41FA5}">
                      <a16:colId xmlns:a16="http://schemas.microsoft.com/office/drawing/2014/main" val="560287254"/>
                    </a:ext>
                  </a:extLst>
                </a:gridCol>
                <a:gridCol w="1857128">
                  <a:extLst>
                    <a:ext uri="{9D8B030D-6E8A-4147-A177-3AD203B41FA5}">
                      <a16:colId xmlns:a16="http://schemas.microsoft.com/office/drawing/2014/main" val="1098062637"/>
                    </a:ext>
                  </a:extLst>
                </a:gridCol>
              </a:tblGrid>
              <a:tr h="834797">
                <a:tc gridSpan="2">
                  <a:txBody>
                    <a:bodyPr/>
                    <a:lstStyle/>
                    <a:p>
                      <a:pPr algn="ctr"/>
                      <a:r>
                        <a:rPr lang="es-ES" sz="3200" dirty="0" smtClean="0">
                          <a:solidFill>
                            <a:srgbClr val="0070C0"/>
                          </a:solidFill>
                        </a:rPr>
                        <a:t>BASELINE</a:t>
                      </a:r>
                      <a:endParaRPr lang="es-ES" sz="32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538946"/>
                  </a:ext>
                </a:extLst>
              </a:tr>
              <a:tr h="714683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BENEFICIO POR MIL ANUNCIOS</a:t>
                      </a:r>
                      <a:endParaRPr lang="es-ES" sz="1800" dirty="0"/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XXXX€</a:t>
                      </a:r>
                      <a:r>
                        <a:rPr lang="es-ES" sz="1800" baseline="0" dirty="0" smtClean="0"/>
                        <a:t>   CPM</a:t>
                      </a:r>
                      <a:endParaRPr lang="es-ES" sz="1800" baseline="0" dirty="0" smtClean="0"/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472146"/>
                  </a:ext>
                </a:extLst>
              </a:tr>
              <a:tr h="7146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/>
                        <a:t>BENEFICIO</a:t>
                      </a:r>
                      <a:r>
                        <a:rPr lang="es-ES" sz="1800" baseline="0" dirty="0" smtClean="0"/>
                        <a:t> TOTAL</a:t>
                      </a:r>
                      <a:endParaRPr lang="es-ES" sz="1800" dirty="0" smtClean="0"/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XXX€</a:t>
                      </a:r>
                      <a:endParaRPr lang="es-ES" sz="1800" dirty="0"/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288528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277775"/>
              </p:ext>
            </p:extLst>
          </p:nvPr>
        </p:nvGraphicFramePr>
        <p:xfrm>
          <a:off x="4883938" y="1908403"/>
          <a:ext cx="3489354" cy="22641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226">
                  <a:extLst>
                    <a:ext uri="{9D8B030D-6E8A-4147-A177-3AD203B41FA5}">
                      <a16:colId xmlns:a16="http://schemas.microsoft.com/office/drawing/2014/main" val="560287254"/>
                    </a:ext>
                  </a:extLst>
                </a:gridCol>
                <a:gridCol w="1857128">
                  <a:extLst>
                    <a:ext uri="{9D8B030D-6E8A-4147-A177-3AD203B41FA5}">
                      <a16:colId xmlns:a16="http://schemas.microsoft.com/office/drawing/2014/main" val="1098062637"/>
                    </a:ext>
                  </a:extLst>
                </a:gridCol>
              </a:tblGrid>
              <a:tr h="834797">
                <a:tc gridSpan="2">
                  <a:txBody>
                    <a:bodyPr/>
                    <a:lstStyle/>
                    <a:p>
                      <a:pPr algn="ctr"/>
                      <a:r>
                        <a:rPr lang="es-ES" sz="3200" dirty="0" smtClean="0">
                          <a:solidFill>
                            <a:srgbClr val="0070C0"/>
                          </a:solidFill>
                        </a:rPr>
                        <a:t>MODELO</a:t>
                      </a:r>
                      <a:endParaRPr lang="es-ES" sz="32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538946"/>
                  </a:ext>
                </a:extLst>
              </a:tr>
              <a:tr h="714683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BENEFICIO POR MIL ANUNCIOS</a:t>
                      </a:r>
                      <a:endParaRPr lang="es-ES" sz="1800" dirty="0"/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XXXX€</a:t>
                      </a:r>
                      <a:r>
                        <a:rPr lang="es-ES" sz="1800" baseline="0" dirty="0" smtClean="0"/>
                        <a:t>   CPM</a:t>
                      </a:r>
                      <a:endParaRPr lang="es-ES" sz="1800" baseline="0" dirty="0" smtClean="0"/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472146"/>
                  </a:ext>
                </a:extLst>
              </a:tr>
              <a:tr h="7146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/>
                        <a:t>BENEFICIO</a:t>
                      </a:r>
                      <a:r>
                        <a:rPr lang="es-ES" sz="1800" baseline="0" dirty="0" smtClean="0"/>
                        <a:t> TOTAL</a:t>
                      </a:r>
                      <a:endParaRPr lang="es-ES" sz="1800" dirty="0" smtClean="0"/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XXX€</a:t>
                      </a:r>
                      <a:endParaRPr lang="es-ES" sz="1800" dirty="0"/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288528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118965" y="4911635"/>
            <a:ext cx="5779709" cy="1411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s-ES" sz="2800" b="1" dirty="0" smtClean="0">
                <a:solidFill>
                  <a:schemeClr val="bg2">
                    <a:lumMod val="25000"/>
                  </a:schemeClr>
                </a:solidFill>
              </a:rPr>
              <a:t>MEJORAMOS BENEFICIO EN 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ES" sz="2800" dirty="0" smtClean="0">
                <a:solidFill>
                  <a:schemeClr val="bg2">
                    <a:lumMod val="25000"/>
                  </a:schemeClr>
                </a:solidFill>
              </a:rPr>
              <a:t>XXXXX</a:t>
            </a:r>
            <a:r>
              <a:rPr lang="es-ES" sz="2800" b="1" dirty="0" smtClean="0">
                <a:solidFill>
                  <a:schemeClr val="bg2">
                    <a:lumMod val="25000"/>
                  </a:schemeClr>
                </a:solidFill>
              </a:rPr>
              <a:t>€</a:t>
            </a:r>
            <a:endParaRPr lang="es-E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Flecha abajo 9"/>
          <p:cNvSpPr/>
          <p:nvPr/>
        </p:nvSpPr>
        <p:spPr>
          <a:xfrm>
            <a:off x="2830286" y="4284617"/>
            <a:ext cx="975360" cy="548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abajo 10"/>
          <p:cNvSpPr/>
          <p:nvPr/>
        </p:nvSpPr>
        <p:spPr>
          <a:xfrm>
            <a:off x="5847806" y="4259072"/>
            <a:ext cx="975360" cy="548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3864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4445" y="2498726"/>
            <a:ext cx="7886700" cy="1325563"/>
          </a:xfrm>
        </p:spPr>
        <p:txBody>
          <a:bodyPr/>
          <a:lstStyle/>
          <a:p>
            <a:r>
              <a:rPr lang="es-ES" dirty="0" smtClean="0"/>
              <a:t>6. BLOG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2835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Incluir (ALEX):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Contenido, estructura, pantallazos….</a:t>
            </a:r>
          </a:p>
        </p:txBody>
      </p:sp>
    </p:spTree>
    <p:extLst>
      <p:ext uri="{BB962C8B-B14F-4D97-AF65-F5344CB8AC3E}">
        <p14:creationId xmlns:p14="http://schemas.microsoft.com/office/powerpoint/2010/main" val="2597522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BLOG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hlinkClick r:id="rId2"/>
              </a:rPr>
              <a:t>http://datascientistsub.github.io/CTR_predictor/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71" y="2778551"/>
            <a:ext cx="7116015" cy="294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04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36711"/>
            <a:ext cx="8007443" cy="350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8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0531"/>
          </a:xfrm>
        </p:spPr>
        <p:txBody>
          <a:bodyPr/>
          <a:lstStyle/>
          <a:p>
            <a:r>
              <a:rPr lang="es-ES" dirty="0" smtClean="0"/>
              <a:t>INDICE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spcBef>
                <a:spcPts val="2400"/>
              </a:spcBef>
            </a:pPr>
            <a:r>
              <a:rPr lang="es-ES" dirty="0" smtClean="0"/>
              <a:t>ENTENDAMOS EL PROBLEMA…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CÓMO SON LOS DATOS?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FEATURE EXTRACTION</a:t>
            </a:r>
            <a:r>
              <a:rPr lang="es-ES" dirty="0" smtClean="0">
                <a:solidFill>
                  <a:srgbClr val="FF0000"/>
                </a:solidFill>
              </a:rPr>
              <a:t> (XAVI?)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MODELO: CLASIFICADOR </a:t>
            </a:r>
            <a:r>
              <a:rPr lang="es-ES" dirty="0" smtClean="0">
                <a:solidFill>
                  <a:srgbClr val="FF0000"/>
                </a:solidFill>
              </a:rPr>
              <a:t>(LUIS?)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EVALUACIÓN DEL MODELO Y RESULTADOS </a:t>
            </a:r>
            <a:r>
              <a:rPr lang="es-ES" dirty="0" smtClean="0">
                <a:solidFill>
                  <a:srgbClr val="FF0000"/>
                </a:solidFill>
              </a:rPr>
              <a:t> (XAVI?)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BLOG </a:t>
            </a:r>
            <a:r>
              <a:rPr lang="es-ES" dirty="0" smtClean="0">
                <a:solidFill>
                  <a:srgbClr val="FF0000"/>
                </a:solidFill>
              </a:rPr>
              <a:t>(Alex)</a:t>
            </a:r>
            <a:endParaRPr lang="es-ES" dirty="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452846" y="1288869"/>
            <a:ext cx="8386354" cy="478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375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4445" y="2498726"/>
            <a:ext cx="7886700" cy="1325563"/>
          </a:xfrm>
        </p:spPr>
        <p:txBody>
          <a:bodyPr/>
          <a:lstStyle/>
          <a:p>
            <a:r>
              <a:rPr lang="es-ES" dirty="0" smtClean="0"/>
              <a:t>1.ENTENDAMOS EL PROBLEMA….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377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Incluir (CRISTINA):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Modelo de negocio: </a:t>
            </a:r>
            <a:r>
              <a:rPr lang="es-ES" dirty="0" err="1" smtClean="0"/>
              <a:t>pay</a:t>
            </a:r>
            <a:r>
              <a:rPr lang="es-ES" dirty="0" smtClean="0"/>
              <a:t> per </a:t>
            </a:r>
            <a:r>
              <a:rPr lang="es-ES" dirty="0" err="1" smtClean="0"/>
              <a:t>conversion</a:t>
            </a:r>
            <a:r>
              <a:rPr lang="es-ES" dirty="0" smtClean="0"/>
              <a:t> </a:t>
            </a:r>
          </a:p>
          <a:p>
            <a:r>
              <a:rPr lang="es-ES" dirty="0" smtClean="0"/>
              <a:t>Introducción PAY PER CONVERSION vs </a:t>
            </a:r>
            <a:r>
              <a:rPr lang="es-ES" dirty="0" err="1" smtClean="0"/>
              <a:t>ctr</a:t>
            </a:r>
            <a:r>
              <a:rPr lang="es-ES" dirty="0" smtClean="0"/>
              <a:t>, vs </a:t>
            </a:r>
            <a:r>
              <a:rPr lang="es-ES" dirty="0" err="1" smtClean="0"/>
              <a:t>pay</a:t>
            </a:r>
            <a:r>
              <a:rPr lang="es-ES" dirty="0" smtClean="0"/>
              <a:t> per impresión</a:t>
            </a:r>
          </a:p>
          <a:p>
            <a:r>
              <a:rPr lang="es-ES" dirty="0" smtClean="0"/>
              <a:t>Añadir información coste anuncio y beneficio por colgar</a:t>
            </a:r>
          </a:p>
          <a:p>
            <a:r>
              <a:rPr lang="es-ES" dirty="0" smtClean="0"/>
              <a:t>Estrategia que adoptamos: REDUCIR COSTES. Uso de clasificador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211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Entendamos el modelo de </a:t>
            </a:r>
            <a:r>
              <a:rPr lang="es-ES" dirty="0" smtClean="0"/>
              <a:t>negocio (1/2)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3845" y="2012599"/>
            <a:ext cx="8157458" cy="7000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/>
              <a:t>Nuestra empresa publica anuncios de terceros. Les cobra sólo si el usuario que viene de nuestra página les </a:t>
            </a:r>
            <a:r>
              <a:rPr lang="es-ES" dirty="0" smtClean="0"/>
              <a:t>compra (modelo COST-PER-CONVERSION)</a:t>
            </a:r>
            <a:endParaRPr lang="es-ES" dirty="0"/>
          </a:p>
        </p:txBody>
      </p:sp>
      <p:sp>
        <p:nvSpPr>
          <p:cNvPr id="4" name="Rectángulo redondeado 3"/>
          <p:cNvSpPr/>
          <p:nvPr/>
        </p:nvSpPr>
        <p:spPr>
          <a:xfrm>
            <a:off x="301058" y="2889647"/>
            <a:ext cx="1749810" cy="1906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35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s-ES" sz="135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s-ES" sz="1350" dirty="0">
                <a:solidFill>
                  <a:schemeClr val="accent1">
                    <a:lumMod val="50000"/>
                  </a:schemeClr>
                </a:solidFill>
              </a:rPr>
              <a:t>Cuelgo anuncio (colgar un anuncio me cuesta </a:t>
            </a:r>
            <a:r>
              <a:rPr lang="es-ES" sz="1350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es-ES" sz="1350" dirty="0">
                <a:solidFill>
                  <a:schemeClr val="accent1">
                    <a:lumMod val="50000"/>
                  </a:schemeClr>
                </a:solidFill>
              </a:rPr>
              <a:t>€ CPM)</a:t>
            </a:r>
          </a:p>
          <a:p>
            <a:pPr algn="ctr"/>
            <a:endParaRPr lang="es-ES" sz="135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s-ES" sz="135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s-ES" sz="900" i="1" dirty="0">
                <a:solidFill>
                  <a:schemeClr val="accent1">
                    <a:lumMod val="50000"/>
                  </a:schemeClr>
                </a:solidFill>
              </a:rPr>
              <a:t>CPM: coste por mil</a:t>
            </a:r>
          </a:p>
          <a:p>
            <a:pPr algn="ctr"/>
            <a:endParaRPr lang="es-ES" sz="135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s-ES" sz="13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Flecha derecha 5"/>
          <p:cNvSpPr/>
          <p:nvPr/>
        </p:nvSpPr>
        <p:spPr>
          <a:xfrm>
            <a:off x="2155372" y="2850357"/>
            <a:ext cx="1425559" cy="1735931"/>
          </a:xfrm>
          <a:prstGeom prst="rightArrow">
            <a:avLst>
              <a:gd name="adj1" fmla="val 7469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USUARIO CLICKA EN ANUNCIO</a:t>
            </a:r>
          </a:p>
          <a:p>
            <a:pPr algn="ctr"/>
            <a:r>
              <a:rPr lang="es-ES" sz="1350" dirty="0"/>
              <a:t>CTR</a:t>
            </a:r>
            <a:endParaRPr lang="es-ES" sz="1350" dirty="0"/>
          </a:p>
        </p:txBody>
      </p:sp>
      <p:sp>
        <p:nvSpPr>
          <p:cNvPr id="7" name="Rectángulo redondeado 6"/>
          <p:cNvSpPr/>
          <p:nvPr/>
        </p:nvSpPr>
        <p:spPr>
          <a:xfrm>
            <a:off x="3580931" y="2909293"/>
            <a:ext cx="4635607" cy="18864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350" dirty="0">
                <a:solidFill>
                  <a:schemeClr val="accent1">
                    <a:lumMod val="50000"/>
                  </a:schemeClr>
                </a:solidFill>
              </a:rPr>
              <a:t>        ¿EL USUARIO COMPRA?</a:t>
            </a:r>
            <a:endParaRPr lang="es-ES" sz="135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s-ES" sz="135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s-ES" sz="13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351877" y="3717751"/>
            <a:ext cx="15152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i="1" dirty="0" err="1"/>
              <a:t>Conversion</a:t>
            </a:r>
            <a:r>
              <a:rPr lang="es-ES" sz="1050" i="1" dirty="0"/>
              <a:t> </a:t>
            </a:r>
            <a:r>
              <a:rPr lang="es-ES" sz="1050" i="1" dirty="0" err="1"/>
              <a:t>rate</a:t>
            </a:r>
            <a:r>
              <a:rPr lang="es-ES" sz="1050" i="1" dirty="0"/>
              <a:t> (CVR): </a:t>
            </a:r>
          </a:p>
          <a:p>
            <a:r>
              <a:rPr lang="es-ES" sz="1050" i="1" dirty="0"/>
              <a:t>% usuarios que compran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596826" y="3044934"/>
            <a:ext cx="10791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b="1" dirty="0">
                <a:solidFill>
                  <a:schemeClr val="accent1">
                    <a:lumMod val="75000"/>
                  </a:schemeClr>
                </a:solidFill>
              </a:rPr>
              <a:t>MI WEB</a:t>
            </a:r>
            <a:endParaRPr lang="es-ES" sz="2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687946" y="2917140"/>
            <a:ext cx="2465740" cy="623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b="1" dirty="0">
                <a:solidFill>
                  <a:schemeClr val="accent1">
                    <a:lumMod val="75000"/>
                  </a:schemeClr>
                </a:solidFill>
              </a:rPr>
              <a:t>WEB DE MI CLIENTE </a:t>
            </a:r>
          </a:p>
          <a:p>
            <a:r>
              <a:rPr lang="es-ES" sz="1350" b="1" dirty="0">
                <a:solidFill>
                  <a:schemeClr val="accent1">
                    <a:lumMod val="75000"/>
                  </a:schemeClr>
                </a:solidFill>
              </a:rPr>
              <a:t>(EMPRESA ANUNCIANTE)</a:t>
            </a:r>
            <a:endParaRPr lang="es-ES" sz="135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Flecha curvada hacia arriba 11"/>
          <p:cNvSpPr/>
          <p:nvPr/>
        </p:nvSpPr>
        <p:spPr>
          <a:xfrm flipH="1">
            <a:off x="1273629" y="4861628"/>
            <a:ext cx="2847703" cy="692331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803478" y="4870926"/>
            <a:ext cx="22599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50" dirty="0">
                <a:solidFill>
                  <a:schemeClr val="accent2"/>
                </a:solidFill>
              </a:rPr>
              <a:t>COBRO 5€ POR CADA USUARIO QUE COMPRA</a:t>
            </a:r>
          </a:p>
        </p:txBody>
      </p:sp>
      <p:cxnSp>
        <p:nvCxnSpPr>
          <p:cNvPr id="16" name="Conector recto de flecha 15"/>
          <p:cNvCxnSpPr/>
          <p:nvPr/>
        </p:nvCxnSpPr>
        <p:spPr>
          <a:xfrm flipH="1">
            <a:off x="4351861" y="3855888"/>
            <a:ext cx="254726" cy="259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5020319" y="3855887"/>
            <a:ext cx="278141" cy="25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3976386" y="4052741"/>
            <a:ext cx="112607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100" dirty="0"/>
              <a:t>SI: </a:t>
            </a:r>
          </a:p>
          <a:p>
            <a:r>
              <a:rPr lang="es-ES" sz="900" dirty="0"/>
              <a:t>MI cliente me paga cuota fija = 5€</a:t>
            </a:r>
            <a:endParaRPr lang="es-ES" sz="9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5302124" y="4197641"/>
            <a:ext cx="9248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100" dirty="0"/>
              <a:t>NO</a:t>
            </a:r>
            <a:endParaRPr lang="es-ES" sz="135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180264" y="3821908"/>
            <a:ext cx="3969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i="1" dirty="0"/>
              <a:t>CVR</a:t>
            </a:r>
            <a:endParaRPr lang="es-ES" sz="788" i="1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149216" y="3812660"/>
            <a:ext cx="6740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i="1" dirty="0"/>
              <a:t>1-CVR</a:t>
            </a:r>
            <a:endParaRPr lang="es-ES" sz="788" i="1" dirty="0"/>
          </a:p>
        </p:txBody>
      </p:sp>
      <p:sp>
        <p:nvSpPr>
          <p:cNvPr id="25" name="CuadroTexto 24"/>
          <p:cNvSpPr txBox="1"/>
          <p:nvPr/>
        </p:nvSpPr>
        <p:spPr>
          <a:xfrm>
            <a:off x="5298460" y="4991396"/>
            <a:ext cx="3228026" cy="71558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350" dirty="0"/>
              <a:t>Modelo económico: </a:t>
            </a:r>
          </a:p>
          <a:p>
            <a:r>
              <a:rPr lang="es-ES" sz="1350" dirty="0" err="1"/>
              <a:t>Nºanuncios</a:t>
            </a:r>
            <a:r>
              <a:rPr lang="es-ES" sz="1350" dirty="0"/>
              <a:t> *[CTR*CVR*cuota- </a:t>
            </a:r>
            <a:r>
              <a:rPr lang="es-ES" sz="1350" dirty="0" err="1"/>
              <a:t>costefijo</a:t>
            </a:r>
            <a:r>
              <a:rPr lang="es-ES" sz="1350" dirty="0"/>
              <a:t>]</a:t>
            </a:r>
          </a:p>
          <a:p>
            <a:r>
              <a:rPr lang="es-ES" sz="1350" dirty="0"/>
              <a:t>Nº anuncios * [CTR*CVR*5€-0,005€]</a:t>
            </a:r>
            <a:endParaRPr lang="es-ES" sz="135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490412" y="5716650"/>
            <a:ext cx="823235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50" dirty="0"/>
              <a:t>Suponemos: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sz="1350" dirty="0"/>
              <a:t>CVR fijo para todas las empresas = 17%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sz="1350" dirty="0"/>
              <a:t>Cuota fija por empresa: 5€</a:t>
            </a:r>
            <a:endParaRPr lang="es-E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sz="1350" dirty="0"/>
              <a:t>Coste publicar anuncio= 5€ CPM (0,005 por anuncio)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sz="1350" dirty="0">
                <a:solidFill>
                  <a:schemeClr val="accent6"/>
                </a:solidFill>
              </a:rPr>
              <a:t>Actualmente 0,6998% de los usuarios </a:t>
            </a:r>
            <a:r>
              <a:rPr lang="es-ES" sz="1350" dirty="0" err="1">
                <a:solidFill>
                  <a:schemeClr val="accent6"/>
                </a:solidFill>
              </a:rPr>
              <a:t>clickan</a:t>
            </a:r>
            <a:r>
              <a:rPr lang="es-ES" sz="1350" dirty="0">
                <a:solidFill>
                  <a:schemeClr val="accent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197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Entendamos el modelo de negocio </a:t>
            </a:r>
            <a:r>
              <a:rPr lang="es-ES" dirty="0" smtClean="0"/>
              <a:t>(2/2)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826360"/>
              </p:ext>
            </p:extLst>
          </p:nvPr>
        </p:nvGraphicFramePr>
        <p:xfrm>
          <a:off x="556462" y="1540985"/>
          <a:ext cx="3015965" cy="329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674">
                  <a:extLst>
                    <a:ext uri="{9D8B030D-6E8A-4147-A177-3AD203B41FA5}">
                      <a16:colId xmlns:a16="http://schemas.microsoft.com/office/drawing/2014/main" val="1137433477"/>
                    </a:ext>
                  </a:extLst>
                </a:gridCol>
                <a:gridCol w="939445">
                  <a:extLst>
                    <a:ext uri="{9D8B030D-6E8A-4147-A177-3AD203B41FA5}">
                      <a16:colId xmlns:a16="http://schemas.microsoft.com/office/drawing/2014/main" val="1057739107"/>
                    </a:ext>
                  </a:extLst>
                </a:gridCol>
                <a:gridCol w="1369846">
                  <a:extLst>
                    <a:ext uri="{9D8B030D-6E8A-4147-A177-3AD203B41FA5}">
                      <a16:colId xmlns:a16="http://schemas.microsoft.com/office/drawing/2014/main" val="560287254"/>
                    </a:ext>
                  </a:extLst>
                </a:gridCol>
              </a:tblGrid>
              <a:tr h="231040">
                <a:tc gridSpan="2">
                  <a:txBody>
                    <a:bodyPr/>
                    <a:lstStyle/>
                    <a:p>
                      <a:pPr algn="ctr"/>
                      <a:endParaRPr lang="es-ES" sz="1000" dirty="0"/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 smtClean="0">
                          <a:solidFill>
                            <a:srgbClr val="0070C0"/>
                          </a:solidFill>
                        </a:rPr>
                        <a:t>Nº CASOS</a:t>
                      </a:r>
                      <a:endParaRPr lang="es-ES" sz="10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315282"/>
                  </a:ext>
                </a:extLst>
              </a:tr>
              <a:tr h="217714">
                <a:tc rowSpan="2">
                  <a:txBody>
                    <a:bodyPr/>
                    <a:lstStyle/>
                    <a:p>
                      <a:pPr algn="ctr"/>
                      <a:r>
                        <a:rPr lang="es-ES" sz="1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ANUNCIOS  PUBLICADOS</a:t>
                      </a:r>
                      <a:endParaRPr lang="es-ES" sz="1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 vert="vert27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CLICK</a:t>
                      </a:r>
                      <a:endParaRPr lang="es-ES" sz="1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 smtClean="0"/>
                        <a:t>4768</a:t>
                      </a:r>
                      <a:endParaRPr lang="es-ES" sz="1000" dirty="0"/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472146"/>
                  </a:ext>
                </a:extLst>
              </a:tr>
              <a:tr h="284400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 CLICK</a:t>
                      </a:r>
                      <a:endParaRPr lang="es-ES" sz="1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000" dirty="0" smtClean="0"/>
                    </a:p>
                    <a:p>
                      <a:pPr algn="ctr"/>
                      <a:endParaRPr lang="es-ES" sz="1000" dirty="0" smtClean="0"/>
                    </a:p>
                    <a:p>
                      <a:pPr algn="ctr"/>
                      <a:endParaRPr lang="es-ES" sz="1000" dirty="0" smtClean="0"/>
                    </a:p>
                    <a:p>
                      <a:pPr algn="ctr"/>
                      <a:endParaRPr lang="es-ES" sz="1000" dirty="0" smtClean="0"/>
                    </a:p>
                    <a:p>
                      <a:pPr algn="ctr"/>
                      <a:r>
                        <a:rPr lang="es-ES" sz="1000" dirty="0" smtClean="0"/>
                        <a:t>676.546</a:t>
                      </a:r>
                      <a:endParaRPr lang="es-ES" sz="10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93038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4147888" y="1466179"/>
            <a:ext cx="4800600" cy="14205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s-ES" sz="1350" dirty="0"/>
          </a:p>
          <a:p>
            <a:endParaRPr lang="es-ES" sz="135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4147888" y="4436658"/>
            <a:ext cx="4656221" cy="17749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68580" tIns="34290" rIns="68580" bIns="3429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500" dirty="0"/>
              <a:t>¡Me interesa descartar los NO CLICKS!...</a:t>
            </a:r>
          </a:p>
          <a:p>
            <a:pPr marL="0" indent="0" algn="ctr">
              <a:buNone/>
            </a:pPr>
            <a:r>
              <a:rPr lang="es-ES" sz="1500" dirty="0"/>
              <a:t>… lo que aproximaremos a…</a:t>
            </a:r>
          </a:p>
          <a:p>
            <a:pPr marL="0" indent="0" algn="ctr">
              <a:buNone/>
            </a:pPr>
            <a:r>
              <a:rPr lang="es-ES" sz="1500" dirty="0"/>
              <a:t>¡Me interesa publicar los anuncios con CTR alto!  </a:t>
            </a:r>
          </a:p>
          <a:p>
            <a:pPr marL="0" indent="0">
              <a:buNone/>
            </a:pPr>
            <a:r>
              <a:rPr lang="es-ES" sz="1500" dirty="0"/>
              <a:t>ESTRATEGIA: crear un</a:t>
            </a:r>
            <a:r>
              <a:rPr lang="es-ES" sz="1800" b="1" dirty="0"/>
              <a:t> clasificador </a:t>
            </a:r>
            <a:r>
              <a:rPr lang="es-ES" sz="1500" dirty="0"/>
              <a:t>que determine si cuelgo o no anuncio, en función de la probabilidad de </a:t>
            </a:r>
            <a:r>
              <a:rPr lang="es-ES" sz="1500" dirty="0" err="1"/>
              <a:t>click</a:t>
            </a:r>
            <a:r>
              <a:rPr lang="es-ES" sz="1500" dirty="0"/>
              <a:t> del usuario (CTR)</a:t>
            </a:r>
          </a:p>
        </p:txBody>
      </p:sp>
      <p:sp>
        <p:nvSpPr>
          <p:cNvPr id="6" name="Flecha abajo 5"/>
          <p:cNvSpPr/>
          <p:nvPr/>
        </p:nvSpPr>
        <p:spPr>
          <a:xfrm>
            <a:off x="4606733" y="3339942"/>
            <a:ext cx="1831808" cy="54018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2" name="CuadroTexto 11"/>
          <p:cNvSpPr txBox="1"/>
          <p:nvPr/>
        </p:nvSpPr>
        <p:spPr>
          <a:xfrm>
            <a:off x="179581" y="5449190"/>
            <a:ext cx="3769726" cy="7623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s-ES" sz="2100" b="1" dirty="0">
                <a:solidFill>
                  <a:schemeClr val="accent2">
                    <a:lumMod val="75000"/>
                  </a:schemeClr>
                </a:solidFill>
              </a:rPr>
              <a:t>CLASIFICADOR BASADO EN PROBABILIDAD DE CLICK (CTR)</a:t>
            </a:r>
            <a:endParaRPr lang="es-ES" sz="2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3154415" y="2684067"/>
            <a:ext cx="1540908" cy="22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975201" y="2530317"/>
            <a:ext cx="1094873" cy="2026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sz="1350" dirty="0">
                <a:solidFill>
                  <a:srgbClr val="FF0000"/>
                </a:solidFill>
              </a:rPr>
              <a:t>Descartar!</a:t>
            </a:r>
          </a:p>
          <a:p>
            <a:endParaRPr lang="es-ES" sz="1350" dirty="0">
              <a:solidFill>
                <a:srgbClr val="FF0000"/>
              </a:solidFill>
            </a:endParaRPr>
          </a:p>
          <a:p>
            <a:endParaRPr lang="es-ES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320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ESTRATEGIA DATA SCIENTIST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0912" y="4520865"/>
            <a:ext cx="7126523" cy="1353553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arenR"/>
            </a:pPr>
            <a:r>
              <a:rPr lang="es-ES" dirty="0" smtClean="0"/>
              <a:t>Crear un </a:t>
            </a:r>
            <a:r>
              <a:rPr lang="es-ES" b="1" dirty="0" smtClean="0">
                <a:solidFill>
                  <a:srgbClr val="0070C0"/>
                </a:solidFill>
              </a:rPr>
              <a:t>modelo que calcule CTR</a:t>
            </a:r>
          </a:p>
          <a:p>
            <a:pPr marL="385763" indent="-385763">
              <a:buFont typeface="+mj-lt"/>
              <a:buAutoNum type="arabicParenR"/>
            </a:pPr>
            <a:r>
              <a:rPr lang="es-ES" dirty="0" smtClean="0"/>
              <a:t>A partir de la probabilidad de </a:t>
            </a:r>
            <a:r>
              <a:rPr lang="es-ES" dirty="0" err="1" smtClean="0"/>
              <a:t>click</a:t>
            </a:r>
            <a:r>
              <a:rPr lang="es-ES" dirty="0" smtClean="0"/>
              <a:t>, </a:t>
            </a:r>
            <a:r>
              <a:rPr lang="es-ES" dirty="0"/>
              <a:t>crear un </a:t>
            </a:r>
            <a:r>
              <a:rPr lang="es-ES" b="1" dirty="0">
                <a:solidFill>
                  <a:srgbClr val="0070C0"/>
                </a:solidFill>
              </a:rPr>
              <a:t>clasificador que decida si se publica o no un anuncio</a:t>
            </a:r>
            <a:r>
              <a:rPr lang="es-ES" dirty="0"/>
              <a:t>. </a:t>
            </a:r>
            <a:r>
              <a:rPr lang="es-ES" dirty="0" smtClean="0"/>
              <a:t>Aquí se tendrán en cuenta el aspecto económico. </a:t>
            </a:r>
            <a:endParaRPr lang="es-ES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77164687"/>
              </p:ext>
            </p:extLst>
          </p:nvPr>
        </p:nvGraphicFramePr>
        <p:xfrm>
          <a:off x="802378" y="1931069"/>
          <a:ext cx="7463590" cy="2463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332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4445" y="2498726"/>
            <a:ext cx="7886700" cy="1325563"/>
          </a:xfrm>
        </p:spPr>
        <p:txBody>
          <a:bodyPr/>
          <a:lstStyle/>
          <a:p>
            <a:r>
              <a:rPr lang="es-ES" dirty="0" smtClean="0"/>
              <a:t>2. CÓMO SON LOS DATOS?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645282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</TotalTime>
  <Words>899</Words>
  <Application>Microsoft Office PowerPoint</Application>
  <PresentationFormat>Presentación en pantalla (4:3)</PresentationFormat>
  <Paragraphs>190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Wingdings 2</vt:lpstr>
      <vt:lpstr>HDOfficeLightV0</vt:lpstr>
      <vt:lpstr>Tema de Office</vt:lpstr>
      <vt:lpstr>CTR PREDICTOR</vt:lpstr>
      <vt:lpstr>IMAGINEMOS QUE…</vt:lpstr>
      <vt:lpstr>INDICE</vt:lpstr>
      <vt:lpstr>1.ENTENDAMOS EL PROBLEMA….</vt:lpstr>
      <vt:lpstr>Incluir (CRISTINA):</vt:lpstr>
      <vt:lpstr>Entendamos el modelo de negocio (1/2)</vt:lpstr>
      <vt:lpstr>Entendamos el modelo de negocio (2/2)</vt:lpstr>
      <vt:lpstr>ESTRATEGIA DATA SCIENTIST</vt:lpstr>
      <vt:lpstr>2. CÓMO SON LOS DATOS?</vt:lpstr>
      <vt:lpstr>Incluir (Xavi / Cristina?)</vt:lpstr>
      <vt:lpstr>2.1 Datos que nos facilitan</vt:lpstr>
      <vt:lpstr>2.2 CLICK / NO-CLICK (desbalanceo)</vt:lpstr>
      <vt:lpstr>2.3.a Algunas gráficas</vt:lpstr>
      <vt:lpstr>2.3.b Precio por noche vs tipo de reserva</vt:lpstr>
      <vt:lpstr>3.FEATURE EXTRACTION</vt:lpstr>
      <vt:lpstr>Incluir (XAVI):</vt:lpstr>
      <vt:lpstr>4. MODELO: CLASIFICADOR</vt:lpstr>
      <vt:lpstr>Incluir (LUIS):</vt:lpstr>
      <vt:lpstr>5. EVALUACIÓN DEL MODELO Y  RESULTADOS</vt:lpstr>
      <vt:lpstr>Incluir (XAVI / LUIS / LAURA)</vt:lpstr>
      <vt:lpstr>5.1Matriz de confusión y curva AUC-ROC</vt:lpstr>
      <vt:lpstr>5.2 Aspecto económico… y baseline</vt:lpstr>
      <vt:lpstr>5.3 Beneficio vs threshold: mejora respecto baseline</vt:lpstr>
      <vt:lpstr>5.4   RESULTADOS ECONÓMICOS</vt:lpstr>
      <vt:lpstr>6. BLOG</vt:lpstr>
      <vt:lpstr>Incluir (ALEX):</vt:lpstr>
      <vt:lpstr>BLOG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Adwords</dc:title>
  <dc:creator>Cristina Serrano</dc:creator>
  <cp:lastModifiedBy>Cristina Serrano</cp:lastModifiedBy>
  <cp:revision>59</cp:revision>
  <dcterms:created xsi:type="dcterms:W3CDTF">2016-02-01T21:14:20Z</dcterms:created>
  <dcterms:modified xsi:type="dcterms:W3CDTF">2016-02-28T11:59:50Z</dcterms:modified>
</cp:coreProperties>
</file>