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307" r:id="rId26"/>
    <p:sldId id="303" r:id="rId27"/>
    <p:sldId id="286" r:id="rId28"/>
    <p:sldId id="288" r:id="rId29"/>
    <p:sldId id="304" r:id="rId30"/>
    <p:sldId id="305" r:id="rId31"/>
    <p:sldId id="290" r:id="rId32"/>
    <p:sldId id="284" r:id="rId33"/>
    <p:sldId id="298" r:id="rId34"/>
    <p:sldId id="300" r:id="rId35"/>
    <p:sldId id="301" r:id="rId36"/>
    <p:sldId id="292" r:id="rId37"/>
    <p:sldId id="289" r:id="rId38"/>
    <p:sldId id="293" r:id="rId39"/>
    <p:sldId id="306" r:id="rId40"/>
    <p:sldId id="302" r:id="rId41"/>
    <p:sldId id="294" r:id="rId42"/>
    <p:sldId id="295" r:id="rId43"/>
    <p:sldId id="296" r:id="rId44"/>
    <p:sldId id="281" r:id="rId45"/>
    <p:sldId id="282" r:id="rId46"/>
  </p:sldIdLst>
  <p:sldSz cx="9144000" cy="6858000" type="screen4x3"/>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236" y="1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1A6AE6-0D13-4424-A059-C0E94262BA52}" type="datetimeFigureOut">
              <a:rPr lang="en-IN" smtClean="0"/>
              <a:t>10-08-2020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C534EC-36C0-4667-B65C-50CA9A10B89D}" type="slidenum">
              <a:rPr lang="en-IN" smtClean="0"/>
              <a:t>‹#›</a:t>
            </a:fld>
            <a:endParaRPr lang="en-IN"/>
          </a:p>
        </p:txBody>
      </p:sp>
    </p:spTree>
    <p:extLst>
      <p:ext uri="{BB962C8B-B14F-4D97-AF65-F5344CB8AC3E}">
        <p14:creationId xmlns:p14="http://schemas.microsoft.com/office/powerpoint/2010/main" val="2174792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6C534EC-36C0-4667-B65C-50CA9A10B89D}" type="slidenum">
              <a:rPr lang="en-IN" smtClean="0"/>
              <a:t>14</a:t>
            </a:fld>
            <a:endParaRPr lang="en-IN"/>
          </a:p>
        </p:txBody>
      </p:sp>
    </p:spTree>
    <p:extLst>
      <p:ext uri="{BB962C8B-B14F-4D97-AF65-F5344CB8AC3E}">
        <p14:creationId xmlns:p14="http://schemas.microsoft.com/office/powerpoint/2010/main" val="20996343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819FD0F-25C3-4CE2-B328-C994634667FC}" type="datetimeFigureOut">
              <a:rPr lang="en-US" smtClean="0"/>
              <a:pPr/>
              <a:t>8/10/2020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77E903A-E0E8-4C01-880F-24AC8EBCDC3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819FD0F-25C3-4CE2-B328-C994634667FC}" type="datetimeFigureOut">
              <a:rPr lang="en-US" smtClean="0"/>
              <a:pPr/>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E903A-E0E8-4C01-880F-24AC8EBCDC3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819FD0F-25C3-4CE2-B328-C994634667FC}" type="datetimeFigureOut">
              <a:rPr lang="en-US" smtClean="0"/>
              <a:pPr/>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E903A-E0E8-4C01-880F-24AC8EBCDC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819FD0F-25C3-4CE2-B328-C994634667FC}" type="datetimeFigureOut">
              <a:rPr lang="en-US" smtClean="0"/>
              <a:pPr/>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E903A-E0E8-4C01-880F-24AC8EBCDC3D}"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819FD0F-25C3-4CE2-B328-C994634667FC}" type="datetimeFigureOut">
              <a:rPr lang="en-US" smtClean="0"/>
              <a:pPr/>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E903A-E0E8-4C01-880F-24AC8EBCDC3D}"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819FD0F-25C3-4CE2-B328-C994634667FC}" type="datetimeFigureOut">
              <a:rPr lang="en-US" smtClean="0"/>
              <a:pPr/>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7E903A-E0E8-4C01-880F-24AC8EBCDC3D}"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819FD0F-25C3-4CE2-B328-C994634667FC}" type="datetimeFigureOut">
              <a:rPr lang="en-US" smtClean="0"/>
              <a:pPr/>
              <a:t>8/10/2020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7E903A-E0E8-4C01-880F-24AC8EBCDC3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819FD0F-25C3-4CE2-B328-C994634667FC}" type="datetimeFigureOut">
              <a:rPr lang="en-US" smtClean="0"/>
              <a:pPr/>
              <a:t>8/10/2020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7E903A-E0E8-4C01-880F-24AC8EBCDC3D}"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19FD0F-25C3-4CE2-B328-C994634667FC}" type="datetimeFigureOut">
              <a:rPr lang="en-US" smtClean="0"/>
              <a:pPr/>
              <a:t>8/10/2020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7E903A-E0E8-4C01-880F-24AC8EBCDC3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E819FD0F-25C3-4CE2-B328-C994634667FC}" type="datetimeFigureOut">
              <a:rPr lang="en-US" smtClean="0"/>
              <a:pPr/>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7E903A-E0E8-4C01-880F-24AC8EBCDC3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819FD0F-25C3-4CE2-B328-C994634667FC}" type="datetimeFigureOut">
              <a:rPr lang="en-US" smtClean="0"/>
              <a:pPr/>
              <a:t>8/10/2020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77E903A-E0E8-4C01-880F-24AC8EBCDC3D}"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819FD0F-25C3-4CE2-B328-C994634667FC}" type="datetimeFigureOut">
              <a:rPr lang="en-US" smtClean="0"/>
              <a:pPr/>
              <a:t>8/10/2020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77E903A-E0E8-4C01-880F-24AC8EBCDC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23" r:id="rId5"/>
    <p:sldLayoutId id="2147484024" r:id="rId6"/>
    <p:sldLayoutId id="2147484025" r:id="rId7"/>
    <p:sldLayoutId id="2147484026" r:id="rId8"/>
    <p:sldLayoutId id="2147484027" r:id="rId9"/>
    <p:sldLayoutId id="2147484028" r:id="rId10"/>
    <p:sldLayoutId id="214748402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kgec.jpg"/>
          <p:cNvPicPr>
            <a:picLocks noGrp="1" noChangeAspect="1"/>
          </p:cNvPicPr>
          <p:nvPr>
            <p:ph idx="1"/>
          </p:nvPr>
        </p:nvPicPr>
        <p:blipFill>
          <a:blip r:embed="rId2"/>
          <a:stretch>
            <a:fillRect/>
          </a:stretch>
        </p:blipFill>
        <p:spPr>
          <a:xfrm>
            <a:off x="2166424" y="281353"/>
            <a:ext cx="4910464" cy="3910821"/>
          </a:xfrm>
        </p:spPr>
      </p:pic>
      <p:sp>
        <p:nvSpPr>
          <p:cNvPr id="2" name="Title 1"/>
          <p:cNvSpPr>
            <a:spLocks noGrp="1"/>
          </p:cNvSpPr>
          <p:nvPr>
            <p:ph type="title"/>
          </p:nvPr>
        </p:nvSpPr>
        <p:spPr>
          <a:xfrm>
            <a:off x="211015" y="624110"/>
            <a:ext cx="8932985" cy="1280890"/>
          </a:xfrm>
        </p:spPr>
        <p:txBody>
          <a:bodyPr>
            <a:normAutofit/>
          </a:bodyPr>
          <a:lstStyle/>
          <a:p>
            <a:r>
              <a:rPr lang="en-US" sz="3200" dirty="0"/>
              <a:t>   </a:t>
            </a:r>
          </a:p>
        </p:txBody>
      </p:sp>
      <p:sp>
        <p:nvSpPr>
          <p:cNvPr id="5" name="TextBox 4"/>
          <p:cNvSpPr txBox="1"/>
          <p:nvPr/>
        </p:nvSpPr>
        <p:spPr>
          <a:xfrm>
            <a:off x="6105378" y="5106571"/>
            <a:ext cx="2841674" cy="1200329"/>
          </a:xfrm>
          <a:prstGeom prst="rect">
            <a:avLst/>
          </a:prstGeom>
          <a:noFill/>
        </p:spPr>
        <p:txBody>
          <a:bodyPr wrap="square" rtlCol="0">
            <a:spAutoFit/>
          </a:bodyPr>
          <a:lstStyle/>
          <a:p>
            <a:r>
              <a:rPr lang="en-US" b="1" dirty="0"/>
              <a:t>Team Members:</a:t>
            </a:r>
          </a:p>
          <a:p>
            <a:r>
              <a:rPr lang="en-US" dirty="0"/>
              <a:t>Harshdeep Rana</a:t>
            </a:r>
          </a:p>
          <a:p>
            <a:r>
              <a:rPr lang="en-US" dirty="0"/>
              <a:t>Ishaan Bhattacharya</a:t>
            </a:r>
          </a:p>
          <a:p>
            <a:r>
              <a:rPr lang="en-US" dirty="0"/>
              <a:t>Ishita Tyagi</a:t>
            </a:r>
          </a:p>
        </p:txBody>
      </p:sp>
      <p:sp>
        <p:nvSpPr>
          <p:cNvPr id="6" name="TextBox 5"/>
          <p:cNvSpPr txBox="1"/>
          <p:nvPr/>
        </p:nvSpPr>
        <p:spPr>
          <a:xfrm>
            <a:off x="407963" y="5078437"/>
            <a:ext cx="3896750" cy="646331"/>
          </a:xfrm>
          <a:prstGeom prst="rect">
            <a:avLst/>
          </a:prstGeom>
          <a:noFill/>
        </p:spPr>
        <p:txBody>
          <a:bodyPr wrap="square" rtlCol="0">
            <a:spAutoFit/>
          </a:bodyPr>
          <a:lstStyle/>
          <a:p>
            <a:r>
              <a:rPr lang="en-US" b="1" dirty="0"/>
              <a:t>Guided By: </a:t>
            </a:r>
          </a:p>
          <a:p>
            <a:r>
              <a:rPr lang="en-US" dirty="0"/>
              <a:t>Yogita Chhabra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72197"/>
            <a:ext cx="8229600" cy="5570805"/>
          </a:xfrm>
        </p:spPr>
        <p:txBody>
          <a:bodyPr>
            <a:normAutofit/>
          </a:bodyPr>
          <a:lstStyle/>
          <a:p>
            <a:pPr lvl="0" algn="just"/>
            <a:r>
              <a:rPr lang="en-IN" sz="2400" b="1" i="1" dirty="0">
                <a:latin typeface="Times New Roman" pitchFamily="18" charset="0"/>
                <a:cs typeface="Times New Roman" pitchFamily="18" charset="0"/>
              </a:rPr>
              <a:t>Lasso Regression </a:t>
            </a:r>
            <a:r>
              <a:rPr lang="en-IN" sz="2400" dirty="0">
                <a:latin typeface="Times New Roman" pitchFamily="18" charset="0"/>
                <a:cs typeface="Times New Roman" pitchFamily="18" charset="0"/>
              </a:rPr>
              <a:t>: </a:t>
            </a:r>
            <a:r>
              <a:rPr lang="en-US" sz="2400" dirty="0">
                <a:latin typeface="Times New Roman" pitchFamily="18" charset="0"/>
                <a:cs typeface="Times New Roman" pitchFamily="18" charset="0"/>
              </a:rPr>
              <a:t>is a type of linear regression that uses shrinkage. Shrinkage is where data values are shrunk towards a central point, like the mean.</a:t>
            </a:r>
          </a:p>
          <a:p>
            <a:pPr algn="just">
              <a:buNone/>
            </a:pPr>
            <a:endParaRPr lang="en-US" sz="2400" dirty="0">
              <a:latin typeface="Times New Roman" pitchFamily="18" charset="0"/>
              <a:cs typeface="Times New Roman" pitchFamily="18" charset="0"/>
            </a:endParaRPr>
          </a:p>
          <a:p>
            <a:pPr lvl="0" algn="just"/>
            <a:r>
              <a:rPr lang="en-IN" sz="2400" b="1" i="1" dirty="0" err="1">
                <a:latin typeface="Times New Roman" pitchFamily="18" charset="0"/>
                <a:cs typeface="Times New Roman" pitchFamily="18" charset="0"/>
              </a:rPr>
              <a:t>ElasticNet</a:t>
            </a:r>
            <a:r>
              <a:rPr lang="en-IN" sz="2400" b="1" i="1" dirty="0">
                <a:latin typeface="Times New Roman" pitchFamily="18" charset="0"/>
                <a:cs typeface="Times New Roman" pitchFamily="18" charset="0"/>
              </a:rPr>
              <a:t> Regression</a:t>
            </a:r>
            <a:r>
              <a:rPr lang="en-IN" sz="2400" dirty="0">
                <a:latin typeface="Times New Roman" pitchFamily="18" charset="0"/>
                <a:cs typeface="Times New Roman" pitchFamily="18" charset="0"/>
              </a:rPr>
              <a:t>: </a:t>
            </a:r>
            <a:r>
              <a:rPr lang="en-US" sz="2400" dirty="0">
                <a:latin typeface="Times New Roman" pitchFamily="18" charset="0"/>
                <a:cs typeface="Times New Roman" pitchFamily="18" charset="0"/>
              </a:rPr>
              <a:t>merged as a result of critique on lasso, whose variable selection can be too dependent on data and thus unstable. The solution is to combine the penalties of ridge regression and lasso to get the best of both worlds.</a:t>
            </a:r>
          </a:p>
          <a:p>
            <a:pPr algn="just">
              <a:buNone/>
            </a:pPr>
            <a:endParaRPr lang="en-US" sz="2400" dirty="0">
              <a:latin typeface="Times New Roman" pitchFamily="18" charset="0"/>
              <a:cs typeface="Times New Roman" pitchFamily="18" charset="0"/>
            </a:endParaRPr>
          </a:p>
          <a:p>
            <a:pPr lvl="0" algn="just"/>
            <a:r>
              <a:rPr lang="en-IN" sz="2400" b="1" i="1" dirty="0" err="1">
                <a:latin typeface="Times New Roman" pitchFamily="18" charset="0"/>
                <a:cs typeface="Times New Roman" pitchFamily="18" charset="0"/>
              </a:rPr>
              <a:t>Baggging</a:t>
            </a:r>
            <a:r>
              <a:rPr lang="en-IN" sz="2400" b="1" i="1" dirty="0">
                <a:latin typeface="Times New Roman" pitchFamily="18" charset="0"/>
                <a:cs typeface="Times New Roman" pitchFamily="18" charset="0"/>
              </a:rPr>
              <a:t> Regression</a:t>
            </a:r>
            <a:r>
              <a:rPr lang="en-IN" sz="2400" dirty="0">
                <a:latin typeface="Times New Roman" pitchFamily="18" charset="0"/>
                <a:cs typeface="Times New Roman" pitchFamily="18" charset="0"/>
              </a:rPr>
              <a:t> : </a:t>
            </a:r>
            <a:r>
              <a:rPr lang="en-US" sz="2400" dirty="0">
                <a:latin typeface="Times New Roman" pitchFamily="18" charset="0"/>
                <a:cs typeface="Times New Roman" pitchFamily="18" charset="0"/>
              </a:rPr>
              <a:t>is an ensemble meta-estimator that fits base </a:t>
            </a:r>
            <a:r>
              <a:rPr lang="en-US" sz="2400" dirty="0" err="1">
                <a:latin typeface="Times New Roman" pitchFamily="18" charset="0"/>
                <a:cs typeface="Times New Roman" pitchFamily="18" charset="0"/>
              </a:rPr>
              <a:t>regressors</a:t>
            </a:r>
            <a:r>
              <a:rPr lang="en-US" sz="2400" dirty="0">
                <a:latin typeface="Times New Roman" pitchFamily="18" charset="0"/>
                <a:cs typeface="Times New Roman" pitchFamily="18" charset="0"/>
              </a:rPr>
              <a:t> each on random subsets of the original dataset and then aggregate their individual predictions (either by voting or by averaging) to form a final prediction.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61182"/>
            <a:ext cx="8229600" cy="5346109"/>
          </a:xfrm>
        </p:spPr>
        <p:txBody>
          <a:bodyPr>
            <a:normAutofit/>
          </a:bodyPr>
          <a:lstStyle/>
          <a:p>
            <a:pPr lvl="0" algn="just"/>
            <a:r>
              <a:rPr lang="en-IN" sz="2400" b="1" i="1" dirty="0" err="1">
                <a:latin typeface="Times New Roman" pitchFamily="18" charset="0"/>
                <a:cs typeface="Times New Roman" pitchFamily="18" charset="0"/>
              </a:rPr>
              <a:t>RandomForest</a:t>
            </a:r>
            <a:r>
              <a:rPr lang="en-IN" sz="2400" b="1" i="1" dirty="0">
                <a:latin typeface="Times New Roman" pitchFamily="18" charset="0"/>
                <a:cs typeface="Times New Roman" pitchFamily="18" charset="0"/>
              </a:rPr>
              <a:t> Regression :</a:t>
            </a:r>
            <a:r>
              <a:rPr lang="en-US" sz="2400" dirty="0">
                <a:latin typeface="Times New Roman" pitchFamily="18" charset="0"/>
                <a:cs typeface="Times New Roman" pitchFamily="18" charset="0"/>
              </a:rPr>
              <a:t>A random forest is a meta estimator that fits a number of classifying decision trees on various sub-samples of the dataset and uses averaging to improve the predictive accuracy and control over-fitting.</a:t>
            </a:r>
          </a:p>
          <a:p>
            <a:pPr algn="just">
              <a:buNone/>
            </a:pPr>
            <a:endParaRPr lang="en-US" sz="2400" dirty="0">
              <a:latin typeface="Times New Roman" pitchFamily="18" charset="0"/>
              <a:cs typeface="Times New Roman" pitchFamily="18" charset="0"/>
            </a:endParaRPr>
          </a:p>
          <a:p>
            <a:pPr lvl="0" algn="just"/>
            <a:r>
              <a:rPr lang="en-IN" sz="2400" b="1" i="1" dirty="0" err="1">
                <a:latin typeface="Times New Roman" pitchFamily="18" charset="0"/>
                <a:cs typeface="Times New Roman" pitchFamily="18" charset="0"/>
              </a:rPr>
              <a:t>ExtraTrees</a:t>
            </a:r>
            <a:r>
              <a:rPr lang="en-IN" sz="2400" b="1" i="1" dirty="0">
                <a:latin typeface="Times New Roman" pitchFamily="18" charset="0"/>
                <a:cs typeface="Times New Roman" pitchFamily="18" charset="0"/>
              </a:rPr>
              <a:t> Regression</a:t>
            </a:r>
            <a:r>
              <a:rPr lang="en-IN" sz="2400" dirty="0">
                <a:latin typeface="Times New Roman" pitchFamily="18" charset="0"/>
                <a:cs typeface="Times New Roman" pitchFamily="18" charset="0"/>
              </a:rPr>
              <a:t> : It </a:t>
            </a:r>
            <a:r>
              <a:rPr lang="en-US" sz="2400" dirty="0">
                <a:latin typeface="Times New Roman" pitchFamily="18" charset="0"/>
                <a:cs typeface="Times New Roman" pitchFamily="18" charset="0"/>
              </a:rPr>
              <a:t>implements a meta estimator that fits a number of randomized decision trees (a.k.a. extra-trees) on various sub-samples of the dataset and uses averaging to improve the predictive accuracy and control over-fitting.</a:t>
            </a:r>
          </a:p>
          <a:p>
            <a:pPr algn="just">
              <a:buNone/>
            </a:pPr>
            <a:endParaRPr lang="en-US" sz="2400" dirty="0">
              <a:latin typeface="Times New Roman" pitchFamily="18" charset="0"/>
              <a:cs typeface="Times New Roman" pitchFamily="18" charset="0"/>
            </a:endParaRPr>
          </a:p>
          <a:p>
            <a:pPr lvl="0" algn="just"/>
            <a:r>
              <a:rPr lang="en-IN" sz="2400" b="1" i="1" dirty="0" err="1">
                <a:latin typeface="Times New Roman" pitchFamily="18" charset="0"/>
                <a:cs typeface="Times New Roman" pitchFamily="18" charset="0"/>
              </a:rPr>
              <a:t>KNeighbours</a:t>
            </a:r>
            <a:r>
              <a:rPr lang="en-IN" sz="2400" b="1" i="1" dirty="0">
                <a:latin typeface="Times New Roman" pitchFamily="18" charset="0"/>
                <a:cs typeface="Times New Roman" pitchFamily="18" charset="0"/>
              </a:rPr>
              <a:t> Regression</a:t>
            </a:r>
            <a:r>
              <a:rPr lang="en-IN" sz="2400" dirty="0">
                <a:latin typeface="Times New Roman" pitchFamily="18" charset="0"/>
                <a:cs typeface="Times New Roman" pitchFamily="18" charset="0"/>
              </a:rPr>
              <a:t>: </a:t>
            </a:r>
            <a:r>
              <a:rPr lang="en-US" sz="2400" dirty="0">
                <a:latin typeface="Times New Roman" pitchFamily="18" charset="0"/>
                <a:cs typeface="Times New Roman" pitchFamily="18" charset="0"/>
              </a:rPr>
              <a:t>The target is predicted by local interpolation of the targets associated of the nearest neighbors in the training set.</a:t>
            </a:r>
          </a:p>
          <a:p>
            <a:pPr>
              <a:buNone/>
            </a:pP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59656"/>
            <a:ext cx="8229600" cy="5247636"/>
          </a:xfrm>
        </p:spPr>
        <p:txBody>
          <a:bodyPr/>
          <a:lstStyle/>
          <a:p>
            <a:pPr lvl="0" algn="just"/>
            <a:r>
              <a:rPr lang="en-IN" sz="2400" b="1" i="1" dirty="0" err="1">
                <a:latin typeface="Times New Roman" pitchFamily="18" charset="0"/>
                <a:cs typeface="Times New Roman" pitchFamily="18" charset="0"/>
              </a:rPr>
              <a:t>DecisionTree</a:t>
            </a:r>
            <a:r>
              <a:rPr lang="en-IN" sz="2400" b="1" i="1" dirty="0">
                <a:latin typeface="Times New Roman" pitchFamily="18" charset="0"/>
                <a:cs typeface="Times New Roman" pitchFamily="18" charset="0"/>
              </a:rPr>
              <a:t> Regression</a:t>
            </a:r>
            <a:r>
              <a:rPr lang="en-IN" sz="2400" dirty="0">
                <a:latin typeface="Times New Roman" pitchFamily="18" charset="0"/>
                <a:cs typeface="Times New Roman" pitchFamily="18" charset="0"/>
              </a:rPr>
              <a:t>: It </a:t>
            </a:r>
            <a:r>
              <a:rPr lang="en-US" sz="2400" dirty="0">
                <a:latin typeface="Times New Roman" pitchFamily="18" charset="0"/>
                <a:cs typeface="Times New Roman" pitchFamily="18" charset="0"/>
              </a:rPr>
              <a:t>is used to fit a sine curve with addition noisy observation. As a result, it learns local linear regressions approximating the sine curve.</a:t>
            </a:r>
          </a:p>
          <a:p>
            <a:pPr algn="just">
              <a:buNone/>
            </a:pPr>
            <a:endParaRPr lang="en-US" sz="2400" dirty="0">
              <a:latin typeface="Times New Roman" pitchFamily="18" charset="0"/>
              <a:cs typeface="Times New Roman" pitchFamily="18" charset="0"/>
            </a:endParaRPr>
          </a:p>
          <a:p>
            <a:pPr lvl="0" algn="just"/>
            <a:r>
              <a:rPr lang="en-IN" sz="2400" b="1" i="1" dirty="0" err="1">
                <a:latin typeface="Times New Roman" pitchFamily="18" charset="0"/>
                <a:cs typeface="Times New Roman" pitchFamily="18" charset="0"/>
              </a:rPr>
              <a:t>SupportVector</a:t>
            </a:r>
            <a:r>
              <a:rPr lang="en-IN" sz="2400" b="1" i="1" dirty="0">
                <a:latin typeface="Times New Roman" pitchFamily="18" charset="0"/>
                <a:cs typeface="Times New Roman" pitchFamily="18" charset="0"/>
              </a:rPr>
              <a:t> Regression</a:t>
            </a:r>
            <a:r>
              <a:rPr lang="en-IN" sz="2400" dirty="0">
                <a:latin typeface="Times New Roman" pitchFamily="18" charset="0"/>
                <a:cs typeface="Times New Roman" pitchFamily="18" charset="0"/>
              </a:rPr>
              <a:t>: It  </a:t>
            </a:r>
            <a:r>
              <a:rPr lang="en-US" sz="2400" dirty="0">
                <a:latin typeface="Times New Roman" pitchFamily="18" charset="0"/>
                <a:cs typeface="Times New Roman" pitchFamily="18" charset="0"/>
              </a:rPr>
              <a:t>is a supervised machine learning algorithm which is used for regression challenges</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ext uri="{D42A27DB-BD31-4B8C-83A1-F6EECF244321}">
                <p14:modId xmlns:p14="http://schemas.microsoft.com/office/powerpoint/2010/main" val="1378806310"/>
              </p:ext>
            </p:extLst>
          </p:nvPr>
        </p:nvGraphicFramePr>
        <p:xfrm>
          <a:off x="540328" y="1371600"/>
          <a:ext cx="8326582" cy="5191760"/>
        </p:xfrm>
        <a:graphic>
          <a:graphicData uri="http://schemas.openxmlformats.org/drawingml/2006/table">
            <a:tbl>
              <a:tblPr firstRow="1" bandRow="1">
                <a:tableStyleId>{5C22544A-7EE6-4342-B048-85BDC9FD1C3A}</a:tableStyleId>
              </a:tblPr>
              <a:tblGrid>
                <a:gridCol w="4163291">
                  <a:extLst>
                    <a:ext uri="{9D8B030D-6E8A-4147-A177-3AD203B41FA5}">
                      <a16:colId xmlns="" xmlns:a16="http://schemas.microsoft.com/office/drawing/2014/main" val="3388102764"/>
                    </a:ext>
                  </a:extLst>
                </a:gridCol>
                <a:gridCol w="4163291">
                  <a:extLst>
                    <a:ext uri="{9D8B030D-6E8A-4147-A177-3AD203B41FA5}">
                      <a16:colId xmlns="" xmlns:a16="http://schemas.microsoft.com/office/drawing/2014/main" val="2972705555"/>
                    </a:ext>
                  </a:extLst>
                </a:gridCol>
              </a:tblGrid>
              <a:tr h="370840">
                <a:tc>
                  <a:txBody>
                    <a:bodyPr/>
                    <a:lstStyle/>
                    <a:p>
                      <a:pPr algn="ctr"/>
                      <a:r>
                        <a:rPr lang="en-IN" dirty="0"/>
                        <a:t>Attribute </a:t>
                      </a:r>
                    </a:p>
                  </a:txBody>
                  <a:tcPr/>
                </a:tc>
                <a:tc>
                  <a:txBody>
                    <a:bodyPr/>
                    <a:lstStyle/>
                    <a:p>
                      <a:pPr algn="ctr"/>
                      <a:r>
                        <a:rPr lang="en-IN" dirty="0"/>
                        <a:t>Description</a:t>
                      </a:r>
                    </a:p>
                  </a:txBody>
                  <a:tcPr/>
                </a:tc>
                <a:extLst>
                  <a:ext uri="{0D108BD9-81ED-4DB2-BD59-A6C34878D82A}">
                    <a16:rowId xmlns="" xmlns:a16="http://schemas.microsoft.com/office/drawing/2014/main" val="3096338658"/>
                  </a:ext>
                </a:extLst>
              </a:tr>
              <a:tr h="370840">
                <a:tc>
                  <a:txBody>
                    <a:bodyPr/>
                    <a:lstStyle/>
                    <a:p>
                      <a:pPr algn="ctr"/>
                      <a:r>
                        <a:rPr lang="en-IN" dirty="0"/>
                        <a:t>X</a:t>
                      </a:r>
                    </a:p>
                  </a:txBody>
                  <a:tcPr/>
                </a:tc>
                <a:tc>
                  <a:txBody>
                    <a:bodyPr/>
                    <a:lstStyle/>
                    <a:p>
                      <a:pPr algn="ctr"/>
                      <a:r>
                        <a:rPr lang="en-IN" dirty="0"/>
                        <a:t>X Axis</a:t>
                      </a:r>
                      <a:r>
                        <a:rPr lang="en-IN" baseline="0" dirty="0"/>
                        <a:t> coordinate</a:t>
                      </a:r>
                      <a:endParaRPr lang="en-IN" dirty="0"/>
                    </a:p>
                  </a:txBody>
                  <a:tcPr/>
                </a:tc>
                <a:extLst>
                  <a:ext uri="{0D108BD9-81ED-4DB2-BD59-A6C34878D82A}">
                    <a16:rowId xmlns="" xmlns:a16="http://schemas.microsoft.com/office/drawing/2014/main" val="2767315436"/>
                  </a:ext>
                </a:extLst>
              </a:tr>
              <a:tr h="370840">
                <a:tc>
                  <a:txBody>
                    <a:bodyPr/>
                    <a:lstStyle/>
                    <a:p>
                      <a:pPr algn="ctr"/>
                      <a:r>
                        <a:rPr lang="en-IN" dirty="0"/>
                        <a:t>Y</a:t>
                      </a:r>
                    </a:p>
                  </a:txBody>
                  <a:tcPr/>
                </a:tc>
                <a:tc>
                  <a:txBody>
                    <a:bodyPr/>
                    <a:lstStyle/>
                    <a:p>
                      <a:pPr algn="ctr"/>
                      <a:r>
                        <a:rPr lang="en-IN" dirty="0"/>
                        <a:t>Y Axis coordinate</a:t>
                      </a:r>
                    </a:p>
                  </a:txBody>
                  <a:tcPr/>
                </a:tc>
                <a:extLst>
                  <a:ext uri="{0D108BD9-81ED-4DB2-BD59-A6C34878D82A}">
                    <a16:rowId xmlns="" xmlns:a16="http://schemas.microsoft.com/office/drawing/2014/main" val="1327975434"/>
                  </a:ext>
                </a:extLst>
              </a:tr>
              <a:tr h="370840">
                <a:tc>
                  <a:txBody>
                    <a:bodyPr/>
                    <a:lstStyle/>
                    <a:p>
                      <a:pPr algn="ctr"/>
                      <a:r>
                        <a:rPr lang="en-IN" dirty="0"/>
                        <a:t>Month</a:t>
                      </a:r>
                    </a:p>
                  </a:txBody>
                  <a:tcPr/>
                </a:tc>
                <a:tc>
                  <a:txBody>
                    <a:bodyPr/>
                    <a:lstStyle/>
                    <a:p>
                      <a:pPr algn="ctr"/>
                      <a:r>
                        <a:rPr lang="en-IN" dirty="0"/>
                        <a:t>Month</a:t>
                      </a:r>
                      <a:r>
                        <a:rPr lang="en-IN" baseline="0" dirty="0"/>
                        <a:t> of the Year</a:t>
                      </a:r>
                      <a:endParaRPr lang="en-IN" dirty="0"/>
                    </a:p>
                  </a:txBody>
                  <a:tcPr/>
                </a:tc>
                <a:extLst>
                  <a:ext uri="{0D108BD9-81ED-4DB2-BD59-A6C34878D82A}">
                    <a16:rowId xmlns="" xmlns:a16="http://schemas.microsoft.com/office/drawing/2014/main" val="3135335405"/>
                  </a:ext>
                </a:extLst>
              </a:tr>
              <a:tr h="370840">
                <a:tc>
                  <a:txBody>
                    <a:bodyPr/>
                    <a:lstStyle/>
                    <a:p>
                      <a:pPr algn="ctr"/>
                      <a:r>
                        <a:rPr lang="en-IN" dirty="0"/>
                        <a:t>Day</a:t>
                      </a:r>
                    </a:p>
                  </a:txBody>
                  <a:tcPr/>
                </a:tc>
                <a:tc>
                  <a:txBody>
                    <a:bodyPr/>
                    <a:lstStyle/>
                    <a:p>
                      <a:pPr algn="ctr"/>
                      <a:r>
                        <a:rPr lang="en-IN" dirty="0"/>
                        <a:t>Day of the</a:t>
                      </a:r>
                      <a:r>
                        <a:rPr lang="en-IN" baseline="0" dirty="0"/>
                        <a:t> Week</a:t>
                      </a:r>
                      <a:endParaRPr lang="en-IN" dirty="0"/>
                    </a:p>
                  </a:txBody>
                  <a:tcPr/>
                </a:tc>
                <a:extLst>
                  <a:ext uri="{0D108BD9-81ED-4DB2-BD59-A6C34878D82A}">
                    <a16:rowId xmlns="" xmlns:a16="http://schemas.microsoft.com/office/drawing/2014/main" val="2232871103"/>
                  </a:ext>
                </a:extLst>
              </a:tr>
              <a:tr h="370840">
                <a:tc>
                  <a:txBody>
                    <a:bodyPr/>
                    <a:lstStyle/>
                    <a:p>
                      <a:pPr algn="ctr"/>
                      <a:r>
                        <a:rPr lang="en-IN" dirty="0"/>
                        <a:t>FFMC</a:t>
                      </a:r>
                    </a:p>
                  </a:txBody>
                  <a:tcPr/>
                </a:tc>
                <a:tc>
                  <a:txBody>
                    <a:bodyPr/>
                    <a:lstStyle/>
                    <a:p>
                      <a:pPr algn="ctr"/>
                      <a:r>
                        <a:rPr lang="en-IN" dirty="0"/>
                        <a:t>FFMC code</a:t>
                      </a:r>
                    </a:p>
                  </a:txBody>
                  <a:tcPr/>
                </a:tc>
                <a:extLst>
                  <a:ext uri="{0D108BD9-81ED-4DB2-BD59-A6C34878D82A}">
                    <a16:rowId xmlns="" xmlns:a16="http://schemas.microsoft.com/office/drawing/2014/main" val="1511418278"/>
                  </a:ext>
                </a:extLst>
              </a:tr>
              <a:tr h="370840">
                <a:tc>
                  <a:txBody>
                    <a:bodyPr/>
                    <a:lstStyle/>
                    <a:p>
                      <a:pPr algn="ctr"/>
                      <a:r>
                        <a:rPr lang="en-IN" dirty="0"/>
                        <a:t>DMC</a:t>
                      </a:r>
                    </a:p>
                  </a:txBody>
                  <a:tcPr/>
                </a:tc>
                <a:tc>
                  <a:txBody>
                    <a:bodyPr/>
                    <a:lstStyle/>
                    <a:p>
                      <a:pPr algn="ctr"/>
                      <a:r>
                        <a:rPr lang="en-IN" dirty="0"/>
                        <a:t>DMC code</a:t>
                      </a:r>
                    </a:p>
                  </a:txBody>
                  <a:tcPr/>
                </a:tc>
                <a:extLst>
                  <a:ext uri="{0D108BD9-81ED-4DB2-BD59-A6C34878D82A}">
                    <a16:rowId xmlns="" xmlns:a16="http://schemas.microsoft.com/office/drawing/2014/main" val="1879764376"/>
                  </a:ext>
                </a:extLst>
              </a:tr>
              <a:tr h="370840">
                <a:tc>
                  <a:txBody>
                    <a:bodyPr/>
                    <a:lstStyle/>
                    <a:p>
                      <a:pPr algn="ctr"/>
                      <a:r>
                        <a:rPr lang="en-IN" dirty="0"/>
                        <a:t>DC</a:t>
                      </a:r>
                    </a:p>
                  </a:txBody>
                  <a:tcPr/>
                </a:tc>
                <a:tc>
                  <a:txBody>
                    <a:bodyPr/>
                    <a:lstStyle/>
                    <a:p>
                      <a:pPr algn="ctr"/>
                      <a:r>
                        <a:rPr lang="en-IN" dirty="0"/>
                        <a:t>DC code</a:t>
                      </a:r>
                    </a:p>
                  </a:txBody>
                  <a:tcPr/>
                </a:tc>
                <a:extLst>
                  <a:ext uri="{0D108BD9-81ED-4DB2-BD59-A6C34878D82A}">
                    <a16:rowId xmlns="" xmlns:a16="http://schemas.microsoft.com/office/drawing/2014/main" val="178063806"/>
                  </a:ext>
                </a:extLst>
              </a:tr>
              <a:tr h="370840">
                <a:tc>
                  <a:txBody>
                    <a:bodyPr/>
                    <a:lstStyle/>
                    <a:p>
                      <a:pPr algn="ctr"/>
                      <a:r>
                        <a:rPr lang="en-IN" dirty="0"/>
                        <a:t>ISI</a:t>
                      </a:r>
                    </a:p>
                  </a:txBody>
                  <a:tcPr/>
                </a:tc>
                <a:tc>
                  <a:txBody>
                    <a:bodyPr/>
                    <a:lstStyle/>
                    <a:p>
                      <a:pPr algn="ctr"/>
                      <a:r>
                        <a:rPr lang="en-IN" dirty="0"/>
                        <a:t>ISI code</a:t>
                      </a:r>
                    </a:p>
                  </a:txBody>
                  <a:tcPr/>
                </a:tc>
                <a:extLst>
                  <a:ext uri="{0D108BD9-81ED-4DB2-BD59-A6C34878D82A}">
                    <a16:rowId xmlns="" xmlns:a16="http://schemas.microsoft.com/office/drawing/2014/main" val="3645977417"/>
                  </a:ext>
                </a:extLst>
              </a:tr>
              <a:tr h="370840">
                <a:tc>
                  <a:txBody>
                    <a:bodyPr/>
                    <a:lstStyle/>
                    <a:p>
                      <a:pPr algn="ctr"/>
                      <a:r>
                        <a:rPr lang="en-IN" dirty="0"/>
                        <a:t>Temperature</a:t>
                      </a:r>
                    </a:p>
                  </a:txBody>
                  <a:tcPr/>
                </a:tc>
                <a:tc>
                  <a:txBody>
                    <a:bodyPr/>
                    <a:lstStyle/>
                    <a:p>
                      <a:pPr algn="ctr"/>
                      <a:r>
                        <a:rPr lang="en-IN" dirty="0"/>
                        <a:t>Outside Temperature(Celsius</a:t>
                      </a:r>
                      <a:r>
                        <a:rPr lang="en-IN" baseline="0" dirty="0"/>
                        <a:t> scale)</a:t>
                      </a:r>
                      <a:endParaRPr lang="en-IN" dirty="0"/>
                    </a:p>
                  </a:txBody>
                  <a:tcPr/>
                </a:tc>
                <a:extLst>
                  <a:ext uri="{0D108BD9-81ED-4DB2-BD59-A6C34878D82A}">
                    <a16:rowId xmlns="" xmlns:a16="http://schemas.microsoft.com/office/drawing/2014/main" val="3415103766"/>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dirty="0"/>
                        <a:t>Relative Humidity</a:t>
                      </a:r>
                    </a:p>
                  </a:txBody>
                  <a:tcPr/>
                </a:tc>
                <a:tc>
                  <a:txBody>
                    <a:bodyPr/>
                    <a:lstStyle/>
                    <a:p>
                      <a:pPr algn="ctr"/>
                      <a:r>
                        <a:rPr lang="en-IN" dirty="0"/>
                        <a:t>Outside Relative Humidity (in %)</a:t>
                      </a:r>
                    </a:p>
                  </a:txBody>
                  <a:tcPr/>
                </a:tc>
                <a:extLst>
                  <a:ext uri="{0D108BD9-81ED-4DB2-BD59-A6C34878D82A}">
                    <a16:rowId xmlns="" xmlns:a16="http://schemas.microsoft.com/office/drawing/2014/main" val="854585498"/>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dirty="0"/>
                        <a:t>Wind Speed</a:t>
                      </a:r>
                    </a:p>
                  </a:txBody>
                  <a:tcPr/>
                </a:tc>
                <a:tc>
                  <a:txBody>
                    <a:bodyPr/>
                    <a:lstStyle/>
                    <a:p>
                      <a:pPr algn="ctr"/>
                      <a:r>
                        <a:rPr lang="en-IN" dirty="0"/>
                        <a:t>Outside Wind Speed (in</a:t>
                      </a:r>
                      <a:r>
                        <a:rPr lang="en-IN" baseline="0" dirty="0"/>
                        <a:t> km/h)</a:t>
                      </a:r>
                      <a:endParaRPr lang="en-IN" dirty="0"/>
                    </a:p>
                  </a:txBody>
                  <a:tcPr/>
                </a:tc>
                <a:extLst>
                  <a:ext uri="{0D108BD9-81ED-4DB2-BD59-A6C34878D82A}">
                    <a16:rowId xmlns="" xmlns:a16="http://schemas.microsoft.com/office/drawing/2014/main" val="3819133272"/>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dirty="0"/>
                        <a:t>Outside Rain</a:t>
                      </a:r>
                    </a:p>
                  </a:txBody>
                  <a:tcPr/>
                </a:tc>
                <a:tc>
                  <a:txBody>
                    <a:bodyPr/>
                    <a:lstStyle/>
                    <a:p>
                      <a:pPr algn="ctr"/>
                      <a:r>
                        <a:rPr lang="en-IN" dirty="0"/>
                        <a:t>Outside Rain (in mm/m</a:t>
                      </a:r>
                      <a:r>
                        <a:rPr lang="en-IN" baseline="30000" dirty="0"/>
                        <a:t>2)</a:t>
                      </a:r>
                    </a:p>
                  </a:txBody>
                  <a:tcPr/>
                </a:tc>
                <a:extLst>
                  <a:ext uri="{0D108BD9-81ED-4DB2-BD59-A6C34878D82A}">
                    <a16:rowId xmlns="" xmlns:a16="http://schemas.microsoft.com/office/drawing/2014/main" val="4029877555"/>
                  </a:ext>
                </a:extLst>
              </a:tr>
              <a:tr h="370840">
                <a:tc>
                  <a:txBody>
                    <a:bodyPr/>
                    <a:lstStyle/>
                    <a:p>
                      <a:pPr algn="ctr"/>
                      <a:r>
                        <a:rPr lang="en-IN" dirty="0"/>
                        <a:t>Area</a:t>
                      </a:r>
                      <a:r>
                        <a:rPr lang="en-IN" baseline="0" dirty="0"/>
                        <a:t> Burned</a:t>
                      </a:r>
                      <a:endParaRPr lang="en-IN" dirty="0"/>
                    </a:p>
                  </a:txBody>
                  <a:tcPr/>
                </a:tc>
                <a:tc>
                  <a:txBody>
                    <a:bodyPr/>
                    <a:lstStyle/>
                    <a:p>
                      <a:pPr algn="ctr"/>
                      <a:r>
                        <a:rPr lang="en-IN" dirty="0"/>
                        <a:t>Total burned area</a:t>
                      </a:r>
                      <a:r>
                        <a:rPr lang="en-IN" baseline="0" dirty="0"/>
                        <a:t> (in ha)</a:t>
                      </a:r>
                      <a:endParaRPr lang="en-IN" dirty="0"/>
                    </a:p>
                  </a:txBody>
                  <a:tcPr/>
                </a:tc>
                <a:extLst>
                  <a:ext uri="{0D108BD9-81ED-4DB2-BD59-A6C34878D82A}">
                    <a16:rowId xmlns="" xmlns:a16="http://schemas.microsoft.com/office/drawing/2014/main" val="2243359030"/>
                  </a:ext>
                </a:extLst>
              </a:tr>
            </a:tbl>
          </a:graphicData>
        </a:graphic>
      </p:graphicFrame>
      <p:sp>
        <p:nvSpPr>
          <p:cNvPr id="7" name="TextBox 6"/>
          <p:cNvSpPr txBox="1"/>
          <p:nvPr/>
        </p:nvSpPr>
        <p:spPr>
          <a:xfrm>
            <a:off x="2411966" y="429490"/>
            <a:ext cx="5694188" cy="784830"/>
          </a:xfrm>
          <a:prstGeom prst="rect">
            <a:avLst/>
          </a:prstGeom>
          <a:noFill/>
        </p:spPr>
        <p:txBody>
          <a:bodyPr wrap="none" rtlCol="0">
            <a:spAutoFit/>
          </a:bodyPr>
          <a:lstStyle/>
          <a:p>
            <a:r>
              <a:rPr lang="en-IN" sz="4500" b="1" dirty="0">
                <a:solidFill>
                  <a:schemeClr val="tx2"/>
                </a:solidFill>
              </a:rPr>
              <a:t>Dataset Description</a:t>
            </a:r>
          </a:p>
        </p:txBody>
      </p:sp>
    </p:spTree>
    <p:extLst>
      <p:ext uri="{BB962C8B-B14F-4D97-AF65-F5344CB8AC3E}">
        <p14:creationId xmlns:p14="http://schemas.microsoft.com/office/powerpoint/2010/main" val="9965510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95534"/>
            <a:ext cx="8413845" cy="6762466"/>
          </a:xfrm>
        </p:spPr>
      </p:pic>
    </p:spTree>
    <p:extLst>
      <p:ext uri="{BB962C8B-B14F-4D97-AF65-F5344CB8AC3E}">
        <p14:creationId xmlns:p14="http://schemas.microsoft.com/office/powerpoint/2010/main" val="9188586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55344"/>
            <a:ext cx="8229600" cy="5902656"/>
          </a:xfrm>
        </p:spPr>
        <p:txBody>
          <a:bodyPr>
            <a:normAutofit/>
          </a:bodyPr>
          <a:lstStyle/>
          <a:p>
            <a:pPr marL="109728" indent="0" algn="just">
              <a:buNone/>
            </a:pPr>
            <a:r>
              <a:rPr lang="en-IN" dirty="0"/>
              <a:t> </a:t>
            </a:r>
            <a:endParaRPr lang="en-US" dirty="0"/>
          </a:p>
          <a:p>
            <a:pPr algn="just">
              <a:buSzPct val="100000"/>
              <a:buFont typeface="Wingdings" pitchFamily="2" charset="2"/>
              <a:buChar char="Ø"/>
            </a:pPr>
            <a:r>
              <a:rPr lang="en-US" sz="2400" u="sng" dirty="0" smtClean="0">
                <a:latin typeface="Times New Roman" pitchFamily="18" charset="0"/>
                <a:cs typeface="Times New Roman" pitchFamily="18" charset="0"/>
              </a:rPr>
              <a:t>Data </a:t>
            </a:r>
            <a:r>
              <a:rPr lang="en-US" sz="2400" u="sng" dirty="0">
                <a:latin typeface="Times New Roman" pitchFamily="18" charset="0"/>
                <a:cs typeface="Times New Roman" pitchFamily="18" charset="0"/>
              </a:rPr>
              <a:t>in relation over </a:t>
            </a:r>
            <a:r>
              <a:rPr lang="en-US" sz="2400" u="sng" dirty="0" smtClean="0">
                <a:latin typeface="Times New Roman" pitchFamily="18" charset="0"/>
                <a:cs typeface="Times New Roman" pitchFamily="18" charset="0"/>
              </a:rPr>
              <a:t>time</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marL="109728" indent="0" algn="just">
              <a:buNone/>
            </a:pPr>
            <a:r>
              <a:rPr lang="en-US" sz="2400" dirty="0">
                <a:latin typeface="Times New Roman" pitchFamily="18" charset="0"/>
                <a:cs typeface="Times New Roman" pitchFamily="18" charset="0"/>
              </a:rPr>
              <a:t>The number of fires  Example: Number of fires per region.</a:t>
            </a:r>
          </a:p>
          <a:p>
            <a:pPr algn="just">
              <a:buSzPct val="100000"/>
              <a:buFont typeface="Wingdings" pitchFamily="2" charset="2"/>
              <a:buChar char="Ø"/>
            </a:pPr>
            <a:r>
              <a:rPr lang="en-US" sz="2400" u="sng" dirty="0" smtClean="0">
                <a:latin typeface="Times New Roman" pitchFamily="18" charset="0"/>
                <a:cs typeface="Times New Roman" pitchFamily="18" charset="0"/>
              </a:rPr>
              <a:t>Data </a:t>
            </a:r>
            <a:r>
              <a:rPr lang="en-US" sz="2400" u="sng" dirty="0">
                <a:latin typeface="Times New Roman" pitchFamily="18" charset="0"/>
                <a:cs typeface="Times New Roman" pitchFamily="18" charset="0"/>
              </a:rPr>
              <a:t>in relation to the </a:t>
            </a:r>
            <a:r>
              <a:rPr lang="en-US" sz="2400" u="sng" dirty="0" smtClean="0">
                <a:latin typeface="Times New Roman" pitchFamily="18" charset="0"/>
                <a:cs typeface="Times New Roman" pitchFamily="18" charset="0"/>
              </a:rPr>
              <a:t>place</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marL="109728" indent="0" algn="just">
              <a:buNone/>
            </a:pPr>
            <a:r>
              <a:rPr lang="en-US" sz="2400" dirty="0" smtClean="0">
                <a:latin typeface="Times New Roman" pitchFamily="18" charset="0"/>
                <a:cs typeface="Times New Roman" pitchFamily="18" charset="0"/>
              </a:rPr>
              <a:t>To </a:t>
            </a:r>
            <a:r>
              <a:rPr lang="en-US" sz="2400" dirty="0">
                <a:latin typeface="Times New Roman" pitchFamily="18" charset="0"/>
                <a:cs typeface="Times New Roman" pitchFamily="18" charset="0"/>
              </a:rPr>
              <a:t>analyze the relations between the place of ignition (area, </a:t>
            </a:r>
            <a:r>
              <a:rPr lang="en-US" sz="2400" dirty="0" smtClean="0">
                <a:latin typeface="Times New Roman" pitchFamily="18" charset="0"/>
                <a:cs typeface="Times New Roman" pitchFamily="18" charset="0"/>
              </a:rPr>
              <a:t> province</a:t>
            </a:r>
            <a:r>
              <a:rPr lang="en-US" sz="2400" dirty="0">
                <a:latin typeface="Times New Roman" pitchFamily="18" charset="0"/>
                <a:cs typeface="Times New Roman" pitchFamily="18" charset="0"/>
              </a:rPr>
              <a:t>, community).</a:t>
            </a:r>
          </a:p>
          <a:p>
            <a:pPr marL="109728" indent="0" algn="just">
              <a:buNone/>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number of fires  Example: Number of fires per region.</a:t>
            </a:r>
          </a:p>
          <a:p>
            <a:pPr marL="109728" indent="0" algn="just">
              <a:buNone/>
            </a:pPr>
            <a:r>
              <a:rPr lang="en-US" sz="2400" dirty="0">
                <a:latin typeface="Times New Roman" pitchFamily="18" charset="0"/>
                <a:cs typeface="Times New Roman" pitchFamily="18" charset="0"/>
              </a:rPr>
              <a:t>B</a:t>
            </a:r>
            <a:r>
              <a:rPr lang="en-US" sz="2400" dirty="0" smtClean="0">
                <a:latin typeface="Times New Roman" pitchFamily="18" charset="0"/>
                <a:cs typeface="Times New Roman" pitchFamily="18" charset="0"/>
              </a:rPr>
              <a:t>urned surface. </a:t>
            </a:r>
            <a:r>
              <a:rPr lang="en-US" sz="2400" dirty="0">
                <a:latin typeface="Times New Roman" pitchFamily="18" charset="0"/>
                <a:cs typeface="Times New Roman" pitchFamily="18" charset="0"/>
              </a:rPr>
              <a:t>Example: Total, maximum, and average </a:t>
            </a:r>
            <a:r>
              <a:rPr lang="en-US" sz="2400" dirty="0" smtClean="0">
                <a:latin typeface="Times New Roman" pitchFamily="18" charset="0"/>
                <a:cs typeface="Times New Roman" pitchFamily="18" charset="0"/>
              </a:rPr>
              <a:t> burned </a:t>
            </a:r>
            <a:r>
              <a:rPr lang="en-US" sz="2400" dirty="0">
                <a:latin typeface="Times New Roman" pitchFamily="18" charset="0"/>
                <a:cs typeface="Times New Roman" pitchFamily="18" charset="0"/>
              </a:rPr>
              <a:t>surfaces by </a:t>
            </a:r>
            <a:r>
              <a:rPr lang="en-US" sz="2400" dirty="0" smtClean="0">
                <a:latin typeface="Times New Roman" pitchFamily="18" charset="0"/>
                <a:cs typeface="Times New Roman" pitchFamily="18" charset="0"/>
              </a:rPr>
              <a:t>fire </a:t>
            </a:r>
            <a:r>
              <a:rPr lang="en-US" sz="2400" dirty="0">
                <a:latin typeface="Times New Roman" pitchFamily="18" charset="0"/>
                <a:cs typeface="Times New Roman" pitchFamily="18" charset="0"/>
              </a:rPr>
              <a:t>and by region </a:t>
            </a:r>
          </a:p>
          <a:p>
            <a:pPr marL="109728" indent="0" algn="just">
              <a:buNone/>
            </a:pPr>
            <a:r>
              <a:rPr lang="en-US" sz="2400" dirty="0" smtClean="0">
                <a:latin typeface="Times New Roman" pitchFamily="18" charset="0"/>
                <a:cs typeface="Times New Roman" pitchFamily="18" charset="0"/>
              </a:rPr>
              <a:t>Evolution </a:t>
            </a:r>
            <a:r>
              <a:rPr lang="en-US" sz="2400" dirty="0">
                <a:latin typeface="Times New Roman" pitchFamily="18" charset="0"/>
                <a:cs typeface="Times New Roman" pitchFamily="18" charset="0"/>
              </a:rPr>
              <a:t>over time of the </a:t>
            </a:r>
            <a:r>
              <a:rPr lang="en-US" sz="2400" dirty="0" smtClean="0">
                <a:latin typeface="Times New Roman" pitchFamily="18" charset="0"/>
                <a:cs typeface="Times New Roman" pitchFamily="18" charset="0"/>
              </a:rPr>
              <a:t>fire </a:t>
            </a:r>
            <a:r>
              <a:rPr lang="en-US" sz="2400" dirty="0">
                <a:latin typeface="Times New Roman" pitchFamily="18" charset="0"/>
                <a:cs typeface="Times New Roman" pitchFamily="18" charset="0"/>
              </a:rPr>
              <a:t>number and burned </a:t>
            </a:r>
            <a:r>
              <a:rPr lang="en-US" sz="2400" dirty="0" smtClean="0">
                <a:latin typeface="Times New Roman" pitchFamily="18" charset="0"/>
                <a:cs typeface="Times New Roman" pitchFamily="18" charset="0"/>
              </a:rPr>
              <a:t>surfaces. </a:t>
            </a:r>
            <a:r>
              <a:rPr lang="en-US" sz="2400" dirty="0">
                <a:latin typeface="Times New Roman" pitchFamily="18" charset="0"/>
                <a:cs typeface="Times New Roman" pitchFamily="18" charset="0"/>
              </a:rPr>
              <a:t>Example: Number of </a:t>
            </a:r>
            <a:r>
              <a:rPr lang="en-US" sz="2400" dirty="0" smtClean="0">
                <a:latin typeface="Times New Roman" pitchFamily="18" charset="0"/>
                <a:cs typeface="Times New Roman" pitchFamily="18" charset="0"/>
              </a:rPr>
              <a:t>fires </a:t>
            </a:r>
            <a:r>
              <a:rPr lang="en-US" sz="2400" dirty="0">
                <a:latin typeface="Times New Roman" pitchFamily="18" charset="0"/>
                <a:cs typeface="Times New Roman" pitchFamily="18" charset="0"/>
              </a:rPr>
              <a:t>and total, maximum, and average burned surfaces by </a:t>
            </a:r>
            <a:r>
              <a:rPr lang="en-US" sz="2400" dirty="0" smtClean="0">
                <a:latin typeface="Times New Roman" pitchFamily="18" charset="0"/>
                <a:cs typeface="Times New Roman" pitchFamily="18" charset="0"/>
              </a:rPr>
              <a:t>fire</a:t>
            </a:r>
            <a:r>
              <a:rPr lang="en-US" sz="2400" dirty="0">
                <a:latin typeface="Times New Roman" pitchFamily="18" charset="0"/>
                <a:cs typeface="Times New Roman" pitchFamily="18" charset="0"/>
              </a:rPr>
              <a:t>, area, year.</a:t>
            </a:r>
          </a:p>
          <a:p>
            <a:pPr marL="109728" indent="0" algn="just">
              <a:buNone/>
            </a:pPr>
            <a:r>
              <a:rPr lang="en-US" sz="2400" dirty="0" smtClean="0">
                <a:latin typeface="Times New Roman" pitchFamily="18" charset="0"/>
                <a:cs typeface="Times New Roman" pitchFamily="18" charset="0"/>
              </a:rPr>
              <a:t>Fire </a:t>
            </a:r>
            <a:r>
              <a:rPr lang="en-US" sz="2400" dirty="0">
                <a:latin typeface="Times New Roman" pitchFamily="18" charset="0"/>
                <a:cs typeface="Times New Roman" pitchFamily="18" charset="0"/>
              </a:rPr>
              <a:t>causes. Example: Fire causes by area.</a:t>
            </a:r>
          </a:p>
          <a:p>
            <a:pPr algn="just"/>
            <a:endParaRPr lang="en-US" dirty="0"/>
          </a:p>
        </p:txBody>
      </p:sp>
      <p:sp>
        <p:nvSpPr>
          <p:cNvPr id="3" name="Title 2"/>
          <p:cNvSpPr>
            <a:spLocks noGrp="1"/>
          </p:cNvSpPr>
          <p:nvPr>
            <p:ph type="title"/>
          </p:nvPr>
        </p:nvSpPr>
        <p:spPr/>
        <p:txBody>
          <a:bodyPr>
            <a:noAutofit/>
          </a:bodyPr>
          <a:lstStyle/>
          <a:p>
            <a:r>
              <a:rPr lang="en-IN" sz="4500" dirty="0"/>
              <a:t>Functional Requirements:</a:t>
            </a:r>
            <a:endParaRPr lang="en-US" sz="4500" dirty="0"/>
          </a:p>
        </p:txBody>
      </p:sp>
    </p:spTree>
    <p:extLst>
      <p:ext uri="{BB962C8B-B14F-4D97-AF65-F5344CB8AC3E}">
        <p14:creationId xmlns:p14="http://schemas.microsoft.com/office/powerpoint/2010/main" val="3240835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SzPct val="100000"/>
              <a:buFont typeface="Wingdings" pitchFamily="2" charset="2"/>
              <a:buChar char="Ø"/>
            </a:pPr>
            <a:r>
              <a:rPr lang="en-US" sz="2400" u="sng" dirty="0">
                <a:latin typeface="Times New Roman" pitchFamily="18" charset="0"/>
                <a:cs typeface="Times New Roman" pitchFamily="18" charset="0"/>
              </a:rPr>
              <a:t>Data Entry</a:t>
            </a:r>
          </a:p>
          <a:p>
            <a:pPr marL="109728" indent="0" algn="just">
              <a:buNone/>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recorded data must also be checked, for example, in one of the following ways: − Make a double data entry by two operators and to compare the two </a:t>
            </a:r>
            <a:r>
              <a:rPr lang="en-US" sz="2400" dirty="0" smtClean="0">
                <a:latin typeface="Times New Roman" pitchFamily="18" charset="0"/>
                <a:cs typeface="Times New Roman" pitchFamily="18" charset="0"/>
              </a:rPr>
              <a:t>files</a:t>
            </a:r>
            <a:r>
              <a:rPr lang="en-US" sz="2400" dirty="0">
                <a:latin typeface="Times New Roman" pitchFamily="18" charset="0"/>
                <a:cs typeface="Times New Roman" pitchFamily="18" charset="0"/>
              </a:rPr>
              <a:t>; − Print data and compare them with the original forms. − In the case of a detected error or missing data, additional information is requested from the operator.</a:t>
            </a:r>
          </a:p>
          <a:p>
            <a:pPr marL="109728" indent="0">
              <a:buNone/>
            </a:pP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0130041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Non Functional Requirements</a:t>
            </a:r>
          </a:p>
        </p:txBody>
      </p:sp>
      <p:sp>
        <p:nvSpPr>
          <p:cNvPr id="6" name="Rectangle 5"/>
          <p:cNvSpPr/>
          <p:nvPr/>
        </p:nvSpPr>
        <p:spPr>
          <a:xfrm>
            <a:off x="457199" y="1199672"/>
            <a:ext cx="7936173" cy="5581528"/>
          </a:xfrm>
          <a:prstGeom prst="rect">
            <a:avLst/>
          </a:prstGeom>
        </p:spPr>
        <p:txBody>
          <a:bodyPr wrap="square">
            <a:spAutoFit/>
          </a:bodyPr>
          <a:lstStyle/>
          <a:p>
            <a:pPr marL="469900" marR="0" indent="-342900" algn="just">
              <a:spcBef>
                <a:spcPts val="0"/>
              </a:spcBef>
              <a:spcAft>
                <a:spcPts val="0"/>
              </a:spcAft>
              <a:buClr>
                <a:schemeClr val="accent1"/>
              </a:buClr>
              <a:buFont typeface="Wingdings" pitchFamily="2" charset="2"/>
              <a:buChar char="Ø"/>
              <a:tabLst>
                <a:tab pos="457200" algn="l"/>
              </a:tabLst>
            </a:pPr>
            <a:r>
              <a:rPr lang="en-US" sz="2400" u="sng" dirty="0" smtClean="0">
                <a:latin typeface="Times New Roman" panose="02020603050405020304" pitchFamily="18" charset="0"/>
                <a:ea typeface="Times New Roman" panose="02020603050405020304" pitchFamily="18" charset="0"/>
              </a:rPr>
              <a:t>Performance </a:t>
            </a:r>
            <a:r>
              <a:rPr lang="en-US" sz="2400" u="sng" dirty="0">
                <a:latin typeface="Times New Roman" panose="02020603050405020304" pitchFamily="18" charset="0"/>
                <a:ea typeface="Times New Roman" panose="02020603050405020304" pitchFamily="18" charset="0"/>
              </a:rPr>
              <a:t>Requirements</a:t>
            </a:r>
            <a:r>
              <a:rPr lang="en-US" sz="2400" dirty="0">
                <a:latin typeface="Times New Roman" panose="02020603050405020304" pitchFamily="18" charset="0"/>
                <a:ea typeface="Times New Roman" panose="02020603050405020304" pitchFamily="18" charset="0"/>
              </a:rPr>
              <a:t>-</a:t>
            </a:r>
          </a:p>
          <a:p>
            <a:pPr marL="457200" marR="0" indent="-330200" algn="just">
              <a:spcBef>
                <a:spcPts val="0"/>
              </a:spcBef>
              <a:spcAft>
                <a:spcPts val="0"/>
              </a:spcAft>
              <a:tabLst>
                <a:tab pos="457200" algn="l"/>
              </a:tabLst>
            </a:pPr>
            <a:r>
              <a:rPr lang="en-US" sz="2400" dirty="0">
                <a:latin typeface="Times New Roman" panose="02020603050405020304" pitchFamily="18" charset="0"/>
                <a:ea typeface="Times New Roman" panose="02020603050405020304" pitchFamily="18" charset="0"/>
              </a:rPr>
              <a:t>The system must be interactive and the delays involved must</a:t>
            </a:r>
          </a:p>
          <a:p>
            <a:pPr marL="457200" marR="0" indent="-330200" algn="just">
              <a:spcBef>
                <a:spcPts val="0"/>
              </a:spcBef>
              <a:spcAft>
                <a:spcPts val="0"/>
              </a:spcAft>
              <a:tabLst>
                <a:tab pos="457200" algn="l"/>
              </a:tabLst>
            </a:pPr>
            <a:r>
              <a:rPr lang="en-US" sz="2400" dirty="0">
                <a:latin typeface="Times New Roman" panose="02020603050405020304" pitchFamily="18" charset="0"/>
                <a:ea typeface="Times New Roman" panose="02020603050405020304" pitchFamily="18" charset="0"/>
              </a:rPr>
              <a:t>be less .So in every action-response of the system, there are</a:t>
            </a:r>
          </a:p>
          <a:p>
            <a:pPr marL="457200" marR="0" indent="-330200" algn="just">
              <a:spcBef>
                <a:spcPts val="0"/>
              </a:spcBef>
              <a:spcAft>
                <a:spcPts val="0"/>
              </a:spcAft>
              <a:tabLst>
                <a:tab pos="457200" algn="l"/>
              </a:tabLst>
            </a:pPr>
            <a:r>
              <a:rPr lang="en-US" sz="2400" dirty="0">
                <a:latin typeface="Times New Roman" panose="02020603050405020304" pitchFamily="18" charset="0"/>
                <a:ea typeface="Times New Roman" panose="02020603050405020304" pitchFamily="18" charset="0"/>
              </a:rPr>
              <a:t>no immediate delays.</a:t>
            </a:r>
          </a:p>
          <a:p>
            <a:pPr marL="457200" marR="0" indent="-330200" algn="just">
              <a:spcBef>
                <a:spcPts val="0"/>
              </a:spcBef>
              <a:spcAft>
                <a:spcPts val="0"/>
              </a:spcAft>
              <a:tabLst>
                <a:tab pos="457200" algn="l"/>
              </a:tabLst>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69900" marR="0" indent="-342900" algn="just">
              <a:spcBef>
                <a:spcPts val="0"/>
              </a:spcBef>
              <a:spcAft>
                <a:spcPts val="0"/>
              </a:spcAft>
              <a:buClr>
                <a:schemeClr val="accent1"/>
              </a:buClr>
              <a:buFont typeface="Wingdings" pitchFamily="2" charset="2"/>
              <a:buChar char="Ø"/>
              <a:tabLst>
                <a:tab pos="457200" algn="l"/>
              </a:tabLst>
            </a:pPr>
            <a:r>
              <a:rPr lang="en-US" sz="2400" u="sng" dirty="0" smtClean="0">
                <a:latin typeface="Times New Roman" panose="02020603050405020304" pitchFamily="18" charset="0"/>
                <a:ea typeface="Times New Roman" panose="02020603050405020304" pitchFamily="18" charset="0"/>
              </a:rPr>
              <a:t>Safety </a:t>
            </a:r>
            <a:r>
              <a:rPr lang="en-US" sz="2400" u="sng" dirty="0">
                <a:latin typeface="Times New Roman" panose="02020603050405020304" pitchFamily="18" charset="0"/>
                <a:ea typeface="Times New Roman" panose="02020603050405020304" pitchFamily="18" charset="0"/>
              </a:rPr>
              <a:t>Requirements</a:t>
            </a:r>
            <a:r>
              <a:rPr lang="en-US" sz="2400" dirty="0">
                <a:latin typeface="Times New Roman" panose="02020603050405020304" pitchFamily="18" charset="0"/>
                <a:ea typeface="Times New Roman" panose="02020603050405020304" pitchFamily="18" charset="0"/>
              </a:rPr>
              <a:t>-</a:t>
            </a:r>
          </a:p>
          <a:p>
            <a:pPr marL="457200" marR="0" indent="-330200" algn="just">
              <a:spcBef>
                <a:spcPts val="0"/>
              </a:spcBef>
              <a:spcAft>
                <a:spcPts val="0"/>
              </a:spcAft>
              <a:tabLst>
                <a:tab pos="457200" algn="l"/>
              </a:tabLst>
            </a:pPr>
            <a:r>
              <a:rPr lang="en-US" sz="2400" dirty="0">
                <a:latin typeface="Times New Roman" panose="02020603050405020304" pitchFamily="18" charset="0"/>
                <a:ea typeface="Times New Roman" panose="02020603050405020304" pitchFamily="18" charset="0"/>
              </a:rPr>
              <a:t>Information transmission should be securely received from</a:t>
            </a:r>
          </a:p>
          <a:p>
            <a:pPr marL="457200" marR="0" indent="-330200" algn="just">
              <a:spcBef>
                <a:spcPts val="0"/>
              </a:spcBef>
              <a:spcAft>
                <a:spcPts val="0"/>
              </a:spcAft>
              <a:tabLst>
                <a:tab pos="457200" algn="l"/>
              </a:tabLst>
            </a:pPr>
            <a:r>
              <a:rPr lang="en-US" sz="2400" dirty="0">
                <a:latin typeface="Times New Roman" panose="02020603050405020304" pitchFamily="18" charset="0"/>
                <a:ea typeface="Times New Roman" panose="02020603050405020304" pitchFamily="18" charset="0"/>
              </a:rPr>
              <a:t>the server without any changes in information</a:t>
            </a:r>
            <a:r>
              <a:rPr lang="en-US" sz="2400" dirty="0" smtClean="0">
                <a:latin typeface="Times New Roman" panose="02020603050405020304" pitchFamily="18" charset="0"/>
                <a:ea typeface="Times New Roman" panose="02020603050405020304" pitchFamily="18" charset="0"/>
              </a:rPr>
              <a:t>.</a:t>
            </a:r>
          </a:p>
          <a:p>
            <a:pPr marL="457200" marR="0" indent="-330200" algn="just">
              <a:spcBef>
                <a:spcPts val="0"/>
              </a:spcBef>
              <a:spcAft>
                <a:spcPts val="0"/>
              </a:spcAft>
              <a:tabLst>
                <a:tab pos="457200" algn="l"/>
              </a:tabLst>
            </a:pPr>
            <a:endParaRPr lang="en-US" sz="2400" dirty="0" smtClean="0">
              <a:latin typeface="Times New Roman" panose="02020603050405020304" pitchFamily="18" charset="0"/>
              <a:ea typeface="Times New Roman" panose="02020603050405020304" pitchFamily="18" charset="0"/>
            </a:endParaRPr>
          </a:p>
          <a:p>
            <a:pPr marL="342900" indent="-342900" algn="just">
              <a:buClr>
                <a:schemeClr val="accent1"/>
              </a:buClr>
              <a:buSzPct val="100000"/>
              <a:buFont typeface="Wingdings" pitchFamily="2" charset="2"/>
              <a:buChar char="Ø"/>
            </a:pPr>
            <a:r>
              <a:rPr lang="en-US" sz="2400" u="sng" dirty="0" smtClean="0">
                <a:latin typeface="Times New Roman" pitchFamily="18" charset="0"/>
                <a:cs typeface="Times New Roman" pitchFamily="18" charset="0"/>
              </a:rPr>
              <a:t>Security </a:t>
            </a:r>
            <a:r>
              <a:rPr lang="en-US" sz="2400" u="sng" dirty="0">
                <a:latin typeface="Times New Roman" pitchFamily="18" charset="0"/>
                <a:cs typeface="Times New Roman" pitchFamily="18" charset="0"/>
              </a:rPr>
              <a:t>Requirements</a:t>
            </a:r>
            <a:r>
              <a:rPr lang="en-US" sz="2400" dirty="0">
                <a:latin typeface="Times New Roman" pitchFamily="18" charset="0"/>
                <a:cs typeface="Times New Roman" pitchFamily="18" charset="0"/>
              </a:rPr>
              <a:t>-</a:t>
            </a:r>
            <a:r>
              <a:rPr lang="en-US" sz="2400" u="sng" dirty="0">
                <a:latin typeface="Times New Roman" pitchFamily="18" charset="0"/>
                <a:cs typeface="Times New Roman" pitchFamily="18" charset="0"/>
              </a:rPr>
              <a:t> </a:t>
            </a:r>
          </a:p>
          <a:p>
            <a:pPr marL="109728" indent="0" algn="just">
              <a:buNone/>
            </a:pPr>
            <a:r>
              <a:rPr lang="en-US" sz="2400" dirty="0">
                <a:latin typeface="Times New Roman" pitchFamily="18" charset="0"/>
                <a:cs typeface="Times New Roman" pitchFamily="18" charset="0"/>
              </a:rPr>
              <a:t>The data should be taken from a trusted Government website for the authentication, in order to stay clear of the spam or false data</a:t>
            </a:r>
          </a:p>
          <a:p>
            <a:pPr marL="457200" marR="0" indent="-330200" algn="just">
              <a:spcBef>
                <a:spcPts val="0"/>
              </a:spcBef>
              <a:spcAft>
                <a:spcPts val="0"/>
              </a:spcAft>
              <a:tabLst>
                <a:tab pos="457200" algn="l"/>
              </a:tabLst>
            </a:pPr>
            <a:endParaRPr lang="en-US" sz="2400" dirty="0">
              <a:latin typeface="Times New Roman" panose="02020603050405020304" pitchFamily="18" charset="0"/>
              <a:ea typeface="Times New Roman" panose="02020603050405020304" pitchFamily="18" charset="0"/>
            </a:endParaRPr>
          </a:p>
          <a:p>
            <a:pPr algn="just">
              <a:lnSpc>
                <a:spcPct val="115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82246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0"/>
            <a:ext cx="8229600" cy="4559491"/>
          </a:xfrm>
        </p:spPr>
        <p:txBody>
          <a:bodyPr>
            <a:normAutofit/>
          </a:bodyPr>
          <a:lstStyle/>
          <a:p>
            <a:pPr algn="just">
              <a:buSzPct val="100000"/>
              <a:buFont typeface="Wingdings" pitchFamily="2" charset="2"/>
              <a:buChar char="Ø"/>
            </a:pPr>
            <a:r>
              <a:rPr lang="en-IN" sz="2400" u="sng" dirty="0" smtClean="0">
                <a:latin typeface="Times New Roman" pitchFamily="18" charset="0"/>
                <a:cs typeface="Times New Roman" pitchFamily="18" charset="0"/>
              </a:rPr>
              <a:t>Reliability</a:t>
            </a:r>
            <a:r>
              <a:rPr lang="en-IN"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marL="109728" indent="0" algn="just">
              <a:buNone/>
            </a:pPr>
            <a:r>
              <a:rPr lang="en-IN" sz="2400" dirty="0">
                <a:latin typeface="Times New Roman" pitchFamily="18" charset="0"/>
                <a:cs typeface="Times New Roman" pitchFamily="18" charset="0"/>
              </a:rPr>
              <a:t>As the system provide the right tools for discussion, problem solving it must be made sure that the system is reliable in its operations and for securing the sensitive details.</a:t>
            </a:r>
            <a:endParaRPr lang="en-US" sz="2400" dirty="0">
              <a:latin typeface="Times New Roman" pitchFamily="18" charset="0"/>
              <a:cs typeface="Times New Roman" pitchFamily="18" charset="0"/>
            </a:endParaRPr>
          </a:p>
          <a:p>
            <a:pPr algn="just">
              <a:buSzPct val="100000"/>
              <a:buFont typeface="Wingdings" pitchFamily="2" charset="2"/>
              <a:buChar char="Ø"/>
            </a:pPr>
            <a:r>
              <a:rPr lang="en-IN" sz="2400" u="sng" dirty="0" smtClean="0">
                <a:latin typeface="Times New Roman" pitchFamily="18" charset="0"/>
                <a:cs typeface="Times New Roman" pitchFamily="18" charset="0"/>
              </a:rPr>
              <a:t>Usability</a:t>
            </a:r>
            <a:r>
              <a:rPr lang="en-IN"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marL="109728" indent="0" algn="just">
              <a:buNone/>
            </a:pPr>
            <a:r>
              <a:rPr lang="en-IN" sz="2400" dirty="0" smtClean="0">
                <a:latin typeface="Times New Roman" pitchFamily="18" charset="0"/>
                <a:cs typeface="Times New Roman" pitchFamily="18" charset="0"/>
              </a:rPr>
              <a:t>As </a:t>
            </a:r>
            <a:r>
              <a:rPr lang="en-IN" sz="2400" dirty="0">
                <a:latin typeface="Times New Roman" pitchFamily="18" charset="0"/>
                <a:cs typeface="Times New Roman" pitchFamily="18" charset="0"/>
              </a:rPr>
              <a:t>the system is easy to handle and navigates in the most expected way with no delays. In that case the system program reacts accordingly and transverses quickly between its states.</a:t>
            </a:r>
            <a:endParaRPr lang="en-US" sz="2400" dirty="0">
              <a:latin typeface="Times New Roman" pitchFamily="18" charset="0"/>
              <a:cs typeface="Times New Roman" pitchFamily="18" charset="0"/>
            </a:endParaRPr>
          </a:p>
          <a:p>
            <a:pPr algn="just"/>
            <a:endParaRPr lang="en-US" dirty="0"/>
          </a:p>
          <a:p>
            <a:pPr algn="just"/>
            <a:endParaRPr lang="en-US"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33174272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4400" dirty="0"/>
          </a:p>
          <a:p>
            <a:endParaRPr lang="en-US" sz="4400" dirty="0"/>
          </a:p>
          <a:p>
            <a:pPr marL="109728" indent="0" algn="just">
              <a:buNone/>
            </a:pPr>
            <a:r>
              <a:rPr lang="en-US" sz="4500" b="1" dirty="0">
                <a:solidFill>
                  <a:schemeClr val="tx2"/>
                </a:solidFill>
                <a:effectLst>
                  <a:outerShdw blurRad="38100" dist="38100" dir="2700000" algn="tl">
                    <a:srgbClr val="000000">
                      <a:alpha val="43137"/>
                    </a:srgbClr>
                  </a:outerShdw>
                </a:effectLst>
                <a:latin typeface="+mj-lt"/>
              </a:rPr>
              <a:t>DIAGRAMS RELATED WITH FOREST FIRES-</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665605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just"/>
            <a:r>
              <a:rPr lang="en-US" sz="7200" dirty="0"/>
              <a:t/>
            </a:r>
            <a:br>
              <a:rPr lang="en-US" sz="7200" dirty="0"/>
            </a:br>
            <a:r>
              <a:rPr lang="en-US" sz="7200" dirty="0"/>
              <a:t/>
            </a:r>
            <a:br>
              <a:rPr lang="en-US" sz="7200" dirty="0"/>
            </a:br>
            <a:r>
              <a:rPr lang="en-US" sz="7200" dirty="0"/>
              <a:t/>
            </a:r>
            <a:br>
              <a:rPr lang="en-US" sz="7200" dirty="0"/>
            </a:br>
            <a:r>
              <a:rPr lang="en-US" sz="7200" dirty="0"/>
              <a:t/>
            </a:r>
            <a:br>
              <a:rPr lang="en-US" sz="7200" dirty="0"/>
            </a:br>
            <a:r>
              <a:rPr lang="en-US" sz="7200" dirty="0"/>
              <a:t>PREDICTION OF FOREST FIRES</a:t>
            </a:r>
          </a:p>
        </p:txBody>
      </p:sp>
    </p:spTree>
    <p:extLst>
      <p:ext uri="{BB962C8B-B14F-4D97-AF65-F5344CB8AC3E}">
        <p14:creationId xmlns:p14="http://schemas.microsoft.com/office/powerpoint/2010/main" val="30766966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547" y="1132764"/>
            <a:ext cx="8359254" cy="5725236"/>
          </a:xfrm>
        </p:spPr>
      </p:pic>
      <p:sp>
        <p:nvSpPr>
          <p:cNvPr id="3" name="Title 2"/>
          <p:cNvSpPr>
            <a:spLocks noGrp="1"/>
          </p:cNvSpPr>
          <p:nvPr>
            <p:ph type="title"/>
          </p:nvPr>
        </p:nvSpPr>
        <p:spPr/>
        <p:txBody>
          <a:bodyPr>
            <a:normAutofit/>
          </a:bodyPr>
          <a:lstStyle/>
          <a:p>
            <a:r>
              <a:rPr lang="en-US" sz="4500" dirty="0"/>
              <a:t>USE CASE DIAGRAM-</a:t>
            </a:r>
            <a:r>
              <a:rPr lang="en-US" sz="2400" b="0" dirty="0">
                <a:solidFill>
                  <a:schemeClr val="tx1">
                    <a:lumMod val="95000"/>
                    <a:lumOff val="5000"/>
                  </a:schemeClr>
                </a:solidFill>
                <a:latin typeface="Times New Roman" pitchFamily="18" charset="0"/>
                <a:cs typeface="Times New Roman" pitchFamily="18" charset="0"/>
              </a:rPr>
              <a:t>fig(1)</a:t>
            </a:r>
          </a:p>
        </p:txBody>
      </p:sp>
    </p:spTree>
    <p:extLst>
      <p:ext uri="{BB962C8B-B14F-4D97-AF65-F5344CB8AC3E}">
        <p14:creationId xmlns:p14="http://schemas.microsoft.com/office/powerpoint/2010/main" val="11953279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180" y="1466250"/>
            <a:ext cx="8664242" cy="5211641"/>
          </a:xfrm>
        </p:spPr>
      </p:pic>
      <p:sp>
        <p:nvSpPr>
          <p:cNvPr id="3" name="Title 2"/>
          <p:cNvSpPr>
            <a:spLocks noGrp="1"/>
          </p:cNvSpPr>
          <p:nvPr>
            <p:ph type="title"/>
          </p:nvPr>
        </p:nvSpPr>
        <p:spPr/>
        <p:txBody>
          <a:bodyPr>
            <a:normAutofit/>
          </a:bodyPr>
          <a:lstStyle/>
          <a:p>
            <a:r>
              <a:rPr lang="en-US" sz="4500" dirty="0">
                <a:effectLst>
                  <a:outerShdw blurRad="38100" dist="38100" dir="2700000" algn="tl">
                    <a:srgbClr val="000000">
                      <a:alpha val="43137"/>
                    </a:srgbClr>
                  </a:outerShdw>
                </a:effectLst>
                <a:cs typeface="Times New Roman" pitchFamily="18" charset="0"/>
              </a:rPr>
              <a:t>ER DIAGRAM-</a:t>
            </a:r>
            <a:r>
              <a:rPr lang="en-US" sz="2400" b="0" dirty="0">
                <a:solidFill>
                  <a:schemeClr val="tx1">
                    <a:lumMod val="95000"/>
                    <a:lumOff val="5000"/>
                  </a:schemeClr>
                </a:solidFill>
                <a:latin typeface="Times New Roman" pitchFamily="18" charset="0"/>
                <a:cs typeface="Times New Roman" pitchFamily="18" charset="0"/>
              </a:rPr>
              <a:t>fig(2</a:t>
            </a:r>
            <a:r>
              <a:rPr lang="en-US" sz="2400" b="0" dirty="0" smtClean="0">
                <a:solidFill>
                  <a:schemeClr val="tx1">
                    <a:lumMod val="95000"/>
                    <a:lumOff val="5000"/>
                  </a:schemeClr>
                </a:solidFill>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1589704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3875" y="2301081"/>
            <a:ext cx="8096250" cy="2886075"/>
          </a:xfrm>
        </p:spPr>
      </p:pic>
      <p:sp>
        <p:nvSpPr>
          <p:cNvPr id="3" name="Title 2"/>
          <p:cNvSpPr>
            <a:spLocks noGrp="1"/>
          </p:cNvSpPr>
          <p:nvPr>
            <p:ph type="title"/>
          </p:nvPr>
        </p:nvSpPr>
        <p:spPr/>
        <p:txBody>
          <a:bodyPr>
            <a:normAutofit/>
          </a:bodyPr>
          <a:lstStyle/>
          <a:p>
            <a:r>
              <a:rPr lang="en-US" sz="4500" dirty="0"/>
              <a:t>DATA FLOW DIAGRAM-</a:t>
            </a:r>
            <a:r>
              <a:rPr lang="en-US" sz="2700" b="0" dirty="0">
                <a:solidFill>
                  <a:schemeClr val="tx1">
                    <a:lumMod val="95000"/>
                    <a:lumOff val="5000"/>
                  </a:schemeClr>
                </a:solidFill>
                <a:latin typeface="Times New Roman" pitchFamily="18" charset="0"/>
                <a:cs typeface="Times New Roman" pitchFamily="18" charset="0"/>
              </a:rPr>
              <a:t>fig(3)</a:t>
            </a:r>
            <a:endParaRPr lang="en-US" sz="2700" dirty="0"/>
          </a:p>
        </p:txBody>
      </p:sp>
    </p:spTree>
    <p:extLst>
      <p:ext uri="{BB962C8B-B14F-4D97-AF65-F5344CB8AC3E}">
        <p14:creationId xmlns:p14="http://schemas.microsoft.com/office/powerpoint/2010/main" val="29916606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956" y="1417638"/>
            <a:ext cx="8871044" cy="5732462"/>
          </a:xfrm>
        </p:spPr>
      </p:pic>
      <p:sp>
        <p:nvSpPr>
          <p:cNvPr id="3" name="Title 2"/>
          <p:cNvSpPr>
            <a:spLocks noGrp="1"/>
          </p:cNvSpPr>
          <p:nvPr>
            <p:ph type="title"/>
          </p:nvPr>
        </p:nvSpPr>
        <p:spPr/>
        <p:txBody>
          <a:bodyPr/>
          <a:lstStyle/>
          <a:p>
            <a:r>
              <a:rPr lang="en-US" dirty="0"/>
              <a:t>SEQUENCE DIAGRAM-</a:t>
            </a:r>
            <a:r>
              <a:rPr lang="en-US" sz="2400" b="0" dirty="0">
                <a:solidFill>
                  <a:schemeClr val="tx1">
                    <a:lumMod val="95000"/>
                    <a:lumOff val="5000"/>
                  </a:schemeClr>
                </a:solidFill>
                <a:latin typeface="Times New Roman" pitchFamily="18" charset="0"/>
                <a:cs typeface="Times New Roman" pitchFamily="18" charset="0"/>
              </a:rPr>
              <a:t>fig(4)</a:t>
            </a:r>
            <a:endParaRPr lang="en-US" sz="2400" dirty="0"/>
          </a:p>
        </p:txBody>
      </p:sp>
    </p:spTree>
    <p:extLst>
      <p:ext uri="{BB962C8B-B14F-4D97-AF65-F5344CB8AC3E}">
        <p14:creationId xmlns:p14="http://schemas.microsoft.com/office/powerpoint/2010/main" val="4630502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cs typeface="Times New Roman" pitchFamily="18" charset="0"/>
              </a:rPr>
              <a:t>GANTT CHART-</a:t>
            </a:r>
            <a:r>
              <a:rPr lang="en-US" sz="2400" b="0" dirty="0">
                <a:solidFill>
                  <a:schemeClr val="tx1"/>
                </a:solidFill>
                <a:latin typeface="Times New Roman" pitchFamily="18" charset="0"/>
                <a:cs typeface="Times New Roman" pitchFamily="18" charset="0"/>
              </a:rPr>
              <a:t>fig(5)</a:t>
            </a:r>
            <a:endParaRPr lang="en-US" sz="2400" dirty="0">
              <a:solidFill>
                <a:schemeClr val="tx1"/>
              </a:solidFill>
              <a:latin typeface="Times New Roman" pitchFamily="18" charset="0"/>
              <a:cs typeface="Times New Roman"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1037" y="1581944"/>
            <a:ext cx="7781925" cy="4324350"/>
          </a:xfrm>
        </p:spPr>
      </p:pic>
    </p:spTree>
    <p:extLst>
      <p:ext uri="{BB962C8B-B14F-4D97-AF65-F5344CB8AC3E}">
        <p14:creationId xmlns:p14="http://schemas.microsoft.com/office/powerpoint/2010/main" val="8849544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0873"/>
            <a:ext cx="8229600" cy="4566419"/>
          </a:xfrm>
        </p:spPr>
        <p:txBody>
          <a:bodyPr/>
          <a:lstStyle/>
          <a:p>
            <a:pPr algn="just"/>
            <a:r>
              <a:rPr lang="en-IN" sz="2400" dirty="0">
                <a:latin typeface="Times New Roman" pitchFamily="18" charset="0"/>
                <a:cs typeface="Times New Roman" pitchFamily="18" charset="0"/>
              </a:rPr>
              <a:t>Several experiments </a:t>
            </a:r>
            <a:r>
              <a:rPr lang="en-IN" sz="2400" dirty="0" smtClean="0">
                <a:latin typeface="Times New Roman" pitchFamily="18" charset="0"/>
                <a:cs typeface="Times New Roman" pitchFamily="18" charset="0"/>
              </a:rPr>
              <a:t>are </a:t>
            </a:r>
            <a:r>
              <a:rPr lang="en-IN" sz="2400" dirty="0">
                <a:latin typeface="Times New Roman" pitchFamily="18" charset="0"/>
                <a:cs typeface="Times New Roman" pitchFamily="18" charset="0"/>
              </a:rPr>
              <a:t>carried out by considering Data Mining algorithms and then they are fed into normalization. Then the output ‘area’ </a:t>
            </a:r>
            <a:r>
              <a:rPr lang="en-IN" sz="2400" dirty="0">
                <a:latin typeface="Times New Roman" pitchFamily="18" charset="0"/>
                <a:cs typeface="Times New Roman" pitchFamily="18" charset="0"/>
              </a:rPr>
              <a:t>i</a:t>
            </a:r>
            <a:r>
              <a:rPr lang="en-IN" sz="2400" dirty="0" smtClean="0">
                <a:latin typeface="Times New Roman" pitchFamily="18" charset="0"/>
                <a:cs typeface="Times New Roman" pitchFamily="18" charset="0"/>
              </a:rPr>
              <a:t>s </a:t>
            </a:r>
            <a:r>
              <a:rPr lang="en-IN" sz="2400" dirty="0">
                <a:latin typeface="Times New Roman" pitchFamily="18" charset="0"/>
                <a:cs typeface="Times New Roman" pitchFamily="18" charset="0"/>
              </a:rPr>
              <a:t>first transformed with a </a:t>
            </a:r>
            <a:r>
              <a:rPr lang="en-IN" sz="2400" dirty="0" err="1">
                <a:latin typeface="Times New Roman" pitchFamily="18" charset="0"/>
                <a:cs typeface="Times New Roman" pitchFamily="18" charset="0"/>
              </a:rPr>
              <a:t>ln</a:t>
            </a:r>
            <a:r>
              <a:rPr lang="en-IN" sz="2400" dirty="0">
                <a:latin typeface="Times New Roman" pitchFamily="18" charset="0"/>
                <a:cs typeface="Times New Roman" pitchFamily="18" charset="0"/>
              </a:rPr>
              <a:t>(x+1) function. Then experiments </a:t>
            </a:r>
            <a:r>
              <a:rPr lang="en-IN" sz="2400" dirty="0">
                <a:latin typeface="Times New Roman" pitchFamily="18" charset="0"/>
                <a:cs typeface="Times New Roman" pitchFamily="18" charset="0"/>
              </a:rPr>
              <a:t>a</a:t>
            </a:r>
            <a:r>
              <a:rPr lang="en-IN" sz="2400" dirty="0" smtClean="0">
                <a:latin typeface="Times New Roman" pitchFamily="18" charset="0"/>
                <a:cs typeface="Times New Roman" pitchFamily="18" charset="0"/>
              </a:rPr>
              <a:t>re </a:t>
            </a:r>
            <a:r>
              <a:rPr lang="en-IN" sz="2400" dirty="0">
                <a:latin typeface="Times New Roman" pitchFamily="18" charset="0"/>
                <a:cs typeface="Times New Roman" pitchFamily="18" charset="0"/>
              </a:rPr>
              <a:t>conducted using a 10-fold (cross-validation) x 30 runs</a:t>
            </a:r>
            <a:r>
              <a:rPr lang="en-IN" sz="2400" dirty="0" smtClean="0">
                <a:latin typeface="Times New Roman" pitchFamily="18" charset="0"/>
                <a:cs typeface="Times New Roman" pitchFamily="18" charset="0"/>
              </a:rPr>
              <a:t>.</a:t>
            </a:r>
            <a:endParaRPr lang="en-IN" dirty="0"/>
          </a:p>
        </p:txBody>
      </p:sp>
      <p:sp>
        <p:nvSpPr>
          <p:cNvPr id="3" name="Title 2"/>
          <p:cNvSpPr>
            <a:spLocks noGrp="1"/>
          </p:cNvSpPr>
          <p:nvPr>
            <p:ph type="title"/>
          </p:nvPr>
        </p:nvSpPr>
        <p:spPr/>
        <p:txBody>
          <a:bodyPr/>
          <a:lstStyle/>
          <a:p>
            <a:r>
              <a:rPr lang="en-IN" dirty="0" smtClean="0"/>
              <a:t>Purpose of Project</a:t>
            </a:r>
            <a:endParaRPr lang="en-IN" dirty="0"/>
          </a:p>
        </p:txBody>
      </p:sp>
    </p:spTree>
    <p:extLst>
      <p:ext uri="{BB962C8B-B14F-4D97-AF65-F5344CB8AC3E}">
        <p14:creationId xmlns:p14="http://schemas.microsoft.com/office/powerpoint/2010/main" val="2580822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8" y="1537855"/>
            <a:ext cx="8050083" cy="4469245"/>
          </a:xfrm>
        </p:spPr>
      </p:pic>
      <p:sp>
        <p:nvSpPr>
          <p:cNvPr id="3" name="Title 2"/>
          <p:cNvSpPr>
            <a:spLocks noGrp="1"/>
          </p:cNvSpPr>
          <p:nvPr>
            <p:ph type="title"/>
          </p:nvPr>
        </p:nvSpPr>
        <p:spPr/>
        <p:txBody>
          <a:bodyPr/>
          <a:lstStyle/>
          <a:p>
            <a:r>
              <a:rPr lang="en-IN" dirty="0" smtClean="0"/>
              <a:t>DATA SET</a:t>
            </a:r>
            <a:endParaRPr lang="en-IN" dirty="0"/>
          </a:p>
        </p:txBody>
      </p:sp>
    </p:spTree>
    <p:extLst>
      <p:ext uri="{BB962C8B-B14F-4D97-AF65-F5344CB8AC3E}">
        <p14:creationId xmlns:p14="http://schemas.microsoft.com/office/powerpoint/2010/main" val="32642534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327" y="1481138"/>
            <a:ext cx="8057345" cy="4525962"/>
          </a:xfrm>
        </p:spPr>
      </p:pic>
      <p:sp>
        <p:nvSpPr>
          <p:cNvPr id="3" name="Title 2"/>
          <p:cNvSpPr>
            <a:spLocks noGrp="1"/>
          </p:cNvSpPr>
          <p:nvPr>
            <p:ph type="title"/>
          </p:nvPr>
        </p:nvSpPr>
        <p:spPr/>
        <p:txBody>
          <a:bodyPr/>
          <a:lstStyle/>
          <a:p>
            <a:r>
              <a:rPr lang="en-US" dirty="0"/>
              <a:t>FFMC </a:t>
            </a:r>
            <a:r>
              <a:rPr lang="en-US" dirty="0" smtClean="0"/>
              <a:t>DISTRIBUTION</a:t>
            </a:r>
            <a:endParaRPr lang="en-IN" dirty="0"/>
          </a:p>
        </p:txBody>
      </p:sp>
    </p:spTree>
    <p:extLst>
      <p:ext uri="{BB962C8B-B14F-4D97-AF65-F5344CB8AC3E}">
        <p14:creationId xmlns:p14="http://schemas.microsoft.com/office/powerpoint/2010/main" val="29893086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327" y="1481138"/>
            <a:ext cx="8057345" cy="4525962"/>
          </a:xfrm>
        </p:spPr>
      </p:pic>
      <p:sp>
        <p:nvSpPr>
          <p:cNvPr id="3" name="Title 2"/>
          <p:cNvSpPr>
            <a:spLocks noGrp="1"/>
          </p:cNvSpPr>
          <p:nvPr>
            <p:ph type="title"/>
          </p:nvPr>
        </p:nvSpPr>
        <p:spPr/>
        <p:txBody>
          <a:bodyPr/>
          <a:lstStyle/>
          <a:p>
            <a:r>
              <a:rPr lang="en-US" dirty="0"/>
              <a:t>FIRE LOCATION </a:t>
            </a:r>
            <a:r>
              <a:rPr lang="en-US" dirty="0" smtClean="0"/>
              <a:t>PLOT</a:t>
            </a:r>
            <a:endParaRPr lang="en-IN" dirty="0"/>
          </a:p>
        </p:txBody>
      </p:sp>
    </p:spTree>
    <p:extLst>
      <p:ext uri="{BB962C8B-B14F-4D97-AF65-F5344CB8AC3E}">
        <p14:creationId xmlns:p14="http://schemas.microsoft.com/office/powerpoint/2010/main" val="40255411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8" y="1481138"/>
            <a:ext cx="8050083" cy="4525962"/>
          </a:xfrm>
        </p:spPr>
      </p:pic>
      <p:sp>
        <p:nvSpPr>
          <p:cNvPr id="3" name="Title 2"/>
          <p:cNvSpPr>
            <a:spLocks noGrp="1"/>
          </p:cNvSpPr>
          <p:nvPr>
            <p:ph type="title"/>
          </p:nvPr>
        </p:nvSpPr>
        <p:spPr/>
        <p:txBody>
          <a:bodyPr/>
          <a:lstStyle/>
          <a:p>
            <a:r>
              <a:rPr lang="en-IN" dirty="0" smtClean="0"/>
              <a:t>BASIC MODELS</a:t>
            </a:r>
            <a:endParaRPr lang="en-IN" dirty="0"/>
          </a:p>
        </p:txBody>
      </p:sp>
    </p:spTree>
    <p:extLst>
      <p:ext uri="{BB962C8B-B14F-4D97-AF65-F5344CB8AC3E}">
        <p14:creationId xmlns:p14="http://schemas.microsoft.com/office/powerpoint/2010/main" val="3895608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295400"/>
            <a:ext cx="7543800" cy="5407843"/>
          </a:xfrm>
        </p:spPr>
        <p:txBody>
          <a:bodyPr>
            <a:normAutofit/>
          </a:bodyPr>
          <a:lstStyle/>
          <a:p>
            <a:pPr algn="just"/>
            <a:r>
              <a:rPr lang="en-US" sz="2400" dirty="0">
                <a:latin typeface="Times New Roman" pitchFamily="18" charset="0"/>
                <a:cs typeface="Times New Roman" pitchFamily="18" charset="0"/>
              </a:rPr>
              <a:t>Wildfires are one of the biggest catastrophes faced by our society today causing irrevocable damages.</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These forest fires can be man-made or caused by mother nature by different weather conditions, torrential winds.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These fires cause damages not only to the environment they also destroy vast homes and property.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Hence we devised a panacea “Fire Analysis and Prediction System” to fight this disaster and help our planet.</a:t>
            </a:r>
          </a:p>
          <a:p>
            <a:pPr algn="just"/>
            <a:endParaRPr lang="en-US" sz="2200" dirty="0"/>
          </a:p>
          <a:p>
            <a:endParaRPr lang="en-US" sz="2400" dirty="0"/>
          </a:p>
          <a:p>
            <a:endParaRPr lang="en-US" sz="2400" dirty="0"/>
          </a:p>
          <a:p>
            <a:pPr marL="0" indent="0">
              <a:buNone/>
            </a:pPr>
            <a:endParaRPr lang="en-US" sz="2400" dirty="0"/>
          </a:p>
          <a:p>
            <a:endParaRPr lang="en-US" sz="2400" dirty="0"/>
          </a:p>
        </p:txBody>
      </p:sp>
      <p:sp>
        <p:nvSpPr>
          <p:cNvPr id="2" name="Title 1"/>
          <p:cNvSpPr>
            <a:spLocks noGrp="1"/>
          </p:cNvSpPr>
          <p:nvPr>
            <p:ph type="title"/>
          </p:nvPr>
        </p:nvSpPr>
        <p:spPr>
          <a:xfrm>
            <a:off x="1454727" y="256309"/>
            <a:ext cx="8229600" cy="1064443"/>
          </a:xfrm>
        </p:spPr>
        <p:txBody>
          <a:bodyPr>
            <a:normAutofit/>
          </a:bodyPr>
          <a:lstStyle/>
          <a:p>
            <a:r>
              <a:rPr lang="en-US" sz="4500" dirty="0"/>
              <a:t>Introduction</a:t>
            </a:r>
          </a:p>
        </p:txBody>
      </p:sp>
    </p:spTree>
    <p:extLst>
      <p:ext uri="{BB962C8B-B14F-4D97-AF65-F5344CB8AC3E}">
        <p14:creationId xmlns:p14="http://schemas.microsoft.com/office/powerpoint/2010/main" val="30290927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8" y="1454727"/>
            <a:ext cx="8050083" cy="4552373"/>
          </a:xfrm>
        </p:spPr>
      </p:pic>
      <p:sp>
        <p:nvSpPr>
          <p:cNvPr id="3" name="Title 2"/>
          <p:cNvSpPr>
            <a:spLocks noGrp="1"/>
          </p:cNvSpPr>
          <p:nvPr>
            <p:ph type="title"/>
          </p:nvPr>
        </p:nvSpPr>
        <p:spPr/>
        <p:txBody>
          <a:bodyPr/>
          <a:lstStyle/>
          <a:p>
            <a:r>
              <a:rPr lang="en-IN" dirty="0" smtClean="0"/>
              <a:t>BASIC MODELS</a:t>
            </a:r>
            <a:endParaRPr lang="en-IN" dirty="0"/>
          </a:p>
        </p:txBody>
      </p:sp>
    </p:spTree>
    <p:extLst>
      <p:ext uri="{BB962C8B-B14F-4D97-AF65-F5344CB8AC3E}">
        <p14:creationId xmlns:p14="http://schemas.microsoft.com/office/powerpoint/2010/main" val="5476412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Normalisation</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618" y="1510145"/>
            <a:ext cx="8057345" cy="4981863"/>
          </a:xfrm>
        </p:spPr>
      </p:pic>
    </p:spTree>
    <p:extLst>
      <p:ext uri="{BB962C8B-B14F-4D97-AF65-F5344CB8AC3E}">
        <p14:creationId xmlns:p14="http://schemas.microsoft.com/office/powerpoint/2010/main" val="10368330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BURNED AREA DISTRIBUTION</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8" y="1481138"/>
            <a:ext cx="8050083" cy="4525962"/>
          </a:xfrm>
        </p:spPr>
      </p:pic>
    </p:spTree>
    <p:extLst>
      <p:ext uri="{BB962C8B-B14F-4D97-AF65-F5344CB8AC3E}">
        <p14:creationId xmlns:p14="http://schemas.microsoft.com/office/powerpoint/2010/main" val="37109430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LOG TRANSFORMATION</a:t>
            </a:r>
            <a:endParaRPr lang="en-IN" dirty="0"/>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8" y="1481138"/>
            <a:ext cx="8050083" cy="4525962"/>
          </a:xfrm>
        </p:spPr>
      </p:pic>
    </p:spTree>
    <p:extLst>
      <p:ext uri="{BB962C8B-B14F-4D97-AF65-F5344CB8AC3E}">
        <p14:creationId xmlns:p14="http://schemas.microsoft.com/office/powerpoint/2010/main" val="37107863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8" y="1481138"/>
            <a:ext cx="8050083" cy="4525962"/>
          </a:xfrm>
        </p:spPr>
      </p:pic>
      <p:sp>
        <p:nvSpPr>
          <p:cNvPr id="3" name="Title 2"/>
          <p:cNvSpPr>
            <a:spLocks noGrp="1"/>
          </p:cNvSpPr>
          <p:nvPr>
            <p:ph type="title"/>
          </p:nvPr>
        </p:nvSpPr>
        <p:spPr/>
        <p:txBody>
          <a:bodyPr/>
          <a:lstStyle/>
          <a:p>
            <a:r>
              <a:rPr lang="en-IN" dirty="0" smtClean="0"/>
              <a:t>BINARY CLASSIFICATION</a:t>
            </a:r>
            <a:endParaRPr lang="en-IN" dirty="0"/>
          </a:p>
        </p:txBody>
      </p:sp>
    </p:spTree>
    <p:extLst>
      <p:ext uri="{BB962C8B-B14F-4D97-AF65-F5344CB8AC3E}">
        <p14:creationId xmlns:p14="http://schemas.microsoft.com/office/powerpoint/2010/main" val="33111043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8" y="1551709"/>
            <a:ext cx="8050083" cy="4829464"/>
          </a:xfrm>
        </p:spPr>
      </p:pic>
      <p:sp>
        <p:nvSpPr>
          <p:cNvPr id="3" name="Title 2"/>
          <p:cNvSpPr>
            <a:spLocks noGrp="1"/>
          </p:cNvSpPr>
          <p:nvPr>
            <p:ph type="title"/>
          </p:nvPr>
        </p:nvSpPr>
        <p:spPr/>
        <p:txBody>
          <a:bodyPr>
            <a:noAutofit/>
          </a:bodyPr>
          <a:lstStyle/>
          <a:p>
            <a:pPr algn="ctr"/>
            <a:r>
              <a:rPr lang="en-IN" dirty="0" smtClean="0"/>
              <a:t>NEURAL NETWROKS </a:t>
            </a:r>
            <a:r>
              <a:rPr lang="en-IN" dirty="0" smtClean="0"/>
              <a:t> </a:t>
            </a:r>
            <a:r>
              <a:rPr lang="en-IN" dirty="0" smtClean="0"/>
              <a:t>IMPLEMENTATION</a:t>
            </a:r>
            <a:endParaRPr lang="en-IN" dirty="0"/>
          </a:p>
        </p:txBody>
      </p:sp>
    </p:spTree>
    <p:extLst>
      <p:ext uri="{BB962C8B-B14F-4D97-AF65-F5344CB8AC3E}">
        <p14:creationId xmlns:p14="http://schemas.microsoft.com/office/powerpoint/2010/main" val="33795353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327" y="1481138"/>
            <a:ext cx="8057345" cy="4525962"/>
          </a:xfrm>
        </p:spPr>
      </p:pic>
      <p:sp>
        <p:nvSpPr>
          <p:cNvPr id="3" name="Title 2"/>
          <p:cNvSpPr>
            <a:spLocks noGrp="1"/>
          </p:cNvSpPr>
          <p:nvPr>
            <p:ph type="title"/>
          </p:nvPr>
        </p:nvSpPr>
        <p:spPr/>
        <p:txBody>
          <a:bodyPr>
            <a:normAutofit/>
          </a:bodyPr>
          <a:lstStyle/>
          <a:p>
            <a:r>
              <a:rPr lang="en-IN" dirty="0" smtClean="0"/>
              <a:t>VARIANCE SCORE GRAPH</a:t>
            </a:r>
            <a:r>
              <a:rPr lang="en-IN" sz="1400" dirty="0" smtClean="0"/>
              <a:t>(Basic Models)</a:t>
            </a:r>
            <a:endParaRPr lang="en-IN" sz="1400" dirty="0"/>
          </a:p>
        </p:txBody>
      </p:sp>
    </p:spTree>
    <p:extLst>
      <p:ext uri="{BB962C8B-B14F-4D97-AF65-F5344CB8AC3E}">
        <p14:creationId xmlns:p14="http://schemas.microsoft.com/office/powerpoint/2010/main" val="22255737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327" y="1481138"/>
            <a:ext cx="8057345" cy="4525962"/>
          </a:xfrm>
        </p:spPr>
      </p:pic>
      <p:sp>
        <p:nvSpPr>
          <p:cNvPr id="3" name="Title 2"/>
          <p:cNvSpPr>
            <a:spLocks noGrp="1"/>
          </p:cNvSpPr>
          <p:nvPr>
            <p:ph type="title"/>
          </p:nvPr>
        </p:nvSpPr>
        <p:spPr/>
        <p:txBody>
          <a:bodyPr>
            <a:normAutofit/>
          </a:bodyPr>
          <a:lstStyle/>
          <a:p>
            <a:r>
              <a:rPr lang="en-US" dirty="0"/>
              <a:t>VARIANCE SCORE </a:t>
            </a:r>
            <a:r>
              <a:rPr lang="en-US" dirty="0" smtClean="0"/>
              <a:t>GRAPH</a:t>
            </a:r>
            <a:r>
              <a:rPr lang="en-US" sz="1600" dirty="0" smtClean="0"/>
              <a:t>(</a:t>
            </a:r>
            <a:r>
              <a:rPr lang="en-US" sz="1600" dirty="0" err="1" smtClean="0"/>
              <a:t>Normalisation</a:t>
            </a:r>
            <a:r>
              <a:rPr lang="en-US" sz="1600" dirty="0" smtClean="0"/>
              <a:t>)</a:t>
            </a:r>
            <a:endParaRPr lang="en-IN" sz="1600" dirty="0"/>
          </a:p>
        </p:txBody>
      </p:sp>
    </p:spTree>
    <p:extLst>
      <p:ext uri="{BB962C8B-B14F-4D97-AF65-F5344CB8AC3E}">
        <p14:creationId xmlns:p14="http://schemas.microsoft.com/office/powerpoint/2010/main" val="19232042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327" y="1481138"/>
            <a:ext cx="8057345" cy="4525962"/>
          </a:xfrm>
        </p:spPr>
      </p:pic>
      <p:sp>
        <p:nvSpPr>
          <p:cNvPr id="3" name="Title 2"/>
          <p:cNvSpPr>
            <a:spLocks noGrp="1"/>
          </p:cNvSpPr>
          <p:nvPr>
            <p:ph type="title"/>
          </p:nvPr>
        </p:nvSpPr>
        <p:spPr/>
        <p:txBody>
          <a:bodyPr/>
          <a:lstStyle/>
          <a:p>
            <a:r>
              <a:rPr lang="en-IN" dirty="0" smtClean="0"/>
              <a:t>MSE GRAPH</a:t>
            </a:r>
            <a:r>
              <a:rPr lang="en-IN" sz="1400" dirty="0" smtClean="0"/>
              <a:t>(Basic Models)</a:t>
            </a:r>
            <a:endParaRPr lang="en-IN" sz="1400" dirty="0"/>
          </a:p>
        </p:txBody>
      </p:sp>
    </p:spTree>
    <p:extLst>
      <p:ext uri="{BB962C8B-B14F-4D97-AF65-F5344CB8AC3E}">
        <p14:creationId xmlns:p14="http://schemas.microsoft.com/office/powerpoint/2010/main" val="22677414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MSE </a:t>
            </a:r>
            <a:r>
              <a:rPr lang="en-IN" dirty="0" smtClean="0"/>
              <a:t>GRAPH</a:t>
            </a:r>
            <a:r>
              <a:rPr lang="en-IN" sz="1400" dirty="0" smtClean="0"/>
              <a:t>(Log Transformatio</a:t>
            </a:r>
            <a:r>
              <a:rPr lang="en-IN" sz="1400" dirty="0"/>
              <a:t>n</a:t>
            </a:r>
            <a:r>
              <a:rPr lang="en-IN" sz="1400" dirty="0" smtClean="0"/>
              <a:t>)</a:t>
            </a:r>
            <a:endParaRPr lang="en-IN" sz="14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8" y="1481138"/>
            <a:ext cx="8050083" cy="4525962"/>
          </a:xfrm>
        </p:spPr>
      </p:pic>
    </p:spTree>
    <p:extLst>
      <p:ext uri="{BB962C8B-B14F-4D97-AF65-F5344CB8AC3E}">
        <p14:creationId xmlns:p14="http://schemas.microsoft.com/office/powerpoint/2010/main" val="32378441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257300"/>
            <a:ext cx="7696200" cy="5067300"/>
          </a:xfrm>
        </p:spPr>
        <p:txBody>
          <a:bodyPr>
            <a:normAutofit/>
          </a:bodyPr>
          <a:lstStyle/>
          <a:p>
            <a:pPr marL="0" indent="0" algn="just">
              <a:buNone/>
            </a:pPr>
            <a:endParaRPr lang="en-US" sz="2400" dirty="0"/>
          </a:p>
          <a:p>
            <a:pPr algn="just"/>
            <a:r>
              <a:rPr lang="en-US" sz="2400" dirty="0">
                <a:latin typeface="Times New Roman" pitchFamily="18" charset="0"/>
                <a:cs typeface="Times New Roman" pitchFamily="18" charset="0"/>
              </a:rPr>
              <a:t>Wildfires are an uncontrollable disaster which cause damages to the society as well as endanger the nature.</a:t>
            </a:r>
          </a:p>
          <a:p>
            <a:pPr marL="0" indent="0" algn="just">
              <a:buNone/>
            </a:pP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Forest Fire Prediction System is built to detect the forest fires and then performs prediction of the area of the spread fire.</a:t>
            </a:r>
          </a:p>
          <a:p>
            <a:pPr marL="0" indent="0" algn="just">
              <a:buNone/>
            </a:pP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With the help of machine learning algorithms we intend to build a tool which serves an aid to the society and thus prepare the area for evacuation.</a:t>
            </a:r>
          </a:p>
          <a:p>
            <a:endParaRPr lang="en-US" sz="2400" dirty="0"/>
          </a:p>
          <a:p>
            <a:endParaRPr lang="en-US" sz="2400" dirty="0"/>
          </a:p>
          <a:p>
            <a:endParaRPr lang="en-US" sz="2400" dirty="0"/>
          </a:p>
          <a:p>
            <a:endParaRPr lang="en-US" sz="2400" dirty="0"/>
          </a:p>
          <a:p>
            <a:endParaRPr lang="en-US" dirty="0"/>
          </a:p>
          <a:p>
            <a:endParaRPr lang="en-US" dirty="0"/>
          </a:p>
        </p:txBody>
      </p:sp>
      <p:sp>
        <p:nvSpPr>
          <p:cNvPr id="2" name="Title 1"/>
          <p:cNvSpPr>
            <a:spLocks noGrp="1"/>
          </p:cNvSpPr>
          <p:nvPr>
            <p:ph type="title"/>
          </p:nvPr>
        </p:nvSpPr>
        <p:spPr>
          <a:xfrm>
            <a:off x="1371600" y="571500"/>
            <a:ext cx="7772400" cy="685800"/>
          </a:xfrm>
        </p:spPr>
        <p:txBody>
          <a:bodyPr>
            <a:noAutofit/>
          </a:bodyPr>
          <a:lstStyle/>
          <a:p>
            <a:r>
              <a:rPr lang="en-US" sz="4500" dirty="0"/>
              <a:t>Abstract</a:t>
            </a:r>
          </a:p>
        </p:txBody>
      </p:sp>
    </p:spTree>
    <p:extLst>
      <p:ext uri="{BB962C8B-B14F-4D97-AF65-F5344CB8AC3E}">
        <p14:creationId xmlns:p14="http://schemas.microsoft.com/office/powerpoint/2010/main" val="14479631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891" y="1607127"/>
            <a:ext cx="7959732" cy="4788958"/>
          </a:xfrm>
        </p:spPr>
      </p:pic>
      <p:sp>
        <p:nvSpPr>
          <p:cNvPr id="3" name="Title 2"/>
          <p:cNvSpPr>
            <a:spLocks noGrp="1"/>
          </p:cNvSpPr>
          <p:nvPr>
            <p:ph type="title"/>
          </p:nvPr>
        </p:nvSpPr>
        <p:spPr/>
        <p:txBody>
          <a:bodyPr/>
          <a:lstStyle/>
          <a:p>
            <a:r>
              <a:rPr lang="en-IN" dirty="0" smtClean="0"/>
              <a:t>NEURAL NETWORK </a:t>
            </a:r>
            <a:r>
              <a:rPr lang="en-IN" sz="1400" dirty="0" smtClean="0"/>
              <a:t>(MSE and VARIANCE  Scores)</a:t>
            </a:r>
            <a:endParaRPr lang="en-IN" sz="1400" dirty="0"/>
          </a:p>
        </p:txBody>
      </p:sp>
    </p:spTree>
    <p:extLst>
      <p:ext uri="{BB962C8B-B14F-4D97-AF65-F5344CB8AC3E}">
        <p14:creationId xmlns:p14="http://schemas.microsoft.com/office/powerpoint/2010/main" val="1335844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43374"/>
            <a:ext cx="8229600" cy="1174264"/>
          </a:xfrm>
        </p:spPr>
        <p:txBody>
          <a:bodyPr/>
          <a:lstStyle/>
          <a:p>
            <a:r>
              <a:rPr lang="en-IN" dirty="0" smtClean="0"/>
              <a:t>REC CURVE </a:t>
            </a:r>
            <a:r>
              <a:rPr lang="en-IN" sz="1400" dirty="0" smtClean="0"/>
              <a:t>(Random Forest)</a:t>
            </a:r>
            <a:endParaRPr lang="en-IN" sz="1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8" y="1481138"/>
            <a:ext cx="8050083" cy="4525962"/>
          </a:xfrm>
        </p:spPr>
      </p:pic>
    </p:spTree>
    <p:extLst>
      <p:ext uri="{BB962C8B-B14F-4D97-AF65-F5344CB8AC3E}">
        <p14:creationId xmlns:p14="http://schemas.microsoft.com/office/powerpoint/2010/main" val="37197319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REC CURVE </a:t>
            </a:r>
            <a:r>
              <a:rPr lang="en-IN" sz="1400" dirty="0" smtClean="0"/>
              <a:t>(Decision Tree)</a:t>
            </a:r>
            <a:endParaRPr lang="en-IN" sz="14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8" y="1481138"/>
            <a:ext cx="8050083" cy="4525962"/>
          </a:xfrm>
        </p:spPr>
      </p:pic>
    </p:spTree>
    <p:extLst>
      <p:ext uri="{BB962C8B-B14F-4D97-AF65-F5344CB8AC3E}">
        <p14:creationId xmlns:p14="http://schemas.microsoft.com/office/powerpoint/2010/main" val="32914601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smtClean="0"/>
              <a:t>RELATIVE PERFORMANCE OF VARIOUS MODELS (REC CURVE)</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8" y="1481138"/>
            <a:ext cx="8050083" cy="4525962"/>
          </a:xfrm>
        </p:spPr>
      </p:pic>
    </p:spTree>
    <p:extLst>
      <p:ext uri="{BB962C8B-B14F-4D97-AF65-F5344CB8AC3E}">
        <p14:creationId xmlns:p14="http://schemas.microsoft.com/office/powerpoint/2010/main" val="16218572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87356"/>
            <a:ext cx="8229600" cy="4819936"/>
          </a:xfrm>
        </p:spPr>
        <p:txBody>
          <a:bodyPr>
            <a:noAutofit/>
          </a:bodyPr>
          <a:lstStyle/>
          <a:p>
            <a:pPr algn="just"/>
            <a:r>
              <a:rPr lang="en-IN" sz="2400" dirty="0">
                <a:latin typeface="Times New Roman" pitchFamily="18" charset="0"/>
                <a:cs typeface="Times New Roman" pitchFamily="18" charset="0"/>
              </a:rPr>
              <a:t>The best RMSE was attained by the Neural Networks. An analysis to the Regression Error Curve (REC) shows that the SVR model predicts more examples within a lower admitted error. In effect, the SVR model predicts better small fires, which are the majority</a:t>
            </a:r>
            <a:r>
              <a:rPr lang="en-IN"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models and future forecasts are based on existing policy across several domains, and an important assumption of the forecasts is that the future develops without change to the policy setting</a:t>
            </a:r>
            <a:r>
              <a:rPr lang="en-IN"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4500" dirty="0" smtClean="0"/>
              <a:t>  Result</a:t>
            </a:r>
            <a:endParaRPr lang="en-US" sz="4500" dirty="0"/>
          </a:p>
        </p:txBody>
      </p:sp>
    </p:spTree>
    <p:extLst>
      <p:ext uri="{BB962C8B-B14F-4D97-AF65-F5344CB8AC3E}">
        <p14:creationId xmlns:p14="http://schemas.microsoft.com/office/powerpoint/2010/main" val="25428029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819400"/>
            <a:ext cx="8229600" cy="1143000"/>
          </a:xfrm>
        </p:spPr>
        <p:txBody>
          <a:bodyPr>
            <a:normAutofit/>
          </a:bodyPr>
          <a:lstStyle/>
          <a:p>
            <a:r>
              <a:rPr lang="en-US" sz="5100" dirty="0">
                <a:solidFill>
                  <a:schemeClr val="tx1"/>
                </a:solidFill>
              </a:rPr>
              <a:t>THANK YOU </a:t>
            </a:r>
            <a:r>
              <a:rPr lang="en-US" sz="5100" dirty="0">
                <a:solidFill>
                  <a:schemeClr val="tx1"/>
                </a:solidFill>
                <a:sym typeface="Wingdings"/>
              </a:rPr>
              <a:t> </a:t>
            </a:r>
            <a:endParaRPr lang="en-US" sz="5100" dirty="0">
              <a:solidFill>
                <a:schemeClr val="tx1"/>
              </a:solidFill>
            </a:endParaRPr>
          </a:p>
        </p:txBody>
      </p:sp>
    </p:spTree>
    <p:extLst>
      <p:ext uri="{BB962C8B-B14F-4D97-AF65-F5344CB8AC3E}">
        <p14:creationId xmlns:p14="http://schemas.microsoft.com/office/powerpoint/2010/main" val="6679790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9912" y="1280929"/>
            <a:ext cx="8077200" cy="4800600"/>
          </a:xfrm>
        </p:spPr>
        <p:txBody>
          <a:bodyPr>
            <a:normAutofit/>
          </a:bodyPr>
          <a:lstStyle/>
          <a:p>
            <a:pPr marL="0" indent="0">
              <a:buNone/>
            </a:pPr>
            <a:endParaRPr lang="en-US" dirty="0"/>
          </a:p>
          <a:p>
            <a:pPr algn="just"/>
            <a:r>
              <a:rPr lang="en-US" sz="2400" dirty="0">
                <a:latin typeface="Times New Roman" pitchFamily="18" charset="0"/>
                <a:cs typeface="Times New Roman" pitchFamily="18" charset="0"/>
              </a:rPr>
              <a:t>Python</a:t>
            </a:r>
          </a:p>
          <a:p>
            <a:pPr marL="109728" indent="0" algn="just">
              <a:buNone/>
            </a:pPr>
            <a:r>
              <a:rPr lang="en-US" sz="2400" dirty="0">
                <a:latin typeface="Times New Roman" pitchFamily="18" charset="0"/>
                <a:cs typeface="Times New Roman" pitchFamily="18" charset="0"/>
              </a:rPr>
              <a:t>            Python is an interpreted, high-level, general-purpose programming language. Its language constructs and object-oriented approach aim to help programmers write clear, logical code for small and large-scale projects.</a:t>
            </a:r>
          </a:p>
          <a:p>
            <a:pPr marL="109728" indent="0" algn="just">
              <a:buNone/>
            </a:pPr>
            <a:endParaRPr lang="en-US" sz="2400" dirty="0">
              <a:latin typeface="Times New Roman" pitchFamily="18" charset="0"/>
              <a:cs typeface="Times New Roman" pitchFamily="18" charset="0"/>
            </a:endParaRPr>
          </a:p>
          <a:p>
            <a:pPr algn="just"/>
            <a:r>
              <a:rPr lang="en-US" sz="2400" dirty="0" err="1">
                <a:latin typeface="Times New Roman" pitchFamily="18" charset="0"/>
                <a:cs typeface="Times New Roman" pitchFamily="18" charset="0"/>
              </a:rPr>
              <a:t>Scikit</a:t>
            </a:r>
            <a:r>
              <a:rPr lang="en-US" sz="2400" dirty="0">
                <a:latin typeface="Times New Roman" pitchFamily="18" charset="0"/>
                <a:cs typeface="Times New Roman" pitchFamily="18" charset="0"/>
              </a:rPr>
              <a:t> Learn</a:t>
            </a:r>
          </a:p>
          <a:p>
            <a:pPr marL="109728" indent="0" algn="just">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Scikit</a:t>
            </a:r>
            <a:r>
              <a:rPr lang="en-US" sz="2400" dirty="0">
                <a:latin typeface="Times New Roman" pitchFamily="18" charset="0"/>
                <a:cs typeface="Times New Roman" pitchFamily="18" charset="0"/>
              </a:rPr>
              <a:t>-learn provides a range of supervised and unsupervised learning </a:t>
            </a:r>
            <a:r>
              <a:rPr lang="en-US" sz="2400" dirty="0" smtClean="0">
                <a:latin typeface="Times New Roman" pitchFamily="18" charset="0"/>
                <a:cs typeface="Times New Roman" pitchFamily="18" charset="0"/>
              </a:rPr>
              <a:t>algorithms. The </a:t>
            </a:r>
            <a:r>
              <a:rPr lang="en-US" sz="2400" dirty="0">
                <a:latin typeface="Times New Roman" pitchFamily="18" charset="0"/>
                <a:cs typeface="Times New Roman" pitchFamily="18" charset="0"/>
              </a:rPr>
              <a:t>library is built upon the </a:t>
            </a:r>
            <a:r>
              <a:rPr lang="en-US" sz="2400" dirty="0" err="1">
                <a:latin typeface="Times New Roman" pitchFamily="18" charset="0"/>
                <a:cs typeface="Times New Roman" pitchFamily="18" charset="0"/>
              </a:rPr>
              <a:t>SciPy</a:t>
            </a:r>
            <a:r>
              <a:rPr lang="en-US" sz="2400" dirty="0">
                <a:latin typeface="Times New Roman" pitchFamily="18" charset="0"/>
                <a:cs typeface="Times New Roman" pitchFamily="18" charset="0"/>
              </a:rPr>
              <a:t> (Scientific Python) that must be installed before you can use </a:t>
            </a:r>
            <a:r>
              <a:rPr lang="en-US" sz="2400" dirty="0" err="1">
                <a:latin typeface="Times New Roman" pitchFamily="18" charset="0"/>
                <a:cs typeface="Times New Roman" pitchFamily="18" charset="0"/>
              </a:rPr>
              <a:t>scikit</a:t>
            </a:r>
            <a:r>
              <a:rPr lang="en-US" sz="2400" dirty="0">
                <a:latin typeface="Times New Roman" pitchFamily="18" charset="0"/>
                <a:cs typeface="Times New Roman" pitchFamily="18" charset="0"/>
              </a:rPr>
              <a:t>-learn</a:t>
            </a:r>
          </a:p>
          <a:p>
            <a:pPr marL="109728" indent="0">
              <a:buNone/>
            </a:pPr>
            <a:endParaRPr lang="en-US" sz="2400" dirty="0"/>
          </a:p>
          <a:p>
            <a:endParaRPr lang="en-US" dirty="0"/>
          </a:p>
          <a:p>
            <a:endParaRPr lang="en-US" dirty="0"/>
          </a:p>
        </p:txBody>
      </p:sp>
      <p:sp>
        <p:nvSpPr>
          <p:cNvPr id="2" name="Title 1"/>
          <p:cNvSpPr>
            <a:spLocks noGrp="1"/>
          </p:cNvSpPr>
          <p:nvPr>
            <p:ph type="title"/>
          </p:nvPr>
        </p:nvSpPr>
        <p:spPr>
          <a:xfrm>
            <a:off x="604910" y="548640"/>
            <a:ext cx="8996289" cy="1032848"/>
          </a:xfrm>
        </p:spPr>
        <p:txBody>
          <a:bodyPr>
            <a:normAutofit/>
          </a:bodyPr>
          <a:lstStyle/>
          <a:p>
            <a:r>
              <a:rPr lang="en-US" sz="4500" dirty="0"/>
              <a:t>Technologies Used</a:t>
            </a:r>
          </a:p>
        </p:txBody>
      </p:sp>
    </p:spTree>
    <p:extLst>
      <p:ext uri="{BB962C8B-B14F-4D97-AF65-F5344CB8AC3E}">
        <p14:creationId xmlns:p14="http://schemas.microsoft.com/office/powerpoint/2010/main" val="3526188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US" sz="2600" dirty="0">
                <a:latin typeface="Times New Roman" pitchFamily="18" charset="0"/>
                <a:cs typeface="Times New Roman" pitchFamily="18" charset="0"/>
              </a:rPr>
              <a:t>CSV</a:t>
            </a:r>
          </a:p>
          <a:p>
            <a:pPr marL="109728" indent="0" algn="just">
              <a:buNone/>
            </a:pPr>
            <a:r>
              <a:rPr lang="en-US" sz="2600" dirty="0">
                <a:latin typeface="Times New Roman" pitchFamily="18" charset="0"/>
                <a:cs typeface="Times New Roman" pitchFamily="18" charset="0"/>
              </a:rPr>
              <a:t>        A comma-separated values file is a delimited text file that uses a comma to separate values. Each line of the file is a data record. Each record consists of one or more fields, separated by commas. The use of the comma as a field separator is the source of the name for this file format.</a:t>
            </a:r>
          </a:p>
          <a:p>
            <a:pPr marL="109728" indent="0" algn="just">
              <a:buNone/>
            </a:pPr>
            <a:endParaRPr lang="en-US" sz="2600" dirty="0">
              <a:latin typeface="Times New Roman" pitchFamily="18" charset="0"/>
              <a:cs typeface="Times New Roman" pitchFamily="18" charset="0"/>
            </a:endParaRPr>
          </a:p>
          <a:p>
            <a:pPr algn="just"/>
            <a:r>
              <a:rPr lang="en-US" sz="2600" dirty="0" err="1">
                <a:latin typeface="Times New Roman" pitchFamily="18" charset="0"/>
                <a:cs typeface="Times New Roman" pitchFamily="18" charset="0"/>
              </a:rPr>
              <a:t>Matplotlib</a:t>
            </a:r>
            <a:endParaRPr lang="en-US" sz="2600" dirty="0">
              <a:latin typeface="Times New Roman" pitchFamily="18" charset="0"/>
              <a:cs typeface="Times New Roman" pitchFamily="18" charset="0"/>
            </a:endParaRPr>
          </a:p>
          <a:p>
            <a:pPr marL="109728" indent="0" algn="just">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Matplotlib</a:t>
            </a:r>
            <a:r>
              <a:rPr lang="en-US" sz="2600" dirty="0">
                <a:latin typeface="Times New Roman" pitchFamily="18" charset="0"/>
                <a:cs typeface="Times New Roman" pitchFamily="18" charset="0"/>
              </a:rPr>
              <a:t> is a plotting library for the Python programming language and its numerical mathematics extension </a:t>
            </a:r>
            <a:r>
              <a:rPr lang="en-US" sz="2600" dirty="0" err="1">
                <a:latin typeface="Times New Roman" pitchFamily="18" charset="0"/>
                <a:cs typeface="Times New Roman" pitchFamily="18" charset="0"/>
              </a:rPr>
              <a:t>NumPy</a:t>
            </a:r>
            <a:r>
              <a:rPr lang="en-US" sz="2600" dirty="0">
                <a:latin typeface="Times New Roman" pitchFamily="18" charset="0"/>
                <a:cs typeface="Times New Roman" pitchFamily="18" charset="0"/>
              </a:rPr>
              <a:t>. It provides an object-oriented API for embedding plots into </a:t>
            </a:r>
            <a:r>
              <a:rPr lang="en-US" sz="2600" dirty="0" smtClean="0">
                <a:latin typeface="Times New Roman" pitchFamily="18" charset="0"/>
                <a:cs typeface="Times New Roman" pitchFamily="18" charset="0"/>
              </a:rPr>
              <a:t>applications.</a:t>
            </a:r>
            <a:r>
              <a:rPr lang="en-US" sz="2600" dirty="0">
                <a:latin typeface="Times New Roman" pitchFamily="18" charset="0"/>
                <a:cs typeface="Times New Roman" pitchFamily="18" charset="0"/>
              </a:rPr>
              <a:t> </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5437363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latin typeface="Times New Roman" pitchFamily="18" charset="0"/>
                <a:cs typeface="Times New Roman" pitchFamily="18" charset="0"/>
              </a:rPr>
              <a:t>Pandas</a:t>
            </a:r>
          </a:p>
          <a:p>
            <a:pPr marL="109728" indent="0" algn="just">
              <a:buNone/>
            </a:pPr>
            <a:r>
              <a:rPr lang="en-US" dirty="0">
                <a:latin typeface="Times New Roman" pitchFamily="18" charset="0"/>
                <a:cs typeface="Times New Roman" pitchFamily="18" charset="0"/>
              </a:rPr>
              <a:t>        </a:t>
            </a:r>
            <a:r>
              <a:rPr lang="en-US" sz="2400" dirty="0">
                <a:latin typeface="Times New Roman" pitchFamily="18" charset="0"/>
                <a:cs typeface="Times New Roman" pitchFamily="18" charset="0"/>
              </a:rPr>
              <a:t>Pandas is the most popular python library that is used for data analysis. It provides highly optimized performance with back-end source code is purely written in Python</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9711086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89709"/>
            <a:ext cx="8229600" cy="4793673"/>
          </a:xfrm>
        </p:spPr>
        <p:txBody>
          <a:bodyPr>
            <a:normAutofit/>
          </a:bodyPr>
          <a:lstStyle/>
          <a:p>
            <a:pPr algn="ctr"/>
            <a:r>
              <a:rPr lang="en-US" sz="6000" dirty="0"/>
              <a:t>Implementation and      Methodology</a:t>
            </a:r>
          </a:p>
        </p:txBody>
      </p:sp>
    </p:spTree>
    <p:extLst>
      <p:ext uri="{BB962C8B-B14F-4D97-AF65-F5344CB8AC3E}">
        <p14:creationId xmlns:p14="http://schemas.microsoft.com/office/powerpoint/2010/main" val="24760751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058594" y="662914"/>
            <a:ext cx="73152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r>
              <a:rPr lang="en-IN" sz="2400" dirty="0">
                <a:latin typeface="Times New Roman" pitchFamily="18" charset="0"/>
                <a:cs typeface="Times New Roman" pitchFamily="18" charset="0"/>
              </a:rPr>
              <a:t>This work will consider ten different regression models to predict the size of the forest fires from the attributes in the dataset. The regression models are:</a:t>
            </a: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lvl="0" algn="just"/>
            <a:r>
              <a:rPr lang="en-IN" sz="2400" b="1" i="1" dirty="0">
                <a:latin typeface="Times New Roman" pitchFamily="18" charset="0"/>
                <a:cs typeface="Times New Roman" pitchFamily="18" charset="0"/>
              </a:rPr>
              <a:t>Linear Regression</a:t>
            </a:r>
            <a:r>
              <a:rPr lang="en-IN" sz="2400" dirty="0">
                <a:latin typeface="Times New Roman" pitchFamily="18" charset="0"/>
                <a:cs typeface="Times New Roman" pitchFamily="18" charset="0"/>
              </a:rPr>
              <a:t> : It </a:t>
            </a:r>
            <a:r>
              <a:rPr lang="en-US" sz="2400" dirty="0">
                <a:latin typeface="Times New Roman" pitchFamily="18" charset="0"/>
                <a:cs typeface="Times New Roman" pitchFamily="18" charset="0"/>
              </a:rPr>
              <a:t>is a linear approach to modeling the relationship between a scalar response and one or more explanatory variables.</a:t>
            </a:r>
          </a:p>
          <a:p>
            <a:pPr lvl="0" algn="just">
              <a:buNone/>
            </a:pPr>
            <a:endParaRPr lang="en-US" sz="2400" dirty="0">
              <a:latin typeface="Times New Roman" pitchFamily="18" charset="0"/>
              <a:cs typeface="Times New Roman" pitchFamily="18" charset="0"/>
            </a:endParaRPr>
          </a:p>
          <a:p>
            <a:pPr lvl="0" algn="just"/>
            <a:r>
              <a:rPr lang="en-IN" sz="2400" b="1" i="1" dirty="0">
                <a:latin typeface="Times New Roman" pitchFamily="18" charset="0"/>
                <a:cs typeface="Times New Roman" pitchFamily="18" charset="0"/>
              </a:rPr>
              <a:t> Ridge Regression</a:t>
            </a:r>
            <a:r>
              <a:rPr lang="en-IN" sz="2400" dirty="0">
                <a:latin typeface="Times New Roman" pitchFamily="18" charset="0"/>
                <a:cs typeface="Times New Roman" pitchFamily="18" charset="0"/>
              </a:rPr>
              <a:t> : </a:t>
            </a:r>
            <a:r>
              <a:rPr lang="en-US" sz="2400" dirty="0">
                <a:latin typeface="Times New Roman" pitchFamily="18" charset="0"/>
                <a:cs typeface="Times New Roman" pitchFamily="18" charset="0"/>
              </a:rPr>
              <a:t>is a technique for analyzing multiple regression data that suffer from multicollinearity. When multicollinearity occurs, least squares estimates are unbiased, but their variances are large so they may be far from the true value</a:t>
            </a:r>
          </a:p>
          <a:p>
            <a:pPr marL="0" lvl="0" indent="0" algn="just" defTabSz="914400">
              <a:buClrTx/>
              <a:buNone/>
            </a:pPr>
            <a:endParaRPr kumimoji="0" lang="en-US" altLang="en-US" sz="24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1221954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419</TotalTime>
  <Words>1011</Words>
  <Application>Microsoft Office PowerPoint</Application>
  <PresentationFormat>On-screen Show (4:3)</PresentationFormat>
  <Paragraphs>156</Paragraphs>
  <Slides>45</Slides>
  <Notes>1</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Concourse</vt:lpstr>
      <vt:lpstr>   </vt:lpstr>
      <vt:lpstr>    PREDICTION OF FOREST FIRES</vt:lpstr>
      <vt:lpstr>Introduction</vt:lpstr>
      <vt:lpstr>Abstract</vt:lpstr>
      <vt:lpstr>Technologies Used</vt:lpstr>
      <vt:lpstr>PowerPoint Presentation</vt:lpstr>
      <vt:lpstr>PowerPoint Presentation</vt:lpstr>
      <vt:lpstr>Implementation and      Methodology</vt:lpstr>
      <vt:lpstr>PowerPoint Presentation</vt:lpstr>
      <vt:lpstr>PowerPoint Presentation</vt:lpstr>
      <vt:lpstr>PowerPoint Presentation</vt:lpstr>
      <vt:lpstr>PowerPoint Presentation</vt:lpstr>
      <vt:lpstr>PowerPoint Presentation</vt:lpstr>
      <vt:lpstr>PowerPoint Presentation</vt:lpstr>
      <vt:lpstr>Functional Requirements:</vt:lpstr>
      <vt:lpstr>PowerPoint Presentation</vt:lpstr>
      <vt:lpstr>Non Functional Requirements</vt:lpstr>
      <vt:lpstr>PowerPoint Presentation</vt:lpstr>
      <vt:lpstr>PowerPoint Presentation</vt:lpstr>
      <vt:lpstr>USE CASE DIAGRAM-fig(1)</vt:lpstr>
      <vt:lpstr>ER DIAGRAM-fig(2)</vt:lpstr>
      <vt:lpstr>DATA FLOW DIAGRAM-fig(3)</vt:lpstr>
      <vt:lpstr>SEQUENCE DIAGRAM-fig(4)</vt:lpstr>
      <vt:lpstr>GANTT CHART-fig(5)</vt:lpstr>
      <vt:lpstr>Purpose of Project</vt:lpstr>
      <vt:lpstr>DATA SET</vt:lpstr>
      <vt:lpstr>FFMC DISTRIBUTION</vt:lpstr>
      <vt:lpstr>FIRE LOCATION PLOT</vt:lpstr>
      <vt:lpstr>BASIC MODELS</vt:lpstr>
      <vt:lpstr>BASIC MODELS</vt:lpstr>
      <vt:lpstr>Normalisation</vt:lpstr>
      <vt:lpstr>BURNED AREA DISTRIBUTION</vt:lpstr>
      <vt:lpstr>LOG TRANSFORMATION</vt:lpstr>
      <vt:lpstr>BINARY CLASSIFICATION</vt:lpstr>
      <vt:lpstr>NEURAL NETWROKS  IMPLEMENTATION</vt:lpstr>
      <vt:lpstr>VARIANCE SCORE GRAPH(Basic Models)</vt:lpstr>
      <vt:lpstr>VARIANCE SCORE GRAPH(Normalisation)</vt:lpstr>
      <vt:lpstr>MSE GRAPH(Basic Models)</vt:lpstr>
      <vt:lpstr>MSE GRAPH(Log Transformation)</vt:lpstr>
      <vt:lpstr>NEURAL NETWORK (MSE and VARIANCE  Scores)</vt:lpstr>
      <vt:lpstr>REC CURVE (Random Forest)</vt:lpstr>
      <vt:lpstr>REC CURVE (Decision Tree)</vt:lpstr>
      <vt:lpstr>RELATIVE PERFORMANCE OF VARIOUS MODELS (REC CURVE)</vt:lpstr>
      <vt:lpstr>  Result</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student</dc:creator>
  <cp:lastModifiedBy>harshdeep</cp:lastModifiedBy>
  <cp:revision>28</cp:revision>
  <dcterms:modified xsi:type="dcterms:W3CDTF">2020-08-10T17:27:50Z</dcterms:modified>
</cp:coreProperties>
</file>