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3"/>
  </p:notesMasterIdLst>
  <p:sldIdLst>
    <p:sldId id="300" r:id="rId6"/>
    <p:sldId id="323" r:id="rId7"/>
    <p:sldId id="302" r:id="rId8"/>
    <p:sldId id="259" r:id="rId9"/>
    <p:sldId id="324" r:id="rId10"/>
    <p:sldId id="325" r:id="rId11"/>
    <p:sldId id="326" r:id="rId12"/>
    <p:sldId id="303" r:id="rId13"/>
    <p:sldId id="304" r:id="rId14"/>
    <p:sldId id="305" r:id="rId15"/>
    <p:sldId id="320" r:id="rId16"/>
    <p:sldId id="322" r:id="rId17"/>
    <p:sldId id="321" r:id="rId18"/>
    <p:sldId id="317" r:id="rId19"/>
    <p:sldId id="316" r:id="rId20"/>
    <p:sldId id="319" r:id="rId21"/>
    <p:sldId id="318" r:id="rId22"/>
    <p:sldId id="315" r:id="rId23"/>
    <p:sldId id="306" r:id="rId24"/>
    <p:sldId id="307" r:id="rId25"/>
    <p:sldId id="308" r:id="rId26"/>
    <p:sldId id="309" r:id="rId27"/>
    <p:sldId id="310" r:id="rId28"/>
    <p:sldId id="311" r:id="rId29"/>
    <p:sldId id="312" r:id="rId30"/>
    <p:sldId id="313" r:id="rId31"/>
    <p:sldId id="3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9180" autoAdjust="0"/>
  </p:normalViewPr>
  <p:slideViewPr>
    <p:cSldViewPr snapToGrid="0">
      <p:cViewPr varScale="1">
        <p:scale>
          <a:sx n="83" d="100"/>
          <a:sy n="83" d="100"/>
        </p:scale>
        <p:origin x="60" y="72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3/28/2020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3/28/2020 4:25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3/28/2020 4:25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3/28/2020 4:25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3/28/2020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4" name="TextBox 3">
            <a:extLst>
              <a:ext uri="{FF2B5EF4-FFF2-40B4-BE49-F238E27FC236}">
                <a16:creationId xmlns:a16="http://schemas.microsoft.com/office/drawing/2014/main" id="{D48E91C1-8E96-4ACF-B775-68428A26C8A1}"/>
              </a:ext>
            </a:extLst>
          </p:cNvPr>
          <p:cNvSpPr txBox="1"/>
          <p:nvPr/>
        </p:nvSpPr>
        <p:spPr>
          <a:xfrm>
            <a:off x="347968" y="652532"/>
            <a:ext cx="7097861" cy="6632585"/>
          </a:xfrm>
          <a:prstGeom prst="rect">
            <a:avLst/>
          </a:prstGeom>
          <a:noFill/>
        </p:spPr>
        <p:txBody>
          <a:bodyPr wrap="square" lIns="182880" tIns="146304" rIns="182880" bIns="146304" rtlCol="0">
            <a:spAutoFit/>
          </a:bodyPr>
          <a:lstStyle/>
          <a:p>
            <a:pPr>
              <a:lnSpc>
                <a:spcPct val="90000"/>
              </a:lnSpc>
              <a:defRPr/>
            </a:pPr>
            <a:r>
              <a:rPr lang="en-US" dirty="0"/>
              <a:t>Wide World Importers (WWI) has hundreds of brick and mortar </a:t>
            </a:r>
          </a:p>
          <a:p>
            <a:pPr>
              <a:lnSpc>
                <a:spcPct val="90000"/>
              </a:lnSpc>
              <a:defRPr/>
            </a:pPr>
            <a:r>
              <a:rPr lang="en-US" dirty="0"/>
              <a:t>stores and an online store where they sell a variety of products. They have amassed more than 5 years of sales transaction data from Oracle, consisting of more than 30 billion rows. Furthermore, they have financial data stored in SAP Hana, and marketing data in Teradata. IoT sensors in their stores also relay real-time telemetry regarding the behavior of their customers as they walk the aisles. They also keep a pulse on their social media presence by ingesting near real-time data from Twitter. </a:t>
            </a:r>
          </a:p>
          <a:p>
            <a:pPr>
              <a:lnSpc>
                <a:spcPct val="90000"/>
              </a:lnSpc>
              <a:defRPr/>
            </a:pPr>
            <a:endParaRPr lang="en-US" dirty="0"/>
          </a:p>
          <a:p>
            <a:pPr>
              <a:lnSpc>
                <a:spcPct val="90000"/>
              </a:lnSpc>
              <a:defRPr/>
            </a:pPr>
            <a:r>
              <a:rPr lang="en-US" dirty="0"/>
              <a:t>Even though WWI possesses all these large datasets, they have not been able to maximize the value of this data. They believe a successful customer experience strategy is founded upon making effective use of the combination of this fragmented data. Their goal is to be able to make informed, near real-time decisions as well as use their vast amounts of data to better predict the future, initially by making product recommendations.</a:t>
            </a:r>
          </a:p>
          <a:p>
            <a:pPr>
              <a:lnSpc>
                <a:spcPct val="90000"/>
              </a:lnSpc>
              <a:defRPr/>
            </a:pPr>
            <a:endParaRPr lang="en-US" dirty="0"/>
          </a:p>
          <a:p>
            <a:pPr>
              <a:lnSpc>
                <a:spcPct val="90000"/>
              </a:lnSpc>
              <a:spcAft>
                <a:spcPts val="600"/>
              </a:spcAft>
              <a:defRPr/>
            </a:pPr>
            <a:r>
              <a:rPr lang="en-US" dirty="0"/>
              <a:t>At the end of this whiteboard design session, you will be able to design a solution to ingest both hot (real-time) and cold (historical) data and combine this information to develop dashboard KPIs and to train and deploy predictive machine learning models so decisions can be made at a moments notice. All of this is accomplished by leveraging a single tool, Azure Synapse Analytics.</a:t>
            </a:r>
          </a:p>
          <a:p>
            <a:pPr marR="0" lvl="0" algn="l" defTabSz="914400" rtl="0" eaLnBrk="1" fontAlgn="auto"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3" name="Picture 2">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522370" cy="5449828"/>
          </a:xfrm>
        </p:spPr>
        <p:txBody>
          <a:bodyPr>
            <a:normAutofit fontScale="92500"/>
          </a:bodyPr>
          <a:lstStyle/>
          <a:p>
            <a:r>
              <a:rPr lang="en-US" sz="3600" dirty="0">
                <a:solidFill>
                  <a:schemeClr val="tx1"/>
                </a:solidFill>
                <a:latin typeface="+mj-lt"/>
              </a:rPr>
              <a:t>Wide World Importers has hundreds of brick and mortar stores. </a:t>
            </a:r>
            <a:r>
              <a:rPr lang="en-US" sz="3600" dirty="0">
                <a:solidFill>
                  <a:schemeClr val="tx1"/>
                </a:solidFill>
              </a:rPr>
              <a:t>Over their years of operation, they have amassed large amounts of historical data stored in disparate systems. </a:t>
            </a:r>
          </a:p>
          <a:p>
            <a:r>
              <a:rPr lang="en-US" sz="36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522370" cy="5449828"/>
          </a:xfrm>
        </p:spPr>
        <p:txBody>
          <a:bodyPr>
            <a:normAutofit fontScale="62500" lnSpcReduction="20000"/>
          </a:bodyPr>
          <a:lstStyle/>
          <a:p>
            <a:pPr>
              <a:lnSpc>
                <a:spcPct val="120000"/>
              </a:lnSpc>
            </a:pPr>
            <a:r>
              <a:rPr lang="en-US" sz="47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a:lnSpc>
                <a:spcPct val="120000"/>
              </a:lnSpc>
            </a:pPr>
            <a:r>
              <a:rPr lang="en-US" sz="47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7583843" cy="5281446"/>
          </a:xfrm>
        </p:spPr>
        <p:txBody>
          <a:bodyPr/>
          <a:lstStyle/>
          <a:p>
            <a:r>
              <a:rPr lang="en-US" sz="3600" dirty="0"/>
              <a:t>WWI has 100 stores each equipped with 50 IoT sensors that monitor customer behavior in the store aisles.</a:t>
            </a:r>
          </a:p>
          <a:p>
            <a:r>
              <a:rPr lang="en-US" sz="3600" dirty="0"/>
              <a:t>They need to </a:t>
            </a:r>
            <a:r>
              <a:rPr lang="en-US" sz="3600"/>
              <a:t>ingest sensor </a:t>
            </a:r>
            <a:r>
              <a:rPr lang="en-US" sz="3600" dirty="0"/>
              <a:t>data in near real time to allow them to quickly identify patterns that can be shared </a:t>
            </a:r>
            <a:r>
              <a:rPr lang="en-US" sz="3600"/>
              <a:t>between stores in an aim </a:t>
            </a:r>
            <a:r>
              <a:rPr lang="en-US" sz="3600" dirty="0"/>
              <a:t>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- 4</a:t>
            </a:r>
          </a:p>
        </p:txBody>
      </p:sp>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40" y="1004760"/>
            <a:ext cx="8167830" cy="5735673"/>
          </a:xfrm>
        </p:spPr>
        <p:txBody>
          <a:bodyPr/>
          <a:lstStyle/>
          <a:p>
            <a:r>
              <a:rPr lang="en-US" dirty="0"/>
              <a:t>When ingesting data and creating data transformation pipelines, WWI would like their specialists to take advantage of a graphical user interface, but still retain the ability to drop down to code should the need arise.</a:t>
            </a:r>
          </a:p>
          <a:p>
            <a:r>
              <a:rPr lang="en-US" dirty="0"/>
              <a:t>They want the ability to quickly explore raw ingested data prior to any preliminary data analysis.</a:t>
            </a:r>
          </a:p>
        </p:txBody>
      </p:sp>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- 5</a:t>
            </a:r>
          </a:p>
        </p:txBody>
      </p:sp>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4614</TotalTime>
  <Words>2234</Words>
  <Application>Microsoft Office PowerPoint</Application>
  <PresentationFormat>Widescreen</PresentationFormat>
  <Paragraphs>198</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vt:lpstr>
      <vt:lpstr>Abstract and learning objectives</vt:lpstr>
      <vt:lpstr>Step 1: Review the customer case study</vt:lpstr>
      <vt:lpstr>Customer situation </vt:lpstr>
      <vt:lpstr>Customer situation - 2 </vt:lpstr>
      <vt:lpstr>Customer situation - 4</vt:lpstr>
      <vt:lpstr>Customer situation - 5</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89</cp:revision>
  <dcterms:created xsi:type="dcterms:W3CDTF">2016-01-21T23:17:09Z</dcterms:created>
  <dcterms:modified xsi:type="dcterms:W3CDTF">2020-03-28T22:30:47Z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