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1"/>
  </p:notesMasterIdLst>
  <p:sldIdLst>
    <p:sldId id="300" r:id="rId6"/>
    <p:sldId id="323" r:id="rId7"/>
    <p:sldId id="302" r:id="rId8"/>
    <p:sldId id="259" r:id="rId9"/>
    <p:sldId id="324" r:id="rId10"/>
    <p:sldId id="325" r:id="rId11"/>
    <p:sldId id="326" r:id="rId12"/>
    <p:sldId id="327" r:id="rId13"/>
    <p:sldId id="303" r:id="rId14"/>
    <p:sldId id="328" r:id="rId15"/>
    <p:sldId id="304" r:id="rId16"/>
    <p:sldId id="329" r:id="rId17"/>
    <p:sldId id="305" r:id="rId18"/>
    <p:sldId id="320" r:id="rId19"/>
    <p:sldId id="322" r:id="rId20"/>
    <p:sldId id="321" r:id="rId21"/>
    <p:sldId id="317" r:id="rId22"/>
    <p:sldId id="316" r:id="rId23"/>
    <p:sldId id="332" r:id="rId24"/>
    <p:sldId id="333" r:id="rId25"/>
    <p:sldId id="330" r:id="rId26"/>
    <p:sldId id="331" r:id="rId27"/>
    <p:sldId id="334" r:id="rId28"/>
    <p:sldId id="335" r:id="rId29"/>
    <p:sldId id="336" r:id="rId30"/>
    <p:sldId id="337" r:id="rId31"/>
    <p:sldId id="338" r:id="rId32"/>
    <p:sldId id="339" r:id="rId33"/>
    <p:sldId id="340" r:id="rId34"/>
    <p:sldId id="341" r:id="rId35"/>
    <p:sldId id="319" r:id="rId36"/>
    <p:sldId id="342" r:id="rId37"/>
    <p:sldId id="343"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59153-6972-4091-9728-9592CD7B1E22}" v="1" dt="2018-06-29T19:57:36.034"/>
    <p1510:client id="{738DBAC3-60A1-4913-A600-E1113DEB827D}" v="37" dt="2018-05-10T17:30: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69180" autoAdjust="0"/>
  </p:normalViewPr>
  <p:slideViewPr>
    <p:cSldViewPr snapToGrid="0">
      <p:cViewPr varScale="1">
        <p:scale>
          <a:sx n="83" d="100"/>
          <a:sy n="83" d="100"/>
        </p:scale>
        <p:origin x="60" y="92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5. They would like to minimize the number of disparate services they use across ingest, transformation, querying and storage, so that their team of data engineers, data scientists and database administrators can master one tool, and can build shared best practices for development, management and monitoring.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6. Prefer to accomplish this working within a single collaborative environment.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7. They have concerns about performance, and want to make sure they can understand the core approaches they should take to ensure the best performance of the solution recommended.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8. Need a solution that provides a consistent security model across all components.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408797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409803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"cold path" of the data pipeline architecture begins with ingesting the data from the Oracle, SAP Hana and Teradata sources. This can be done within Azure Synapse Analytics using a Pipeline and the Copy Data activity, which lands the data in Azure Data Lake gen 2. When performing initial exploration of the data in the data lake, the data can be readily explored using SQL Pools to explore it with T-SQL or using Spark Pools to explore it within notebooks. At this stage Data Flows can be created using the graphical designer to perform some data preparation tasks. Next, the data can be transformed and enriched in several ways. SQL Pools and SQL On-Demand can be used to apply transformations using T-SQL, as can notebooks running in Spark Pools. A pipeline is also commonly used at this stage to define a repeatable process for cleaning, joining, enriching and </a:t>
            </a:r>
            <a:r>
              <a:rPr lang="en-US" dirty="0" err="1"/>
              <a:t>ultiumately</a:t>
            </a:r>
            <a:r>
              <a:rPr lang="en-US" dirty="0"/>
              <a:t> loading the data into the serving SQL Pool. The serving layer can consist of dedicated SQL Pool instances to provide pre-provisioned compute capacity to server both data from the relational data warehouse or data sourced from the data lake. Additionally, the serving layer can use SQL On-Demand to provide ad-hoc compute capacity for querying data stored in the data lake. Either of these serving options can be used by Power BI reports created within Azure Synapse Analytics, or be external applications. The important take away from this architecture is that all of the components shown except Azure Data Lake Store gen 2 are managed within Azure Synapse Analytics. </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the "hot path“, Twitter tweet data needs to be pulled using a </a:t>
            </a:r>
            <a:r>
              <a:rPr lang="en-US" sz="1200" b="0" i="0" u="none" strike="noStrike" kern="1200" dirty="0" err="1">
                <a:solidFill>
                  <a:schemeClr val="tx1"/>
                </a:solidFill>
                <a:effectLst/>
                <a:latin typeface="+mn-lt"/>
                <a:ea typeface="+mn-ea"/>
                <a:cs typeface="+mn-cs"/>
              </a:rPr>
              <a:t>WebJob</a:t>
            </a:r>
            <a:r>
              <a:rPr lang="en-US" sz="1200" b="0" i="0" u="none" strike="noStrike" kern="1200" dirty="0">
                <a:solidFill>
                  <a:schemeClr val="tx1"/>
                </a:solidFill>
                <a:effectLst/>
                <a:latin typeface="+mn-lt"/>
                <a:ea typeface="+mn-ea"/>
                <a:cs typeface="+mn-cs"/>
              </a:rPr>
              <a:t>. This </a:t>
            </a:r>
            <a:r>
              <a:rPr lang="en-US" sz="1200" b="0" i="0" u="none" strike="noStrike" kern="1200" dirty="0" err="1">
                <a:solidFill>
                  <a:schemeClr val="tx1"/>
                </a:solidFill>
                <a:effectLst/>
                <a:latin typeface="+mn-lt"/>
                <a:ea typeface="+mn-ea"/>
                <a:cs typeface="+mn-cs"/>
              </a:rPr>
              <a:t>WebJob</a:t>
            </a:r>
            <a:r>
              <a:rPr lang="en-US" sz="1200" b="0" i="0" u="none" strike="noStrike" kern="1200" dirty="0">
                <a:solidFill>
                  <a:schemeClr val="tx1"/>
                </a:solidFill>
                <a:effectLst/>
                <a:latin typeface="+mn-lt"/>
                <a:ea typeface="+mn-ea"/>
                <a:cs typeface="+mn-cs"/>
              </a:rPr>
              <a:t> would load the tweets into Event Hubs so that they could be processed reliably using Stream Analytics. Stream Analytics can be used both to archive all tweets to the data lake for offline or batch analysis using SQL On-Demand within Azure Synapse Analytics, as well as to send live data to Power BI reports for real-time dashboards and reports. The in-store IoT sensors could ingest their data into IoT Hub directly, and by integrating with IoT Hub also benefit from the device management capabilities that IoT Hub enables. Ultimately this data would also be processed by another Stream Analytics job and served in the same was as the tweets. </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225165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Azure Synapse Analytics enables machine learning. WWI could train their machine learning models within Spark notebooks running on a Spark Pool. They could use their machine learning framework of choice to do so. Within this notebook they would convert the model into the ONNX format and the upload the model to Azure Storage. From there, they would run a T-SQL script on a SQL Pool to load the model into a table in the database. After this, they can use the model within T-SQL scripts running on a SQL Pool by loading the model from the table, and using it with the Predict statement to score data sourced from a table in the database. The scored results could then be used directly or be inserted into a target table for later querying of the predictions. </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258372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For the solution you recommend, what specific approach would you say to WWI is the most efficient way for moving flat file data from the ingest storage locations to the data lake?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follow the pattern of landing data in the data lake first, then ingest from the flat files into relational tables within the data warehouse. They can create pipelines that extract the source data and store in Azure Data Lake Store gen 2 as Parquet files.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storage service would you recommend they use and how would you recommend they structure the folders so they can manage the data at the various levels of refinement?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Azure Data Lake Store (ADLS) gen 2 (Azure Storage with hierarchical file systems).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 ADLS, it is a best practice to have a dedicated Storage Account for production, and a separate Storage Account for dev and test workloads. This will ensure that dev or test workloads never interfere with production.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One common folder structure is to organize the data in separate folders by degree of refinement. For example a bronze folder contains the raw data, silver contains the cleaned, prepared and integrated data and gold contains data ready to support analytics, which might include final refinements such as pre-computed aggregates.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ingesting raw data in batch from new data sources, what data formats could they support with your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CSV, Parquet, ORC, JSON</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will you ingest streaming data from the in-store IoT devices?</a:t>
            </a:r>
          </a:p>
          <a:p>
            <a:endParaRPr lang="en-US" sz="1200" b="1" i="0" u="none" strike="noStrike" kern="1200" dirty="0">
              <a:solidFill>
                <a:schemeClr val="tx1"/>
              </a:solidFill>
              <a:effectLst/>
              <a:latin typeface="+mn-lt"/>
              <a:ea typeface="+mn-ea"/>
              <a:cs typeface="+mn-cs"/>
            </a:endParaRP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collect messages in Event Hub or IoT Hub and process them with Stream Analytics.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2968821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Before building transformation pipelines or loading it into the data warehouse, how can WWI quickly explore the raw ingested data to understand its contents?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Using Azure Synapse Analytics Studio, for any parquet files stored in ADLS, they can right click on a parquet file to query as SQL or as </a:t>
            </a:r>
            <a:r>
              <a:rPr lang="en-US" sz="1200" b="0" i="0" u="none" strike="noStrike" kern="1200" dirty="0" err="1">
                <a:solidFill>
                  <a:schemeClr val="tx1"/>
                </a:solidFill>
                <a:effectLst/>
                <a:latin typeface="+mn-lt"/>
                <a:ea typeface="+mn-ea"/>
                <a:cs typeface="+mn-cs"/>
              </a:rPr>
              <a:t>DataFrame</a:t>
            </a:r>
            <a:r>
              <a:rPr lang="en-US" sz="1200" b="0" i="0" u="none" strike="noStrike" kern="1200" dirty="0">
                <a:solidFill>
                  <a:schemeClr val="tx1"/>
                </a:solidFill>
                <a:effectLst/>
                <a:latin typeface="+mn-lt"/>
                <a:ea typeface="+mn-ea"/>
                <a:cs typeface="+mn-cs"/>
              </a:rPr>
              <a:t> in a notebook.</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When it comes to storing refined versions of the data for possible querying, what data format would you recommend they use?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Parquet. There is industry alignment around the Parquet format for sharing data at the storage layer (e.g., across Hadoop, Databricks, and SQL engine scenarios). Parquet is a high-performance, column oriented format optimized for big data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Regarding the service you recommend they use for preparing, merging and transforming the data, in which situations can they use the graphical designer and which situations would require code?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could use Mapping Data Flows that they graphically design in Azure Synapse Analytics Studio. These code-free data flows provide for scalable execution. Data Flows define a domain specific language for transformation and convert that into code that runs on Spark, which runs at scale and provides elasticity for handling growing volumes of data.</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code when their data engineers prefer to use Spark to transform the data via </a:t>
            </a:r>
            <a:r>
              <a:rPr lang="en-US" sz="1200" b="0" i="0" u="none" strike="noStrike" kern="1200" dirty="0" err="1">
                <a:solidFill>
                  <a:schemeClr val="tx1"/>
                </a:solidFill>
                <a:effectLst/>
                <a:latin typeface="+mn-lt"/>
                <a:ea typeface="+mn-ea"/>
                <a:cs typeface="+mn-cs"/>
              </a:rPr>
              <a:t>DataFrames</a:t>
            </a:r>
            <a:r>
              <a:rPr lang="en-US" sz="1200" b="0" i="0" u="none" strike="noStrike" kern="1200" dirty="0">
                <a:solidFill>
                  <a:schemeClr val="tx1"/>
                </a:solidFill>
                <a:effectLst/>
                <a:latin typeface="+mn-lt"/>
                <a:ea typeface="+mn-ea"/>
                <a:cs typeface="+mn-cs"/>
              </a:rPr>
              <a:t>.</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team is accustomed to leveraging open source packages that help them quickly pre-process the data, as well as enable their data scientists to train machine learning models using both Spark and Python. Explain how your solution would enable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supports open source Apache Spark and the execution of Python, Scala and (in the near future) R code. Their data team would be able to use the familiar </a:t>
            </a:r>
            <a:r>
              <a:rPr lang="en-US" sz="1200" b="0" i="0" u="none" strike="noStrike" kern="1200" dirty="0" err="1">
                <a:solidFill>
                  <a:schemeClr val="tx1"/>
                </a:solidFill>
                <a:effectLst/>
                <a:latin typeface="+mn-lt"/>
                <a:ea typeface="+mn-ea"/>
                <a:cs typeface="+mn-cs"/>
              </a:rPr>
              <a:t>Jupyter</a:t>
            </a:r>
            <a:r>
              <a:rPr lang="en-US" sz="1200" b="0" i="0" u="none" strike="noStrike" kern="1200" dirty="0">
                <a:solidFill>
                  <a:schemeClr val="tx1"/>
                </a:solidFill>
                <a:effectLst/>
                <a:latin typeface="+mn-lt"/>
                <a:ea typeface="+mn-ea"/>
                <a:cs typeface="+mn-cs"/>
              </a:rPr>
              <a:t> notebooks and leverage their favorite libraries.</a:t>
            </a:r>
          </a:p>
          <a:p>
            <a:pPr lvl="1"/>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Does your solution allow their data engineers and data scientists to work within </a:t>
            </a:r>
            <a:r>
              <a:rPr lang="en-US" sz="1200" b="1" i="0" u="none" strike="noStrike" kern="1200" dirty="0" err="1">
                <a:solidFill>
                  <a:schemeClr val="tx1"/>
                </a:solidFill>
                <a:effectLst/>
                <a:latin typeface="+mn-lt"/>
                <a:ea typeface="+mn-ea"/>
                <a:cs typeface="+mn-cs"/>
              </a:rPr>
              <a:t>Jupyter</a:t>
            </a:r>
            <a:r>
              <a:rPr lang="en-US" sz="1200" b="1" i="0" u="none" strike="noStrike" kern="1200" dirty="0">
                <a:solidFill>
                  <a:schemeClr val="tx1"/>
                </a:solidFill>
                <a:effectLst/>
                <a:latin typeface="+mn-lt"/>
                <a:ea typeface="+mn-ea"/>
                <a:cs typeface="+mn-cs"/>
              </a:rPr>
              <a:t> notebooks? How are libraries managed?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Spark pools allow the importing of libraries during creation.</a:t>
            </a:r>
          </a:p>
          <a:p>
            <a:r>
              <a:rPr lang="en-US" sz="1200" b="0" i="0" u="none" strike="noStrike" kern="1200" dirty="0">
                <a:solidFill>
                  <a:schemeClr val="tx1"/>
                </a:solidFill>
                <a:effectLst/>
                <a:latin typeface="+mn-lt"/>
                <a:ea typeface="+mn-ea"/>
                <a:cs typeface="+mn-cs"/>
              </a:rPr>
              <a:t>These dependencies are specified using a PIP freeze formatted text document listing the desired library names and versions.</a:t>
            </a:r>
          </a:p>
          <a:p>
            <a:r>
              <a:rPr lang="en-US" sz="1200" b="0" i="0" u="none" strike="noStrike" kern="1200" dirty="0">
                <a:solidFill>
                  <a:schemeClr val="tx1"/>
                </a:solidFill>
                <a:effectLst/>
                <a:latin typeface="+mn-lt"/>
                <a:ea typeface="+mn-ea"/>
                <a:cs typeface="+mn-cs"/>
              </a:rPr>
              <a:t>The data team can then launch notebooks attached to the Spark pool and author the code that uses their favorite libraries.</a:t>
            </a:r>
          </a:p>
          <a:p>
            <a:endParaRPr lang="en-US" b="1" dirty="0"/>
          </a:p>
        </p:txBody>
      </p:sp>
      <p:sp>
        <p:nvSpPr>
          <p:cNvPr id="4" name="Slide Number Placeholder 3"/>
          <p:cNvSpPr>
            <a:spLocks noGrp="1"/>
          </p:cNvSpPr>
          <p:nvPr>
            <p:ph type="sldNum" sz="quarter" idx="5"/>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3739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Their sales transaction dataset exceeds a billion rows. For their downstream reporting queries, they need to be able to join, project and filter these rows in no longer than 10s of seconds. WWI is concerned their data is just too big to do this.</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specific indexing techniques should they use to reach this kind of performance for their fact tables? Why?</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Clustered </a:t>
            </a:r>
            <a:r>
              <a:rPr lang="en-US" sz="1200" b="0" i="0" u="none" strike="noStrike" kern="1200" dirty="0" err="1">
                <a:solidFill>
                  <a:schemeClr val="tx1"/>
                </a:solidFill>
                <a:effectLst/>
                <a:latin typeface="+mn-lt"/>
                <a:ea typeface="+mn-ea"/>
                <a:cs typeface="+mn-cs"/>
              </a:rPr>
              <a:t>Columnstore</a:t>
            </a:r>
            <a:r>
              <a:rPr lang="en-US" sz="1200" b="0" i="0" u="none" strike="noStrike" kern="1200" dirty="0">
                <a:solidFill>
                  <a:schemeClr val="tx1"/>
                </a:solidFill>
                <a:effectLst/>
                <a:latin typeface="+mn-lt"/>
                <a:ea typeface="+mn-ea"/>
                <a:cs typeface="+mn-cs"/>
              </a:rPr>
              <a:t> Indexes. As they offer the highest level of data compression and best overall query performance, </a:t>
            </a:r>
            <a:r>
              <a:rPr lang="en-US" sz="1200" b="0" i="0" u="none" strike="noStrike" kern="1200" dirty="0" err="1">
                <a:solidFill>
                  <a:schemeClr val="tx1"/>
                </a:solidFill>
                <a:effectLst/>
                <a:latin typeface="+mn-lt"/>
                <a:ea typeface="+mn-ea"/>
                <a:cs typeface="+mn-cs"/>
              </a:rPr>
              <a:t>columnstore</a:t>
            </a:r>
            <a:r>
              <a:rPr lang="en-US" sz="1200" b="0" i="0" u="none" strike="noStrike" kern="1200" dirty="0">
                <a:solidFill>
                  <a:schemeClr val="tx1"/>
                </a:solidFill>
                <a:effectLst/>
                <a:latin typeface="+mn-lt"/>
                <a:ea typeface="+mn-ea"/>
                <a:cs typeface="+mn-cs"/>
              </a:rPr>
              <a:t> indexes are usually the best choice for large tables such as fact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Would you recommend the same approach for tables they have with less than 100 million rows?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For "small" tables with less than 100 million rows, they should consider Heap tables.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should they configure indexes on their smaller lookup tables (e.g., those that contain store names and addresses)?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Heap tables. For small lookup tables, less than 100 million rows, often heap tables make sense. Cluster </a:t>
            </a:r>
            <a:r>
              <a:rPr lang="en-US" sz="1200" b="0" i="0" u="none" strike="noStrike" kern="1200" dirty="0" err="1">
                <a:solidFill>
                  <a:schemeClr val="tx1"/>
                </a:solidFill>
                <a:effectLst/>
                <a:latin typeface="+mn-lt"/>
                <a:ea typeface="+mn-ea"/>
                <a:cs typeface="+mn-cs"/>
              </a:rPr>
              <a:t>columnstore</a:t>
            </a:r>
            <a:r>
              <a:rPr lang="en-US" sz="1200" b="0" i="0" u="none" strike="noStrike" kern="1200" dirty="0">
                <a:solidFill>
                  <a:schemeClr val="tx1"/>
                </a:solidFill>
                <a:effectLst/>
                <a:latin typeface="+mn-lt"/>
                <a:ea typeface="+mn-ea"/>
                <a:cs typeface="+mn-cs"/>
              </a:rPr>
              <a:t> tables begin to achieve optimal compression once there is more than 100 million rows.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would you suggest for their larger lookup tables that are used just for point lookups that retrieve only a single row? How could they makes these more flexible so that queries filtering against different sets of columns would still yield efficient lookups?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Use clustered indexes. Clustered indexes may outperform clustered </a:t>
            </a:r>
            <a:r>
              <a:rPr lang="en-US" sz="1200" b="0" i="0" u="none" strike="noStrike" kern="1200" dirty="0" err="1">
                <a:solidFill>
                  <a:schemeClr val="tx1"/>
                </a:solidFill>
                <a:effectLst/>
                <a:latin typeface="+mn-lt"/>
                <a:ea typeface="+mn-ea"/>
                <a:cs typeface="+mn-cs"/>
              </a:rPr>
              <a:t>columnstore</a:t>
            </a:r>
            <a:r>
              <a:rPr lang="en-US" sz="1200" b="0" i="0" u="none" strike="noStrike" kern="1200" dirty="0">
                <a:solidFill>
                  <a:schemeClr val="tx1"/>
                </a:solidFill>
                <a:effectLst/>
                <a:latin typeface="+mn-lt"/>
                <a:ea typeface="+mn-ea"/>
                <a:cs typeface="+mn-cs"/>
              </a:rPr>
              <a:t> tables when a single row needs to be quickly retrieved. For queries where a single or a very few number of rows to lookup is required to perform with extreme speed, consider a cluster index or non-clustered secondary index.</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disadvantage to using a clustered index is that the only queries that benefit are the ones that use a highly selective filter on the clustered index column. To improve filter performance on other columns, a non-clustered index can be added to other columns.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However, be aware that each index which is added to a table adds both space and processing time to data loads.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should they use for the fastest loading of staging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heap table. If you are loading data only to stage it before running more transformations, loading the table to heap table is much faster than loading the data to a clustered </a:t>
            </a:r>
            <a:r>
              <a:rPr lang="en-US" sz="1200" b="0" i="0" u="none" strike="noStrike" kern="1200" dirty="0" err="1">
                <a:solidFill>
                  <a:schemeClr val="tx1"/>
                </a:solidFill>
                <a:effectLst/>
                <a:latin typeface="+mn-lt"/>
                <a:ea typeface="+mn-ea"/>
                <a:cs typeface="+mn-cs"/>
              </a:rPr>
              <a:t>columnstore</a:t>
            </a:r>
            <a:r>
              <a:rPr lang="en-US" sz="1200" b="0" i="0" u="none" strike="noStrike" kern="1200" dirty="0">
                <a:solidFill>
                  <a:schemeClr val="tx1"/>
                </a:solidFill>
                <a:effectLst/>
                <a:latin typeface="+mn-lt"/>
                <a:ea typeface="+mn-ea"/>
                <a:cs typeface="+mn-cs"/>
              </a:rPr>
              <a:t> table.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temporary table. Loading data to a temporary table loads faster than loading a table to permanent storage.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3154370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are the typical issues they should look out for with regards to distributed table design for the following scenarios?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smallest fact table exceeds several GB’s and by their nature experiences frequent inserts.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hash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hash-distributed table distributes table rows across the Compute nodes by using a deterministic hash function to assign each row to one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identical values always hash to the same distribution, the data warehouse has built-in knowledge of the row locations. SQL Data Warehouse uses this knowledge to minimize data movement during queries, which improves query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Hash-distributed tables work well for large fact tables in a star schema. They can have very large numbers of rows and still achieve high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a hash-distributed table when:</a:t>
            </a:r>
          </a:p>
          <a:p>
            <a:r>
              <a:rPr lang="en-US" sz="1200" b="0" i="0" u="none" strike="noStrike" kern="1200" dirty="0">
                <a:solidFill>
                  <a:schemeClr val="tx1"/>
                </a:solidFill>
                <a:effectLst/>
                <a:latin typeface="+mn-lt"/>
                <a:ea typeface="+mn-ea"/>
                <a:cs typeface="+mn-cs"/>
              </a:rPr>
              <a:t>	The table size on disk is more than 2 GB.</a:t>
            </a:r>
          </a:p>
          <a:p>
            <a:pPr lvl="2"/>
            <a:r>
              <a:rPr lang="en-US" sz="1200" b="0" i="0" u="none" strike="noStrike" kern="1200" dirty="0">
                <a:solidFill>
                  <a:schemeClr val="tx1"/>
                </a:solidFill>
                <a:effectLst/>
                <a:latin typeface="+mn-lt"/>
                <a:ea typeface="+mn-ea"/>
                <a:cs typeface="+mn-cs"/>
              </a:rPr>
              <a:t>The table has frequent insert, update, and delete operations.</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As they develop the data warehouse, the WWI data team identified some tables created from the raw input that might be useful, but they don’t currently join to other tables and they are not sure of the best columns they should use for distributing the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round-robin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round-robin distributed table distributes table rows evenly across all distributions. The assignment of rows to distributions is random. Unlike hash-distributed tables, rows with equal values are not guaranteed to be assigned to the same distribution.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a result, the system sometimes needs to invoke a data movement operation to better organize your data before it can resolve a query. This extra step can slow down your queries. For example, joining a round-robin table usually requires reshuffling the rows, which is a performance hit.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Consider using the round-robin distribution for your table in the following scenarios:</a:t>
            </a:r>
          </a:p>
          <a:p>
            <a:pPr lvl="2"/>
            <a:r>
              <a:rPr lang="en-US" sz="1200" b="0" i="0" u="none" strike="noStrike" kern="1200" dirty="0">
                <a:solidFill>
                  <a:schemeClr val="tx1"/>
                </a:solidFill>
                <a:effectLst/>
                <a:latin typeface="+mn-lt"/>
                <a:ea typeface="+mn-ea"/>
                <a:cs typeface="+mn-cs"/>
              </a:rPr>
              <a:t>When getting started as a simple starting point since it is the default</a:t>
            </a:r>
          </a:p>
          <a:p>
            <a:pPr lvl="2"/>
            <a:r>
              <a:rPr lang="en-US" sz="1200" b="0" i="0" u="none" strike="noStrike" kern="1200" dirty="0">
                <a:solidFill>
                  <a:schemeClr val="tx1"/>
                </a:solidFill>
                <a:effectLst/>
                <a:latin typeface="+mn-lt"/>
                <a:ea typeface="+mn-ea"/>
                <a:cs typeface="+mn-cs"/>
              </a:rPr>
              <a:t>If there is no obvious joining key</a:t>
            </a:r>
          </a:p>
          <a:p>
            <a:pPr lvl="2"/>
            <a:r>
              <a:rPr lang="en-US" sz="1200" b="0" i="0" u="none" strike="noStrike" kern="1200" dirty="0">
                <a:solidFill>
                  <a:schemeClr val="tx1"/>
                </a:solidFill>
                <a:effectLst/>
                <a:latin typeface="+mn-lt"/>
                <a:ea typeface="+mn-ea"/>
                <a:cs typeface="+mn-cs"/>
              </a:rPr>
              <a:t>If there is not good candidate column for hash distributing the table</a:t>
            </a:r>
          </a:p>
          <a:p>
            <a:pPr lvl="2"/>
            <a:r>
              <a:rPr lang="en-US" sz="1200" b="0" i="0" u="none" strike="noStrike" kern="1200" dirty="0">
                <a:solidFill>
                  <a:schemeClr val="tx1"/>
                </a:solidFill>
                <a:effectLst/>
                <a:latin typeface="+mn-lt"/>
                <a:ea typeface="+mn-ea"/>
                <a:cs typeface="+mn-cs"/>
              </a:rPr>
              <a:t>If the table does not share a common join key with other tables</a:t>
            </a:r>
          </a:p>
          <a:p>
            <a:pPr lvl="2"/>
            <a:r>
              <a:rPr lang="en-US" sz="1200" b="0" i="0" u="none" strike="noStrike" kern="1200" dirty="0">
                <a:solidFill>
                  <a:schemeClr val="tx1"/>
                </a:solidFill>
                <a:effectLst/>
                <a:latin typeface="+mn-lt"/>
                <a:ea typeface="+mn-ea"/>
                <a:cs typeface="+mn-cs"/>
              </a:rPr>
              <a:t>If the join is less significant than other joins in the query</a:t>
            </a:r>
          </a:p>
          <a:p>
            <a:pPr lvl="2"/>
            <a:r>
              <a:rPr lang="en-US" sz="1200" b="0" i="0" u="none" strike="noStrike" kern="1200" dirty="0">
                <a:solidFill>
                  <a:schemeClr val="tx1"/>
                </a:solidFill>
                <a:effectLst/>
                <a:latin typeface="+mn-lt"/>
                <a:ea typeface="+mn-ea"/>
                <a:cs typeface="+mn-cs"/>
              </a:rPr>
              <a:t>When the table is a temporary staging table</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data engineers sometimes use temporary staging tables in their data preparation.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a round-robin distributed table.</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lookup tables that range from several hundred MBs to 1.5 GBs.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using replicated tables.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replicated table has a full copy of the table accessible on each Compute node. Replicating a table removes the need to transfer data among Compute nodes before a join or aggregation. Since the table has multiple copies, replicated tables work best when the table size is less than 2 GB compressed.</a:t>
            </a:r>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1994599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Some of their data contains columns in the JSON format, how could they flatten these hierarchical fields to a tabular structure?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SQL on-demand along with the T-SQL OPENJSON, JSON_VALUE, and JSON_QUERY statements.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approach can they use to update the JSON data?</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use JSON_MODIFY with the UPDATE statement.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In some of their queries, they are OK trading off speed of returning counts for a small reduction in accuracy. How might they do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use the APPROXIMATE_COUNT_DISTINCT statement which uses the </a:t>
            </a:r>
            <a:r>
              <a:rPr lang="en-US" sz="1200" b="0" i="0" u="none" strike="noStrike" kern="1200" dirty="0" err="1">
                <a:solidFill>
                  <a:schemeClr val="tx1"/>
                </a:solidFill>
                <a:effectLst/>
                <a:latin typeface="+mn-lt"/>
                <a:ea typeface="+mn-ea"/>
                <a:cs typeface="+mn-cs"/>
              </a:rPr>
              <a:t>HyperLogLog</a:t>
            </a:r>
            <a:r>
              <a:rPr lang="en-US" sz="1200" b="0" i="0" u="none" strike="noStrike" kern="1200" dirty="0">
                <a:solidFill>
                  <a:schemeClr val="tx1"/>
                </a:solidFill>
                <a:effectLst/>
                <a:latin typeface="+mn-lt"/>
                <a:ea typeface="+mn-ea"/>
                <a:cs typeface="+mn-cs"/>
              </a:rPr>
              <a:t> to return a result with an average 2% accuracy of the true cardinality. For example, if COUNT(DISTINCT) returns 1,000,000, then with approximate execution you will get a value between 999,736 to 1,016,234.</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Their downstream reports are used by many users, which often means the same query is being executed repeatedly against data that does not change that often. What can WWI to improve the performance of these types of queries? How does this approach work when the underlying data changes?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consider result-set caching.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Cache the results of a query in SQL pool storage. This enables interactive response times for repetitive queries against tables with infrequent data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result-set cache persists even if SQL pool is paused and resumed later.</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Query cache is invalidated and refreshed when underlying table data or query code changes.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Result cache is evicted regularly based on a time-aware least recently used algorithm (TLRU).</a:t>
            </a:r>
          </a:p>
        </p:txBody>
      </p:sp>
      <p:sp>
        <p:nvSpPr>
          <p:cNvPr id="4" name="Slide Number Placeholder 3"/>
          <p:cNvSpPr>
            <a:spLocks noGrp="1"/>
          </p:cNvSpPr>
          <p:nvPr>
            <p:ph type="sldNum" sz="quarter" idx="5"/>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3815634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What product can WWI use to visualize their retail transaction data? Is it a separate tool that they need to install?</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Power BI. They can create, edit and view Power BI reports directly within the Azure Synapse Analytics workspace. They can also use Power BI Desktop to create and publish both datasets and reports that are then available within workspace.</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they use this same tool to visualize both the batch and streaming data in a single dashboard view?</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Power BI can be used to create dashboards that visualize both kinds of data.</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With the product you recommend, do they need to load all the data into the data warehouse before they can create reports against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they only need to load the data into Azure Storage. Using SQL On-demand and Power BI they can create reports against the data directly.</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888691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In previous efforts, WWI systems struggled with their popularity. Exploratory queries that were not time sensitive would saturate the available resources and delay the execution of higher priority queries supporting critical reports. Explain how your solution helps to resolve this.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configure Workload Management in Azure Synapse Analytics which serves to prevent this situation.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manages resources, ensures highly efficient resource utilization, and maximizes return on investment (ROI).</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three pillars of Workload Management are: </a:t>
            </a:r>
          </a:p>
          <a:p>
            <a:pPr lvl="2"/>
            <a:r>
              <a:rPr lang="en-US" sz="1200" b="0" i="0" u="none" strike="noStrike" kern="1200" dirty="0">
                <a:solidFill>
                  <a:schemeClr val="tx1"/>
                </a:solidFill>
                <a:effectLst/>
                <a:latin typeface="+mn-lt"/>
                <a:ea typeface="+mn-ea"/>
                <a:cs typeface="+mn-cs"/>
              </a:rPr>
              <a:t>Workload Classification – To assign a request to a workload group and set importance levels.</a:t>
            </a:r>
          </a:p>
          <a:p>
            <a:pPr lvl="2"/>
            <a:r>
              <a:rPr lang="en-US" sz="1200" b="0" i="0" u="none" strike="noStrike" kern="1200" dirty="0">
                <a:solidFill>
                  <a:schemeClr val="tx1"/>
                </a:solidFill>
                <a:effectLst/>
                <a:latin typeface="+mn-lt"/>
                <a:ea typeface="+mn-ea"/>
                <a:cs typeface="+mn-cs"/>
              </a:rPr>
              <a:t>Workload Importance – To influence the order in which a request gets access to resources.</a:t>
            </a:r>
          </a:p>
          <a:p>
            <a:pPr lvl="2"/>
            <a:r>
              <a:rPr lang="en-US" sz="1200" b="0" i="0" u="none" strike="noStrike" kern="1200" dirty="0">
                <a:solidFill>
                  <a:schemeClr val="tx1"/>
                </a:solidFill>
                <a:effectLst/>
                <a:latin typeface="+mn-lt"/>
                <a:ea typeface="+mn-ea"/>
                <a:cs typeface="+mn-cs"/>
              </a:rPr>
              <a:t>Workload Isolation – To reserve resources for a workload group.</a:t>
            </a:r>
          </a:p>
          <a:p>
            <a:pPr lvl="2"/>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What does your solution provide to WWI to help them identify issues such as suboptimal table distribution, data skew, cache misses, </a:t>
            </a:r>
            <a:r>
              <a:rPr lang="en-US" sz="1200" b="1" i="0" u="none" strike="noStrike" kern="1200" dirty="0" err="1">
                <a:solidFill>
                  <a:schemeClr val="tx1"/>
                </a:solidFill>
                <a:effectLst/>
                <a:latin typeface="+mn-lt"/>
                <a:ea typeface="+mn-ea"/>
                <a:cs typeface="+mn-cs"/>
              </a:rPr>
              <a:t>tempdb</a:t>
            </a:r>
            <a:r>
              <a:rPr lang="en-US" sz="1200" b="1" i="0" u="none" strike="noStrike" kern="1200" dirty="0">
                <a:solidFill>
                  <a:schemeClr val="tx1"/>
                </a:solidFill>
                <a:effectLst/>
                <a:latin typeface="+mn-lt"/>
                <a:ea typeface="+mn-ea"/>
                <a:cs typeface="+mn-cs"/>
              </a:rPr>
              <a:t> contention and suboptimal plan selection?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can leverage the Azure Advisor recommendations.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WWI recognizes there is a balance between the data warehouse software staying up to date and when they can afford downtime that might result. How can they establish their preferences with your solution, so they are never caught off guard with an upgrade?</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They should leverage maintenance windows, a feature of Azure Synapse Analytics. Within this they can: </a:t>
            </a:r>
          </a:p>
          <a:p>
            <a:pPr lvl="2"/>
            <a:r>
              <a:rPr lang="en-US" sz="1200" b="0" i="0" u="none" strike="noStrike" kern="1200" dirty="0">
                <a:solidFill>
                  <a:schemeClr val="tx1"/>
                </a:solidFill>
                <a:effectLst/>
                <a:latin typeface="+mn-lt"/>
                <a:ea typeface="+mn-ea"/>
                <a:cs typeface="+mn-cs"/>
              </a:rPr>
              <a:t>Choose a time window for upgrades.</a:t>
            </a:r>
          </a:p>
          <a:p>
            <a:pPr lvl="2"/>
            <a:r>
              <a:rPr lang="en-US" sz="1200" b="0" i="0" u="none" strike="noStrike" kern="1200" dirty="0">
                <a:solidFill>
                  <a:schemeClr val="tx1"/>
                </a:solidFill>
                <a:effectLst/>
                <a:latin typeface="+mn-lt"/>
                <a:ea typeface="+mn-ea"/>
                <a:cs typeface="+mn-cs"/>
              </a:rPr>
              <a:t>Select a primary and secondary window within a seven-day period, where windows can be from 3 to 8 hours.</a:t>
            </a:r>
          </a:p>
          <a:p>
            <a:pPr lvl="2"/>
            <a:r>
              <a:rPr lang="en-US" sz="1200" b="0" i="0" u="none" strike="noStrike" kern="1200" dirty="0">
                <a:solidFill>
                  <a:schemeClr val="tx1"/>
                </a:solidFill>
                <a:effectLst/>
                <a:latin typeface="+mn-lt"/>
                <a:ea typeface="+mn-ea"/>
                <a:cs typeface="+mn-cs"/>
              </a:rPr>
              <a:t>Receive 24-hour advance notification for maintenance events.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1842677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How does your solution provide unified authentication, such as across SQL and Spark workloads?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uses Azure Active Directory (AAD) as its authentication mechanism. When a user logs into an Azure Synapse Analytics workspace, the active user's AAD credential is implicitly used to execute T-SQL queries on a SQL Pool, to run notebooks in a Spark Pool and to access Power BI reports. This same AAD credential is also utilized in controlling access to the data stored within SQL Pool Databases or stored within a hierarchical file system in Azure Storage (Azure Data Lake Store gen 2 or ADLS gen 2). By leveraging AAD, Azure Synapse Analytics allows for the centralized management of user identities.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How is access to data authorized for data stored in Azure Data Lake Store gen 2? In SQL Pool databases?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ADLS gen2</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From an authorization standpoint, course grained access control can be applied at the container level in Azure Storage by specifying AAD roles. Furthermore, fine grained access control is enabled by setting POSIX ACLs at the folder level.</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Authorization in databases</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Management of database permissions is performed by setting access permissions on Azure Active Directory groups and users, which are external to the database. Object level security allows you to </a:t>
            </a:r>
            <a:r>
              <a:rPr lang="en-US" sz="1200" b="0" i="0" u="none" strike="noStrike" kern="1200" dirty="0" err="1">
                <a:solidFill>
                  <a:schemeClr val="tx1"/>
                </a:solidFill>
                <a:effectLst/>
                <a:latin typeface="+mn-lt"/>
                <a:ea typeface="+mn-ea"/>
                <a:cs typeface="+mn-cs"/>
              </a:rPr>
              <a:t>contol</a:t>
            </a:r>
            <a:r>
              <a:rPr lang="en-US" sz="1200" b="0" i="0" u="none" strike="noStrike" kern="1200" dirty="0">
                <a:solidFill>
                  <a:schemeClr val="tx1"/>
                </a:solidFill>
                <a:effectLst/>
                <a:latin typeface="+mn-lt"/>
                <a:ea typeface="+mn-ea"/>
                <a:cs typeface="+mn-cs"/>
              </a:rPr>
              <a:t> permissions on tables, views, stored procedures and functions.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1952098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One of WWI's challenges is that while multiple departments might be able to query a given table, what data they should be allowed to see depends on their department or role within the company. How could your solution support this? You should suggest three options.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could achieve this in several ways using either Row Level Security, Column Level Security or Dynamic Data Masking. They might even benefit from all three being applied to the same table depending on their needs.</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Row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Azure Synapse Analytics, tables in SQL Pool databases support Row Level Security (RLS). RLS enables you to implement restrictions on data row access. The access restriction logic is located in the database tier rather than away from the data in another application tier. The database system applies the access restrictions every time that data access is attempted from any tier. Think of RLS as effectively filtering out rows the user is not authorized to select, update or delete. This makes your security system more reliable and robust by reducing the surface area of your security system.</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Columns Level Security</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In addition, tables in SQL Pool databases support Column Level Security (CLS). CLS enables you to control access to specific columns in a database table based on a user's group membership or execution context.</a:t>
            </a:r>
          </a:p>
          <a:p>
            <a:endParaRPr lang="en-US" sz="1200" b="0" i="0" u="none" strike="noStrike" kern="1200" dirty="0">
              <a:solidFill>
                <a:schemeClr val="tx1"/>
              </a:solidFill>
              <a:effectLst/>
              <a:latin typeface="+mn-lt"/>
              <a:ea typeface="+mn-ea"/>
              <a:cs typeface="+mn-cs"/>
            </a:endParaRPr>
          </a:p>
          <a:p>
            <a:r>
              <a:rPr lang="en-US" sz="1200" b="0" i="1" u="sng" strike="noStrike" kern="1200" dirty="0">
                <a:solidFill>
                  <a:schemeClr val="tx1"/>
                </a:solidFill>
                <a:effectLst/>
                <a:latin typeface="+mn-lt"/>
                <a:ea typeface="+mn-ea"/>
                <a:cs typeface="+mn-cs"/>
              </a:rPr>
              <a:t>Dynamic Data Masking</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Alternately, if parts only parts of a field need to be displayed according to the </a:t>
            </a:r>
            <a:r>
              <a:rPr lang="en-US" sz="1200" b="0" i="0" u="none" strike="noStrike" kern="1200" dirty="0" err="1">
                <a:solidFill>
                  <a:schemeClr val="tx1"/>
                </a:solidFill>
                <a:effectLst/>
                <a:latin typeface="+mn-lt"/>
                <a:ea typeface="+mn-ea"/>
                <a:cs typeface="+mn-cs"/>
              </a:rPr>
              <a:t>users's</a:t>
            </a:r>
            <a:r>
              <a:rPr lang="en-US" sz="1200" b="0" i="0" u="none" strike="noStrike" kern="1200" dirty="0">
                <a:solidFill>
                  <a:schemeClr val="tx1"/>
                </a:solidFill>
                <a:effectLst/>
                <a:latin typeface="+mn-lt"/>
                <a:ea typeface="+mn-ea"/>
                <a:cs typeface="+mn-cs"/>
              </a:rPr>
              <a:t> group membership (such as displaying only a few characters of an email address), then WWI could use Dynamic Data Masking.</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Can the solution help WWI discover, track and remediate security misconfigurations and detect threats? How?</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two primary ways: using the SQL Vulnerability Assessment and with SQL Threat Detection.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SQL Vulnerability Assessment is an easy to use service that can help you discover, track, and remediate potential database vulnerabilities. It provides visibility into your database security state and allows constant improvements. In short, it: </a:t>
            </a:r>
          </a:p>
          <a:p>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Runs a set of security checks that identify security misconfigurations.</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Allows setting a security baseline that customize the results to suit your environment.</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clear report which is very helpful for security audits.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SQL Vulnerability Assessment is run from the Azure Portal. It takes a few seconds to run and is entirely read-only. It does not make any changes to your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When the scan completes, you will presented with a report. The report presents an overview of your security state; how many issues were found, and their respective severities. Results include warnings on deviations from best practices, as well as a snapshot of your security-related settings, such as database principals and roles and their associated permissions. The scan report also provides a map of sensitive data discovered in your database, and includes recommendations of the built-in methods available to protect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From the report you can drill-down to each failed result to understand the impact of the finding, and why each security check failed. You can use the actionable remediation information provided by the report to resolve the issue, for example, by running a generated remediation script in a new query editor window.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As you review your assessment results, you can mark specific results as being an acceptable Baseline in your environment. The baseline is essentially a customization of how the results are reported. Results that match the baseline are considered as passing in subsequent scans.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SQL Threat Detection allows you to respond to unusual and harmful attempts to breach your database, including detecting potential SQL injection attacks, unusual access and data exfiltration activities and emailing actionable alerts to investigate and remediate. It is configured in the Azure Portal.</a:t>
            </a:r>
          </a:p>
          <a:p>
            <a:pPr lvl="1"/>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3615131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Can WWI use this same solution to monitor for sensitive information by enabling them to discover, classify and protect and track access to such data?</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Yes, by using SQL Data Discovery and Classification, which: </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Automatically discovers columns containing potentially sensitive data.</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Provides a simple way to review and apply the classification recommendations through the Azure portal.</a:t>
            </a:r>
          </a:p>
          <a:p>
            <a:pPr lvl="2"/>
            <a:endParaRPr lang="en-US" sz="1200" b="0" i="0" u="none" strike="noStrike" kern="1200" dirty="0">
              <a:solidFill>
                <a:schemeClr val="tx1"/>
              </a:solidFill>
              <a:effectLst/>
              <a:latin typeface="+mn-lt"/>
              <a:ea typeface="+mn-ea"/>
              <a:cs typeface="+mn-cs"/>
            </a:endParaRPr>
          </a:p>
          <a:p>
            <a:pPr lvl="2"/>
            <a:r>
              <a:rPr lang="en-US" sz="1200" b="0" i="0" u="none" strike="noStrike" kern="1200" dirty="0">
                <a:solidFill>
                  <a:schemeClr val="tx1"/>
                </a:solidFill>
                <a:effectLst/>
                <a:latin typeface="+mn-lt"/>
                <a:ea typeface="+mn-ea"/>
                <a:cs typeface="+mn-cs"/>
              </a:rPr>
              <a:t>Persists sensitive data labels in the database (as metadata attributes), audits and detects access to the sensitive data. It includes a built-in set of labels and information types; however users can choose to define custom labels across Azure tenant using Azure Security Center.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feature is accessed using the Azure Portal.</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From a network security standpoint, how should your solution be secured?</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WWI should deploy their Azure Synapse Analytics workspace within a managed workspace Virtual Network (</a:t>
            </a:r>
            <a:r>
              <a:rPr lang="en-US" sz="1200" b="0" i="0" u="none" strike="noStrike" kern="1200" dirty="0" err="1">
                <a:solidFill>
                  <a:schemeClr val="tx1"/>
                </a:solidFill>
                <a:effectLst/>
                <a:latin typeface="+mn-lt"/>
                <a:ea typeface="+mn-ea"/>
                <a:cs typeface="+mn-cs"/>
              </a:rPr>
              <a:t>VNet</a:t>
            </a:r>
            <a:r>
              <a:rPr lang="en-US" sz="1200" b="0" i="0" u="none" strike="noStrike" kern="1200" dirty="0">
                <a:solidFill>
                  <a:schemeClr val="tx1"/>
                </a:solidFill>
                <a:effectLst/>
                <a:latin typeface="+mn-lt"/>
                <a:ea typeface="+mn-ea"/>
                <a:cs typeface="+mn-cs"/>
              </a:rPr>
              <a:t>), and then use managed private endpoints to establish a private link to Azure resources. By using a private link, traffic between their </a:t>
            </a:r>
            <a:r>
              <a:rPr lang="en-US" sz="1200" b="0" i="0" u="none" strike="noStrike" kern="1200" dirty="0" err="1">
                <a:solidFill>
                  <a:schemeClr val="tx1"/>
                </a:solidFill>
                <a:effectLst/>
                <a:latin typeface="+mn-lt"/>
                <a:ea typeface="+mn-ea"/>
                <a:cs typeface="+mn-cs"/>
              </a:rPr>
              <a:t>VNet</a:t>
            </a:r>
            <a:r>
              <a:rPr lang="en-US" sz="1200" b="0" i="0" u="none" strike="noStrike" kern="1200" dirty="0">
                <a:solidFill>
                  <a:schemeClr val="tx1"/>
                </a:solidFill>
                <a:effectLst/>
                <a:latin typeface="+mn-lt"/>
                <a:ea typeface="+mn-ea"/>
                <a:cs typeface="+mn-cs"/>
              </a:rPr>
              <a:t> and Azure Synapse Analytics workspace traverses entirely over the Microsoft backbone network, which protects against data exfiltration risks. You establish a private link to a resource by creating a private endpoint. Private endpoint uses a private IP address from the </a:t>
            </a:r>
            <a:r>
              <a:rPr lang="en-US" sz="1200" b="0" i="0" u="none" strike="noStrike" kern="1200" dirty="0" err="1">
                <a:solidFill>
                  <a:schemeClr val="tx1"/>
                </a:solidFill>
                <a:effectLst/>
                <a:latin typeface="+mn-lt"/>
                <a:ea typeface="+mn-ea"/>
                <a:cs typeface="+mn-cs"/>
              </a:rPr>
              <a:t>VNet</a:t>
            </a:r>
            <a:r>
              <a:rPr lang="en-US" sz="1200" b="0" i="0" u="none" strike="noStrike" kern="1200" dirty="0">
                <a:solidFill>
                  <a:schemeClr val="tx1"/>
                </a:solidFill>
                <a:effectLst/>
                <a:latin typeface="+mn-lt"/>
                <a:ea typeface="+mn-ea"/>
                <a:cs typeface="+mn-cs"/>
              </a:rPr>
              <a:t> to effectively bring the service "into" the </a:t>
            </a:r>
            <a:r>
              <a:rPr lang="en-US" sz="1200" b="0" i="0" u="none" strike="noStrike" kern="1200" dirty="0" err="1">
                <a:solidFill>
                  <a:schemeClr val="tx1"/>
                </a:solidFill>
                <a:effectLst/>
                <a:latin typeface="+mn-lt"/>
                <a:ea typeface="+mn-ea"/>
                <a:cs typeface="+mn-cs"/>
              </a:rPr>
              <a:t>VNet</a:t>
            </a:r>
            <a:r>
              <a:rPr lang="en-US" sz="1200" b="0" i="0" u="none" strike="noStrike" kern="1200" dirty="0">
                <a:solidFill>
                  <a:schemeClr val="tx1"/>
                </a:solidFill>
                <a:effectLst/>
                <a:latin typeface="+mn-lt"/>
                <a:ea typeface="+mn-ea"/>
                <a:cs typeface="+mn-cs"/>
              </a:rPr>
              <a:t>. Azure Synapse Analytics creates two Managed private endpoints automatically when the Azure Synapse workspace is created within a managed </a:t>
            </a:r>
            <a:r>
              <a:rPr lang="en-US" sz="1200" b="0" i="0" u="none" strike="noStrike" kern="1200" dirty="0" err="1">
                <a:solidFill>
                  <a:schemeClr val="tx1"/>
                </a:solidFill>
                <a:effectLst/>
                <a:latin typeface="+mn-lt"/>
                <a:ea typeface="+mn-ea"/>
                <a:cs typeface="+mn-cs"/>
              </a:rPr>
              <a:t>VNet</a:t>
            </a:r>
            <a:r>
              <a:rPr lang="en-US" sz="1200" b="0" i="0" u="none" strike="noStrike" kern="1200" dirty="0">
                <a:solidFill>
                  <a:schemeClr val="tx1"/>
                </a:solidFill>
                <a:effectLst/>
                <a:latin typeface="+mn-lt"/>
                <a:ea typeface="+mn-ea"/>
                <a:cs typeface="+mn-cs"/>
              </a:rPr>
              <a: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35595807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WWI understands that Azure offers several services with overlapping capabilities- they do not want to spend the time stitching them together to get to the desired analytics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was designed to address exactly this situation and enables customers to quickly get to creating business value from their analytics instead of spending time on plumbing infrastructure connecting disparate services.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seen demos from competing systems that claim to load massive datasets in seconds. Does Azure offer such a solution?</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is Microsoft's answer to this challenge and is designed for supporting fast loads of massive datasets.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Can they really minimize the number of disparate services they use across ingest, transformation, querying and storage, so that their team of data engineers, data scientists and database administrators can master one tool, and can build shared best practices for development, management and monitoring?</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Yes, Azure Synapse Analytics provides an integrated environment that does exactly this.</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They have heard of serverless querying, does your solution offer this? Does it support querying the data at the scale of WWI and what formats does it support? Would this be appropriate for supporting their dashboards or reports?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Synapse Analytics support serverless querying via SQL on-demand.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SQL On-Demand is an interactive query service that provides T-SQL queries over high scale data in Azure Storage.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Supports data in various formats (Parquet, CSV, JSON)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207936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If their solution provides serverless querying, are they prevented from using pre-allocated query resources?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No. This is a unique differentiator of Azure Synapse Analytics. Within one Azure Synapse Analytics workspace, they can have pre-provisioned SQL Pools, and also have SQL on-demand serverless querying.</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Is my data protected at rest and do I have control over the keys used to encrypt it?</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data stored in SQL Pool databases as well as data stored in Azure Storage (including Azure Data Lake Store gen 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a:p>
        </p:txBody>
      </p:sp>
    </p:spTree>
    <p:extLst>
      <p:ext uri="{BB962C8B-B14F-4D97-AF65-F5344CB8AC3E}">
        <p14:creationId xmlns:p14="http://schemas.microsoft.com/office/powerpoint/2010/main" val="16810561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3/28/2020 4:25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Wide World Importers (WWI) has hundreds of brick and mortar stores and an online store where they sell a variety of products.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WWI believes that data is the oxygen of retail. Retail has never been short of data, but they have not been able to maximize the value of this data. They struggle with fragmented data and a lack of understanding of customer behavior and expectations and believe that a successful customer experience strategy is founded upon the effective use of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understand that using analytics on top of retail data has the potential to unlock ways for them to improve personalized, omni-channel campaigns that engage potential and existing customers across their buying journey.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would like to combine their retail lifecycle data including customer data, operations data, sourcing and supplier data as well as transaction data with analytics to reduce churn, enhance loyalty, advance customer journeys, enable the ability to conduct contextual marketing, measure attribution and provide insights across their enterprise to holistically drive growth across the organization.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They are looking to use historical campaign and customer analytics data and make decisions for the present. Beyond these large historical data sets, they would like to use streaming tweet data from Twitter as well as telemetry from IoT sensors in their brick and mortar locations. In effect, they would like to use data from the present moment to inform decisions for the next moment. WWI sees an opportunity to use their data to predict the future, initially by making product recommendations.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According to Peter Guerin, Chief Technical Officer (CTO), Wide World Importers has over 5 years of sales transaction data from Oracle, consisting of more than 30 billion rows. But that is not their only enterprise data source. They have finance data stored in SAP Hana, marketing data in Teradata and social media data coming in from Twitter. They need a solution that allows them to integrate, query over and analyze the data from all of these sources. Additionally, regardless of the volume, they want to be able to execute queries across such data with results returning in seconds.</a:t>
            </a:r>
          </a:p>
          <a:p>
            <a:br>
              <a:rPr lang="en-US" sz="1200" b="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395638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addition to those data sources, they have in-store IoT sensors producing telemetry data that tracks the traffic patterns of customers walking the aisles. Each store has 50 sensors, and they have 100 stores equipped to provide this real-time data. Using this data they want to understand in which departments (or groups of aisles) people are spending most of their time, and which of those they are not. They would like a solution to ensure that this data gets ingested and processed in near real time, allowing them to quickly identify patterns that can be shared between stores. For example, as stores open on the East Coast, patterns detected in early buying behavior could inform last minute offers and in store product placement of products in their West Coast stores that have yet to open.</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5418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WWI would like the option to enable their specialists to create data ingest and data transformation pipelines with or without code. They would like to accomplish this using tools that simplify the building of these transformation pipelines using a graphical designer, while also allowing their team to implement with code when preferred by their team.</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Peter (CTO)  also mentioned that, in his experience, a point of frustration with the tools was how much setup was required before any preliminary exploratory data analysis could be performed. So he would prefer a solution that allows WWI to quickly explore the raw ingested data to understand its contents.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28559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bring their entire operation into perspective, Wide World Importers would like to create a dashboard where they can see their KPI's derived from historical data, real-time twitter sentiment and IoT sensor data, and key product recommendations generated using machine learning.</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33160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Gain business insights using a combination of historical, real-time, and predictive analytics.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Have a unified approach to handling their structured and unstructured data sources.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Enable their team of data engineers and data scientists to bring in and run complex queries over petabytes of structured data with billions of rows and unstructured enterprise operational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Enable business analysts and data science/data engineering teams to share a single source of truth.</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32924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Synapse Analytics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r>
              <a:rPr lang="en-US" sz="3600" dirty="0">
                <a:solidFill>
                  <a:schemeClr val="tx1"/>
                </a:solidFill>
                <a:latin typeface="+mj-lt"/>
              </a:rPr>
              <a:t>Minimize the number of services used to ingest, transform, query and store data; optimally using a single tool.</a:t>
            </a:r>
          </a:p>
          <a:p>
            <a:r>
              <a:rPr lang="en-US" sz="3600" dirty="0">
                <a:solidFill>
                  <a:schemeClr val="tx1"/>
                </a:solidFill>
              </a:rPr>
              <a:t>All team members should work within a single collaborative environment.</a:t>
            </a:r>
          </a:p>
          <a:p>
            <a:r>
              <a:rPr lang="en-US" sz="3600" dirty="0">
                <a:solidFill>
                  <a:schemeClr val="tx1"/>
                </a:solidFill>
              </a:rPr>
              <a:t>Need a highly performing system.</a:t>
            </a:r>
          </a:p>
          <a:p>
            <a:r>
              <a:rPr lang="en-US" sz="3600" dirty="0">
                <a:solidFill>
                  <a:schemeClr val="tx1"/>
                </a:solidFill>
              </a:rPr>
              <a:t>A consistent security model applied across all components.</a:t>
            </a:r>
            <a:endParaRPr lang="en-US" sz="1800" dirty="0">
              <a:solidFill>
                <a:schemeClr val="tx1"/>
              </a:solidFill>
            </a:endParaRPr>
          </a:p>
        </p:txBody>
      </p:sp>
    </p:spTree>
    <p:extLst>
      <p:ext uri="{BB962C8B-B14F-4D97-AF65-F5344CB8AC3E}">
        <p14:creationId xmlns:p14="http://schemas.microsoft.com/office/powerpoint/2010/main" val="2140919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0134943" cy="4813625"/>
          </a:xfrm>
        </p:spPr>
        <p:txBody>
          <a:bodyPr/>
          <a:lstStyle/>
          <a:p>
            <a:r>
              <a:rPr lang="en-US" sz="3200" dirty="0"/>
              <a:t>WWI understands that Azure offers several services with overlapping capabilities – they do not want to spend time stitching them together to get the desired analytics solution.</a:t>
            </a:r>
          </a:p>
          <a:p>
            <a:r>
              <a:rPr lang="en-US" sz="3200" dirty="0"/>
              <a:t>They have seen demos from competing systems that claim to load massive datasets in seconds. Does Azure offer such a solution?</a:t>
            </a:r>
          </a:p>
          <a:p>
            <a:r>
              <a:rPr lang="en-US" sz="3200" dirty="0"/>
              <a:t>Can they really minimize the number of disparate services they use across ingest, transformation, querying and storage? The team wants to master one tool and build shared best practices for development, management, and monitoring.</a:t>
            </a:r>
          </a:p>
        </p:txBody>
      </p:sp>
      <p:pic>
        <p:nvPicPr>
          <p:cNvPr id="6" name="Picture 5" descr="An icon of a question mark.">
            <a:extLst>
              <a:ext uri="{FF2B5EF4-FFF2-40B4-BE49-F238E27FC236}">
                <a16:creationId xmlns:a16="http://schemas.microsoft.com/office/drawing/2014/main" id="{6E4220A5-277B-468D-BEC0-7CE7DF2B4E16}"/>
              </a:ext>
            </a:extLst>
          </p:cNvPr>
          <p:cNvPicPr>
            <a:picLocks noChangeAspect="1"/>
          </p:cNvPicPr>
          <p:nvPr/>
        </p:nvPicPr>
        <p:blipFill>
          <a:blip r:embed="rId3"/>
          <a:stretch>
            <a:fillRect/>
          </a:stretch>
        </p:blipFill>
        <p:spPr>
          <a:xfrm>
            <a:off x="10021636" y="2343818"/>
            <a:ext cx="2170364" cy="2170364"/>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5BFE3E08-2D22-44F2-8BC4-E16CA56F0A17}"/>
              </a:ext>
            </a:extLst>
          </p:cNvPr>
          <p:cNvSpPr>
            <a:spLocks noGrp="1"/>
          </p:cNvSpPr>
          <p:nvPr>
            <p:ph type="body" sz="quarter" idx="10"/>
          </p:nvPr>
        </p:nvSpPr>
        <p:spPr>
          <a:xfrm>
            <a:off x="269239" y="1189177"/>
            <a:ext cx="11653523" cy="3927229"/>
          </a:xfrm>
        </p:spPr>
        <p:txBody>
          <a:bodyPr/>
          <a:lstStyle/>
          <a:p>
            <a:r>
              <a:rPr lang="en-US" sz="3200" dirty="0"/>
              <a:t>WWI has heard of serverless querying, does this solution offer this? Does it support querying the data at the scale of WWI and what formats does it support ? Would this be appropriate for supporting dashboards or reports?</a:t>
            </a:r>
          </a:p>
          <a:p>
            <a:r>
              <a:rPr lang="en-US" sz="3200" dirty="0"/>
              <a:t>If the solution supports serverless querying, are they prevented from using pre-allocated query resources?</a:t>
            </a:r>
          </a:p>
          <a:p>
            <a:r>
              <a:rPr lang="en-US" sz="3200" dirty="0"/>
              <a:t>Is data protected at rest, is there control over the keys used to encrypt it?</a:t>
            </a:r>
          </a:p>
        </p:txBody>
      </p:sp>
    </p:spTree>
    <p:extLst>
      <p:ext uri="{BB962C8B-B14F-4D97-AF65-F5344CB8AC3E}">
        <p14:creationId xmlns:p14="http://schemas.microsoft.com/office/powerpoint/2010/main" val="2043666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descr="Azure Synapse Analytics common scenario diagram depicting workloads for all scales as well as intuitive experience through Azure Synapse Analytics, the Platform boasting management, security, monitoring and meatastore, all sitting atop Azure Data Lake storage.">
            <a:extLst>
              <a:ext uri="{FF2B5EF4-FFF2-40B4-BE49-F238E27FC236}">
                <a16:creationId xmlns:a16="http://schemas.microsoft.com/office/drawing/2014/main" id="{F7761FDD-1C22-494C-B895-4A02D9FDBE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962" y="1189176"/>
            <a:ext cx="10262076" cy="5281499"/>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Content Placeholder 2">
            <a:extLst>
              <a:ext uri="{FF2B5EF4-FFF2-40B4-BE49-F238E27FC236}">
                <a16:creationId xmlns:a16="http://schemas.microsoft.com/office/drawing/2014/main" id="{4D4ACB14-D89A-411C-BD4E-3F4960E0CD86}"/>
              </a:ext>
            </a:extLst>
          </p:cNvPr>
          <p:cNvSpPr>
            <a:spLocks noGrp="1"/>
          </p:cNvSpPr>
          <p:nvPr>
            <p:ph type="body" sz="quarter" idx="10"/>
          </p:nvPr>
        </p:nvSpPr>
        <p:spPr>
          <a:xfrm>
            <a:off x="269239" y="1189176"/>
            <a:ext cx="11653523" cy="4335643"/>
          </a:xfrm>
        </p:spPr>
        <p:txBody>
          <a:bodyPr>
            <a:normAutofit lnSpcReduction="10000"/>
          </a:bodyPr>
          <a:lstStyle/>
          <a:p>
            <a:pPr lvl="1"/>
            <a:r>
              <a:rPr lang="en-US" sz="2800" dirty="0">
                <a:solidFill>
                  <a:schemeClr val="tx1"/>
                </a:solidFill>
                <a:latin typeface="Segoe UI Semilight" panose="020B0402040204020203" pitchFamily="34" charset="0"/>
                <a:cs typeface="Segoe UI Semilight" panose="020B0402040204020203" pitchFamily="34" charset="0"/>
              </a:rPr>
              <a:t>Peter Guerin, Chief Technical Officer (CTO), Wide World Importers.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decision makers and technology decision makers.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chief information officers (CIOs), or to application sponsors (like a Vice President [VP] Line of Business [LOB], or Chief Marketing Officer), or to those that represent the business unit IT or developers that report to application sponsors.</a:t>
            </a:r>
            <a:endParaRPr lang="en-US" sz="2800" dirty="0">
              <a:solidFill>
                <a:schemeClr val="tx1"/>
              </a:solidFill>
            </a:endParaRPr>
          </a:p>
        </p:txBody>
      </p:sp>
      <p:pic>
        <p:nvPicPr>
          <p:cNvPr id="7" name="Picture 6" descr="An icon showing a group of people around a circular table.&#10;">
            <a:extLst>
              <a:ext uri="{FF2B5EF4-FFF2-40B4-BE49-F238E27FC236}">
                <a16:creationId xmlns:a16="http://schemas.microsoft.com/office/drawing/2014/main" id="{F10FCCC4-C9D9-4F5B-B8B3-74AF68286FAC}"/>
              </a:ext>
            </a:extLst>
          </p:cNvPr>
          <p:cNvPicPr>
            <a:picLocks noChangeAspect="1"/>
          </p:cNvPicPr>
          <p:nvPr/>
        </p:nvPicPr>
        <p:blipFill>
          <a:blip r:embed="rId3"/>
          <a:stretch>
            <a:fillRect/>
          </a:stretch>
        </p:blipFill>
        <p:spPr>
          <a:xfrm>
            <a:off x="4882791" y="4805310"/>
            <a:ext cx="2426418" cy="2426418"/>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Cold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9" name="Picture 8" descr="Cold path architecture diagram depicting disparate system data input into Azure Synapse Analytics that ingests, prepares, transforms and enriches, serves and visualizes the data.">
            <a:extLst>
              <a:ext uri="{FF2B5EF4-FFF2-40B4-BE49-F238E27FC236}">
                <a16:creationId xmlns:a16="http://schemas.microsoft.com/office/drawing/2014/main" id="{A6C40F34-5393-4FB3-AA5C-EDD5B6B78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188" y="1189176"/>
            <a:ext cx="9926608" cy="5307978"/>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Hot Path</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Hot path architecture showing ingestion of streaming Twitter and IoT Sensor data.">
            <a:extLst>
              <a:ext uri="{FF2B5EF4-FFF2-40B4-BE49-F238E27FC236}">
                <a16:creationId xmlns:a16="http://schemas.microsoft.com/office/drawing/2014/main" id="{7F6CF8AC-7212-4F8C-A1F4-BD3B9334C23D}"/>
              </a:ext>
            </a:extLst>
          </p:cNvPr>
          <p:cNvPicPr>
            <a:picLocks noChangeAspect="1"/>
          </p:cNvPicPr>
          <p:nvPr/>
        </p:nvPicPr>
        <p:blipFill>
          <a:blip r:embed="rId3"/>
          <a:stretch>
            <a:fillRect/>
          </a:stretch>
        </p:blipFill>
        <p:spPr>
          <a:xfrm>
            <a:off x="838200" y="1189176"/>
            <a:ext cx="10515600" cy="5353050"/>
          </a:xfrm>
          <a:prstGeom prst="rect">
            <a:avLst/>
          </a:prstGeom>
        </p:spPr>
      </p:pic>
    </p:spTree>
    <p:extLst>
      <p:ext uri="{BB962C8B-B14F-4D97-AF65-F5344CB8AC3E}">
        <p14:creationId xmlns:p14="http://schemas.microsoft.com/office/powerpoint/2010/main" val="403975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080" y="66674"/>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4" name="TextBox 3">
            <a:extLst>
              <a:ext uri="{FF2B5EF4-FFF2-40B4-BE49-F238E27FC236}">
                <a16:creationId xmlns:a16="http://schemas.microsoft.com/office/drawing/2014/main" id="{D48E91C1-8E96-4ACF-B775-68428A26C8A1}"/>
              </a:ext>
            </a:extLst>
          </p:cNvPr>
          <p:cNvSpPr txBox="1"/>
          <p:nvPr/>
        </p:nvSpPr>
        <p:spPr>
          <a:xfrm>
            <a:off x="347968" y="652532"/>
            <a:ext cx="7097861" cy="6632585"/>
          </a:xfrm>
          <a:prstGeom prst="rect">
            <a:avLst/>
          </a:prstGeom>
          <a:noFill/>
        </p:spPr>
        <p:txBody>
          <a:bodyPr wrap="square" lIns="182880" tIns="146304" rIns="182880" bIns="146304" rtlCol="0">
            <a:spAutoFit/>
          </a:bodyPr>
          <a:lstStyle/>
          <a:p>
            <a:pPr>
              <a:lnSpc>
                <a:spcPct val="90000"/>
              </a:lnSpc>
              <a:defRPr/>
            </a:pPr>
            <a:r>
              <a:rPr lang="en-US" dirty="0"/>
              <a:t>Wide World Importers (WWI) has hundreds of brick and mortar </a:t>
            </a:r>
          </a:p>
          <a:p>
            <a:pPr>
              <a:lnSpc>
                <a:spcPct val="90000"/>
              </a:lnSpc>
              <a:defRPr/>
            </a:pPr>
            <a:r>
              <a:rPr lang="en-US" dirty="0"/>
              <a:t>stores and an online store where they sell a variety of products. They have amassed more than 5 years of sales transaction data from Oracle, consisting of more than 30 billion rows. Furthermore, they have financial data stored in SAP Hana, and marketing data in Teradata. IoT sensors in their stores also relay real-time telemetry regarding the behavior of their customers as they walk the aisles. They also keep a pulse on their social media presence by ingesting near real-time data from Twitter. </a:t>
            </a:r>
          </a:p>
          <a:p>
            <a:pPr>
              <a:lnSpc>
                <a:spcPct val="90000"/>
              </a:lnSpc>
              <a:defRPr/>
            </a:pPr>
            <a:endParaRPr lang="en-US" dirty="0"/>
          </a:p>
          <a:p>
            <a:pPr>
              <a:lnSpc>
                <a:spcPct val="90000"/>
              </a:lnSpc>
              <a:defRPr/>
            </a:pPr>
            <a:r>
              <a:rPr lang="en-US" dirty="0"/>
              <a:t>Even though WWI possesses all these large datasets, they have not been able to maximize the value of this data. They believe a successful customer experience strategy is founded upon making effective use of the combination of this fragmented data. Their goal is to be able to make informed, near real-time decisions as well as use their vast amounts of data to better predict the future, initially by making product recommendations.</a:t>
            </a:r>
          </a:p>
          <a:p>
            <a:pPr>
              <a:lnSpc>
                <a:spcPct val="90000"/>
              </a:lnSpc>
              <a:defRPr/>
            </a:pPr>
            <a:endParaRPr lang="en-US" dirty="0"/>
          </a:p>
          <a:p>
            <a:pPr>
              <a:lnSpc>
                <a:spcPct val="90000"/>
              </a:lnSpc>
              <a:spcAft>
                <a:spcPts val="600"/>
              </a:spcAft>
              <a:defRPr/>
            </a:pPr>
            <a:r>
              <a:rPr lang="en-US" dirty="0"/>
              <a:t>At the end of this whiteboard design session, you will be able to design a solution to ingest both hot (real-time) and cold (historical) data and combine this information to develop dashboard KPIs and to train and deploy predictive machine learning models so decisions can be made at a moments notice. All of this is accomplished by leveraging a single tool, Azure Synapse Analytics.</a:t>
            </a:r>
          </a:p>
          <a:p>
            <a:pPr marR="0" lvl="0" algn="l" defTabSz="914400" rtl="0" eaLnBrk="1" fontAlgn="auto" latinLnBrk="0" hangingPunct="1">
              <a:lnSpc>
                <a:spcPct val="90000"/>
              </a:lnSpc>
              <a:spcBef>
                <a:spcPts val="0"/>
              </a:spcBef>
              <a:spcAft>
                <a:spcPts val="600"/>
              </a:spcAft>
              <a:buClrTx/>
              <a:buSzTx/>
              <a:tabLst/>
              <a:defRPr/>
            </a:pPr>
            <a:endPar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pic>
        <p:nvPicPr>
          <p:cNvPr id="3" name="Picture 2" descr="Icon representation of a presenter waving at a whiteboard.">
            <a:extLst>
              <a:ext uri="{FF2B5EF4-FFF2-40B4-BE49-F238E27FC236}">
                <a16:creationId xmlns:a16="http://schemas.microsoft.com/office/drawing/2014/main" id="{90670106-9F72-4C69-AC97-2303D33801DD}"/>
              </a:ext>
            </a:extLst>
          </p:cNvPr>
          <p:cNvPicPr>
            <a:picLocks noChangeAspect="1"/>
          </p:cNvPicPr>
          <p:nvPr/>
        </p:nvPicPr>
        <p:blipFill>
          <a:blip r:embed="rId3"/>
          <a:stretch>
            <a:fillRect/>
          </a:stretch>
        </p:blipFill>
        <p:spPr>
          <a:xfrm>
            <a:off x="7945793" y="1828661"/>
            <a:ext cx="3200677" cy="3200677"/>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Machine Learning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descr="Machine learning workflow depicting the Apache Spark Pool creating the model and storing it in storage. The SQL Pool registering the model from storage and loading it into a table, and the SQL pool using the model to predict data and load the results into the table.">
            <a:extLst>
              <a:ext uri="{FF2B5EF4-FFF2-40B4-BE49-F238E27FC236}">
                <a16:creationId xmlns:a16="http://schemas.microsoft.com/office/drawing/2014/main" id="{0B073527-11B4-4999-AED7-2169F6809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6161" y="1296472"/>
            <a:ext cx="7791610" cy="5189718"/>
          </a:xfrm>
          <a:prstGeom prst="rect">
            <a:avLst/>
          </a:prstGeom>
        </p:spPr>
      </p:pic>
    </p:spTree>
    <p:extLst>
      <p:ext uri="{BB962C8B-B14F-4D97-AF65-F5344CB8AC3E}">
        <p14:creationId xmlns:p14="http://schemas.microsoft.com/office/powerpoint/2010/main" val="527418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p:txBody>
          <a:bodyPr/>
          <a:lstStyle/>
          <a:p>
            <a:r>
              <a:rPr lang="en-US" dirty="0"/>
              <a:t>Preferred solution – Ingest and Store</a:t>
            </a:r>
          </a:p>
        </p:txBody>
      </p:sp>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9239" y="1189177"/>
            <a:ext cx="11653523" cy="5613845"/>
          </a:xfrm>
        </p:spPr>
        <p:txBody>
          <a:bodyPr/>
          <a:lstStyle/>
          <a:p>
            <a:r>
              <a:rPr lang="en-US" sz="3600" dirty="0"/>
              <a:t>Flat file data will land in Azure Data Lake Storage and be translated into relational tables within the data warehouse.</a:t>
            </a:r>
          </a:p>
          <a:p>
            <a:r>
              <a:rPr lang="en-US" sz="3600" dirty="0"/>
              <a:t>Provide a separate storage account for each environment: dev, test, and production.</a:t>
            </a:r>
          </a:p>
          <a:p>
            <a:r>
              <a:rPr lang="en-US" sz="3600" dirty="0"/>
              <a:t>Establish a common folder structure to organize data by degree of refinement. </a:t>
            </a:r>
          </a:p>
          <a:p>
            <a:r>
              <a:rPr lang="en-US" sz="3600" dirty="0"/>
              <a:t>Batch raw data ingestion supported data formats are CSV, Parquet, ORC, and JSON.</a:t>
            </a:r>
          </a:p>
          <a:p>
            <a:r>
              <a:rPr lang="en-US" sz="3600" dirty="0"/>
              <a:t>Streaming data ingested via Event Hub or IoT Hub.</a:t>
            </a:r>
          </a:p>
        </p:txBody>
      </p:sp>
    </p:spTree>
    <p:extLst>
      <p:ext uri="{BB962C8B-B14F-4D97-AF65-F5344CB8AC3E}">
        <p14:creationId xmlns:p14="http://schemas.microsoft.com/office/powerpoint/2010/main" val="32917506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616555"/>
          </a:xfrm>
        </p:spPr>
        <p:txBody>
          <a:bodyPr/>
          <a:lstStyle/>
          <a:p>
            <a:r>
              <a:rPr lang="en-US" sz="3100" dirty="0"/>
              <a:t>Raw data is easily explored using Azure Synapse Analytics Studio.</a:t>
            </a:r>
          </a:p>
          <a:p>
            <a:r>
              <a:rPr lang="en-US" sz="3100" dirty="0"/>
              <a:t>The Parquet data format is recommended for storing refined versions of data to benefit from interoperability and high performance.</a:t>
            </a:r>
          </a:p>
          <a:p>
            <a:r>
              <a:rPr lang="en-US" sz="3100" dirty="0"/>
              <a:t>Azure Synapse Analytics Studio provides a code-free graphical design surface to Map Data Flows that run at scale on Spark. Engineers can also use code if they prefer.</a:t>
            </a:r>
          </a:p>
          <a:p>
            <a:r>
              <a:rPr lang="en-US" sz="3100" dirty="0"/>
              <a:t>Azure Synapse Analytics supports open source Apache Spark and the execution of Python, Scala, (and soon) R code.</a:t>
            </a:r>
          </a:p>
          <a:p>
            <a:r>
              <a:rPr lang="en-US" sz="3100" dirty="0"/>
              <a:t>Spark pools allow for the importing of libraries to leverage within attached </a:t>
            </a:r>
            <a:r>
              <a:rPr lang="en-US" sz="3100" dirty="0" err="1"/>
              <a:t>Jupyter</a:t>
            </a:r>
            <a:r>
              <a:rPr lang="en-US" sz="3100" dirty="0"/>
              <a:t> notebooks.</a:t>
            </a:r>
          </a:p>
          <a:p>
            <a:endParaRPr lang="en-US"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Transform</a:t>
            </a:r>
          </a:p>
        </p:txBody>
      </p:sp>
    </p:spTree>
    <p:extLst>
      <p:ext uri="{BB962C8B-B14F-4D97-AF65-F5344CB8AC3E}">
        <p14:creationId xmlns:p14="http://schemas.microsoft.com/office/powerpoint/2010/main" val="248539012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7463262"/>
          </a:xfrm>
        </p:spPr>
        <p:txBody>
          <a:bodyPr/>
          <a:lstStyle/>
          <a:p>
            <a:r>
              <a:rPr lang="en-US" sz="2800" dirty="0"/>
              <a:t>Clustered </a:t>
            </a:r>
            <a:r>
              <a:rPr lang="en-US" sz="2800" dirty="0" err="1"/>
              <a:t>Columnstore</a:t>
            </a:r>
            <a:r>
              <a:rPr lang="en-US" sz="2800" dirty="0"/>
              <a:t> indexes offer the highest level of data compression with the best overall query performance for tables with over 100 million rows.</a:t>
            </a:r>
          </a:p>
          <a:p>
            <a:r>
              <a:rPr lang="en-US" sz="2800" dirty="0"/>
              <a:t>Heap tables are recommended for tables with less than 100 million rows.</a:t>
            </a:r>
          </a:p>
          <a:p>
            <a:r>
              <a:rPr lang="en-US" sz="2800" dirty="0"/>
              <a:t>Clustered Indexes may outperform clustered </a:t>
            </a:r>
            <a:r>
              <a:rPr lang="en-US" sz="2800" dirty="0" err="1"/>
              <a:t>columnstore</a:t>
            </a:r>
            <a:r>
              <a:rPr lang="en-US" sz="2800" dirty="0"/>
              <a:t> when very few rows need to be retrieved quickly.</a:t>
            </a:r>
          </a:p>
          <a:p>
            <a:pPr lvl="1"/>
            <a:r>
              <a:rPr lang="en-US" sz="2400" dirty="0"/>
              <a:t>Queries using Clustered Indexes will only see benefits by using a highly selective filter on the clustered index column – non-clustered secondary indexes can be added to improve this performance.</a:t>
            </a:r>
          </a:p>
          <a:p>
            <a:pPr lvl="1"/>
            <a:r>
              <a:rPr lang="en-US" sz="2400" dirty="0"/>
              <a:t>Each additional index that is added to a table adds both space and processing time to data loads.</a:t>
            </a:r>
          </a:p>
          <a:p>
            <a:r>
              <a:rPr lang="en-US" sz="2800" dirty="0"/>
              <a:t>For faster loading performance, Heap tables and Temporary tables can be used as staging tables prior to running transformations.</a:t>
            </a:r>
          </a:p>
          <a:p>
            <a:endParaRPr lang="en-US" sz="3968" dirty="0"/>
          </a:p>
          <a:p>
            <a:pPr lvl="1"/>
            <a:r>
              <a:rPr lang="en-US" sz="200" dirty="0"/>
              <a:t>as</a:t>
            </a:r>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a:t>
            </a:r>
          </a:p>
        </p:txBody>
      </p:sp>
    </p:spTree>
    <p:extLst>
      <p:ext uri="{BB962C8B-B14F-4D97-AF65-F5344CB8AC3E}">
        <p14:creationId xmlns:p14="http://schemas.microsoft.com/office/powerpoint/2010/main" val="2493655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568401"/>
          </a:xfrm>
        </p:spPr>
        <p:txBody>
          <a:bodyPr/>
          <a:lstStyle/>
          <a:p>
            <a:r>
              <a:rPr lang="en-US" sz="4400" b="1" dirty="0"/>
              <a:t>Distributed</a:t>
            </a:r>
            <a:r>
              <a:rPr lang="en-US" sz="4400" dirty="0"/>
              <a:t> table design recommendations</a:t>
            </a:r>
          </a:p>
          <a:p>
            <a:pPr lvl="1"/>
            <a:r>
              <a:rPr lang="en-US" sz="3200" dirty="0"/>
              <a:t>Small fact tables exceeding several GBs with frequent inserts should use a hash distribution.</a:t>
            </a:r>
          </a:p>
          <a:p>
            <a:pPr lvl="1"/>
            <a:r>
              <a:rPr lang="en-US" sz="3200" dirty="0"/>
              <a:t>Potentially useful tables created from raw input should use round-robin distribution.</a:t>
            </a:r>
          </a:p>
          <a:p>
            <a:pPr lvl="1"/>
            <a:r>
              <a:rPr lang="en-US" sz="3200" dirty="0"/>
              <a:t>Temporary staging tables used in data preparation should use a round-robin distributed table.</a:t>
            </a:r>
          </a:p>
          <a:p>
            <a:pPr lvl="1"/>
            <a:r>
              <a:rPr lang="en-US" sz="3200" dirty="0"/>
              <a:t>Lookup tables that range from several hundred MBs to 1.5 GBs in size should be considered for replication. (This works best when table size is less than 2 GB compressed)</a:t>
            </a:r>
            <a:endParaRPr lang="en-US" sz="2800" dirty="0"/>
          </a:p>
          <a:p>
            <a:pPr lvl="1"/>
            <a:r>
              <a:rPr lang="en-US" sz="400" dirty="0"/>
              <a:t>as</a:t>
            </a:r>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- 2</a:t>
            </a:r>
          </a:p>
        </p:txBody>
      </p:sp>
    </p:spTree>
    <p:extLst>
      <p:ext uri="{BB962C8B-B14F-4D97-AF65-F5344CB8AC3E}">
        <p14:creationId xmlns:p14="http://schemas.microsoft.com/office/powerpoint/2010/main" val="319037040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823856"/>
          </a:xfrm>
        </p:spPr>
        <p:txBody>
          <a:bodyPr/>
          <a:lstStyle/>
          <a:p>
            <a:r>
              <a:rPr lang="en-US" sz="3300" dirty="0"/>
              <a:t>JSON formatted data columns are </a:t>
            </a:r>
            <a:r>
              <a:rPr lang="en-US" sz="3300" dirty="0" err="1"/>
              <a:t>queryable</a:t>
            </a:r>
            <a:r>
              <a:rPr lang="en-US" sz="3300" dirty="0"/>
              <a:t> using SQL On-Demand in conjunction with T-SQL OPENJSON, JSON_VALUE, and </a:t>
            </a:r>
            <a:r>
              <a:rPr lang="en-US" sz="3300" dirty="0" err="1"/>
              <a:t>JSON_Query</a:t>
            </a:r>
            <a:r>
              <a:rPr lang="en-US" sz="3300" dirty="0"/>
              <a:t> statements. JSON data is updateable via the JSON_MODIFY command.</a:t>
            </a:r>
          </a:p>
          <a:p>
            <a:r>
              <a:rPr lang="en-US" sz="3300" dirty="0"/>
              <a:t>APPROXIMATE_COUNT_DISTINCT provides better count query performance with an average 2% accuracy of the true cardinality.</a:t>
            </a:r>
          </a:p>
          <a:p>
            <a:r>
              <a:rPr lang="en-US" sz="3300" dirty="0"/>
              <a:t>When the same queries are executed repeatedly against mainly static data; result-set caching can be used to improve performance – this cache is invalidated and refreshed when underlying table data changes or the query code changes.</a:t>
            </a:r>
          </a:p>
          <a:p>
            <a:pPr lvl="1"/>
            <a:r>
              <a:rPr lang="en-US" sz="400" dirty="0"/>
              <a:t>as</a:t>
            </a:r>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Query - 3</a:t>
            </a:r>
          </a:p>
        </p:txBody>
      </p:sp>
    </p:spTree>
    <p:extLst>
      <p:ext uri="{BB962C8B-B14F-4D97-AF65-F5344CB8AC3E}">
        <p14:creationId xmlns:p14="http://schemas.microsoft.com/office/powerpoint/2010/main" val="290374665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843861"/>
          </a:xfrm>
        </p:spPr>
        <p:txBody>
          <a:bodyPr/>
          <a:lstStyle/>
          <a:p>
            <a:r>
              <a:rPr lang="en-US" sz="3600" dirty="0"/>
              <a:t>The Azure Synapse Analytics workspace provides the ability to create Power BI reports.</a:t>
            </a:r>
          </a:p>
          <a:p>
            <a:r>
              <a:rPr lang="en-US" sz="3600" dirty="0"/>
              <a:t>Power BI Desktop can also be used to publish both datasets and reports to the Azure Synapse Analytics workspace.</a:t>
            </a:r>
          </a:p>
          <a:p>
            <a:r>
              <a:rPr lang="en-US" sz="3600" dirty="0"/>
              <a:t>Power BI supports the creation of dashboards that query both batch and streaming data into a single view.</a:t>
            </a:r>
          </a:p>
          <a:p>
            <a:r>
              <a:rPr lang="en-US" sz="3600" dirty="0"/>
              <a:t>Power BI with SQL-On-demand can create reports with data residing in Azure Storage that hasn’t yet been moved to the data warehouse</a:t>
            </a:r>
            <a:r>
              <a:rPr lang="en-US" sz="400" dirty="0"/>
              <a:t>.</a:t>
            </a:r>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Visualize</a:t>
            </a:r>
          </a:p>
        </p:txBody>
      </p:sp>
    </p:spTree>
    <p:extLst>
      <p:ext uri="{BB962C8B-B14F-4D97-AF65-F5344CB8AC3E}">
        <p14:creationId xmlns:p14="http://schemas.microsoft.com/office/powerpoint/2010/main" val="160819153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767687"/>
          </a:xfrm>
        </p:spPr>
        <p:txBody>
          <a:bodyPr/>
          <a:lstStyle/>
          <a:p>
            <a:r>
              <a:rPr lang="en-US" sz="3600" dirty="0"/>
              <a:t>Resource contention can be mitigated by applying Workload Management in Azure Synapse Analytics.</a:t>
            </a:r>
          </a:p>
          <a:p>
            <a:pPr lvl="1"/>
            <a:r>
              <a:rPr lang="en-US" sz="2032" dirty="0"/>
              <a:t>Assign a request to a workload group and set importance levels through </a:t>
            </a:r>
            <a:r>
              <a:rPr lang="en-US" sz="2032" b="1" dirty="0"/>
              <a:t>Workload Classification</a:t>
            </a:r>
            <a:r>
              <a:rPr lang="en-US" sz="2032" dirty="0"/>
              <a:t>.</a:t>
            </a:r>
          </a:p>
          <a:p>
            <a:pPr lvl="1"/>
            <a:r>
              <a:rPr lang="en-US" sz="2032" dirty="0"/>
              <a:t>Influence the order in which a request gets access to resources through </a:t>
            </a:r>
            <a:r>
              <a:rPr lang="en-US" sz="2032" b="1" dirty="0"/>
              <a:t>Workload Importance</a:t>
            </a:r>
            <a:r>
              <a:rPr lang="en-US" sz="2032" dirty="0"/>
              <a:t>.</a:t>
            </a:r>
          </a:p>
          <a:p>
            <a:pPr lvl="1"/>
            <a:r>
              <a:rPr lang="en-US" sz="2032" dirty="0"/>
              <a:t>Reserve resources for a workload group through </a:t>
            </a:r>
            <a:r>
              <a:rPr lang="en-US" sz="2032" b="1" dirty="0"/>
              <a:t>Workload Isolation</a:t>
            </a:r>
            <a:r>
              <a:rPr lang="en-US" sz="2032" dirty="0"/>
              <a:t>.</a:t>
            </a:r>
          </a:p>
          <a:p>
            <a:r>
              <a:rPr lang="en-US" sz="3600" dirty="0"/>
              <a:t>Leverage Azure Advisor recommendations to identify suboptimal table distribution, data skew, cache misses, </a:t>
            </a:r>
            <a:r>
              <a:rPr lang="en-US" sz="3600" dirty="0" err="1"/>
              <a:t>tempdb</a:t>
            </a:r>
            <a:r>
              <a:rPr lang="en-US" sz="3600" dirty="0"/>
              <a:t> contention, and suboptimal plan selection.</a:t>
            </a:r>
          </a:p>
          <a:p>
            <a:r>
              <a:rPr lang="en-US" sz="3600" dirty="0"/>
              <a:t>Avoid disruptive system downtime attributed to system upgrades by setting maintenance windows and notifications in Azure Synapse Analytics.</a:t>
            </a:r>
            <a:endParaRPr lang="en-US" sz="400" dirty="0"/>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Manage</a:t>
            </a:r>
          </a:p>
        </p:txBody>
      </p:sp>
    </p:spTree>
    <p:extLst>
      <p:ext uri="{BB962C8B-B14F-4D97-AF65-F5344CB8AC3E}">
        <p14:creationId xmlns:p14="http://schemas.microsoft.com/office/powerpoint/2010/main" val="410640185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234464"/>
          </a:xfrm>
        </p:spPr>
        <p:txBody>
          <a:bodyPr/>
          <a:lstStyle/>
          <a:p>
            <a:r>
              <a:rPr lang="en-US" sz="3600" dirty="0"/>
              <a:t>Azure Synapse Analytics utilizes Azure Active Directory (AAD) as its authentication mechanism.</a:t>
            </a:r>
          </a:p>
          <a:p>
            <a:r>
              <a:rPr lang="en-US" sz="3600" dirty="0"/>
              <a:t>Azure Data Lake Store gen 2 authorization provides container level security via AAD roles. Fine-grained access control is enabled by setting POSIX ACLs at the folder level.</a:t>
            </a:r>
          </a:p>
          <a:p>
            <a:r>
              <a:rPr lang="en-US" sz="3600" dirty="0"/>
              <a:t>Database permissions (including object level security for tables, views, stored procedures, and functions) are based on AAD groups and users. </a:t>
            </a:r>
            <a:endParaRPr lang="en-US" sz="400" dirty="0"/>
          </a:p>
          <a:p>
            <a:endParaRPr lang="en-US" sz="40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a:t>
            </a:r>
          </a:p>
        </p:txBody>
      </p:sp>
    </p:spTree>
    <p:extLst>
      <p:ext uri="{BB962C8B-B14F-4D97-AF65-F5344CB8AC3E}">
        <p14:creationId xmlns:p14="http://schemas.microsoft.com/office/powerpoint/2010/main" val="405070102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6079228"/>
          </a:xfrm>
        </p:spPr>
        <p:txBody>
          <a:bodyPr/>
          <a:lstStyle/>
          <a:p>
            <a:r>
              <a:rPr lang="en-US" sz="3600" dirty="0"/>
              <a:t>Fine-grained data security can be achieved via:</a:t>
            </a:r>
          </a:p>
          <a:p>
            <a:pPr lvl="1"/>
            <a:r>
              <a:rPr lang="en-US" sz="2032" b="1" dirty="0"/>
              <a:t>Row Level Security </a:t>
            </a:r>
            <a:r>
              <a:rPr lang="en-US" sz="2032" dirty="0"/>
              <a:t>– access restriction logic resides in the database tier. This logic filters out rows the user is not authorized to select, update, or delete in SQL Pool database tables. This approach makes your security system more reliable and robust by reducing the surface area.</a:t>
            </a:r>
          </a:p>
          <a:p>
            <a:pPr lvl="1"/>
            <a:r>
              <a:rPr lang="en-US" sz="2032" b="1" dirty="0"/>
              <a:t>Column Level Security </a:t>
            </a:r>
            <a:r>
              <a:rPr lang="en-US" sz="2032" dirty="0"/>
              <a:t>– controls access to specific columns in SQL Pool database tables based on a user’s group membership or execution context</a:t>
            </a:r>
          </a:p>
          <a:p>
            <a:pPr lvl="1"/>
            <a:r>
              <a:rPr lang="en-US" sz="2032" b="1" dirty="0"/>
              <a:t>Dynamic Data Masking </a:t>
            </a:r>
            <a:r>
              <a:rPr lang="en-US" sz="2032" dirty="0"/>
              <a:t>– obfuscates sensitive data based on a user’s group membership.</a:t>
            </a:r>
            <a:endParaRPr lang="en-US" sz="1668" dirty="0"/>
          </a:p>
          <a:p>
            <a:r>
              <a:rPr lang="en-US" sz="3200" dirty="0"/>
              <a:t>SQL Vulnerability Assessment is an automated tool used to discover, track, and remediate database vulnerabilities that also gives you the ability to set a security baseline that will customize scan results to suit your environment.</a:t>
            </a:r>
          </a:p>
          <a:p>
            <a:r>
              <a:rPr lang="en-US" sz="3200" dirty="0"/>
              <a:t>SQL Threat Detection allows you to respond to and remediate unusual and harmful attempts to breach your database. </a:t>
            </a:r>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- 2</a:t>
            </a:r>
          </a:p>
        </p:txBody>
      </p:sp>
    </p:spTree>
    <p:extLst>
      <p:ext uri="{BB962C8B-B14F-4D97-AF65-F5344CB8AC3E}">
        <p14:creationId xmlns:p14="http://schemas.microsoft.com/office/powerpoint/2010/main" val="10952203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899AE-2979-4E05-AC56-BA44B9D6B2B7}"/>
              </a:ext>
            </a:extLst>
          </p:cNvPr>
          <p:cNvSpPr>
            <a:spLocks noGrp="1"/>
          </p:cNvSpPr>
          <p:nvPr>
            <p:ph type="body" sz="quarter" idx="10"/>
          </p:nvPr>
        </p:nvSpPr>
        <p:spPr>
          <a:xfrm>
            <a:off x="266920" y="1150756"/>
            <a:ext cx="11653523" cy="5446556"/>
          </a:xfrm>
        </p:spPr>
        <p:txBody>
          <a:bodyPr/>
          <a:lstStyle/>
          <a:p>
            <a:r>
              <a:rPr lang="en-US" sz="3600" dirty="0"/>
              <a:t>SQL Data Discovery and Classification automatically discovers columns containing potentially sensitive data and provides recommendations for labeling this data via metadata attributes.</a:t>
            </a:r>
          </a:p>
          <a:p>
            <a:r>
              <a:rPr lang="en-US" sz="3600" dirty="0"/>
              <a:t>From a network perspective, Azure Synapse Analytics workspaces can be deployed in a Virtual Network that exposes managed private endpoints. This way all traffic between the </a:t>
            </a:r>
            <a:r>
              <a:rPr lang="en-US" sz="3600" dirty="0" err="1"/>
              <a:t>VNet</a:t>
            </a:r>
            <a:r>
              <a:rPr lang="en-US" sz="3600" dirty="0"/>
              <a:t> and Azure Synapse Analytics traverses only over the Microsoft backbone network.</a:t>
            </a:r>
            <a:endParaRPr lang="en-US" sz="3200" dirty="0"/>
          </a:p>
          <a:p>
            <a:endParaRPr lang="en-US" dirty="0"/>
          </a:p>
        </p:txBody>
      </p:sp>
      <p:sp>
        <p:nvSpPr>
          <p:cNvPr id="3" name="Title 2">
            <a:extLst>
              <a:ext uri="{FF2B5EF4-FFF2-40B4-BE49-F238E27FC236}">
                <a16:creationId xmlns:a16="http://schemas.microsoft.com/office/drawing/2014/main" id="{0E64472F-6084-46EC-A165-7396C457B8E9}"/>
              </a:ext>
            </a:extLst>
          </p:cNvPr>
          <p:cNvSpPr>
            <a:spLocks noGrp="1"/>
          </p:cNvSpPr>
          <p:nvPr>
            <p:ph type="title"/>
          </p:nvPr>
        </p:nvSpPr>
        <p:spPr>
          <a:xfrm>
            <a:off x="269240" y="289511"/>
            <a:ext cx="11655840" cy="899665"/>
          </a:xfrm>
        </p:spPr>
        <p:txBody>
          <a:bodyPr/>
          <a:lstStyle/>
          <a:p>
            <a:r>
              <a:rPr lang="en-US" dirty="0"/>
              <a:t>Preferred solution – Secure - 3</a:t>
            </a:r>
          </a:p>
        </p:txBody>
      </p:sp>
    </p:spTree>
    <p:extLst>
      <p:ext uri="{BB962C8B-B14F-4D97-AF65-F5344CB8AC3E}">
        <p14:creationId xmlns:p14="http://schemas.microsoft.com/office/powerpoint/2010/main" val="66559444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fontScale="92500" lnSpcReduction="10000"/>
          </a:bodyPr>
          <a:lstStyle/>
          <a:p>
            <a:r>
              <a:rPr lang="en-US" sz="3600" dirty="0">
                <a:solidFill>
                  <a:schemeClr val="tx1"/>
                </a:solidFill>
              </a:rPr>
              <a:t>WWI understands that Azure offers several services with overlapping capabilities- they do not want to spend the time stitching them together to get to the desired analytics solution.</a:t>
            </a:r>
          </a:p>
          <a:p>
            <a:pPr marL="336145" lvl="1" indent="0">
              <a:buNone/>
            </a:pPr>
            <a:endParaRPr lang="en-US" sz="2400" dirty="0">
              <a:solidFill>
                <a:schemeClr val="tx1"/>
              </a:solidFill>
            </a:endParaRPr>
          </a:p>
          <a:p>
            <a:pPr marL="336145" lvl="1" indent="0">
              <a:buNone/>
            </a:pPr>
            <a:r>
              <a:rPr lang="en-US" sz="2400" dirty="0">
                <a:solidFill>
                  <a:schemeClr val="tx1"/>
                </a:solidFill>
              </a:rPr>
              <a:t>Azure Synapse Analytics was designed to address exactly this situation and enables customers to quickly get to creating business value from their analytics instead of spending time on plumbing infrastructure connecting disparate services</a:t>
            </a:r>
          </a:p>
          <a:p>
            <a:pPr marL="336145" lvl="1" indent="0">
              <a:buNone/>
            </a:pPr>
            <a:endParaRPr lang="en-US" sz="2032" dirty="0">
              <a:solidFill>
                <a:schemeClr val="tx1"/>
              </a:solidFill>
            </a:endParaRPr>
          </a:p>
          <a:p>
            <a:r>
              <a:rPr lang="en-US" sz="3600" dirty="0">
                <a:solidFill>
                  <a:schemeClr val="tx1"/>
                </a:solidFill>
              </a:rPr>
              <a:t>They have seen demos from competing systems that claim to load massive datasets in seconds. Does Azure offer such a solution?</a:t>
            </a:r>
          </a:p>
          <a:p>
            <a:pPr marL="336145" lvl="1" indent="0">
              <a:buNone/>
            </a:pPr>
            <a:endParaRPr lang="en-US" sz="2400" dirty="0">
              <a:solidFill>
                <a:schemeClr val="tx1"/>
              </a:solidFill>
            </a:endParaRPr>
          </a:p>
          <a:p>
            <a:pPr marL="336145" lvl="1" indent="0">
              <a:buNone/>
            </a:pPr>
            <a:r>
              <a:rPr lang="en-US" sz="2400" dirty="0">
                <a:solidFill>
                  <a:schemeClr val="tx1"/>
                </a:solidFill>
              </a:rPr>
              <a:t>Azure Synapse Analytics is Microsoft's answer to this challenge and is designed for supporting fast loads of massive datasets.</a:t>
            </a:r>
            <a:endParaRPr lang="en-US" sz="2032" dirty="0">
              <a:solidFill>
                <a:schemeClr val="tx1"/>
              </a:solidFill>
            </a:endParaRP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fontScale="77500" lnSpcReduction="20000"/>
          </a:bodyPr>
          <a:lstStyle/>
          <a:p>
            <a:r>
              <a:rPr lang="en-US" sz="3600" dirty="0">
                <a:solidFill>
                  <a:schemeClr val="tx1"/>
                </a:solidFill>
              </a:rPr>
              <a:t>Can they really minimize the number of disparate services they use across ingest, transformation, querying and storage, so that their team of data engineers, data scientists and database administrators can master one tool, and can build shared best practices for development, management and monitoring?</a:t>
            </a:r>
          </a:p>
          <a:p>
            <a:pPr marL="336145" lvl="1" indent="0">
              <a:buNone/>
            </a:pPr>
            <a:endParaRPr lang="en-US" sz="2400" dirty="0">
              <a:solidFill>
                <a:schemeClr val="tx1"/>
              </a:solidFill>
            </a:endParaRPr>
          </a:p>
          <a:p>
            <a:pPr marL="336145" lvl="1" indent="0">
              <a:buNone/>
            </a:pPr>
            <a:r>
              <a:rPr lang="en-US" sz="2400" dirty="0">
                <a:solidFill>
                  <a:schemeClr val="tx1"/>
                </a:solidFill>
              </a:rPr>
              <a:t>Azure Synapse Analytics provides an integrated environment that does exactly this.</a:t>
            </a:r>
          </a:p>
          <a:p>
            <a:pPr marL="336145" lvl="1" indent="0">
              <a:buNone/>
            </a:pPr>
            <a:endParaRPr lang="en-US" sz="2032" dirty="0">
              <a:solidFill>
                <a:schemeClr val="tx1"/>
              </a:solidFill>
            </a:endParaRPr>
          </a:p>
          <a:p>
            <a:r>
              <a:rPr lang="en-US" sz="3600" dirty="0">
                <a:solidFill>
                  <a:schemeClr val="tx1"/>
                </a:solidFill>
              </a:rPr>
              <a:t>They have heard of serverless querying, does your solution offer this? Does it support querying the data at the scale of WWI and what formats does it support? Would this be appropriate for supporting their dashboards or reports?</a:t>
            </a:r>
          </a:p>
          <a:p>
            <a:pPr marL="336145" lvl="1" indent="0">
              <a:buNone/>
            </a:pPr>
            <a:endParaRPr lang="en-US" sz="2400" dirty="0">
              <a:solidFill>
                <a:schemeClr val="tx1"/>
              </a:solidFill>
            </a:endParaRPr>
          </a:p>
          <a:p>
            <a:pPr marL="336145" lvl="1" indent="0">
              <a:buNone/>
            </a:pPr>
            <a:r>
              <a:rPr lang="en-US" sz="2400" dirty="0">
                <a:solidFill>
                  <a:schemeClr val="tx1"/>
                </a:solidFill>
              </a:rPr>
              <a:t>Azure Synapse Analytics supports serverless querying via SQL on-demand allowing for interactive queries that utilize T-SQL queries over high scale data in Azure storage. It supports data in various formats including Parquet, CSV, and JSON. It would be appropriate for dashboards and reports, as it supports Power BI and can be used refresh dashboard datasets. It is also appropriate for basic data discovery and exploration and supporting "single query ETL" that transforms Azure Storage based data in a massively parallel fashion.</a:t>
            </a:r>
            <a:endParaRPr lang="en-US" sz="2032" dirty="0">
              <a:solidFill>
                <a:schemeClr val="tx1"/>
              </a:solidFill>
            </a:endParaRP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195306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95932"/>
          </a:xfrm>
        </p:spPr>
        <p:txBody>
          <a:bodyPr>
            <a:normAutofit fontScale="92500" lnSpcReduction="10000"/>
          </a:bodyPr>
          <a:lstStyle/>
          <a:p>
            <a:r>
              <a:rPr lang="en-US" sz="3600" dirty="0">
                <a:solidFill>
                  <a:schemeClr val="tx1"/>
                </a:solidFill>
              </a:rPr>
              <a:t>If their solution provides serverless querying, are they prevented from using pre-allocated query resources?</a:t>
            </a:r>
          </a:p>
          <a:p>
            <a:pPr marL="336145" lvl="1" indent="0">
              <a:buNone/>
            </a:pPr>
            <a:endParaRPr lang="en-US" sz="2400" dirty="0">
              <a:solidFill>
                <a:schemeClr val="tx1"/>
              </a:solidFill>
            </a:endParaRPr>
          </a:p>
          <a:p>
            <a:pPr marL="336145" lvl="1" indent="0">
              <a:buNone/>
            </a:pPr>
            <a:r>
              <a:rPr lang="en-US" sz="2400" dirty="0">
                <a:solidFill>
                  <a:schemeClr val="tx1"/>
                </a:solidFill>
              </a:rPr>
              <a:t>No. This is a unique differentiator of Azure Synapse Analytics. Within one Azure Synapse Analytics workspace, they can have pre-provisioned SQL Pools, and also have SQL on-demand serverless querying.</a:t>
            </a:r>
          </a:p>
          <a:p>
            <a:pPr marL="336145" lvl="1" indent="0">
              <a:buNone/>
            </a:pPr>
            <a:endParaRPr lang="en-US" sz="2032" dirty="0">
              <a:solidFill>
                <a:schemeClr val="tx1"/>
              </a:solidFill>
            </a:endParaRPr>
          </a:p>
          <a:p>
            <a:r>
              <a:rPr lang="en-US" sz="3600" dirty="0">
                <a:solidFill>
                  <a:schemeClr val="tx1"/>
                </a:solidFill>
              </a:rPr>
              <a:t>Is my data protected at rest and do I have control over the keys used to encrypt it?</a:t>
            </a:r>
          </a:p>
          <a:p>
            <a:pPr marL="336145" lvl="1" indent="0">
              <a:buNone/>
            </a:pPr>
            <a:endParaRPr lang="en-US" sz="2400" dirty="0">
              <a:solidFill>
                <a:schemeClr val="tx1"/>
              </a:solidFill>
            </a:endParaRPr>
          </a:p>
          <a:p>
            <a:pPr marL="336145" lvl="1" indent="0">
              <a:buNone/>
            </a:pPr>
            <a:r>
              <a:rPr lang="en-US" sz="2400" dirty="0">
                <a:solidFill>
                  <a:schemeClr val="tx1"/>
                </a:solidFill>
              </a:rPr>
              <a:t>For data stored in SQL Pool databases as well as data stored in Azure Storage (including Azure Data Lake Store gen 2), Azure Synapse Analytics supports transparent data encryption (TDE), which means all data is encrypted when written to disk and decrypted when read. When it comes to the keys used for encryption and decryption, TDE provides the option of using service managed keys that are supplied by Microsoft, or user managed keys that are provided by the customer and are stored securely in Azure Key Vault.</a:t>
            </a:r>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280752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spcAft>
                <a:spcPts val="882"/>
              </a:spcAft>
              <a:buNone/>
            </a:pPr>
            <a:r>
              <a:rPr lang="en-US" sz="3600" dirty="0">
                <a:solidFill>
                  <a:schemeClr val="tx1"/>
                </a:solidFill>
              </a:rPr>
              <a:t>“Microsoft really hit the mark with Azure Synapse Analytics- it gave us the integrated, scalable and performant analytics solution that we sought, and has enabled us to deliver impressive improvements to the business across all of our stores.”</a:t>
            </a:r>
          </a:p>
          <a:p>
            <a:pPr marL="0" indent="0">
              <a:spcAft>
                <a:spcPts val="882"/>
              </a:spcAft>
              <a:buNone/>
            </a:pPr>
            <a:r>
              <a:rPr lang="en-US" sz="2800" dirty="0">
                <a:solidFill>
                  <a:schemeClr val="tx1"/>
                </a:solidFill>
              </a:rPr>
              <a:t>Peter Guerin, Chief Technical Officer (CTO), World Wide Importers.</a:t>
            </a:r>
          </a:p>
        </p:txBody>
      </p:sp>
      <p:pic>
        <p:nvPicPr>
          <p:cNvPr id="4" name="Picture 3" descr="Logo of Wide World Importers.">
            <a:extLst>
              <a:ext uri="{FF2B5EF4-FFF2-40B4-BE49-F238E27FC236}">
                <a16:creationId xmlns:a16="http://schemas.microsoft.com/office/drawing/2014/main" id="{BF6F37F8-AE35-4EE2-86D3-F8A6C79D797A}"/>
              </a:ext>
            </a:extLst>
          </p:cNvPr>
          <p:cNvPicPr>
            <a:picLocks noChangeAspect="1"/>
          </p:cNvPicPr>
          <p:nvPr/>
        </p:nvPicPr>
        <p:blipFill>
          <a:blip r:embed="rId3"/>
          <a:stretch>
            <a:fillRect/>
          </a:stretch>
        </p:blipFill>
        <p:spPr>
          <a:xfrm>
            <a:off x="4983245" y="4494092"/>
            <a:ext cx="2225509" cy="2212533"/>
          </a:xfrm>
          <a:prstGeom prst="rect">
            <a:avLst/>
          </a:prstGeom>
        </p:spPr>
      </p:pic>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7522370" cy="5449828"/>
          </a:xfrm>
        </p:spPr>
        <p:txBody>
          <a:bodyPr>
            <a:normAutofit fontScale="92500"/>
          </a:bodyPr>
          <a:lstStyle/>
          <a:p>
            <a:r>
              <a:rPr lang="en-US" sz="3600" dirty="0">
                <a:solidFill>
                  <a:schemeClr val="tx1"/>
                </a:solidFill>
                <a:latin typeface="+mj-lt"/>
              </a:rPr>
              <a:t>Wide World Importers has hundreds of brick and mortar stores. </a:t>
            </a:r>
            <a:r>
              <a:rPr lang="en-US" sz="3600" dirty="0">
                <a:solidFill>
                  <a:schemeClr val="tx1"/>
                </a:solidFill>
              </a:rPr>
              <a:t>Over their years of operation, they have amassed large amounts of historical data stored in disparate systems. </a:t>
            </a:r>
          </a:p>
          <a:p>
            <a:r>
              <a:rPr lang="en-US" sz="3600" dirty="0">
                <a:solidFill>
                  <a:schemeClr val="tx1"/>
                </a:solidFill>
              </a:rPr>
              <a:t>They wish to combine their historic data and tie it together with near real-time data streams to produce dashboard KPIs and machine learning models that enable them to make informed up to the minute decisions.</a:t>
            </a:r>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pic>
        <p:nvPicPr>
          <p:cNvPr id="4" name="Picture 3" descr="Logo of Wide World Importers.">
            <a:extLst>
              <a:ext uri="{FF2B5EF4-FFF2-40B4-BE49-F238E27FC236}">
                <a16:creationId xmlns:a16="http://schemas.microsoft.com/office/drawing/2014/main" id="{83CC0415-C07A-484F-A129-46775733BBF1}"/>
              </a:ext>
            </a:extLst>
          </p:cNvPr>
          <p:cNvPicPr>
            <a:picLocks noChangeAspect="1"/>
          </p:cNvPicPr>
          <p:nvPr/>
        </p:nvPicPr>
        <p:blipFill>
          <a:blip r:embed="rId3"/>
          <a:stretch>
            <a:fillRect/>
          </a:stretch>
        </p:blipFill>
        <p:spPr>
          <a:xfrm>
            <a:off x="7740542" y="1350084"/>
            <a:ext cx="4182218" cy="4157832"/>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249126" cy="5449828"/>
          </a:xfrm>
        </p:spPr>
        <p:txBody>
          <a:bodyPr>
            <a:normAutofit fontScale="77500" lnSpcReduction="20000"/>
          </a:bodyPr>
          <a:lstStyle/>
          <a:p>
            <a:pPr>
              <a:lnSpc>
                <a:spcPct val="120000"/>
              </a:lnSpc>
            </a:pPr>
            <a:r>
              <a:rPr lang="en-US" sz="4700" dirty="0">
                <a:solidFill>
                  <a:schemeClr val="tx1"/>
                </a:solidFill>
              </a:rPr>
              <a:t>WWI has over 5 years and 30 billion rows of transactional sales data in Oracle, finance data stored in SAP Hana, and marketing data in Teradata. They also monitor the data coming in from their social media Twitter account.</a:t>
            </a:r>
          </a:p>
          <a:p>
            <a:pPr>
              <a:lnSpc>
                <a:spcPct val="120000"/>
              </a:lnSpc>
            </a:pPr>
            <a:r>
              <a:rPr lang="en-US" sz="4700" dirty="0">
                <a:solidFill>
                  <a:schemeClr val="tx1"/>
                </a:solidFill>
              </a:rPr>
              <a:t>They need a solution that allows them to query across and analyze the data from all these sources. Regardless of volume, they want these queries to return in seconds.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791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0" y="1089285"/>
            <a:ext cx="10859561" cy="5281446"/>
          </a:xfrm>
        </p:spPr>
        <p:txBody>
          <a:bodyPr/>
          <a:lstStyle/>
          <a:p>
            <a:r>
              <a:rPr lang="en-US" sz="3600" dirty="0"/>
              <a:t>WWI has 100 stores each equipped with 50 IoT sensors that monitor customer behavior in the store aisles.</a:t>
            </a:r>
          </a:p>
          <a:p>
            <a:r>
              <a:rPr lang="en-US" sz="3600" dirty="0"/>
              <a:t>They need to ingest sensor data in near real time to allow them to quickly identify patterns that can be shared between stores in an aim to improve sales with last minute offers and improved product placement.</a:t>
            </a:r>
          </a:p>
        </p:txBody>
      </p:sp>
      <p:sp>
        <p:nvSpPr>
          <p:cNvPr id="3" name="Title 2">
            <a:extLst>
              <a:ext uri="{FF2B5EF4-FFF2-40B4-BE49-F238E27FC236}">
                <a16:creationId xmlns:a16="http://schemas.microsoft.com/office/drawing/2014/main" id="{DB51EFDE-B495-4CB2-9540-21C92FC787D3}"/>
              </a:ext>
            </a:extLst>
          </p:cNvPr>
          <p:cNvSpPr>
            <a:spLocks noGrp="1"/>
          </p:cNvSpPr>
          <p:nvPr>
            <p:ph type="title"/>
          </p:nvPr>
        </p:nvSpPr>
        <p:spPr/>
        <p:txBody>
          <a:bodyPr/>
          <a:lstStyle/>
          <a:p>
            <a:r>
              <a:rPr lang="en-US" dirty="0"/>
              <a:t>Customer situation - 4</a:t>
            </a:r>
          </a:p>
        </p:txBody>
      </p:sp>
    </p:spTree>
    <p:extLst>
      <p:ext uri="{BB962C8B-B14F-4D97-AF65-F5344CB8AC3E}">
        <p14:creationId xmlns:p14="http://schemas.microsoft.com/office/powerpoint/2010/main" val="4048687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2B7A85-C830-4E37-804A-6E42FEACAA18}"/>
              </a:ext>
            </a:extLst>
          </p:cNvPr>
          <p:cNvSpPr>
            <a:spLocks noGrp="1"/>
          </p:cNvSpPr>
          <p:nvPr>
            <p:ph type="body" sz="quarter" idx="10"/>
          </p:nvPr>
        </p:nvSpPr>
        <p:spPr>
          <a:xfrm>
            <a:off x="269239" y="1004760"/>
            <a:ext cx="10035049" cy="5735673"/>
          </a:xfrm>
        </p:spPr>
        <p:txBody>
          <a:bodyPr/>
          <a:lstStyle/>
          <a:p>
            <a:r>
              <a:rPr lang="en-US" dirty="0"/>
              <a:t>When ingesting data and creating data transformation pipelines, WWI would like their specialists to take advantage of a graphical user interface, but still retain the ability to drop down to code should the need arise.</a:t>
            </a:r>
          </a:p>
          <a:p>
            <a:r>
              <a:rPr lang="en-US" dirty="0"/>
              <a:t>They want the ability to quickly explore raw ingested data prior to any preliminary data analysis.</a:t>
            </a:r>
          </a:p>
        </p:txBody>
      </p:sp>
      <p:sp>
        <p:nvSpPr>
          <p:cNvPr id="3" name="Title 2">
            <a:extLst>
              <a:ext uri="{FF2B5EF4-FFF2-40B4-BE49-F238E27FC236}">
                <a16:creationId xmlns:a16="http://schemas.microsoft.com/office/drawing/2014/main" id="{A555DF27-299A-4AD6-BE8E-8FEE3A9B42E7}"/>
              </a:ext>
            </a:extLst>
          </p:cNvPr>
          <p:cNvSpPr>
            <a:spLocks noGrp="1"/>
          </p:cNvSpPr>
          <p:nvPr>
            <p:ph type="title"/>
          </p:nvPr>
        </p:nvSpPr>
        <p:spPr/>
        <p:txBody>
          <a:bodyPr/>
          <a:lstStyle/>
          <a:p>
            <a:r>
              <a:rPr lang="en-US" dirty="0"/>
              <a:t>Customer situation - 5</a:t>
            </a:r>
          </a:p>
        </p:txBody>
      </p:sp>
    </p:spTree>
    <p:extLst>
      <p:ext uri="{BB962C8B-B14F-4D97-AF65-F5344CB8AC3E}">
        <p14:creationId xmlns:p14="http://schemas.microsoft.com/office/powerpoint/2010/main" val="10990293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84DA0-6E05-4483-9781-6661D38DA8DA}"/>
              </a:ext>
            </a:extLst>
          </p:cNvPr>
          <p:cNvSpPr>
            <a:spLocks noGrp="1"/>
          </p:cNvSpPr>
          <p:nvPr>
            <p:ph type="title"/>
          </p:nvPr>
        </p:nvSpPr>
        <p:spPr/>
        <p:txBody>
          <a:bodyPr/>
          <a:lstStyle/>
          <a:p>
            <a:r>
              <a:rPr lang="en-US" dirty="0"/>
              <a:t>Customer Situation - 6</a:t>
            </a:r>
          </a:p>
        </p:txBody>
      </p:sp>
      <p:sp>
        <p:nvSpPr>
          <p:cNvPr id="2" name="Text Placeholder 1">
            <a:extLst>
              <a:ext uri="{FF2B5EF4-FFF2-40B4-BE49-F238E27FC236}">
                <a16:creationId xmlns:a16="http://schemas.microsoft.com/office/drawing/2014/main" id="{70014F08-7FD5-45F1-B973-F4EB12097E59}"/>
              </a:ext>
            </a:extLst>
          </p:cNvPr>
          <p:cNvSpPr>
            <a:spLocks noGrp="1"/>
          </p:cNvSpPr>
          <p:nvPr>
            <p:ph type="body" sz="quarter" idx="10"/>
          </p:nvPr>
        </p:nvSpPr>
        <p:spPr>
          <a:xfrm>
            <a:off x="269240" y="1189177"/>
            <a:ext cx="8605820" cy="5192640"/>
          </a:xfrm>
        </p:spPr>
        <p:txBody>
          <a:bodyPr/>
          <a:lstStyle/>
          <a:p>
            <a:r>
              <a:rPr lang="en-US" dirty="0"/>
              <a:t>To bring their entire operation into perspective, WWI would like to create a dashboard where they can see their KPIs derived from historical data, and near real-time data streams. </a:t>
            </a:r>
          </a:p>
          <a:p>
            <a:r>
              <a:rPr lang="en-US" dirty="0"/>
              <a:t>They want to make up to the minute key product recommendations generated with the help of machine learning models.</a:t>
            </a:r>
          </a:p>
        </p:txBody>
      </p:sp>
      <p:pic>
        <p:nvPicPr>
          <p:cNvPr id="4" name="Picture 3" descr="An icon of a dashboard chart.">
            <a:extLst>
              <a:ext uri="{FF2B5EF4-FFF2-40B4-BE49-F238E27FC236}">
                <a16:creationId xmlns:a16="http://schemas.microsoft.com/office/drawing/2014/main" id="{8C83E07E-E058-44AF-A16A-1E2ACCA90DBA}"/>
              </a:ext>
            </a:extLst>
          </p:cNvPr>
          <p:cNvPicPr>
            <a:picLocks noChangeAspect="1"/>
          </p:cNvPicPr>
          <p:nvPr/>
        </p:nvPicPr>
        <p:blipFill>
          <a:blip r:embed="rId3"/>
          <a:stretch>
            <a:fillRect/>
          </a:stretch>
        </p:blipFill>
        <p:spPr>
          <a:xfrm>
            <a:off x="9515652" y="1619938"/>
            <a:ext cx="1420491" cy="1420491"/>
          </a:xfrm>
          <a:prstGeom prst="rect">
            <a:avLst/>
          </a:prstGeom>
        </p:spPr>
      </p:pic>
      <p:pic>
        <p:nvPicPr>
          <p:cNvPr id="5" name="Picture 4" descr="An icon with a silhouette of a human head with gears in it.">
            <a:extLst>
              <a:ext uri="{FF2B5EF4-FFF2-40B4-BE49-F238E27FC236}">
                <a16:creationId xmlns:a16="http://schemas.microsoft.com/office/drawing/2014/main" id="{183CBCFD-E9EF-442C-8178-20EB1B5C77F7}"/>
              </a:ext>
            </a:extLst>
          </p:cNvPr>
          <p:cNvPicPr>
            <a:picLocks noChangeAspect="1"/>
          </p:cNvPicPr>
          <p:nvPr/>
        </p:nvPicPr>
        <p:blipFill>
          <a:blip r:embed="rId4"/>
          <a:stretch>
            <a:fillRect/>
          </a:stretch>
        </p:blipFill>
        <p:spPr>
          <a:xfrm>
            <a:off x="9427555" y="4055776"/>
            <a:ext cx="1420491" cy="1420491"/>
          </a:xfrm>
          <a:prstGeom prst="rect">
            <a:avLst/>
          </a:prstGeom>
        </p:spPr>
      </p:pic>
    </p:spTree>
    <p:extLst>
      <p:ext uri="{BB962C8B-B14F-4D97-AF65-F5344CB8AC3E}">
        <p14:creationId xmlns:p14="http://schemas.microsoft.com/office/powerpoint/2010/main" val="27324023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165519"/>
          </a:xfrm>
        </p:spPr>
        <p:txBody>
          <a:bodyPr>
            <a:normAutofit/>
          </a:bodyPr>
          <a:lstStyle/>
          <a:p>
            <a:r>
              <a:rPr lang="en-US" sz="3600" dirty="0">
                <a:solidFill>
                  <a:schemeClr val="tx1"/>
                </a:solidFill>
              </a:rPr>
              <a:t>G</a:t>
            </a:r>
            <a:r>
              <a:rPr lang="en-US" sz="3600" dirty="0">
                <a:solidFill>
                  <a:schemeClr val="tx1"/>
                </a:solidFill>
                <a:latin typeface="+mj-lt"/>
              </a:rPr>
              <a:t>ain business insights using a combination of historical, real-time, and predictive analysis.</a:t>
            </a:r>
          </a:p>
          <a:p>
            <a:r>
              <a:rPr lang="en-US" sz="3600" dirty="0">
                <a:solidFill>
                  <a:schemeClr val="tx1"/>
                </a:solidFill>
                <a:cs typeface="Segoe UI Semilight" panose="020B0402040204020203" pitchFamily="34" charset="0"/>
              </a:rPr>
              <a:t>Have a unified approach to handling structured and unstructured data sources.</a:t>
            </a:r>
          </a:p>
          <a:p>
            <a:r>
              <a:rPr lang="en-US" sz="3600" dirty="0">
                <a:solidFill>
                  <a:schemeClr val="tx1"/>
                </a:solidFill>
                <a:cs typeface="Segoe UI Semilight" panose="020B0402040204020203" pitchFamily="34" charset="0"/>
              </a:rPr>
              <a:t>Provide data engineers and data scientists with the ability to run complex queries over petabytes of structured and unstructured enterprise operational data.</a:t>
            </a:r>
          </a:p>
          <a:p>
            <a:r>
              <a:rPr lang="en-US" sz="3600" dirty="0">
                <a:solidFill>
                  <a:schemeClr val="tx1"/>
                </a:solidFill>
                <a:cs typeface="Segoe UI Semilight" panose="020B0402040204020203" pitchFamily="34" charset="0"/>
              </a:rPr>
              <a:t>Enable business analysts and data science/data engineering teams to share a single source of truth.</a:t>
            </a: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6190</TotalTime>
  <Words>8243</Words>
  <Application>Microsoft Office PowerPoint</Application>
  <PresentationFormat>Widescreen</PresentationFormat>
  <Paragraphs>494</Paragraphs>
  <Slides>35</Slides>
  <Notes>35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Calibri</vt:lpstr>
      <vt:lpstr>Consolas</vt:lpstr>
      <vt:lpstr>Segoe UI</vt:lpstr>
      <vt:lpstr>Segoe UI Light</vt:lpstr>
      <vt:lpstr>Segoe UI Semilight</vt:lpstr>
      <vt:lpstr>Wingdings</vt:lpstr>
      <vt:lpstr>2_Server and Cloud 2013</vt:lpstr>
      <vt:lpstr>C+E Readiness Template</vt:lpstr>
      <vt:lpstr>Azure Synapse Analytics</vt:lpstr>
      <vt:lpstr>Abstract and learning objectives</vt:lpstr>
      <vt:lpstr>Step 1: Review the customer case study</vt:lpstr>
      <vt:lpstr>Customer situation </vt:lpstr>
      <vt:lpstr>Customer situation - 2 </vt:lpstr>
      <vt:lpstr>Customer situation - 4</vt:lpstr>
      <vt:lpstr>Customer situation - 5</vt:lpstr>
      <vt:lpstr>Customer Situation - 6</vt:lpstr>
      <vt:lpstr>Customer needs </vt:lpstr>
      <vt:lpstr>Customer needs - 2 </vt:lpstr>
      <vt:lpstr>Customer objections </vt:lpstr>
      <vt:lpstr>Customer objections - 2 </vt:lpstr>
      <vt:lpstr>Common scenarios </vt:lpstr>
      <vt:lpstr>Step 2: Design the solution</vt:lpstr>
      <vt:lpstr>Step 3: Present the solution</vt:lpstr>
      <vt:lpstr>Wrap-up</vt:lpstr>
      <vt:lpstr>Preferred target audience </vt:lpstr>
      <vt:lpstr>Preferred solution – Cold Path </vt:lpstr>
      <vt:lpstr>Preferred solution – Hot Path </vt:lpstr>
      <vt:lpstr>Preferred solution – Machine Learning </vt:lpstr>
      <vt:lpstr>Preferred solution – Ingest and Store</vt:lpstr>
      <vt:lpstr>Preferred solution - Transform</vt:lpstr>
      <vt:lpstr>Preferred solution - Query</vt:lpstr>
      <vt:lpstr>Preferred solution – Query - 2</vt:lpstr>
      <vt:lpstr>Preferred solution – Query - 3</vt:lpstr>
      <vt:lpstr>Preferred solution – Visualize</vt:lpstr>
      <vt:lpstr>Preferred solution – Manage</vt:lpstr>
      <vt:lpstr>Preferred solution – Secure</vt:lpstr>
      <vt:lpstr>Preferred solution – Secure - 2</vt:lpstr>
      <vt:lpstr>Preferred solution – Secure - 3</vt:lpstr>
      <vt:lpstr>Preferred objections handling </vt:lpstr>
      <vt:lpstr>Preferred objections handling - 2 </vt:lpstr>
      <vt:lpstr>Preferred objections handling - 3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Carey Payette</cp:lastModifiedBy>
  <cp:revision>129</cp:revision>
  <dcterms:created xsi:type="dcterms:W3CDTF">2016-01-21T23:17:09Z</dcterms:created>
  <dcterms:modified xsi:type="dcterms:W3CDTF">2020-03-30T00:46:33Z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