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289" r:id="rId4"/>
    <p:sldId id="293" r:id="rId5"/>
    <p:sldId id="294" r:id="rId6"/>
    <p:sldId id="298" r:id="rId7"/>
    <p:sldId id="297" r:id="rId8"/>
    <p:sldId id="285" r:id="rId9"/>
    <p:sldId id="287" r:id="rId10"/>
  </p:sldIdLst>
  <p:sldSz cx="12192000" cy="6858000"/>
  <p:notesSz cx="6858000" cy="9144000"/>
  <p:embeddedFontLst>
    <p:embeddedFont>
      <p:font typeface="Helvetica Neue Light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edium" panose="02000000000000000000" pitchFamily="2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a0Je4y5eGkkgKNk3onEEN856X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2FB0ED-A2B8-4356-89E2-A26C0E0C1B38}">
  <a:tblStyle styleId="{852FB0ED-A2B8-4356-89E2-A26C0E0C1B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3" autoAdjust="0"/>
  </p:normalViewPr>
  <p:slideViewPr>
    <p:cSldViewPr snapToGrid="0">
      <p:cViewPr>
        <p:scale>
          <a:sx n="75" d="100"/>
          <a:sy n="75" d="100"/>
        </p:scale>
        <p:origin x="27" y="2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>
          <a:extLst>
            <a:ext uri="{FF2B5EF4-FFF2-40B4-BE49-F238E27FC236}">
              <a16:creationId xmlns:a16="http://schemas.microsoft.com/office/drawing/2014/main" id="{6F8B420A-E463-0FC3-1609-6234C09D4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67f4ec439_0_157:notes">
            <a:extLst>
              <a:ext uri="{FF2B5EF4-FFF2-40B4-BE49-F238E27FC236}">
                <a16:creationId xmlns:a16="http://schemas.microsoft.com/office/drawing/2014/main" id="{C40C81A5-5F52-78E8-2EA0-814A0EE63B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1267f4ec439_0_157:notes">
            <a:extLst>
              <a:ext uri="{FF2B5EF4-FFF2-40B4-BE49-F238E27FC236}">
                <a16:creationId xmlns:a16="http://schemas.microsoft.com/office/drawing/2014/main" id="{7CD3A3F5-8A19-4A64-1CF6-5E2980935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3" name="Google Shape;383;g1267f4ec439_0_157:notes">
            <a:extLst>
              <a:ext uri="{FF2B5EF4-FFF2-40B4-BE49-F238E27FC236}">
                <a16:creationId xmlns:a16="http://schemas.microsoft.com/office/drawing/2014/main" id="{304BB690-2CA4-9CEB-0379-CAF77EE41A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7036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7cc9197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257cc91974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Duration: 5 minutes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Highlights: 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Start with an icebreaker activity or poll. 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Ensure the poll is created on Zoom before the session. Introduce the poll and options. 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Lead the discussion based on the responses.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000"/>
              <a:t>Key Takeaways: Share the poll results (percentage or count). In general, discuss how people are inclined to different options or the most popular opinion.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16" name="Google Shape;116;g1257cc91974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267f4ec439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g1267f4ec439_0_3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1200"/>
              <a:buFont typeface="Roboto"/>
              <a:buNone/>
            </a:pPr>
            <a:r>
              <a:rPr lang="en-US" sz="1200" b="0">
                <a:latin typeface="Roboto"/>
                <a:ea typeface="Roboto"/>
                <a:cs typeface="Roboto"/>
                <a:sym typeface="Roboto"/>
              </a:rPr>
              <a:t>Definitions</a:t>
            </a:r>
            <a:endParaRPr/>
          </a:p>
        </p:txBody>
      </p:sp>
      <p:sp>
        <p:nvSpPr>
          <p:cNvPr id="507" name="Google Shape;507;g1267f4ec439_0_3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267f4ec439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g1267f4ec439_0_6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1200"/>
              <a:buFont typeface="Roboto"/>
              <a:buNone/>
            </a:pPr>
            <a:r>
              <a:rPr lang="en-US" sz="1200" b="0">
                <a:latin typeface="Roboto"/>
                <a:ea typeface="Roboto"/>
                <a:cs typeface="Roboto"/>
                <a:sym typeface="Roboto"/>
              </a:rPr>
              <a:t>Summary</a:t>
            </a:r>
            <a:endParaRPr/>
          </a:p>
        </p:txBody>
      </p:sp>
      <p:sp>
        <p:nvSpPr>
          <p:cNvPr id="654" name="Google Shape;654;g1267f4ec439_0_6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ebreaker/Poll">
  <p:cSld name="Icebreaker/Pol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/Session Outcomes">
  <p:cSld name="Agenda/Session Outcom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52"/>
          <p:cNvGrpSpPr/>
          <p:nvPr/>
        </p:nvGrpSpPr>
        <p:grpSpPr>
          <a:xfrm>
            <a:off x="198000" y="198000"/>
            <a:ext cx="893191" cy="893203"/>
            <a:chOff x="2848576" y="1302353"/>
            <a:chExt cx="1244345" cy="1244536"/>
          </a:xfrm>
        </p:grpSpPr>
        <p:sp>
          <p:nvSpPr>
            <p:cNvPr id="36" name="Google Shape;36;p52"/>
            <p:cNvSpPr/>
            <p:nvPr/>
          </p:nvSpPr>
          <p:spPr>
            <a:xfrm>
              <a:off x="284857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Google Shape;37;p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43076" y="1524571"/>
              <a:ext cx="809625" cy="80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z">
  <p:cSld name="Quiz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Thank You!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596030" y="5736623"/>
            <a:ext cx="709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HeroX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Private Limited, 2022. All rights reserved.</a:t>
            </a:r>
            <a:endParaRPr sz="18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ic Vired">
  <p:cSld name="Generic Vired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198000" y="198000"/>
            <a:ext cx="892800" cy="892800"/>
            <a:chOff x="5145366" y="1302353"/>
            <a:chExt cx="1244345" cy="1244536"/>
          </a:xfrm>
        </p:grpSpPr>
        <p:sp>
          <p:nvSpPr>
            <p:cNvPr id="90" name="Google Shape;90;p6"/>
            <p:cNvSpPr/>
            <p:nvPr/>
          </p:nvSpPr>
          <p:spPr>
            <a:xfrm>
              <a:off x="514536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" name="Google Shape;91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477026" y="1505521"/>
              <a:ext cx="581025" cy="838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Concept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9" descr="Background pattern&#10;&#10;Description automatically generated"/>
          <p:cNvPicPr preferRelativeResize="0"/>
          <p:nvPr/>
        </p:nvPicPr>
        <p:blipFill rotWithShape="1">
          <a:blip r:embed="rId2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99" name="Google Shape;9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Agenda/Objectives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8"/>
          <p:cNvGrpSpPr/>
          <p:nvPr/>
        </p:nvGrpSpPr>
        <p:grpSpPr>
          <a:xfrm>
            <a:off x="198000" y="198000"/>
            <a:ext cx="893191" cy="893203"/>
            <a:chOff x="2848576" y="1302353"/>
            <a:chExt cx="1244345" cy="1244536"/>
          </a:xfrm>
        </p:grpSpPr>
        <p:sp>
          <p:nvSpPr>
            <p:cNvPr id="103" name="Google Shape;103;p8"/>
            <p:cNvSpPr/>
            <p:nvPr/>
          </p:nvSpPr>
          <p:spPr>
            <a:xfrm>
              <a:off x="284857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43076" y="1524571"/>
              <a:ext cx="809625" cy="80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2191935" y="1344839"/>
            <a:ext cx="2736523" cy="1195060"/>
            <a:chOff x="12295631" y="1552233"/>
            <a:chExt cx="2736523" cy="1195060"/>
          </a:xfrm>
        </p:grpSpPr>
        <p:sp>
          <p:nvSpPr>
            <p:cNvPr id="11" name="Google Shape;11;p47"/>
            <p:cNvSpPr txBox="1"/>
            <p:nvPr/>
          </p:nvSpPr>
          <p:spPr>
            <a:xfrm>
              <a:off x="12295631" y="1552233"/>
              <a:ext cx="27365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Secondary Color Palette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47"/>
            <p:cNvGrpSpPr/>
            <p:nvPr/>
          </p:nvGrpSpPr>
          <p:grpSpPr>
            <a:xfrm>
              <a:off x="12372844" y="1878595"/>
              <a:ext cx="2601426" cy="868698"/>
              <a:chOff x="7297051" y="108540"/>
              <a:chExt cx="3416094" cy="1140742"/>
            </a:xfrm>
          </p:grpSpPr>
          <p:sp>
            <p:nvSpPr>
              <p:cNvPr id="13" name="Google Shape;13;p47"/>
              <p:cNvSpPr/>
              <p:nvPr/>
            </p:nvSpPr>
            <p:spPr>
              <a:xfrm>
                <a:off x="7297051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5786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#57863C</a:t>
                </a:r>
                <a:endParaRPr sz="12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" name="Google Shape;14;p47"/>
              <p:cNvSpPr/>
              <p:nvPr/>
            </p:nvSpPr>
            <p:spPr>
              <a:xfrm>
                <a:off x="8432440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FBAF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#FBAF33</a:t>
                </a:r>
                <a:endParaRPr sz="12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" name="Google Shape;15;p47"/>
              <p:cNvSpPr/>
              <p:nvPr/>
            </p:nvSpPr>
            <p:spPr>
              <a:xfrm>
                <a:off x="9572335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1077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#1077A9</a:t>
                </a:r>
                <a:endParaRPr sz="12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" name="Google Shape;16;p47"/>
          <p:cNvGrpSpPr/>
          <p:nvPr/>
        </p:nvGrpSpPr>
        <p:grpSpPr>
          <a:xfrm>
            <a:off x="12191935" y="-11546"/>
            <a:ext cx="3549208" cy="1197180"/>
            <a:chOff x="12295631" y="195848"/>
            <a:chExt cx="3549208" cy="1197180"/>
          </a:xfrm>
        </p:grpSpPr>
        <p:grpSp>
          <p:nvGrpSpPr>
            <p:cNvPr id="17" name="Google Shape;17;p47"/>
            <p:cNvGrpSpPr/>
            <p:nvPr/>
          </p:nvGrpSpPr>
          <p:grpSpPr>
            <a:xfrm>
              <a:off x="12372844" y="524330"/>
              <a:ext cx="3471995" cy="868698"/>
              <a:chOff x="7297051" y="108540"/>
              <a:chExt cx="4559293" cy="1140742"/>
            </a:xfrm>
          </p:grpSpPr>
          <p:sp>
            <p:nvSpPr>
              <p:cNvPr id="18" name="Google Shape;18;p47"/>
              <p:cNvSpPr/>
              <p:nvPr/>
            </p:nvSpPr>
            <p:spPr>
              <a:xfrm>
                <a:off x="7297051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#FF0000</a:t>
                </a:r>
                <a:endParaRPr sz="12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" name="Google Shape;19;p47"/>
              <p:cNvSpPr/>
              <p:nvPr/>
            </p:nvSpPr>
            <p:spPr>
              <a:xfrm>
                <a:off x="8432440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#000000</a:t>
                </a:r>
                <a:endParaRPr sz="12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" name="Google Shape;20;p47"/>
              <p:cNvSpPr/>
              <p:nvPr/>
            </p:nvSpPr>
            <p:spPr>
              <a:xfrm>
                <a:off x="10715534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A71C2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#A71C20</a:t>
                </a:r>
                <a:endParaRPr sz="12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" name="Google Shape;21;p47"/>
              <p:cNvSpPr/>
              <p:nvPr/>
            </p:nvSpPr>
            <p:spPr>
              <a:xfrm>
                <a:off x="9572334" y="108540"/>
                <a:ext cx="1140810" cy="1140742"/>
              </a:xfrm>
              <a:custGeom>
                <a:avLst/>
                <a:gdLst/>
                <a:ahLst/>
                <a:cxnLst/>
                <a:rect l="l" t="t" r="r" b="b"/>
                <a:pathLst>
                  <a:path w="1140810" h="1140742" extrusionOk="0">
                    <a:moveTo>
                      <a:pt x="570405" y="0"/>
                    </a:moveTo>
                    <a:cubicBezTo>
                      <a:pt x="885431" y="0"/>
                      <a:pt x="1140810" y="255364"/>
                      <a:pt x="1140810" y="570371"/>
                    </a:cubicBezTo>
                    <a:cubicBezTo>
                      <a:pt x="1140810" y="885378"/>
                      <a:pt x="885431" y="1140742"/>
                      <a:pt x="570405" y="1140742"/>
                    </a:cubicBezTo>
                    <a:cubicBezTo>
                      <a:pt x="255379" y="1140742"/>
                      <a:pt x="0" y="885378"/>
                      <a:pt x="0" y="570371"/>
                    </a:cubicBezTo>
                    <a:cubicBezTo>
                      <a:pt x="0" y="255364"/>
                      <a:pt x="255379" y="0"/>
                      <a:pt x="570405" y="0"/>
                    </a:cubicBezTo>
                    <a:close/>
                  </a:path>
                </a:pathLst>
              </a:custGeom>
              <a:solidFill>
                <a:srgbClr val="FFF2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#FFF2EB</a:t>
                </a:r>
                <a:endParaRPr sz="12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" name="Google Shape;22;p47"/>
            <p:cNvSpPr txBox="1"/>
            <p:nvPr/>
          </p:nvSpPr>
          <p:spPr>
            <a:xfrm>
              <a:off x="12295631" y="195848"/>
              <a:ext cx="27365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Primary Color Palette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47" descr="Background pattern&#10;&#10;Description automatically generated"/>
          <p:cNvPicPr preferRelativeResize="0"/>
          <p:nvPr/>
        </p:nvPicPr>
        <p:blipFill rotWithShape="1">
          <a:blip r:embed="rId11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4" name="Google Shape;24;p4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61" r:id="rId5"/>
    <p:sldLayoutId id="2147483663" r:id="rId6"/>
    <p:sldLayoutId id="2147483664" r:id="rId7"/>
    <p:sldLayoutId id="2147483665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"/>
          <p:cNvGrpSpPr/>
          <p:nvPr/>
        </p:nvGrpSpPr>
        <p:grpSpPr>
          <a:xfrm>
            <a:off x="790358" y="3126775"/>
            <a:ext cx="10446300" cy="2377230"/>
            <a:chOff x="700088" y="3687427"/>
            <a:chExt cx="10446300" cy="2377230"/>
          </a:xfrm>
        </p:grpSpPr>
        <p:sp>
          <p:nvSpPr>
            <p:cNvPr id="111" name="Google Shape;111;p1"/>
            <p:cNvSpPr txBox="1"/>
            <p:nvPr/>
          </p:nvSpPr>
          <p:spPr>
            <a:xfrm>
              <a:off x="700088" y="3687427"/>
              <a:ext cx="104463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Roboto"/>
                <a:buNone/>
              </a:pPr>
              <a:r>
                <a:rPr lang="en-US" sz="36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</a:rPr>
                <a:t>Learn How Zomato Recommends Restaurants</a:t>
              </a: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700088" y="4479157"/>
              <a:ext cx="10446300" cy="15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Sarveshwaran  R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lang="en-US" sz="2100" b="0" i="0" u="none" strike="noStrike" cap="none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lang="en-IN" sz="2100" b="0" i="0" u="none" strike="noStrike" cap="none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IN" sz="2100" b="0" i="0" u="none" strike="noStrike" cap="none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Duration : 60 mins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>
          <a:extLst>
            <a:ext uri="{FF2B5EF4-FFF2-40B4-BE49-F238E27FC236}">
              <a16:creationId xmlns:a16="http://schemas.microsoft.com/office/drawing/2014/main" id="{592F3464-44FF-90B5-5F67-B4E09F04F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g1267f4ec439_0_157">
            <a:extLst>
              <a:ext uri="{FF2B5EF4-FFF2-40B4-BE49-F238E27FC236}">
                <a16:creationId xmlns:a16="http://schemas.microsoft.com/office/drawing/2014/main" id="{FB1667AA-3E61-A84C-67D0-E904958576FB}"/>
              </a:ext>
            </a:extLst>
          </p:cNvPr>
          <p:cNvGrpSpPr/>
          <p:nvPr/>
        </p:nvGrpSpPr>
        <p:grpSpPr>
          <a:xfrm>
            <a:off x="401012" y="2279082"/>
            <a:ext cx="11389975" cy="2360795"/>
            <a:chOff x="401012" y="2466779"/>
            <a:chExt cx="11389975" cy="2360795"/>
          </a:xfrm>
        </p:grpSpPr>
        <p:pic>
          <p:nvPicPr>
            <p:cNvPr id="386" name="Google Shape;386;g1267f4ec439_0_157">
              <a:extLst>
                <a:ext uri="{FF2B5EF4-FFF2-40B4-BE49-F238E27FC236}">
                  <a16:creationId xmlns:a16="http://schemas.microsoft.com/office/drawing/2014/main" id="{41EE8867-CEC4-CA82-0C65-9F88CA9DF17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1012" y="2466779"/>
              <a:ext cx="11389975" cy="236079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7" name="Google Shape;387;g1267f4ec439_0_157">
              <a:extLst>
                <a:ext uri="{FF2B5EF4-FFF2-40B4-BE49-F238E27FC236}">
                  <a16:creationId xmlns:a16="http://schemas.microsoft.com/office/drawing/2014/main" id="{C955E49F-5F2D-47BB-2CCD-3F32CA0A8DD1}"/>
                </a:ext>
              </a:extLst>
            </p:cNvPr>
            <p:cNvGrpSpPr/>
            <p:nvPr/>
          </p:nvGrpSpPr>
          <p:grpSpPr>
            <a:xfrm>
              <a:off x="479662" y="2982540"/>
              <a:ext cx="1866000" cy="1269481"/>
              <a:chOff x="340766" y="2995672"/>
              <a:chExt cx="1866000" cy="1269481"/>
            </a:xfrm>
          </p:grpSpPr>
          <p:sp>
            <p:nvSpPr>
              <p:cNvPr id="388" name="Google Shape;388;g1267f4ec439_0_157">
                <a:extLst>
                  <a:ext uri="{FF2B5EF4-FFF2-40B4-BE49-F238E27FC236}">
                    <a16:creationId xmlns:a16="http://schemas.microsoft.com/office/drawing/2014/main" id="{31C9783B-8E0B-BC46-4866-2C0FF827F830}"/>
                  </a:ext>
                </a:extLst>
              </p:cNvPr>
              <p:cNvSpPr txBox="1"/>
              <p:nvPr/>
            </p:nvSpPr>
            <p:spPr>
              <a:xfrm>
                <a:off x="340766" y="3526520"/>
                <a:ext cx="1866000" cy="738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 to Data Science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g1267f4ec439_0_157">
                <a:extLst>
                  <a:ext uri="{FF2B5EF4-FFF2-40B4-BE49-F238E27FC236}">
                    <a16:creationId xmlns:a16="http://schemas.microsoft.com/office/drawing/2014/main" id="{35E9167D-F61C-9A0B-1FFD-630B5FC2C0F1}"/>
                  </a:ext>
                </a:extLst>
              </p:cNvPr>
              <p:cNvSpPr txBox="1"/>
              <p:nvPr/>
            </p:nvSpPr>
            <p:spPr>
              <a:xfrm>
                <a:off x="979765" y="2995672"/>
                <a:ext cx="5484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 dirty="0">
                    <a:solidFill>
                      <a:srgbClr val="FF0000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01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g1267f4ec439_0_157">
              <a:extLst>
                <a:ext uri="{FF2B5EF4-FFF2-40B4-BE49-F238E27FC236}">
                  <a16:creationId xmlns:a16="http://schemas.microsoft.com/office/drawing/2014/main" id="{F063C5D6-A494-6B56-344B-B4CBF341A2A2}"/>
                </a:ext>
              </a:extLst>
            </p:cNvPr>
            <p:cNvGrpSpPr/>
            <p:nvPr/>
          </p:nvGrpSpPr>
          <p:grpSpPr>
            <a:xfrm>
              <a:off x="2775774" y="2982540"/>
              <a:ext cx="1992795" cy="1462116"/>
              <a:chOff x="308438" y="2995672"/>
              <a:chExt cx="1992795" cy="1462116"/>
            </a:xfrm>
          </p:grpSpPr>
          <p:sp>
            <p:nvSpPr>
              <p:cNvPr id="391" name="Google Shape;391;g1267f4ec439_0_157">
                <a:extLst>
                  <a:ext uri="{FF2B5EF4-FFF2-40B4-BE49-F238E27FC236}">
                    <a16:creationId xmlns:a16="http://schemas.microsoft.com/office/drawing/2014/main" id="{208D56DB-C087-27FD-E376-2D32AE9619C8}"/>
                  </a:ext>
                </a:extLst>
              </p:cNvPr>
              <p:cNvSpPr txBox="1"/>
              <p:nvPr/>
            </p:nvSpPr>
            <p:spPr>
              <a:xfrm>
                <a:off x="308438" y="3442156"/>
                <a:ext cx="1992795" cy="1015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>
                  <a:buSzPts val="1800"/>
                </a:pPr>
                <a:r>
                  <a:rPr lang="en-IN" sz="1800" dirty="0">
                    <a:solidFill>
                      <a:srgbClr val="3F3F3F"/>
                    </a:solidFill>
                    <a:latin typeface="Roboto"/>
                    <a:ea typeface="Roboto"/>
                    <a:cs typeface="Roboto"/>
                  </a:rPr>
                  <a:t>Understanding Recommendation Systems</a:t>
                </a:r>
                <a:endParaRPr sz="1800" dirty="0">
                  <a:solidFill>
                    <a:srgbClr val="3F3F3F"/>
                  </a:solidFill>
                  <a:latin typeface="Roboto"/>
                  <a:ea typeface="Roboto"/>
                  <a:cs typeface="Roboto"/>
                </a:endParaRPr>
              </a:p>
            </p:txBody>
          </p:sp>
          <p:sp>
            <p:nvSpPr>
              <p:cNvPr id="392" name="Google Shape;392;g1267f4ec439_0_157">
                <a:extLst>
                  <a:ext uri="{FF2B5EF4-FFF2-40B4-BE49-F238E27FC236}">
                    <a16:creationId xmlns:a16="http://schemas.microsoft.com/office/drawing/2014/main" id="{60E78190-686C-E5F1-BCF6-D48EFACC9391}"/>
                  </a:ext>
                </a:extLst>
              </p:cNvPr>
              <p:cNvSpPr txBox="1"/>
              <p:nvPr/>
            </p:nvSpPr>
            <p:spPr>
              <a:xfrm>
                <a:off x="979765" y="2995672"/>
                <a:ext cx="5886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rgbClr val="FF0000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02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3" name="Google Shape;393;g1267f4ec439_0_157">
              <a:extLst>
                <a:ext uri="{FF2B5EF4-FFF2-40B4-BE49-F238E27FC236}">
                  <a16:creationId xmlns:a16="http://schemas.microsoft.com/office/drawing/2014/main" id="{FA6601AF-D300-6B37-A92E-8401E7A5B2DE}"/>
                </a:ext>
              </a:extLst>
            </p:cNvPr>
            <p:cNvGrpSpPr/>
            <p:nvPr/>
          </p:nvGrpSpPr>
          <p:grpSpPr>
            <a:xfrm>
              <a:off x="5171267" y="2982540"/>
              <a:ext cx="1866000" cy="1269481"/>
              <a:chOff x="340766" y="2995672"/>
              <a:chExt cx="1866000" cy="1269481"/>
            </a:xfrm>
          </p:grpSpPr>
          <p:sp>
            <p:nvSpPr>
              <p:cNvPr id="394" name="Google Shape;394;g1267f4ec439_0_157">
                <a:extLst>
                  <a:ext uri="{FF2B5EF4-FFF2-40B4-BE49-F238E27FC236}">
                    <a16:creationId xmlns:a16="http://schemas.microsoft.com/office/drawing/2014/main" id="{10651677-7121-72C8-D927-64CC21ECF0CA}"/>
                  </a:ext>
                </a:extLst>
              </p:cNvPr>
              <p:cNvSpPr txBox="1"/>
              <p:nvPr/>
            </p:nvSpPr>
            <p:spPr>
              <a:xfrm>
                <a:off x="340766" y="3526520"/>
                <a:ext cx="1866000" cy="738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>
                  <a:buSzPts val="1800"/>
                </a:pPr>
                <a:r>
                  <a:rPr lang="en-IN" sz="1800" dirty="0">
                    <a:solidFill>
                      <a:srgbClr val="3F3F3F"/>
                    </a:solidFill>
                    <a:latin typeface="Roboto"/>
                    <a:ea typeface="Roboto"/>
                    <a:cs typeface="Roboto"/>
                  </a:rPr>
                  <a:t>Data Collection &amp; Preprocessing</a:t>
                </a:r>
                <a:endParaRPr sz="1800" dirty="0">
                  <a:solidFill>
                    <a:srgbClr val="3F3F3F"/>
                  </a:solidFill>
                  <a:latin typeface="Roboto"/>
                  <a:ea typeface="Roboto"/>
                  <a:cs typeface="Roboto"/>
                </a:endParaRPr>
              </a:p>
            </p:txBody>
          </p:sp>
          <p:sp>
            <p:nvSpPr>
              <p:cNvPr id="395" name="Google Shape;395;g1267f4ec439_0_157">
                <a:extLst>
                  <a:ext uri="{FF2B5EF4-FFF2-40B4-BE49-F238E27FC236}">
                    <a16:creationId xmlns:a16="http://schemas.microsoft.com/office/drawing/2014/main" id="{B06A8A84-95EC-6D51-7942-FD3827C4FEA7}"/>
                  </a:ext>
                </a:extLst>
              </p:cNvPr>
              <p:cNvSpPr txBox="1"/>
              <p:nvPr/>
            </p:nvSpPr>
            <p:spPr>
              <a:xfrm>
                <a:off x="979765" y="2995672"/>
                <a:ext cx="5853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rgbClr val="FF0000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03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g1267f4ec439_0_157">
              <a:extLst>
                <a:ext uri="{FF2B5EF4-FFF2-40B4-BE49-F238E27FC236}">
                  <a16:creationId xmlns:a16="http://schemas.microsoft.com/office/drawing/2014/main" id="{1125DFE8-69ED-2DBD-B88E-C0A18533F776}"/>
                </a:ext>
              </a:extLst>
            </p:cNvPr>
            <p:cNvGrpSpPr/>
            <p:nvPr/>
          </p:nvGrpSpPr>
          <p:grpSpPr>
            <a:xfrm>
              <a:off x="7453672" y="2982540"/>
              <a:ext cx="1992795" cy="1478159"/>
              <a:chOff x="283156" y="2995672"/>
              <a:chExt cx="1992795" cy="1478159"/>
            </a:xfrm>
          </p:grpSpPr>
          <p:sp>
            <p:nvSpPr>
              <p:cNvPr id="397" name="Google Shape;397;g1267f4ec439_0_157">
                <a:extLst>
                  <a:ext uri="{FF2B5EF4-FFF2-40B4-BE49-F238E27FC236}">
                    <a16:creationId xmlns:a16="http://schemas.microsoft.com/office/drawing/2014/main" id="{F414403A-AA17-A5A5-D6B3-15B96319DF23}"/>
                  </a:ext>
                </a:extLst>
              </p:cNvPr>
              <p:cNvSpPr txBox="1"/>
              <p:nvPr/>
            </p:nvSpPr>
            <p:spPr>
              <a:xfrm>
                <a:off x="283156" y="3458199"/>
                <a:ext cx="1992795" cy="1015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>
                  <a:buSzPts val="1400"/>
                </a:pPr>
                <a:r>
                  <a:rPr lang="en-IN" sz="1800" dirty="0">
                    <a:solidFill>
                      <a:srgbClr val="3F3F3F"/>
                    </a:solidFill>
                    <a:latin typeface="Roboto"/>
                    <a:ea typeface="Roboto"/>
                    <a:cs typeface="Roboto"/>
                  </a:rPr>
                  <a:t>Building a Recommendation System</a:t>
                </a:r>
                <a:endParaRPr sz="1800" dirty="0">
                  <a:solidFill>
                    <a:srgbClr val="3F3F3F"/>
                  </a:solidFill>
                  <a:latin typeface="Roboto"/>
                  <a:ea typeface="Roboto"/>
                  <a:cs typeface="Roboto"/>
                </a:endParaRPr>
              </a:p>
            </p:txBody>
          </p:sp>
          <p:sp>
            <p:nvSpPr>
              <p:cNvPr id="398" name="Google Shape;398;g1267f4ec439_0_157">
                <a:extLst>
                  <a:ext uri="{FF2B5EF4-FFF2-40B4-BE49-F238E27FC236}">
                    <a16:creationId xmlns:a16="http://schemas.microsoft.com/office/drawing/2014/main" id="{923BBA47-3187-47A0-4BD1-8D92C34626F4}"/>
                  </a:ext>
                </a:extLst>
              </p:cNvPr>
              <p:cNvSpPr txBox="1"/>
              <p:nvPr/>
            </p:nvSpPr>
            <p:spPr>
              <a:xfrm>
                <a:off x="979765" y="2995672"/>
                <a:ext cx="5919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rgbClr val="FF0000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04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g1267f4ec439_0_157">
              <a:extLst>
                <a:ext uri="{FF2B5EF4-FFF2-40B4-BE49-F238E27FC236}">
                  <a16:creationId xmlns:a16="http://schemas.microsoft.com/office/drawing/2014/main" id="{773B92EB-1172-0E33-407E-8F7BD248E2A9}"/>
                </a:ext>
              </a:extLst>
            </p:cNvPr>
            <p:cNvGrpSpPr/>
            <p:nvPr/>
          </p:nvGrpSpPr>
          <p:grpSpPr>
            <a:xfrm>
              <a:off x="9862872" y="2982540"/>
              <a:ext cx="1866000" cy="1261833"/>
              <a:chOff x="340766" y="2995672"/>
              <a:chExt cx="1866000" cy="1261833"/>
            </a:xfrm>
          </p:grpSpPr>
          <p:sp>
            <p:nvSpPr>
              <p:cNvPr id="400" name="Google Shape;400;g1267f4ec439_0_157">
                <a:extLst>
                  <a:ext uri="{FF2B5EF4-FFF2-40B4-BE49-F238E27FC236}">
                    <a16:creationId xmlns:a16="http://schemas.microsoft.com/office/drawing/2014/main" id="{7991D694-9CE9-FACB-6E7B-E120F8A93BB9}"/>
                  </a:ext>
                </a:extLst>
              </p:cNvPr>
              <p:cNvSpPr txBox="1"/>
              <p:nvPr/>
            </p:nvSpPr>
            <p:spPr>
              <a:xfrm>
                <a:off x="340766" y="3518872"/>
                <a:ext cx="1866000" cy="738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>
                  <a:buSzPts val="1400"/>
                </a:pPr>
                <a:r>
                  <a:rPr lang="en-IN" sz="1800" dirty="0">
                    <a:solidFill>
                      <a:srgbClr val="3F3F3F"/>
                    </a:solidFill>
                    <a:latin typeface="Roboto"/>
                    <a:ea typeface="Roboto"/>
                    <a:cs typeface="Roboto"/>
                  </a:rPr>
                  <a:t>Code Walkthrough</a:t>
                </a:r>
                <a:endParaRPr sz="1800" dirty="0">
                  <a:solidFill>
                    <a:srgbClr val="3F3F3F"/>
                  </a:solidFill>
                  <a:latin typeface="Roboto"/>
                  <a:ea typeface="Roboto"/>
                  <a:cs typeface="Roboto"/>
                </a:endParaRPr>
              </a:p>
            </p:txBody>
          </p:sp>
          <p:sp>
            <p:nvSpPr>
              <p:cNvPr id="401" name="Google Shape;401;g1267f4ec439_0_157">
                <a:extLst>
                  <a:ext uri="{FF2B5EF4-FFF2-40B4-BE49-F238E27FC236}">
                    <a16:creationId xmlns:a16="http://schemas.microsoft.com/office/drawing/2014/main" id="{164B6AFA-A619-8BCE-12DE-97A241FBA934}"/>
                  </a:ext>
                </a:extLst>
              </p:cNvPr>
              <p:cNvSpPr txBox="1"/>
              <p:nvPr/>
            </p:nvSpPr>
            <p:spPr>
              <a:xfrm>
                <a:off x="979765" y="2995672"/>
                <a:ext cx="5805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rgbClr val="FF0000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05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7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 txBox="1"/>
          <p:nvPr/>
        </p:nvSpPr>
        <p:spPr>
          <a:xfrm>
            <a:off x="1179700" y="353505"/>
            <a:ext cx="1022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FF0001"/>
              </a:buClr>
              <a:buSzPts val="2800"/>
            </a:pPr>
            <a:r>
              <a:rPr lang="en-US" sz="2800" b="1" dirty="0">
                <a:solidFill>
                  <a:srgbClr val="FF0001"/>
                </a:solidFill>
                <a:latin typeface="Roboto"/>
                <a:ea typeface="Roboto"/>
                <a:cs typeface="Roboto"/>
              </a:rPr>
              <a:t>Introduction to Data Science &amp; The Future of Data Science</a:t>
            </a:r>
            <a:endParaRPr sz="2800" b="1" dirty="0">
              <a:solidFill>
                <a:srgbClr val="FF000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22" name="Google Shape;621;g1267f4ec439_0_462">
            <a:extLst>
              <a:ext uri="{FF2B5EF4-FFF2-40B4-BE49-F238E27FC236}">
                <a16:creationId xmlns:a16="http://schemas.microsoft.com/office/drawing/2014/main" id="{07458B08-A1D1-91BC-8386-115519A723AB}"/>
              </a:ext>
            </a:extLst>
          </p:cNvPr>
          <p:cNvSpPr txBox="1"/>
          <p:nvPr/>
        </p:nvSpPr>
        <p:spPr>
          <a:xfrm>
            <a:off x="1716396" y="1529628"/>
            <a:ext cx="269317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200"/>
            </a:pPr>
            <a:r>
              <a:rPr lang="en-IN" sz="2200" b="1" dirty="0">
                <a:solidFill>
                  <a:srgbClr val="1077A9"/>
                </a:solidFill>
                <a:latin typeface="Roboto"/>
                <a:ea typeface="Roboto"/>
                <a:cs typeface="Roboto"/>
              </a:rPr>
              <a:t>Exploratory Data Analysis (EDA)</a:t>
            </a:r>
            <a:endParaRPr sz="2200" b="1" dirty="0">
              <a:solidFill>
                <a:srgbClr val="1077A9"/>
              </a:solidFill>
              <a:latin typeface="Roboto"/>
              <a:ea typeface="Roboto"/>
              <a:cs typeface="Roboto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69821B-9054-F395-80E6-1D45C9D59A63}"/>
              </a:ext>
            </a:extLst>
          </p:cNvPr>
          <p:cNvGrpSpPr/>
          <p:nvPr/>
        </p:nvGrpSpPr>
        <p:grpSpPr>
          <a:xfrm>
            <a:off x="524968" y="1547197"/>
            <a:ext cx="11550654" cy="5055879"/>
            <a:chOff x="524968" y="1547197"/>
            <a:chExt cx="11550654" cy="5055879"/>
          </a:xfrm>
        </p:grpSpPr>
        <p:sp>
          <p:nvSpPr>
            <p:cNvPr id="48" name="Google Shape;630;g1267f4ec439_0_462">
              <a:extLst>
                <a:ext uri="{FF2B5EF4-FFF2-40B4-BE49-F238E27FC236}">
                  <a16:creationId xmlns:a16="http://schemas.microsoft.com/office/drawing/2014/main" id="{E7EC5E9A-5086-059C-FA8A-71B9C2C8DB97}"/>
                </a:ext>
              </a:extLst>
            </p:cNvPr>
            <p:cNvSpPr txBox="1"/>
            <p:nvPr/>
          </p:nvSpPr>
          <p:spPr>
            <a:xfrm>
              <a:off x="8563893" y="3308733"/>
              <a:ext cx="2410047" cy="701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ct val="110000"/>
                </a:lnSpc>
                <a:buSzPts val="1800"/>
              </a:pPr>
              <a:r>
                <a:rPr lang="en-IN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Communicating insights effectively.</a:t>
              </a:r>
            </a:p>
          </p:txBody>
        </p:sp>
        <p:sp>
          <p:nvSpPr>
            <p:cNvPr id="49" name="Google Shape;631;g1267f4ec439_0_462">
              <a:extLst>
                <a:ext uri="{FF2B5EF4-FFF2-40B4-BE49-F238E27FC236}">
                  <a16:creationId xmlns:a16="http://schemas.microsoft.com/office/drawing/2014/main" id="{FF38BD0A-73AC-92F9-4A4D-B5C467D65872}"/>
                </a:ext>
              </a:extLst>
            </p:cNvPr>
            <p:cNvSpPr txBox="1"/>
            <p:nvPr/>
          </p:nvSpPr>
          <p:spPr>
            <a:xfrm>
              <a:off x="8562575" y="2961236"/>
              <a:ext cx="2693175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en-IN" sz="2200" b="1" dirty="0">
                  <a:solidFill>
                    <a:srgbClr val="1077A9"/>
                  </a:solidFill>
                  <a:latin typeface="Roboto"/>
                  <a:ea typeface="Roboto"/>
                  <a:cs typeface="Roboto"/>
                </a:rPr>
                <a:t>Data Visualization</a:t>
              </a:r>
              <a:endParaRPr sz="2200" b="1" dirty="0">
                <a:solidFill>
                  <a:srgbClr val="1077A9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8" name="Google Shape;627;g1267f4ec439_0_462">
              <a:extLst>
                <a:ext uri="{FF2B5EF4-FFF2-40B4-BE49-F238E27FC236}">
                  <a16:creationId xmlns:a16="http://schemas.microsoft.com/office/drawing/2014/main" id="{44F1EC4D-1EA3-065F-98B1-7264EF8D3793}"/>
                </a:ext>
              </a:extLst>
            </p:cNvPr>
            <p:cNvSpPr txBox="1"/>
            <p:nvPr/>
          </p:nvSpPr>
          <p:spPr>
            <a:xfrm>
              <a:off x="7333357" y="1547197"/>
              <a:ext cx="3233722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en-IN" sz="2200" b="1" dirty="0">
                  <a:solidFill>
                    <a:srgbClr val="1077A9"/>
                  </a:solidFill>
                  <a:latin typeface="Roboto"/>
                  <a:ea typeface="Roboto"/>
                  <a:cs typeface="Roboto"/>
                </a:rPr>
                <a:t>Machine Learning &amp; AI</a:t>
              </a:r>
              <a:endParaRPr sz="2200" b="1" dirty="0">
                <a:solidFill>
                  <a:srgbClr val="1077A9"/>
                </a:solidFill>
                <a:latin typeface="Roboto"/>
                <a:ea typeface="Roboto"/>
                <a:cs typeface="Roboto"/>
              </a:endParaRPr>
            </a:p>
          </p:txBody>
        </p:sp>
        <p:grpSp>
          <p:nvGrpSpPr>
            <p:cNvPr id="3" name="Google Shape;596;g1267f4ec439_0_462">
              <a:extLst>
                <a:ext uri="{FF2B5EF4-FFF2-40B4-BE49-F238E27FC236}">
                  <a16:creationId xmlns:a16="http://schemas.microsoft.com/office/drawing/2014/main" id="{B0EEFA3C-63BE-A2BF-E7C9-AD26AD5FD50F}"/>
                </a:ext>
              </a:extLst>
            </p:cNvPr>
            <p:cNvGrpSpPr/>
            <p:nvPr/>
          </p:nvGrpSpPr>
          <p:grpSpPr>
            <a:xfrm>
              <a:off x="3753608" y="2369005"/>
              <a:ext cx="4212080" cy="3578359"/>
              <a:chOff x="3835726" y="2489094"/>
              <a:chExt cx="4199763" cy="3568962"/>
            </a:xfrm>
          </p:grpSpPr>
          <p:sp>
            <p:nvSpPr>
              <p:cNvPr id="50" name="Google Shape;597;g1267f4ec439_0_462">
                <a:extLst>
                  <a:ext uri="{FF2B5EF4-FFF2-40B4-BE49-F238E27FC236}">
                    <a16:creationId xmlns:a16="http://schemas.microsoft.com/office/drawing/2014/main" id="{3C7C77B0-28A4-3D7B-C066-E888E955BBA4}"/>
                  </a:ext>
                </a:extLst>
              </p:cNvPr>
              <p:cNvSpPr/>
              <p:nvPr/>
            </p:nvSpPr>
            <p:spPr>
              <a:xfrm>
                <a:off x="4480500" y="2489094"/>
                <a:ext cx="1426788" cy="94721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7701" y="79"/>
                      <a:pt x="13810" y="1234"/>
                      <a:pt x="10140" y="3461"/>
                    </a:cubicBezTo>
                    <a:cubicBezTo>
                      <a:pt x="6470" y="5689"/>
                      <a:pt x="3019" y="8988"/>
                      <a:pt x="0" y="13362"/>
                    </a:cubicBezTo>
                    <a:lnTo>
                      <a:pt x="5470" y="21600"/>
                    </a:lnTo>
                    <a:cubicBezTo>
                      <a:pt x="7733" y="18362"/>
                      <a:pt x="10312" y="15914"/>
                      <a:pt x="13051" y="14255"/>
                    </a:cubicBezTo>
                    <a:cubicBezTo>
                      <a:pt x="15790" y="12596"/>
                      <a:pt x="18690" y="11726"/>
                      <a:pt x="21600" y="11648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077A9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51" name="Google Shape;598;g1267f4ec439_0_462">
                <a:extLst>
                  <a:ext uri="{FF2B5EF4-FFF2-40B4-BE49-F238E27FC236}">
                    <a16:creationId xmlns:a16="http://schemas.microsoft.com/office/drawing/2014/main" id="{B3F569DD-141C-70C8-E865-721D94CF50C8}"/>
                  </a:ext>
                </a:extLst>
              </p:cNvPr>
              <p:cNvSpPr/>
              <p:nvPr/>
            </p:nvSpPr>
            <p:spPr>
              <a:xfrm>
                <a:off x="5963928" y="2489094"/>
                <a:ext cx="1441098" cy="96071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84"/>
                    </a:lnTo>
                    <a:cubicBezTo>
                      <a:pt x="2927" y="11562"/>
                      <a:pt x="5845" y="12443"/>
                      <a:pt x="8595" y="14129"/>
                    </a:cubicBezTo>
                    <a:cubicBezTo>
                      <a:pt x="11346" y="15815"/>
                      <a:pt x="13928" y="18306"/>
                      <a:pt x="16185" y="21600"/>
                    </a:cubicBezTo>
                    <a:lnTo>
                      <a:pt x="21600" y="13478"/>
                    </a:lnTo>
                    <a:cubicBezTo>
                      <a:pt x="18596" y="9063"/>
                      <a:pt x="15150" y="5733"/>
                      <a:pt x="11477" y="3487"/>
                    </a:cubicBezTo>
                    <a:cubicBezTo>
                      <a:pt x="7805" y="1241"/>
                      <a:pt x="3907" y="79"/>
                      <a:pt x="0" y="0"/>
                    </a:cubicBezTo>
                    <a:close/>
                  </a:path>
                </a:pathLst>
              </a:custGeom>
              <a:solidFill>
                <a:srgbClr val="1077A9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52" name="Google Shape;599;g1267f4ec439_0_462">
                <a:extLst>
                  <a:ext uri="{FF2B5EF4-FFF2-40B4-BE49-F238E27FC236}">
                    <a16:creationId xmlns:a16="http://schemas.microsoft.com/office/drawing/2014/main" id="{E4E4DDD4-4E12-D6F8-7252-22985B4D2FF0}"/>
                  </a:ext>
                </a:extLst>
              </p:cNvPr>
              <p:cNvSpPr/>
              <p:nvPr/>
            </p:nvSpPr>
            <p:spPr>
              <a:xfrm>
                <a:off x="3835726" y="3114493"/>
                <a:ext cx="965574" cy="144601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3518" y="0"/>
                    </a:moveTo>
                    <a:cubicBezTo>
                      <a:pt x="9089" y="2999"/>
                      <a:pt x="5749" y="6444"/>
                      <a:pt x="3496" y="10117"/>
                    </a:cubicBezTo>
                    <a:cubicBezTo>
                      <a:pt x="1244" y="13790"/>
                      <a:pt x="79" y="17691"/>
                      <a:pt x="0" y="21600"/>
                    </a:cubicBezTo>
                    <a:lnTo>
                      <a:pt x="11431" y="21600"/>
                    </a:lnTo>
                    <a:cubicBezTo>
                      <a:pt x="11508" y="18668"/>
                      <a:pt x="12395" y="15744"/>
                      <a:pt x="14089" y="12989"/>
                    </a:cubicBezTo>
                    <a:cubicBezTo>
                      <a:pt x="15784" y="10235"/>
                      <a:pt x="18287" y="7650"/>
                      <a:pt x="21600" y="5397"/>
                    </a:cubicBezTo>
                    <a:lnTo>
                      <a:pt x="13518" y="0"/>
                    </a:lnTo>
                    <a:close/>
                  </a:path>
                </a:pathLst>
              </a:custGeom>
              <a:solidFill>
                <a:srgbClr val="1077A9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53" name="Google Shape;600;g1267f4ec439_0_462">
                <a:extLst>
                  <a:ext uri="{FF2B5EF4-FFF2-40B4-BE49-F238E27FC236}">
                    <a16:creationId xmlns:a16="http://schemas.microsoft.com/office/drawing/2014/main" id="{5221069A-BC6C-BAFB-1A6F-C76C4BAB69BE}"/>
                  </a:ext>
                </a:extLst>
              </p:cNvPr>
              <p:cNvSpPr/>
              <p:nvPr/>
            </p:nvSpPr>
            <p:spPr>
              <a:xfrm>
                <a:off x="7083415" y="3128785"/>
                <a:ext cx="952074" cy="143170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8197" y="0"/>
                    </a:moveTo>
                    <a:lnTo>
                      <a:pt x="0" y="5450"/>
                    </a:lnTo>
                    <a:cubicBezTo>
                      <a:pt x="3258" y="7711"/>
                      <a:pt x="5721" y="10292"/>
                      <a:pt x="7389" y="13035"/>
                    </a:cubicBezTo>
                    <a:cubicBezTo>
                      <a:pt x="9057" y="15778"/>
                      <a:pt x="9930" y="18684"/>
                      <a:pt x="10007" y="21600"/>
                    </a:cubicBezTo>
                    <a:lnTo>
                      <a:pt x="21600" y="21600"/>
                    </a:lnTo>
                    <a:cubicBezTo>
                      <a:pt x="21521" y="17698"/>
                      <a:pt x="20363" y="13805"/>
                      <a:pt x="18129" y="10134"/>
                    </a:cubicBezTo>
                    <a:cubicBezTo>
                      <a:pt x="15895" y="6463"/>
                      <a:pt x="12585" y="3014"/>
                      <a:pt x="8197" y="0"/>
                    </a:cubicBezTo>
                    <a:close/>
                  </a:path>
                </a:pathLst>
              </a:custGeom>
              <a:solidFill>
                <a:srgbClr val="1077A9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54" name="Google Shape;601;g1267f4ec439_0_462">
                <a:extLst>
                  <a:ext uri="{FF2B5EF4-FFF2-40B4-BE49-F238E27FC236}">
                    <a16:creationId xmlns:a16="http://schemas.microsoft.com/office/drawing/2014/main" id="{4DA29A74-EE8D-605F-EF75-DCCAA842546B}"/>
                  </a:ext>
                </a:extLst>
              </p:cNvPr>
              <p:cNvSpPr/>
              <p:nvPr/>
            </p:nvSpPr>
            <p:spPr>
              <a:xfrm>
                <a:off x="3835726" y="4617120"/>
                <a:ext cx="960822" cy="144093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" y="3907"/>
                      <a:pt x="1241" y="7805"/>
                      <a:pt x="3487" y="11477"/>
                    </a:cubicBezTo>
                    <a:cubicBezTo>
                      <a:pt x="5733" y="15150"/>
                      <a:pt x="9063" y="18596"/>
                      <a:pt x="13478" y="21600"/>
                    </a:cubicBezTo>
                    <a:lnTo>
                      <a:pt x="21600" y="16185"/>
                    </a:lnTo>
                    <a:cubicBezTo>
                      <a:pt x="18306" y="13928"/>
                      <a:pt x="15818" y="11346"/>
                      <a:pt x="14132" y="8595"/>
                    </a:cubicBezTo>
                    <a:cubicBezTo>
                      <a:pt x="12447" y="5845"/>
                      <a:pt x="11565" y="2926"/>
                      <a:pt x="114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7A9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4" name="Google Shape;603;g1267f4ec439_0_462">
              <a:extLst>
                <a:ext uri="{FF2B5EF4-FFF2-40B4-BE49-F238E27FC236}">
                  <a16:creationId xmlns:a16="http://schemas.microsoft.com/office/drawing/2014/main" id="{C3A768D8-D5FF-9D65-A00D-07525D16B165}"/>
                </a:ext>
              </a:extLst>
            </p:cNvPr>
            <p:cNvSpPr/>
            <p:nvPr/>
          </p:nvSpPr>
          <p:spPr>
            <a:xfrm>
              <a:off x="7808453" y="3191658"/>
              <a:ext cx="578791" cy="23335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8712" y="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6" name="Google Shape;605;g1267f4ec439_0_462">
              <a:extLst>
                <a:ext uri="{FF2B5EF4-FFF2-40B4-BE49-F238E27FC236}">
                  <a16:creationId xmlns:a16="http://schemas.microsoft.com/office/drawing/2014/main" id="{7395AA0D-C8A1-FD5D-7614-285F42C67912}"/>
                </a:ext>
              </a:extLst>
            </p:cNvPr>
            <p:cNvCxnSpPr/>
            <p:nvPr/>
          </p:nvCxnSpPr>
          <p:spPr>
            <a:xfrm>
              <a:off x="3349536" y="4901910"/>
              <a:ext cx="3547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" name="Google Shape;606;g1267f4ec439_0_462">
              <a:extLst>
                <a:ext uri="{FF2B5EF4-FFF2-40B4-BE49-F238E27FC236}">
                  <a16:creationId xmlns:a16="http://schemas.microsoft.com/office/drawing/2014/main" id="{62B541E5-04D1-B275-62B9-A4B8D8CCA6F1}"/>
                </a:ext>
              </a:extLst>
            </p:cNvPr>
            <p:cNvSpPr/>
            <p:nvPr/>
          </p:nvSpPr>
          <p:spPr>
            <a:xfrm>
              <a:off x="3368650" y="3191658"/>
              <a:ext cx="578845" cy="23335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12888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" name="Google Shape;607;g1267f4ec439_0_462">
              <a:extLst>
                <a:ext uri="{FF2B5EF4-FFF2-40B4-BE49-F238E27FC236}">
                  <a16:creationId xmlns:a16="http://schemas.microsoft.com/office/drawing/2014/main" id="{5E021A94-AA1A-9282-59FD-0724BFB285FD}"/>
                </a:ext>
              </a:extLst>
            </p:cNvPr>
            <p:cNvSpPr/>
            <p:nvPr/>
          </p:nvSpPr>
          <p:spPr>
            <a:xfrm>
              <a:off x="6607525" y="1760106"/>
              <a:ext cx="604137" cy="63503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9253" y="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" name="Google Shape;608;g1267f4ec439_0_462">
              <a:extLst>
                <a:ext uri="{FF2B5EF4-FFF2-40B4-BE49-F238E27FC236}">
                  <a16:creationId xmlns:a16="http://schemas.microsoft.com/office/drawing/2014/main" id="{F93776CF-1033-611D-0D30-A050978BA231}"/>
                </a:ext>
              </a:extLst>
            </p:cNvPr>
            <p:cNvSpPr/>
            <p:nvPr/>
          </p:nvSpPr>
          <p:spPr>
            <a:xfrm>
              <a:off x="4510603" y="1757814"/>
              <a:ext cx="604137" cy="63503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12347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" name="Google Shape;609;g1267f4ec439_0_462">
              <a:extLst>
                <a:ext uri="{FF2B5EF4-FFF2-40B4-BE49-F238E27FC236}">
                  <a16:creationId xmlns:a16="http://schemas.microsoft.com/office/drawing/2014/main" id="{71D12923-D2A4-CAEA-DB30-30E3E43D7DDA}"/>
                </a:ext>
              </a:extLst>
            </p:cNvPr>
            <p:cNvSpPr/>
            <p:nvPr/>
          </p:nvSpPr>
          <p:spPr>
            <a:xfrm>
              <a:off x="4688366" y="2776108"/>
              <a:ext cx="1141713" cy="542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cubicBezTo>
                    <a:pt x="13803" y="284"/>
                    <a:pt x="6052" y="6516"/>
                    <a:pt x="0" y="18688"/>
                  </a:cubicBezTo>
                  <a:lnTo>
                    <a:pt x="1383" y="21600"/>
                  </a:lnTo>
                  <a:cubicBezTo>
                    <a:pt x="4220" y="15927"/>
                    <a:pt x="7452" y="11636"/>
                    <a:pt x="10885" y="8729"/>
                  </a:cubicBezTo>
                  <a:cubicBezTo>
                    <a:pt x="14319" y="5823"/>
                    <a:pt x="17953" y="4301"/>
                    <a:pt x="21600" y="4165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dk1">
                <a:alpha val="5098"/>
              </a:scheme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" name="Google Shape;610;g1267f4ec439_0_462">
              <a:extLst>
                <a:ext uri="{FF2B5EF4-FFF2-40B4-BE49-F238E27FC236}">
                  <a16:creationId xmlns:a16="http://schemas.microsoft.com/office/drawing/2014/main" id="{88C7DF40-279C-FE97-DBAB-CB38A704BC16}"/>
                </a:ext>
              </a:extLst>
            </p:cNvPr>
            <p:cNvSpPr/>
            <p:nvPr/>
          </p:nvSpPr>
          <p:spPr>
            <a:xfrm>
              <a:off x="5886880" y="2776108"/>
              <a:ext cx="1156985" cy="55549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4064"/>
                  </a:lnTo>
                  <a:cubicBezTo>
                    <a:pt x="3656" y="4199"/>
                    <a:pt x="7300" y="5725"/>
                    <a:pt x="10736" y="8649"/>
                  </a:cubicBezTo>
                  <a:cubicBezTo>
                    <a:pt x="14172" y="11573"/>
                    <a:pt x="17398" y="15889"/>
                    <a:pt x="20216" y="21600"/>
                  </a:cubicBezTo>
                  <a:lnTo>
                    <a:pt x="21600" y="18719"/>
                  </a:lnTo>
                  <a:cubicBezTo>
                    <a:pt x="15583" y="6498"/>
                    <a:pt x="7812" y="260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5098"/>
              </a:scheme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" name="Google Shape;611;g1267f4ec439_0_462">
              <a:extLst>
                <a:ext uri="{FF2B5EF4-FFF2-40B4-BE49-F238E27FC236}">
                  <a16:creationId xmlns:a16="http://schemas.microsoft.com/office/drawing/2014/main" id="{C5E28096-151A-F445-96D6-04CE0548D017}"/>
                </a:ext>
              </a:extLst>
            </p:cNvPr>
            <p:cNvSpPr/>
            <p:nvPr/>
          </p:nvSpPr>
          <p:spPr>
            <a:xfrm>
              <a:off x="4163524" y="3284737"/>
              <a:ext cx="557344" cy="116048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72" y="0"/>
                  </a:moveTo>
                  <a:cubicBezTo>
                    <a:pt x="6504" y="6009"/>
                    <a:pt x="251" y="13785"/>
                    <a:pt x="0" y="21600"/>
                  </a:cubicBezTo>
                  <a:lnTo>
                    <a:pt x="3928" y="21600"/>
                  </a:lnTo>
                  <a:cubicBezTo>
                    <a:pt x="4064" y="17937"/>
                    <a:pt x="5606" y="14284"/>
                    <a:pt x="8551" y="10843"/>
                  </a:cubicBezTo>
                  <a:cubicBezTo>
                    <a:pt x="11495" y="7402"/>
                    <a:pt x="15843" y="4173"/>
                    <a:pt x="21600" y="1357"/>
                  </a:cubicBezTo>
                  <a:lnTo>
                    <a:pt x="18772" y="0"/>
                  </a:lnTo>
                  <a:close/>
                </a:path>
              </a:pathLst>
            </a:custGeom>
            <a:solidFill>
              <a:schemeClr val="dk1">
                <a:alpha val="5098"/>
              </a:scheme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" name="Google Shape;612;g1267f4ec439_0_462">
              <a:extLst>
                <a:ext uri="{FF2B5EF4-FFF2-40B4-BE49-F238E27FC236}">
                  <a16:creationId xmlns:a16="http://schemas.microsoft.com/office/drawing/2014/main" id="{7793876E-7732-22E0-7668-B40BD43D37F7}"/>
                </a:ext>
              </a:extLst>
            </p:cNvPr>
            <p:cNvSpPr/>
            <p:nvPr/>
          </p:nvSpPr>
          <p:spPr>
            <a:xfrm>
              <a:off x="7009668" y="3297839"/>
              <a:ext cx="546079" cy="114738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932" y="0"/>
                  </a:moveTo>
                  <a:lnTo>
                    <a:pt x="0" y="1398"/>
                  </a:lnTo>
                  <a:cubicBezTo>
                    <a:pt x="5696" y="4226"/>
                    <a:pt x="10003" y="7453"/>
                    <a:pt x="12920" y="10885"/>
                  </a:cubicBezTo>
                  <a:cubicBezTo>
                    <a:pt x="15836" y="14317"/>
                    <a:pt x="17363" y="17952"/>
                    <a:pt x="17499" y="21600"/>
                  </a:cubicBezTo>
                  <a:lnTo>
                    <a:pt x="21600" y="21600"/>
                  </a:lnTo>
                  <a:cubicBezTo>
                    <a:pt x="21347" y="13801"/>
                    <a:pt x="15124" y="6043"/>
                    <a:pt x="2932" y="0"/>
                  </a:cubicBezTo>
                  <a:close/>
                </a:path>
              </a:pathLst>
            </a:custGeom>
            <a:solidFill>
              <a:schemeClr val="dk1">
                <a:alpha val="5098"/>
              </a:scheme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" name="Google Shape;613;g1267f4ec439_0_462">
              <a:extLst>
                <a:ext uri="{FF2B5EF4-FFF2-40B4-BE49-F238E27FC236}">
                  <a16:creationId xmlns:a16="http://schemas.microsoft.com/office/drawing/2014/main" id="{F193AA62-CC9D-943B-DD5C-42E43E4B0166}"/>
                </a:ext>
              </a:extLst>
            </p:cNvPr>
            <p:cNvSpPr/>
            <p:nvPr/>
          </p:nvSpPr>
          <p:spPr>
            <a:xfrm>
              <a:off x="4163669" y="4502010"/>
              <a:ext cx="552361" cy="115349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291" y="7813"/>
                    <a:pt x="6561" y="15582"/>
                    <a:pt x="18827" y="21600"/>
                  </a:cubicBezTo>
                  <a:lnTo>
                    <a:pt x="21600" y="20272"/>
                  </a:lnTo>
                  <a:cubicBezTo>
                    <a:pt x="15854" y="17447"/>
                    <a:pt x="11516" y="14212"/>
                    <a:pt x="8576" y="10767"/>
                  </a:cubicBezTo>
                  <a:cubicBezTo>
                    <a:pt x="5636" y="7322"/>
                    <a:pt x="4094" y="3665"/>
                    <a:pt x="39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098"/>
              </a:scheme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" name="Google Shape;614;g1267f4ec439_0_462">
              <a:extLst>
                <a:ext uri="{FF2B5EF4-FFF2-40B4-BE49-F238E27FC236}">
                  <a16:creationId xmlns:a16="http://schemas.microsoft.com/office/drawing/2014/main" id="{1593EB76-4D35-D0C7-3CB5-FF481C89A8F8}"/>
                </a:ext>
              </a:extLst>
            </p:cNvPr>
            <p:cNvSpPr/>
            <p:nvPr/>
          </p:nvSpPr>
          <p:spPr>
            <a:xfrm>
              <a:off x="7014475" y="4502010"/>
              <a:ext cx="541150" cy="114039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467" y="0"/>
                  </a:moveTo>
                  <a:cubicBezTo>
                    <a:pt x="17331" y="3650"/>
                    <a:pt x="15804" y="7287"/>
                    <a:pt x="12893" y="10723"/>
                  </a:cubicBezTo>
                  <a:cubicBezTo>
                    <a:pt x="9981" y="14159"/>
                    <a:pt x="5685" y="17393"/>
                    <a:pt x="0" y="20232"/>
                  </a:cubicBezTo>
                  <a:lnTo>
                    <a:pt x="2877" y="21600"/>
                  </a:lnTo>
                  <a:cubicBezTo>
                    <a:pt x="15067" y="15548"/>
                    <a:pt x="21307" y="7797"/>
                    <a:pt x="21600" y="0"/>
                  </a:cubicBezTo>
                  <a:lnTo>
                    <a:pt x="17467" y="0"/>
                  </a:lnTo>
                  <a:close/>
                </a:path>
              </a:pathLst>
            </a:custGeom>
            <a:solidFill>
              <a:schemeClr val="dk1">
                <a:alpha val="5098"/>
              </a:scheme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" name="Google Shape;615;g1267f4ec439_0_462">
              <a:extLst>
                <a:ext uri="{FF2B5EF4-FFF2-40B4-BE49-F238E27FC236}">
                  <a16:creationId xmlns:a16="http://schemas.microsoft.com/office/drawing/2014/main" id="{1AAC18BD-81B0-81FC-09CE-BAC74AF426A5}"/>
                </a:ext>
              </a:extLst>
            </p:cNvPr>
            <p:cNvSpPr txBox="1"/>
            <p:nvPr/>
          </p:nvSpPr>
          <p:spPr>
            <a:xfrm>
              <a:off x="3908266" y="4954138"/>
              <a:ext cx="420028" cy="339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616;g1267f4ec439_0_462">
              <a:extLst>
                <a:ext uri="{FF2B5EF4-FFF2-40B4-BE49-F238E27FC236}">
                  <a16:creationId xmlns:a16="http://schemas.microsoft.com/office/drawing/2014/main" id="{FC1CA2DC-BAEF-A729-6A8B-285D7CFA7AAD}"/>
                </a:ext>
              </a:extLst>
            </p:cNvPr>
            <p:cNvSpPr txBox="1"/>
            <p:nvPr/>
          </p:nvSpPr>
          <p:spPr>
            <a:xfrm>
              <a:off x="7380490" y="4954138"/>
              <a:ext cx="420028" cy="339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617;g1267f4ec439_0_462">
              <a:extLst>
                <a:ext uri="{FF2B5EF4-FFF2-40B4-BE49-F238E27FC236}">
                  <a16:creationId xmlns:a16="http://schemas.microsoft.com/office/drawing/2014/main" id="{1B297E4A-46FA-EEA0-0309-DB6E31C12CED}"/>
                </a:ext>
              </a:extLst>
            </p:cNvPr>
            <p:cNvSpPr txBox="1"/>
            <p:nvPr/>
          </p:nvSpPr>
          <p:spPr>
            <a:xfrm>
              <a:off x="3891885" y="3602387"/>
              <a:ext cx="420028" cy="339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Google Shape;618;g1267f4ec439_0_462">
              <a:extLst>
                <a:ext uri="{FF2B5EF4-FFF2-40B4-BE49-F238E27FC236}">
                  <a16:creationId xmlns:a16="http://schemas.microsoft.com/office/drawing/2014/main" id="{A8C4029C-FC68-44A0-8648-F5592D3DE555}"/>
                </a:ext>
              </a:extLst>
            </p:cNvPr>
            <p:cNvSpPr txBox="1"/>
            <p:nvPr/>
          </p:nvSpPr>
          <p:spPr>
            <a:xfrm>
              <a:off x="7380490" y="3602387"/>
              <a:ext cx="420028" cy="339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619;g1267f4ec439_0_462">
              <a:extLst>
                <a:ext uri="{FF2B5EF4-FFF2-40B4-BE49-F238E27FC236}">
                  <a16:creationId xmlns:a16="http://schemas.microsoft.com/office/drawing/2014/main" id="{1B852590-DBB4-D50D-8C81-59B3B445C61B}"/>
                </a:ext>
              </a:extLst>
            </p:cNvPr>
            <p:cNvSpPr txBox="1"/>
            <p:nvPr/>
          </p:nvSpPr>
          <p:spPr>
            <a:xfrm>
              <a:off x="6350135" y="2592930"/>
              <a:ext cx="420028" cy="339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620;g1267f4ec439_0_462">
              <a:extLst>
                <a:ext uri="{FF2B5EF4-FFF2-40B4-BE49-F238E27FC236}">
                  <a16:creationId xmlns:a16="http://schemas.microsoft.com/office/drawing/2014/main" id="{A13CB16D-2E88-E6A1-030F-9CCC29F5CB87}"/>
                </a:ext>
              </a:extLst>
            </p:cNvPr>
            <p:cNvSpPr txBox="1"/>
            <p:nvPr/>
          </p:nvSpPr>
          <p:spPr>
            <a:xfrm>
              <a:off x="4948644" y="2592930"/>
              <a:ext cx="420028" cy="339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622;g1267f4ec439_0_462">
              <a:extLst>
                <a:ext uri="{FF2B5EF4-FFF2-40B4-BE49-F238E27FC236}">
                  <a16:creationId xmlns:a16="http://schemas.microsoft.com/office/drawing/2014/main" id="{6C8ACCBC-2497-43A6-E29D-8D4D1C8107C6}"/>
                </a:ext>
              </a:extLst>
            </p:cNvPr>
            <p:cNvSpPr txBox="1"/>
            <p:nvPr/>
          </p:nvSpPr>
          <p:spPr>
            <a:xfrm>
              <a:off x="1935061" y="2138166"/>
              <a:ext cx="2410047" cy="701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>
                <a:lnSpc>
                  <a:spcPct val="110000"/>
                </a:lnSpc>
                <a:buSzPts val="1800"/>
              </a:pPr>
              <a:r>
                <a:rPr lang="en-IN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Identifying patterns and trends.</a:t>
              </a:r>
              <a:endParaRPr sz="1800" dirty="0">
                <a:solidFill>
                  <a:srgbClr val="404040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4" name="Google Shape;623;g1267f4ec439_0_462">
              <a:extLst>
                <a:ext uri="{FF2B5EF4-FFF2-40B4-BE49-F238E27FC236}">
                  <a16:creationId xmlns:a16="http://schemas.microsoft.com/office/drawing/2014/main" id="{D0EA0126-160E-D0EC-9F69-031B6A563369}"/>
                </a:ext>
              </a:extLst>
            </p:cNvPr>
            <p:cNvSpPr txBox="1"/>
            <p:nvPr/>
          </p:nvSpPr>
          <p:spPr>
            <a:xfrm>
              <a:off x="543040" y="2961234"/>
              <a:ext cx="2693175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>
                <a:buSzPts val="2200"/>
              </a:pPr>
              <a:r>
                <a:rPr lang="en-IN" sz="2200" b="1" dirty="0">
                  <a:solidFill>
                    <a:srgbClr val="1077A9"/>
                  </a:solidFill>
                  <a:latin typeface="Roboto"/>
                  <a:ea typeface="Roboto"/>
                  <a:cs typeface="Roboto"/>
                </a:rPr>
                <a:t>Data Preprocessing</a:t>
              </a:r>
              <a:endParaRPr lang="en-US" sz="2200" b="1" dirty="0">
                <a:solidFill>
                  <a:srgbClr val="1077A9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624;g1267f4ec439_0_462">
              <a:extLst>
                <a:ext uri="{FF2B5EF4-FFF2-40B4-BE49-F238E27FC236}">
                  <a16:creationId xmlns:a16="http://schemas.microsoft.com/office/drawing/2014/main" id="{2678DA96-7447-8413-B732-4514EE4B21F9}"/>
                </a:ext>
              </a:extLst>
            </p:cNvPr>
            <p:cNvSpPr txBox="1"/>
            <p:nvPr/>
          </p:nvSpPr>
          <p:spPr>
            <a:xfrm>
              <a:off x="826294" y="3308106"/>
              <a:ext cx="2410047" cy="1006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>
                <a:lnSpc>
                  <a:spcPct val="110000"/>
                </a:lnSpc>
                <a:buSzPts val="1800"/>
              </a:pPr>
              <a:r>
                <a:rPr lang="en-IN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Cleaning and transforming data for analysis.</a:t>
              </a:r>
              <a:endParaRPr sz="1800" dirty="0">
                <a:solidFill>
                  <a:srgbClr val="404040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625;g1267f4ec439_0_462">
              <a:extLst>
                <a:ext uri="{FF2B5EF4-FFF2-40B4-BE49-F238E27FC236}">
                  <a16:creationId xmlns:a16="http://schemas.microsoft.com/office/drawing/2014/main" id="{5A24DC87-4D84-575B-C938-C3FA89D5298D}"/>
                </a:ext>
              </a:extLst>
            </p:cNvPr>
            <p:cNvSpPr txBox="1"/>
            <p:nvPr/>
          </p:nvSpPr>
          <p:spPr>
            <a:xfrm>
              <a:off x="524968" y="4674160"/>
              <a:ext cx="2693175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>
                <a:buSzPts val="2200"/>
              </a:pPr>
              <a:r>
                <a:rPr lang="en-IN" sz="2200" b="1" dirty="0">
                  <a:solidFill>
                    <a:srgbClr val="1077A9"/>
                  </a:solidFill>
                  <a:latin typeface="Roboto"/>
                  <a:ea typeface="Roboto"/>
                  <a:cs typeface="Roboto"/>
                </a:rPr>
                <a:t>Data Collection</a:t>
              </a:r>
              <a:endParaRPr sz="2200" b="1" dirty="0">
                <a:solidFill>
                  <a:srgbClr val="1077A9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7" name="Google Shape;626;g1267f4ec439_0_462">
              <a:extLst>
                <a:ext uri="{FF2B5EF4-FFF2-40B4-BE49-F238E27FC236}">
                  <a16:creationId xmlns:a16="http://schemas.microsoft.com/office/drawing/2014/main" id="{4A7D0033-9362-C32E-D7D2-F71D7028F94C}"/>
                </a:ext>
              </a:extLst>
            </p:cNvPr>
            <p:cNvSpPr txBox="1"/>
            <p:nvPr/>
          </p:nvSpPr>
          <p:spPr>
            <a:xfrm>
              <a:off x="808222" y="5021032"/>
              <a:ext cx="2410047" cy="1006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>
                <a:lnSpc>
                  <a:spcPct val="110000"/>
                </a:lnSpc>
                <a:buSzPts val="1800"/>
              </a:pPr>
              <a:r>
                <a:rPr 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Gathering structured and unstructured data.</a:t>
              </a:r>
              <a:endParaRPr sz="1800" dirty="0">
                <a:solidFill>
                  <a:srgbClr val="404040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628;g1267f4ec439_0_462">
              <a:extLst>
                <a:ext uri="{FF2B5EF4-FFF2-40B4-BE49-F238E27FC236}">
                  <a16:creationId xmlns:a16="http://schemas.microsoft.com/office/drawing/2014/main" id="{98BC0883-62A5-FA25-022D-009620D33B28}"/>
                </a:ext>
              </a:extLst>
            </p:cNvPr>
            <p:cNvSpPr txBox="1"/>
            <p:nvPr/>
          </p:nvSpPr>
          <p:spPr>
            <a:xfrm>
              <a:off x="7318580" y="1894070"/>
              <a:ext cx="2410047" cy="701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ct val="110000"/>
                </a:lnSpc>
                <a:buSzPts val="1800"/>
              </a:pPr>
              <a:r>
                <a:rPr lang="en-IN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Building predictive models.</a:t>
              </a:r>
              <a:endParaRPr sz="1800" dirty="0">
                <a:solidFill>
                  <a:srgbClr val="404040"/>
                </a:solidFill>
                <a:latin typeface="Roboto"/>
                <a:ea typeface="Roboto"/>
                <a:cs typeface="Roboto"/>
              </a:endParaRPr>
            </a:p>
          </p:txBody>
        </p:sp>
        <p:grpSp>
          <p:nvGrpSpPr>
            <p:cNvPr id="32" name="Google Shape;635;g1267f4ec439_0_462">
              <a:extLst>
                <a:ext uri="{FF2B5EF4-FFF2-40B4-BE49-F238E27FC236}">
                  <a16:creationId xmlns:a16="http://schemas.microsoft.com/office/drawing/2014/main" id="{D2BEF1A5-52D2-D911-B00D-387BF108C68E}"/>
                </a:ext>
              </a:extLst>
            </p:cNvPr>
            <p:cNvGrpSpPr/>
            <p:nvPr/>
          </p:nvGrpSpPr>
          <p:grpSpPr>
            <a:xfrm>
              <a:off x="5125617" y="3424522"/>
              <a:ext cx="1468188" cy="3178554"/>
              <a:chOff x="5366443" y="4026475"/>
              <a:chExt cx="1138332" cy="2465168"/>
            </a:xfrm>
          </p:grpSpPr>
          <p:sp>
            <p:nvSpPr>
              <p:cNvPr id="33" name="Google Shape;636;g1267f4ec439_0_462">
                <a:extLst>
                  <a:ext uri="{FF2B5EF4-FFF2-40B4-BE49-F238E27FC236}">
                    <a16:creationId xmlns:a16="http://schemas.microsoft.com/office/drawing/2014/main" id="{FCC4E16A-F1FA-16F2-B3EC-A90CFABA546C}"/>
                  </a:ext>
                </a:extLst>
              </p:cNvPr>
              <p:cNvSpPr/>
              <p:nvPr/>
            </p:nvSpPr>
            <p:spPr>
              <a:xfrm>
                <a:off x="5896064" y="5643465"/>
                <a:ext cx="79200" cy="79200"/>
              </a:xfrm>
              <a:prstGeom prst="ellipse">
                <a:avLst/>
              </a:prstGeom>
              <a:solidFill>
                <a:srgbClr val="A71C20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" name="Google Shape;637;g1267f4ec439_0_462">
                <a:extLst>
                  <a:ext uri="{FF2B5EF4-FFF2-40B4-BE49-F238E27FC236}">
                    <a16:creationId xmlns:a16="http://schemas.microsoft.com/office/drawing/2014/main" id="{32D35E15-C443-DC17-96CD-7B645760865E}"/>
                  </a:ext>
                </a:extLst>
              </p:cNvPr>
              <p:cNvSpPr/>
              <p:nvPr/>
            </p:nvSpPr>
            <p:spPr>
              <a:xfrm>
                <a:off x="5896064" y="5771628"/>
                <a:ext cx="79200" cy="79200"/>
              </a:xfrm>
              <a:prstGeom prst="ellipse">
                <a:avLst/>
              </a:prstGeom>
              <a:solidFill>
                <a:srgbClr val="A71C20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" name="Google Shape;638;g1267f4ec439_0_462">
                <a:extLst>
                  <a:ext uri="{FF2B5EF4-FFF2-40B4-BE49-F238E27FC236}">
                    <a16:creationId xmlns:a16="http://schemas.microsoft.com/office/drawing/2014/main" id="{C6992FE6-F2E2-8657-8CB6-FDBE0D27F944}"/>
                  </a:ext>
                </a:extLst>
              </p:cNvPr>
              <p:cNvSpPr/>
              <p:nvPr/>
            </p:nvSpPr>
            <p:spPr>
              <a:xfrm>
                <a:off x="5896064" y="5899791"/>
                <a:ext cx="79200" cy="79200"/>
              </a:xfrm>
              <a:prstGeom prst="ellipse">
                <a:avLst/>
              </a:prstGeom>
              <a:solidFill>
                <a:srgbClr val="A71C20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6" name="Google Shape;639;g1267f4ec439_0_462">
                <a:extLst>
                  <a:ext uri="{FF2B5EF4-FFF2-40B4-BE49-F238E27FC236}">
                    <a16:creationId xmlns:a16="http://schemas.microsoft.com/office/drawing/2014/main" id="{485D3312-5000-58D2-5318-A922A611C83C}"/>
                  </a:ext>
                </a:extLst>
              </p:cNvPr>
              <p:cNvSpPr/>
              <p:nvPr/>
            </p:nvSpPr>
            <p:spPr>
              <a:xfrm>
                <a:off x="5896064" y="6027954"/>
                <a:ext cx="79200" cy="79200"/>
              </a:xfrm>
              <a:prstGeom prst="ellipse">
                <a:avLst/>
              </a:prstGeom>
              <a:solidFill>
                <a:srgbClr val="A71C20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7" name="Google Shape;640;g1267f4ec439_0_462">
                <a:extLst>
                  <a:ext uri="{FF2B5EF4-FFF2-40B4-BE49-F238E27FC236}">
                    <a16:creationId xmlns:a16="http://schemas.microsoft.com/office/drawing/2014/main" id="{2AE9AA2F-E32A-3DAC-908F-858B98300C01}"/>
                  </a:ext>
                </a:extLst>
              </p:cNvPr>
              <p:cNvSpPr/>
              <p:nvPr/>
            </p:nvSpPr>
            <p:spPr>
              <a:xfrm>
                <a:off x="5896064" y="6156117"/>
                <a:ext cx="79200" cy="79200"/>
              </a:xfrm>
              <a:prstGeom prst="ellipse">
                <a:avLst/>
              </a:prstGeom>
              <a:solidFill>
                <a:srgbClr val="A71C20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" name="Google Shape;641;g1267f4ec439_0_462">
                <a:extLst>
                  <a:ext uri="{FF2B5EF4-FFF2-40B4-BE49-F238E27FC236}">
                    <a16:creationId xmlns:a16="http://schemas.microsoft.com/office/drawing/2014/main" id="{BC55FDA6-9891-DA52-7A84-EBB3672A335A}"/>
                  </a:ext>
                </a:extLst>
              </p:cNvPr>
              <p:cNvSpPr/>
              <p:nvPr/>
            </p:nvSpPr>
            <p:spPr>
              <a:xfrm>
                <a:off x="5896064" y="6284280"/>
                <a:ext cx="79200" cy="79200"/>
              </a:xfrm>
              <a:prstGeom prst="ellipse">
                <a:avLst/>
              </a:prstGeom>
              <a:solidFill>
                <a:srgbClr val="A71C20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9" name="Google Shape;642;g1267f4ec439_0_462">
                <a:extLst>
                  <a:ext uri="{FF2B5EF4-FFF2-40B4-BE49-F238E27FC236}">
                    <a16:creationId xmlns:a16="http://schemas.microsoft.com/office/drawing/2014/main" id="{30222CD9-5FD9-38CE-17AD-50CB966FA932}"/>
                  </a:ext>
                </a:extLst>
              </p:cNvPr>
              <p:cNvSpPr/>
              <p:nvPr/>
            </p:nvSpPr>
            <p:spPr>
              <a:xfrm>
                <a:off x="5896064" y="6412443"/>
                <a:ext cx="79200" cy="79200"/>
              </a:xfrm>
              <a:prstGeom prst="ellipse">
                <a:avLst/>
              </a:prstGeom>
              <a:solidFill>
                <a:srgbClr val="A71C20"/>
              </a:solidFill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grpSp>
            <p:nvGrpSpPr>
              <p:cNvPr id="40" name="Google Shape;643;g1267f4ec439_0_462">
                <a:extLst>
                  <a:ext uri="{FF2B5EF4-FFF2-40B4-BE49-F238E27FC236}">
                    <a16:creationId xmlns:a16="http://schemas.microsoft.com/office/drawing/2014/main" id="{3F45922D-6EA6-41CB-74F0-3F38A07C0C0E}"/>
                  </a:ext>
                </a:extLst>
              </p:cNvPr>
              <p:cNvGrpSpPr/>
              <p:nvPr/>
            </p:nvGrpSpPr>
            <p:grpSpPr>
              <a:xfrm>
                <a:off x="5366443" y="4026475"/>
                <a:ext cx="1138332" cy="1573122"/>
                <a:chOff x="5366443" y="4026475"/>
                <a:chExt cx="1138332" cy="1573122"/>
              </a:xfrm>
            </p:grpSpPr>
            <p:sp>
              <p:nvSpPr>
                <p:cNvPr id="44" name="Google Shape;644;g1267f4ec439_0_462">
                  <a:extLst>
                    <a:ext uri="{FF2B5EF4-FFF2-40B4-BE49-F238E27FC236}">
                      <a16:creationId xmlns:a16="http://schemas.microsoft.com/office/drawing/2014/main" id="{1063DF87-C265-02AD-2E78-35B02BD314CB}"/>
                    </a:ext>
                  </a:extLst>
                </p:cNvPr>
                <p:cNvSpPr/>
                <p:nvPr/>
              </p:nvSpPr>
              <p:spPr>
                <a:xfrm>
                  <a:off x="5366443" y="4026475"/>
                  <a:ext cx="1138332" cy="1573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79" h="21479" extrusionOk="0">
                      <a:moveTo>
                        <a:pt x="9839" y="0"/>
                      </a:moveTo>
                      <a:cubicBezTo>
                        <a:pt x="7320" y="0"/>
                        <a:pt x="4803" y="759"/>
                        <a:pt x="2882" y="2276"/>
                      </a:cubicBezTo>
                      <a:cubicBezTo>
                        <a:pt x="-961" y="5311"/>
                        <a:pt x="-961" y="10231"/>
                        <a:pt x="2882" y="13266"/>
                      </a:cubicBezTo>
                      <a:cubicBezTo>
                        <a:pt x="3780" y="13975"/>
                        <a:pt x="4809" y="14516"/>
                        <a:pt x="5908" y="14894"/>
                      </a:cubicBezTo>
                      <a:lnTo>
                        <a:pt x="5908" y="15738"/>
                      </a:lnTo>
                      <a:lnTo>
                        <a:pt x="13770" y="16834"/>
                      </a:lnTo>
                      <a:lnTo>
                        <a:pt x="13770" y="14894"/>
                      </a:lnTo>
                      <a:cubicBezTo>
                        <a:pt x="14869" y="14516"/>
                        <a:pt x="15898" y="13975"/>
                        <a:pt x="16796" y="13266"/>
                      </a:cubicBezTo>
                      <a:cubicBezTo>
                        <a:pt x="20639" y="10231"/>
                        <a:pt x="20639" y="5311"/>
                        <a:pt x="16796" y="2276"/>
                      </a:cubicBezTo>
                      <a:cubicBezTo>
                        <a:pt x="14875" y="759"/>
                        <a:pt x="12357" y="0"/>
                        <a:pt x="9839" y="0"/>
                      </a:cubicBezTo>
                      <a:close/>
                      <a:moveTo>
                        <a:pt x="9839" y="758"/>
                      </a:moveTo>
                      <a:cubicBezTo>
                        <a:pt x="12111" y="758"/>
                        <a:pt x="14384" y="1442"/>
                        <a:pt x="16118" y="2812"/>
                      </a:cubicBezTo>
                      <a:cubicBezTo>
                        <a:pt x="19585" y="5550"/>
                        <a:pt x="19585" y="9990"/>
                        <a:pt x="16118" y="12729"/>
                      </a:cubicBezTo>
                      <a:cubicBezTo>
                        <a:pt x="12650" y="15468"/>
                        <a:pt x="7028" y="15468"/>
                        <a:pt x="3560" y="12729"/>
                      </a:cubicBezTo>
                      <a:cubicBezTo>
                        <a:pt x="93" y="9990"/>
                        <a:pt x="93" y="5550"/>
                        <a:pt x="3560" y="2812"/>
                      </a:cubicBezTo>
                      <a:cubicBezTo>
                        <a:pt x="5294" y="1442"/>
                        <a:pt x="7566" y="758"/>
                        <a:pt x="9839" y="758"/>
                      </a:cubicBezTo>
                      <a:close/>
                      <a:moveTo>
                        <a:pt x="5908" y="16402"/>
                      </a:moveTo>
                      <a:lnTo>
                        <a:pt x="5908" y="17182"/>
                      </a:lnTo>
                      <a:lnTo>
                        <a:pt x="13768" y="18277"/>
                      </a:lnTo>
                      <a:cubicBezTo>
                        <a:pt x="13769" y="18231"/>
                        <a:pt x="13769" y="18188"/>
                        <a:pt x="13769" y="18143"/>
                      </a:cubicBezTo>
                      <a:cubicBezTo>
                        <a:pt x="13770" y="18099"/>
                        <a:pt x="13770" y="18053"/>
                        <a:pt x="13770" y="18001"/>
                      </a:cubicBezTo>
                      <a:lnTo>
                        <a:pt x="13770" y="17497"/>
                      </a:lnTo>
                      <a:lnTo>
                        <a:pt x="5908" y="16402"/>
                      </a:lnTo>
                      <a:close/>
                      <a:moveTo>
                        <a:pt x="5908" y="17845"/>
                      </a:moveTo>
                      <a:lnTo>
                        <a:pt x="5908" y="17988"/>
                      </a:lnTo>
                      <a:cubicBezTo>
                        <a:pt x="5908" y="18377"/>
                        <a:pt x="5907" y="18668"/>
                        <a:pt x="5928" y="18914"/>
                      </a:cubicBezTo>
                      <a:cubicBezTo>
                        <a:pt x="5949" y="19160"/>
                        <a:pt x="5990" y="19360"/>
                        <a:pt x="6073" y="19567"/>
                      </a:cubicBezTo>
                      <a:cubicBezTo>
                        <a:pt x="6177" y="19792"/>
                        <a:pt x="6342" y="19995"/>
                        <a:pt x="6552" y="20161"/>
                      </a:cubicBezTo>
                      <a:cubicBezTo>
                        <a:pt x="6762" y="20327"/>
                        <a:pt x="7018" y="20456"/>
                        <a:pt x="7304" y="20538"/>
                      </a:cubicBezTo>
                      <a:cubicBezTo>
                        <a:pt x="7465" y="20579"/>
                        <a:pt x="7627" y="20606"/>
                        <a:pt x="7800" y="20624"/>
                      </a:cubicBezTo>
                      <a:cubicBezTo>
                        <a:pt x="7973" y="20643"/>
                        <a:pt x="8159" y="20653"/>
                        <a:pt x="8368" y="20659"/>
                      </a:cubicBezTo>
                      <a:cubicBezTo>
                        <a:pt x="8443" y="20826"/>
                        <a:pt x="8561" y="20983"/>
                        <a:pt x="8730" y="21116"/>
                      </a:cubicBezTo>
                      <a:cubicBezTo>
                        <a:pt x="9342" y="21600"/>
                        <a:pt x="10336" y="21600"/>
                        <a:pt x="10948" y="21116"/>
                      </a:cubicBezTo>
                      <a:cubicBezTo>
                        <a:pt x="11117" y="20983"/>
                        <a:pt x="11235" y="20826"/>
                        <a:pt x="11310" y="20659"/>
                      </a:cubicBezTo>
                      <a:cubicBezTo>
                        <a:pt x="11520" y="20653"/>
                        <a:pt x="11706" y="20643"/>
                        <a:pt x="11879" y="20624"/>
                      </a:cubicBezTo>
                      <a:cubicBezTo>
                        <a:pt x="12052" y="20606"/>
                        <a:pt x="12214" y="20579"/>
                        <a:pt x="12374" y="20538"/>
                      </a:cubicBezTo>
                      <a:cubicBezTo>
                        <a:pt x="12660" y="20456"/>
                        <a:pt x="12916" y="20327"/>
                        <a:pt x="13126" y="20161"/>
                      </a:cubicBezTo>
                      <a:cubicBezTo>
                        <a:pt x="13336" y="19995"/>
                        <a:pt x="13501" y="19792"/>
                        <a:pt x="13605" y="19567"/>
                      </a:cubicBezTo>
                      <a:cubicBezTo>
                        <a:pt x="13645" y="19467"/>
                        <a:pt x="13675" y="19368"/>
                        <a:pt x="13698" y="19265"/>
                      </a:cubicBezTo>
                      <a:cubicBezTo>
                        <a:pt x="13721" y="19162"/>
                        <a:pt x="13736" y="19054"/>
                        <a:pt x="13747" y="18937"/>
                      </a:cubicBezTo>
                      <a:lnTo>
                        <a:pt x="5908" y="178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25400" tIns="25400" rIns="25400" bIns="254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endParaRPr sz="1600" b="0" i="0" u="none" strike="noStrike" cap="none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sp>
              <p:nvSpPr>
                <p:cNvPr id="45" name="Google Shape;645;g1267f4ec439_0_462">
                  <a:extLst>
                    <a:ext uri="{FF2B5EF4-FFF2-40B4-BE49-F238E27FC236}">
                      <a16:creationId xmlns:a16="http://schemas.microsoft.com/office/drawing/2014/main" id="{5E2EDE8B-57E0-E867-6125-EE52B007838F}"/>
                    </a:ext>
                  </a:extLst>
                </p:cNvPr>
                <p:cNvSpPr/>
                <p:nvPr/>
              </p:nvSpPr>
              <p:spPr>
                <a:xfrm>
                  <a:off x="5418385" y="4270148"/>
                  <a:ext cx="1076576" cy="64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IN" sz="2400" b="1" dirty="0">
                      <a:solidFill>
                        <a:srgbClr val="FF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Data Science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9" name="Google Shape;603;g1267f4ec439_0_462">
              <a:extLst>
                <a:ext uri="{FF2B5EF4-FFF2-40B4-BE49-F238E27FC236}">
                  <a16:creationId xmlns:a16="http://schemas.microsoft.com/office/drawing/2014/main" id="{901FE3EF-8D10-FF28-AE9D-703213BFFEDC}"/>
                </a:ext>
              </a:extLst>
            </p:cNvPr>
            <p:cNvSpPr/>
            <p:nvPr/>
          </p:nvSpPr>
          <p:spPr>
            <a:xfrm rot="14160674">
              <a:off x="6562320" y="4392641"/>
              <a:ext cx="1290360" cy="8046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8712" y="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0" name="Google Shape;630;g1267f4ec439_0_462">
              <a:extLst>
                <a:ext uri="{FF2B5EF4-FFF2-40B4-BE49-F238E27FC236}">
                  <a16:creationId xmlns:a16="http://schemas.microsoft.com/office/drawing/2014/main" id="{6717F821-6454-96A7-0FDA-2A2CD56E310A}"/>
                </a:ext>
              </a:extLst>
            </p:cNvPr>
            <p:cNvSpPr txBox="1"/>
            <p:nvPr/>
          </p:nvSpPr>
          <p:spPr>
            <a:xfrm>
              <a:off x="8017366" y="4803133"/>
              <a:ext cx="4058256" cy="1311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ct val="110000"/>
                </a:lnSpc>
                <a:buSzPts val="1800"/>
              </a:pPr>
              <a:r>
                <a:rPr 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Data Science is the field that combines </a:t>
              </a:r>
              <a:r>
                <a:rPr lang="en-US" sz="1800" b="1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statistics, programming, and domain expertise </a:t>
              </a:r>
              <a:r>
                <a:rPr 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to extract meaningful insights from data.</a:t>
              </a:r>
              <a:endParaRPr lang="en-IN" sz="1800" dirty="0">
                <a:solidFill>
                  <a:srgbClr val="404040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64" name="Google Shape;227;g1267f4ec439_0_0">
            <a:extLst>
              <a:ext uri="{FF2B5EF4-FFF2-40B4-BE49-F238E27FC236}">
                <a16:creationId xmlns:a16="http://schemas.microsoft.com/office/drawing/2014/main" id="{8352F812-657E-E99C-66CB-5AD72B22496F}"/>
              </a:ext>
            </a:extLst>
          </p:cNvPr>
          <p:cNvGrpSpPr/>
          <p:nvPr/>
        </p:nvGrpSpPr>
        <p:grpSpPr>
          <a:xfrm>
            <a:off x="193301" y="282909"/>
            <a:ext cx="848099" cy="834692"/>
            <a:chOff x="5145366" y="1302353"/>
            <a:chExt cx="1244345" cy="1244536"/>
          </a:xfrm>
        </p:grpSpPr>
        <p:sp>
          <p:nvSpPr>
            <p:cNvPr id="65" name="Google Shape;228;g1267f4ec439_0_0">
              <a:extLst>
                <a:ext uri="{FF2B5EF4-FFF2-40B4-BE49-F238E27FC236}">
                  <a16:creationId xmlns:a16="http://schemas.microsoft.com/office/drawing/2014/main" id="{AE5BB721-5B08-D1F6-ACD0-7E3A0F0FCCCB}"/>
                </a:ext>
              </a:extLst>
            </p:cNvPr>
            <p:cNvSpPr/>
            <p:nvPr/>
          </p:nvSpPr>
          <p:spPr>
            <a:xfrm>
              <a:off x="514536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" name="Google Shape;229;g1267f4ec439_0_0">
              <a:extLst>
                <a:ext uri="{FF2B5EF4-FFF2-40B4-BE49-F238E27FC236}">
                  <a16:creationId xmlns:a16="http://schemas.microsoft.com/office/drawing/2014/main" id="{6B4A5436-5BC4-5326-2348-22A75CF337D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477026" y="1505521"/>
              <a:ext cx="581025" cy="838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5872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6D5CF-2D0D-FED1-A366-E12F6B63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>
            <a:extLst>
              <a:ext uri="{FF2B5EF4-FFF2-40B4-BE49-F238E27FC236}">
                <a16:creationId xmlns:a16="http://schemas.microsoft.com/office/drawing/2014/main" id="{923A9941-4BB2-FE28-7AF7-827206563B47}"/>
              </a:ext>
            </a:extLst>
          </p:cNvPr>
          <p:cNvSpPr txBox="1"/>
          <p:nvPr/>
        </p:nvSpPr>
        <p:spPr>
          <a:xfrm>
            <a:off x="1179247" y="325750"/>
            <a:ext cx="591404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FF0001"/>
              </a:buClr>
              <a:buSzPts val="2800"/>
            </a:pPr>
            <a:r>
              <a:rPr lang="en-US" sz="2800" b="1" dirty="0">
                <a:solidFill>
                  <a:srgbClr val="FF0001"/>
                </a:solidFill>
                <a:latin typeface="Roboto"/>
                <a:ea typeface="Roboto"/>
                <a:cs typeface="Roboto"/>
              </a:rPr>
              <a:t>Key Applications of Data Science</a:t>
            </a:r>
            <a:endParaRPr sz="2800" b="1" dirty="0">
              <a:solidFill>
                <a:srgbClr val="FF000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0" name="Google Shape;70;p60">
            <a:extLst>
              <a:ext uri="{FF2B5EF4-FFF2-40B4-BE49-F238E27FC236}">
                <a16:creationId xmlns:a16="http://schemas.microsoft.com/office/drawing/2014/main" id="{E54164BE-E095-DBAA-5660-2B4F6CA78EE5}"/>
              </a:ext>
            </a:extLst>
          </p:cNvPr>
          <p:cNvSpPr/>
          <p:nvPr/>
        </p:nvSpPr>
        <p:spPr>
          <a:xfrm>
            <a:off x="198000" y="198000"/>
            <a:ext cx="892800" cy="892800"/>
          </a:xfrm>
          <a:custGeom>
            <a:avLst/>
            <a:gdLst/>
            <a:ahLst/>
            <a:cxnLst/>
            <a:rect l="l" t="t" r="r" b="b"/>
            <a:pathLst>
              <a:path w="1244345" h="1244536" extrusionOk="0">
                <a:moveTo>
                  <a:pt x="622173" y="19241"/>
                </a:moveTo>
                <a:cubicBezTo>
                  <a:pt x="955215" y="19314"/>
                  <a:pt x="1225144" y="289357"/>
                  <a:pt x="1225067" y="622401"/>
                </a:cubicBezTo>
                <a:cubicBezTo>
                  <a:pt x="1225029" y="782255"/>
                  <a:pt x="1161526" y="935555"/>
                  <a:pt x="1048512" y="1048607"/>
                </a:cubicBezTo>
                <a:cubicBezTo>
                  <a:pt x="810839" y="1281903"/>
                  <a:pt x="429038" y="1278360"/>
                  <a:pt x="195739" y="1040692"/>
                </a:cubicBezTo>
                <a:cubicBezTo>
                  <a:pt x="-34503" y="806129"/>
                  <a:pt x="-34503" y="430393"/>
                  <a:pt x="195739" y="195834"/>
                </a:cubicBezTo>
                <a:cubicBezTo>
                  <a:pt x="308596" y="82382"/>
                  <a:pt x="462148" y="18793"/>
                  <a:pt x="622173" y="19241"/>
                </a:cubicBezTo>
                <a:moveTo>
                  <a:pt x="622173" y="191"/>
                </a:moveTo>
                <a:cubicBezTo>
                  <a:pt x="278557" y="191"/>
                  <a:pt x="0" y="278747"/>
                  <a:pt x="0" y="622364"/>
                </a:cubicBezTo>
                <a:cubicBezTo>
                  <a:pt x="0" y="965978"/>
                  <a:pt x="278557" y="1244537"/>
                  <a:pt x="622173" y="1244537"/>
                </a:cubicBezTo>
                <a:cubicBezTo>
                  <a:pt x="965787" y="1244537"/>
                  <a:pt x="1244346" y="965978"/>
                  <a:pt x="1244346" y="622364"/>
                </a:cubicBezTo>
                <a:cubicBezTo>
                  <a:pt x="1244451" y="278747"/>
                  <a:pt x="965978" y="105"/>
                  <a:pt x="622364" y="0"/>
                </a:cubicBezTo>
                <a:cubicBezTo>
                  <a:pt x="622300" y="0"/>
                  <a:pt x="622237" y="0"/>
                  <a:pt x="622173" y="0"/>
                </a:cubicBezTo>
              </a:path>
            </a:pathLst>
          </a:custGeom>
          <a:solidFill>
            <a:srgbClr val="ED1D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60">
            <a:extLst>
              <a:ext uri="{FF2B5EF4-FFF2-40B4-BE49-F238E27FC236}">
                <a16:creationId xmlns:a16="http://schemas.microsoft.com/office/drawing/2014/main" id="{94295AC3-5D9A-A1A4-C2F5-2195E04ED1F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359" y="366999"/>
            <a:ext cx="532083" cy="554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5EA09FE9-1CD3-E089-FD05-29E5B5AF4944}"/>
              </a:ext>
            </a:extLst>
          </p:cNvPr>
          <p:cNvGrpSpPr/>
          <p:nvPr/>
        </p:nvGrpSpPr>
        <p:grpSpPr>
          <a:xfrm>
            <a:off x="910442" y="1515205"/>
            <a:ext cx="10499123" cy="4829405"/>
            <a:chOff x="1012323" y="1394555"/>
            <a:chExt cx="10499123" cy="4829405"/>
          </a:xfrm>
        </p:grpSpPr>
        <p:sp>
          <p:nvSpPr>
            <p:cNvPr id="5" name="Google Shape;568;g1267f4ec439_0_405">
              <a:extLst>
                <a:ext uri="{FF2B5EF4-FFF2-40B4-BE49-F238E27FC236}">
                  <a16:creationId xmlns:a16="http://schemas.microsoft.com/office/drawing/2014/main" id="{5BAD80E5-0248-9D61-2813-80B295FFD268}"/>
                </a:ext>
              </a:extLst>
            </p:cNvPr>
            <p:cNvSpPr/>
            <p:nvPr/>
          </p:nvSpPr>
          <p:spPr>
            <a:xfrm>
              <a:off x="3814536" y="1700370"/>
              <a:ext cx="4295961" cy="4127133"/>
            </a:xfrm>
            <a:custGeom>
              <a:avLst/>
              <a:gdLst/>
              <a:ahLst/>
              <a:cxnLst/>
              <a:rect l="l" t="t" r="r" b="b"/>
              <a:pathLst>
                <a:path w="4127133" h="4127133" extrusionOk="0">
                  <a:moveTo>
                    <a:pt x="4127133" y="2063567"/>
                  </a:moveTo>
                  <a:cubicBezTo>
                    <a:pt x="4127133" y="3203243"/>
                    <a:pt x="3203243" y="4127133"/>
                    <a:pt x="2063567" y="4127133"/>
                  </a:cubicBezTo>
                  <a:cubicBezTo>
                    <a:pt x="923890" y="4127133"/>
                    <a:pt x="0" y="3203243"/>
                    <a:pt x="0" y="2063567"/>
                  </a:cubicBezTo>
                  <a:cubicBezTo>
                    <a:pt x="0" y="923890"/>
                    <a:pt x="923890" y="0"/>
                    <a:pt x="2063567" y="0"/>
                  </a:cubicBezTo>
                  <a:cubicBezTo>
                    <a:pt x="3203243" y="0"/>
                    <a:pt x="4127133" y="923890"/>
                    <a:pt x="4127133" y="2063567"/>
                  </a:cubicBezTo>
                  <a:close/>
                </a:path>
              </a:pathLst>
            </a:custGeom>
            <a:solidFill>
              <a:srgbClr val="FBAF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69;g1267f4ec439_0_405">
              <a:extLst>
                <a:ext uri="{FF2B5EF4-FFF2-40B4-BE49-F238E27FC236}">
                  <a16:creationId xmlns:a16="http://schemas.microsoft.com/office/drawing/2014/main" id="{779B3E03-3563-5283-EDDD-F172E20C0D1F}"/>
                </a:ext>
              </a:extLst>
            </p:cNvPr>
            <p:cNvSpPr/>
            <p:nvPr/>
          </p:nvSpPr>
          <p:spPr>
            <a:xfrm>
              <a:off x="3814536" y="3763936"/>
              <a:ext cx="2147980" cy="2063566"/>
            </a:xfrm>
            <a:custGeom>
              <a:avLst/>
              <a:gdLst/>
              <a:ahLst/>
              <a:cxnLst/>
              <a:rect l="l" t="t" r="r" b="b"/>
              <a:pathLst>
                <a:path w="2063566" h="2063566" extrusionOk="0">
                  <a:moveTo>
                    <a:pt x="2063567" y="0"/>
                  </a:moveTo>
                  <a:lnTo>
                    <a:pt x="0" y="0"/>
                  </a:lnTo>
                  <a:cubicBezTo>
                    <a:pt x="0" y="1139692"/>
                    <a:pt x="923875" y="2063567"/>
                    <a:pt x="2063567" y="2063567"/>
                  </a:cubicBezTo>
                  <a:lnTo>
                    <a:pt x="2063567" y="0"/>
                  </a:lnTo>
                  <a:close/>
                </a:path>
              </a:pathLst>
            </a:custGeom>
            <a:solidFill>
              <a:srgbClr val="FDD2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70;g1267f4ec439_0_405">
              <a:extLst>
                <a:ext uri="{FF2B5EF4-FFF2-40B4-BE49-F238E27FC236}">
                  <a16:creationId xmlns:a16="http://schemas.microsoft.com/office/drawing/2014/main" id="{A70B38C8-6213-0D54-40E7-97585D75DE1C}"/>
                </a:ext>
              </a:extLst>
            </p:cNvPr>
            <p:cNvSpPr/>
            <p:nvPr/>
          </p:nvSpPr>
          <p:spPr>
            <a:xfrm>
              <a:off x="5962517" y="3763936"/>
              <a:ext cx="2147980" cy="2063566"/>
            </a:xfrm>
            <a:custGeom>
              <a:avLst/>
              <a:gdLst/>
              <a:ahLst/>
              <a:cxnLst/>
              <a:rect l="l" t="t" r="r" b="b"/>
              <a:pathLst>
                <a:path w="2063566" h="2063566" extrusionOk="0">
                  <a:moveTo>
                    <a:pt x="0" y="0"/>
                  </a:moveTo>
                  <a:lnTo>
                    <a:pt x="2063567" y="0"/>
                  </a:lnTo>
                  <a:cubicBezTo>
                    <a:pt x="2063567" y="1139692"/>
                    <a:pt x="1139692" y="2063567"/>
                    <a:pt x="0" y="20635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077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71;g1267f4ec439_0_405">
              <a:extLst>
                <a:ext uri="{FF2B5EF4-FFF2-40B4-BE49-F238E27FC236}">
                  <a16:creationId xmlns:a16="http://schemas.microsoft.com/office/drawing/2014/main" id="{EE354217-BA0B-D348-37E9-43E3FDFFDB80}"/>
                </a:ext>
              </a:extLst>
            </p:cNvPr>
            <p:cNvSpPr/>
            <p:nvPr/>
          </p:nvSpPr>
          <p:spPr>
            <a:xfrm>
              <a:off x="5962517" y="1703226"/>
              <a:ext cx="2147980" cy="2063566"/>
            </a:xfrm>
            <a:custGeom>
              <a:avLst/>
              <a:gdLst/>
              <a:ahLst/>
              <a:cxnLst/>
              <a:rect l="l" t="t" r="r" b="b"/>
              <a:pathLst>
                <a:path w="2063566" h="2063566" extrusionOk="0">
                  <a:moveTo>
                    <a:pt x="0" y="2063567"/>
                  </a:moveTo>
                  <a:lnTo>
                    <a:pt x="2063567" y="2063567"/>
                  </a:lnTo>
                  <a:cubicBezTo>
                    <a:pt x="2063567" y="923875"/>
                    <a:pt x="1139692" y="0"/>
                    <a:pt x="0" y="0"/>
                  </a:cubicBezTo>
                  <a:lnTo>
                    <a:pt x="0" y="2063567"/>
                  </a:lnTo>
                  <a:close/>
                </a:path>
              </a:pathLst>
            </a:custGeom>
            <a:solidFill>
              <a:srgbClr val="77B2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72;g1267f4ec439_0_405">
              <a:extLst>
                <a:ext uri="{FF2B5EF4-FFF2-40B4-BE49-F238E27FC236}">
                  <a16:creationId xmlns:a16="http://schemas.microsoft.com/office/drawing/2014/main" id="{97DC2496-F4DE-C27A-5DB9-290028130021}"/>
                </a:ext>
              </a:extLst>
            </p:cNvPr>
            <p:cNvSpPr/>
            <p:nvPr/>
          </p:nvSpPr>
          <p:spPr>
            <a:xfrm>
              <a:off x="4137689" y="2045694"/>
              <a:ext cx="3649524" cy="350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73;g1267f4ec439_0_405">
              <a:extLst>
                <a:ext uri="{FF2B5EF4-FFF2-40B4-BE49-F238E27FC236}">
                  <a16:creationId xmlns:a16="http://schemas.microsoft.com/office/drawing/2014/main" id="{A5A0A129-BE0E-A8FE-5CE4-73B00DB73AD1}"/>
                </a:ext>
              </a:extLst>
            </p:cNvPr>
            <p:cNvSpPr txBox="1"/>
            <p:nvPr/>
          </p:nvSpPr>
          <p:spPr>
            <a:xfrm>
              <a:off x="5069962" y="3385595"/>
              <a:ext cx="1826721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SzPts val="2200"/>
              </a:pPr>
              <a:r>
                <a:rPr lang="en-IN" sz="2200" b="1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Key Applications</a:t>
              </a:r>
            </a:p>
          </p:txBody>
        </p:sp>
        <p:pic>
          <p:nvPicPr>
            <p:cNvPr id="46" name="Google Shape;574;g1267f4ec439_0_405">
              <a:extLst>
                <a:ext uri="{FF2B5EF4-FFF2-40B4-BE49-F238E27FC236}">
                  <a16:creationId xmlns:a16="http://schemas.microsoft.com/office/drawing/2014/main" id="{6DA2B866-5A8F-363C-4D51-FA9D42F31BF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35618" y="2461304"/>
              <a:ext cx="785526" cy="754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575;g1267f4ec439_0_405">
              <a:extLst>
                <a:ext uri="{FF2B5EF4-FFF2-40B4-BE49-F238E27FC236}">
                  <a16:creationId xmlns:a16="http://schemas.microsoft.com/office/drawing/2014/main" id="{9FCF3822-AE5E-32EF-1FDF-591F68082E7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22544" y="2461304"/>
              <a:ext cx="894836" cy="859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76;g1267f4ec439_0_405">
              <a:extLst>
                <a:ext uri="{FF2B5EF4-FFF2-40B4-BE49-F238E27FC236}">
                  <a16:creationId xmlns:a16="http://schemas.microsoft.com/office/drawing/2014/main" id="{B6A889C3-945B-EA66-8F5F-AEA82EDD922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409647" y="4338880"/>
              <a:ext cx="785526" cy="754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77;g1267f4ec439_0_405">
              <a:extLst>
                <a:ext uri="{FF2B5EF4-FFF2-40B4-BE49-F238E27FC236}">
                  <a16:creationId xmlns:a16="http://schemas.microsoft.com/office/drawing/2014/main" id="{C0C2951E-567D-0B99-94DB-BBB98CF18AE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8927" y="4338880"/>
              <a:ext cx="785526" cy="7546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" name="Google Shape;578;g1267f4ec439_0_405">
              <a:extLst>
                <a:ext uri="{FF2B5EF4-FFF2-40B4-BE49-F238E27FC236}">
                  <a16:creationId xmlns:a16="http://schemas.microsoft.com/office/drawing/2014/main" id="{ED3BA0B7-8912-C3BB-B9FF-806DFAD66441}"/>
                </a:ext>
              </a:extLst>
            </p:cNvPr>
            <p:cNvGrpSpPr/>
            <p:nvPr/>
          </p:nvGrpSpPr>
          <p:grpSpPr>
            <a:xfrm>
              <a:off x="1012323" y="1403240"/>
              <a:ext cx="2902881" cy="1428600"/>
              <a:chOff x="698131" y="1352440"/>
              <a:chExt cx="2788800" cy="1428600"/>
            </a:xfrm>
          </p:grpSpPr>
          <p:sp>
            <p:nvSpPr>
              <p:cNvPr id="72" name="Google Shape;579;g1267f4ec439_0_405">
                <a:extLst>
                  <a:ext uri="{FF2B5EF4-FFF2-40B4-BE49-F238E27FC236}">
                    <a16:creationId xmlns:a16="http://schemas.microsoft.com/office/drawing/2014/main" id="{9CF3FFFD-F9F9-0DAB-FA6C-4ECB9BB83070}"/>
                  </a:ext>
                </a:extLst>
              </p:cNvPr>
              <p:cNvSpPr/>
              <p:nvPr/>
            </p:nvSpPr>
            <p:spPr>
              <a:xfrm>
                <a:off x="698131" y="1352440"/>
                <a:ext cx="2788800" cy="1428600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FBAF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580;g1267f4ec439_0_405">
                <a:extLst>
                  <a:ext uri="{FF2B5EF4-FFF2-40B4-BE49-F238E27FC236}">
                    <a16:creationId xmlns:a16="http://schemas.microsoft.com/office/drawing/2014/main" id="{D0B55CEE-590F-3C10-6A05-7FF13811009C}"/>
                  </a:ext>
                </a:extLst>
              </p:cNvPr>
              <p:cNvSpPr txBox="1"/>
              <p:nvPr/>
            </p:nvSpPr>
            <p:spPr>
              <a:xfrm>
                <a:off x="796673" y="1460399"/>
                <a:ext cx="2612100" cy="1140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>
                  <a:lnSpc>
                    <a:spcPct val="115000"/>
                  </a:lnSpc>
                  <a:buClr>
                    <a:srgbClr val="404040"/>
                  </a:buClr>
                  <a:buSzPts val="1800"/>
                </a:pPr>
                <a:r>
                  <a:rPr lang="en-US" sz="1800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</a:rPr>
                  <a:t>Healthcare</a:t>
                </a:r>
                <a:r>
                  <a:rPr lang="en-US" sz="18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</a:rPr>
                  <a:t> – Predicting diseases, personalized treatments.</a:t>
                </a:r>
                <a:endParaRPr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grpSp>
          <p:nvGrpSpPr>
            <p:cNvPr id="58" name="Google Shape;581;g1267f4ec439_0_405">
              <a:extLst>
                <a:ext uri="{FF2B5EF4-FFF2-40B4-BE49-F238E27FC236}">
                  <a16:creationId xmlns:a16="http://schemas.microsoft.com/office/drawing/2014/main" id="{E0735E3E-545E-4520-3EDA-0CBD8398C392}"/>
                </a:ext>
              </a:extLst>
            </p:cNvPr>
            <p:cNvGrpSpPr/>
            <p:nvPr/>
          </p:nvGrpSpPr>
          <p:grpSpPr>
            <a:xfrm>
              <a:off x="1012323" y="4777244"/>
              <a:ext cx="2902881" cy="1428600"/>
              <a:chOff x="698131" y="1352440"/>
              <a:chExt cx="2788800" cy="1428600"/>
            </a:xfrm>
          </p:grpSpPr>
          <p:sp>
            <p:nvSpPr>
              <p:cNvPr id="67" name="Google Shape;582;g1267f4ec439_0_405">
                <a:extLst>
                  <a:ext uri="{FF2B5EF4-FFF2-40B4-BE49-F238E27FC236}">
                    <a16:creationId xmlns:a16="http://schemas.microsoft.com/office/drawing/2014/main" id="{DFAA0B09-4BB1-AD8B-AF31-5DD55A1C7692}"/>
                  </a:ext>
                </a:extLst>
              </p:cNvPr>
              <p:cNvSpPr/>
              <p:nvPr/>
            </p:nvSpPr>
            <p:spPr>
              <a:xfrm>
                <a:off x="698131" y="1352440"/>
                <a:ext cx="2788800" cy="1428600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FDD28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583;g1267f4ec439_0_405">
                <a:extLst>
                  <a:ext uri="{FF2B5EF4-FFF2-40B4-BE49-F238E27FC236}">
                    <a16:creationId xmlns:a16="http://schemas.microsoft.com/office/drawing/2014/main" id="{435DE2C0-C855-BD3D-A9E9-DA8AB3CAB239}"/>
                  </a:ext>
                </a:extLst>
              </p:cNvPr>
              <p:cNvSpPr txBox="1"/>
              <p:nvPr/>
            </p:nvSpPr>
            <p:spPr>
              <a:xfrm>
                <a:off x="729605" y="1496599"/>
                <a:ext cx="2612100" cy="1140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>
                  <a:lnSpc>
                    <a:spcPct val="115000"/>
                  </a:lnSpc>
                  <a:buClr>
                    <a:srgbClr val="404040"/>
                  </a:buClr>
                  <a:buSzPts val="1800"/>
                </a:pPr>
                <a:r>
                  <a:rPr lang="en-US" sz="1800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</a:rPr>
                  <a:t>Finance</a:t>
                </a:r>
                <a:r>
                  <a:rPr lang="en-US" sz="18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</a:rPr>
                  <a:t> – Fraud detection, risk assessment.</a:t>
                </a:r>
                <a:endParaRPr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grpSp>
          <p:nvGrpSpPr>
            <p:cNvPr id="61" name="Google Shape;584;g1267f4ec439_0_405">
              <a:extLst>
                <a:ext uri="{FF2B5EF4-FFF2-40B4-BE49-F238E27FC236}">
                  <a16:creationId xmlns:a16="http://schemas.microsoft.com/office/drawing/2014/main" id="{6D7ECCE1-8563-0A98-C9F1-4663C61782AF}"/>
                </a:ext>
              </a:extLst>
            </p:cNvPr>
            <p:cNvGrpSpPr/>
            <p:nvPr/>
          </p:nvGrpSpPr>
          <p:grpSpPr>
            <a:xfrm>
              <a:off x="8031819" y="1394555"/>
              <a:ext cx="3401080" cy="1458831"/>
              <a:chOff x="698131" y="1343755"/>
              <a:chExt cx="2788800" cy="1458831"/>
            </a:xfrm>
          </p:grpSpPr>
          <p:sp>
            <p:nvSpPr>
              <p:cNvPr id="65" name="Google Shape;585;g1267f4ec439_0_405">
                <a:extLst>
                  <a:ext uri="{FF2B5EF4-FFF2-40B4-BE49-F238E27FC236}">
                    <a16:creationId xmlns:a16="http://schemas.microsoft.com/office/drawing/2014/main" id="{5F9B2E7F-BC46-F400-D09D-0DF08C5B7195}"/>
                  </a:ext>
                </a:extLst>
              </p:cNvPr>
              <p:cNvSpPr/>
              <p:nvPr/>
            </p:nvSpPr>
            <p:spPr>
              <a:xfrm>
                <a:off x="698131" y="1352440"/>
                <a:ext cx="2788800" cy="1428600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77B2C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586;g1267f4ec439_0_405">
                <a:extLst>
                  <a:ext uri="{FF2B5EF4-FFF2-40B4-BE49-F238E27FC236}">
                    <a16:creationId xmlns:a16="http://schemas.microsoft.com/office/drawing/2014/main" id="{423EB15E-D3AD-7352-7F03-178451A3FC19}"/>
                  </a:ext>
                </a:extLst>
              </p:cNvPr>
              <p:cNvSpPr txBox="1"/>
              <p:nvPr/>
            </p:nvSpPr>
            <p:spPr>
              <a:xfrm>
                <a:off x="833321" y="1343755"/>
                <a:ext cx="2612100" cy="1458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>
                  <a:lnSpc>
                    <a:spcPct val="115000"/>
                  </a:lnSpc>
                  <a:buClr>
                    <a:srgbClr val="404040"/>
                  </a:buClr>
                  <a:buSzPts val="1800"/>
                </a:pPr>
                <a:r>
                  <a:rPr lang="en-US" sz="1800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</a:rPr>
                  <a:t>Retail &amp; E-commerce</a:t>
                </a:r>
                <a:r>
                  <a:rPr lang="en-US" sz="18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</a:rPr>
                  <a:t> – Personalized recommendations, demand forecasting.</a:t>
                </a:r>
                <a:endParaRPr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63" name="Google Shape;588;g1267f4ec439_0_405">
              <a:extLst>
                <a:ext uri="{FF2B5EF4-FFF2-40B4-BE49-F238E27FC236}">
                  <a16:creationId xmlns:a16="http://schemas.microsoft.com/office/drawing/2014/main" id="{EFA4B821-CE47-F02F-D133-B7BD573ED6FD}"/>
                </a:ext>
              </a:extLst>
            </p:cNvPr>
            <p:cNvSpPr/>
            <p:nvPr/>
          </p:nvSpPr>
          <p:spPr>
            <a:xfrm>
              <a:off x="8031819" y="4776442"/>
              <a:ext cx="3479627" cy="1436837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1077A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589;g1267f4ec439_0_405">
              <a:extLst>
                <a:ext uri="{FF2B5EF4-FFF2-40B4-BE49-F238E27FC236}">
                  <a16:creationId xmlns:a16="http://schemas.microsoft.com/office/drawing/2014/main" id="{928DCC0A-F544-BF59-342F-ED1E8938BABA}"/>
                </a:ext>
              </a:extLst>
            </p:cNvPr>
            <p:cNvSpPr txBox="1"/>
            <p:nvPr/>
          </p:nvSpPr>
          <p:spPr>
            <a:xfrm>
              <a:off x="8110366" y="4765129"/>
              <a:ext cx="3401080" cy="1458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404040"/>
                </a:buClr>
                <a:buSzPts val="1800"/>
              </a:pPr>
              <a:r>
                <a:rPr lang="en-US" sz="1800" b="1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Food &amp; Hospitality</a:t>
              </a:r>
              <a:r>
                <a:rPr 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 – Customer sentiment analysis, restaurant recommendations (like Zomato!)</a:t>
              </a:r>
              <a:endParaRPr sz="1800" dirty="0">
                <a:solidFill>
                  <a:srgbClr val="404040"/>
                </a:solidFill>
                <a:latin typeface="Roboto"/>
                <a:ea typeface="Roboto"/>
                <a:cs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0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A0188-BD66-5E7A-3804-E9470682A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>
            <a:extLst>
              <a:ext uri="{FF2B5EF4-FFF2-40B4-BE49-F238E27FC236}">
                <a16:creationId xmlns:a16="http://schemas.microsoft.com/office/drawing/2014/main" id="{DD8AA7E8-5BE9-7FE6-70ED-CC4C4BFC7D14}"/>
              </a:ext>
            </a:extLst>
          </p:cNvPr>
          <p:cNvSpPr txBox="1"/>
          <p:nvPr/>
        </p:nvSpPr>
        <p:spPr>
          <a:xfrm>
            <a:off x="1207099" y="382958"/>
            <a:ext cx="706060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FF0001"/>
              </a:buClr>
              <a:buSzPts val="2800"/>
            </a:pPr>
            <a:r>
              <a:rPr lang="en-US" sz="2800" b="1" dirty="0">
                <a:solidFill>
                  <a:srgbClr val="FF0001"/>
                </a:solidFill>
                <a:latin typeface="Roboto"/>
                <a:ea typeface="Roboto"/>
                <a:cs typeface="Roboto"/>
              </a:rPr>
              <a:t>Traditional ML Methods vs Data Science</a:t>
            </a:r>
            <a:endParaRPr sz="2800" b="1" dirty="0">
              <a:solidFill>
                <a:srgbClr val="FF000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0" name="Google Shape;70;p60">
            <a:extLst>
              <a:ext uri="{FF2B5EF4-FFF2-40B4-BE49-F238E27FC236}">
                <a16:creationId xmlns:a16="http://schemas.microsoft.com/office/drawing/2014/main" id="{6E45FB07-6EDE-3D4E-AC12-C9A7621D623A}"/>
              </a:ext>
            </a:extLst>
          </p:cNvPr>
          <p:cNvSpPr/>
          <p:nvPr/>
        </p:nvSpPr>
        <p:spPr>
          <a:xfrm>
            <a:off x="198000" y="198000"/>
            <a:ext cx="892800" cy="892800"/>
          </a:xfrm>
          <a:custGeom>
            <a:avLst/>
            <a:gdLst/>
            <a:ahLst/>
            <a:cxnLst/>
            <a:rect l="l" t="t" r="r" b="b"/>
            <a:pathLst>
              <a:path w="1244345" h="1244536" extrusionOk="0">
                <a:moveTo>
                  <a:pt x="622173" y="19241"/>
                </a:moveTo>
                <a:cubicBezTo>
                  <a:pt x="955215" y="19314"/>
                  <a:pt x="1225144" y="289357"/>
                  <a:pt x="1225067" y="622401"/>
                </a:cubicBezTo>
                <a:cubicBezTo>
                  <a:pt x="1225029" y="782255"/>
                  <a:pt x="1161526" y="935555"/>
                  <a:pt x="1048512" y="1048607"/>
                </a:cubicBezTo>
                <a:cubicBezTo>
                  <a:pt x="810839" y="1281903"/>
                  <a:pt x="429038" y="1278360"/>
                  <a:pt x="195739" y="1040692"/>
                </a:cubicBezTo>
                <a:cubicBezTo>
                  <a:pt x="-34503" y="806129"/>
                  <a:pt x="-34503" y="430393"/>
                  <a:pt x="195739" y="195834"/>
                </a:cubicBezTo>
                <a:cubicBezTo>
                  <a:pt x="308596" y="82382"/>
                  <a:pt x="462148" y="18793"/>
                  <a:pt x="622173" y="19241"/>
                </a:cubicBezTo>
                <a:moveTo>
                  <a:pt x="622173" y="191"/>
                </a:moveTo>
                <a:cubicBezTo>
                  <a:pt x="278557" y="191"/>
                  <a:pt x="0" y="278747"/>
                  <a:pt x="0" y="622364"/>
                </a:cubicBezTo>
                <a:cubicBezTo>
                  <a:pt x="0" y="965978"/>
                  <a:pt x="278557" y="1244537"/>
                  <a:pt x="622173" y="1244537"/>
                </a:cubicBezTo>
                <a:cubicBezTo>
                  <a:pt x="965787" y="1244537"/>
                  <a:pt x="1244346" y="965978"/>
                  <a:pt x="1244346" y="622364"/>
                </a:cubicBezTo>
                <a:cubicBezTo>
                  <a:pt x="1244451" y="278747"/>
                  <a:pt x="965978" y="105"/>
                  <a:pt x="622364" y="0"/>
                </a:cubicBezTo>
                <a:cubicBezTo>
                  <a:pt x="622300" y="0"/>
                  <a:pt x="622237" y="0"/>
                  <a:pt x="622173" y="0"/>
                </a:cubicBezTo>
              </a:path>
            </a:pathLst>
          </a:custGeom>
          <a:solidFill>
            <a:srgbClr val="ED1D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60">
            <a:extLst>
              <a:ext uri="{FF2B5EF4-FFF2-40B4-BE49-F238E27FC236}">
                <a16:creationId xmlns:a16="http://schemas.microsoft.com/office/drawing/2014/main" id="{7E852957-E616-8EAD-E540-AD4C94674D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359" y="366999"/>
            <a:ext cx="532083" cy="55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F52EFD-CEAE-4FB4-773C-E3A7DFE1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0" y="1621420"/>
            <a:ext cx="11732750" cy="49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7cc91974_0_41"/>
          <p:cNvSpPr txBox="1"/>
          <p:nvPr/>
        </p:nvSpPr>
        <p:spPr>
          <a:xfrm>
            <a:off x="7086600" y="1514825"/>
            <a:ext cx="4809866" cy="47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en-US" sz="1800" dirty="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A Recommendation System is a tool used to predict and suggest items (e.g., products, services, or content) that a user might like based on their preferences, behaviors, or other factors. </a:t>
            </a:r>
          </a:p>
          <a:p>
            <a:pPr>
              <a:lnSpc>
                <a:spcPct val="150000"/>
              </a:lnSpc>
              <a:buSzPts val="1800"/>
            </a:pPr>
            <a:endParaRPr lang="en-US" sz="1800" dirty="0">
              <a:solidFill>
                <a:srgbClr val="40404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50000"/>
              </a:lnSpc>
              <a:buSzPts val="1800"/>
            </a:pPr>
            <a:r>
              <a:rPr lang="en-US" sz="1800" dirty="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These systems are widely used in e-commerce, social media, streaming services, and food tech (like Zomato), to personalize the user experience and enhance engagement.</a:t>
            </a:r>
          </a:p>
        </p:txBody>
      </p:sp>
      <p:sp>
        <p:nvSpPr>
          <p:cNvPr id="120" name="Google Shape;120;g1257cc91974_0_41"/>
          <p:cNvSpPr/>
          <p:nvPr/>
        </p:nvSpPr>
        <p:spPr>
          <a:xfrm>
            <a:off x="0" y="0"/>
            <a:ext cx="6123400" cy="6881100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0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Image Placeholder</a:t>
            </a:r>
            <a:endParaRPr sz="2400" b="0" i="0" u="none" strike="noStrike" cap="none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group of people working at a computer&#10;&#10;Description automatically generated">
            <a:extLst>
              <a:ext uri="{FF2B5EF4-FFF2-40B4-BE49-F238E27FC236}">
                <a16:creationId xmlns:a16="http://schemas.microsoft.com/office/drawing/2014/main" id="{98CEC063-2FB6-3210-A74D-9975F5EC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618" y="-11550"/>
            <a:ext cx="7041790" cy="6919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Google Shape;29;p51"/>
          <p:cNvSpPr txBox="1"/>
          <p:nvPr/>
        </p:nvSpPr>
        <p:spPr>
          <a:xfrm>
            <a:off x="8029838" y="198000"/>
            <a:ext cx="304823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FF0001"/>
              </a:buClr>
              <a:buSzPts val="2800"/>
            </a:pPr>
            <a:r>
              <a:rPr lang="en-US" sz="2800" b="1" dirty="0">
                <a:solidFill>
                  <a:srgbClr val="FF0001"/>
                </a:solidFill>
                <a:latin typeface="Roboto"/>
                <a:ea typeface="Roboto"/>
                <a:cs typeface="Roboto"/>
              </a:rPr>
              <a:t>Recommendation System</a:t>
            </a:r>
            <a:endParaRPr sz="2800" b="1" dirty="0">
              <a:solidFill>
                <a:srgbClr val="FF0001"/>
              </a:solidFill>
              <a:latin typeface="Roboto"/>
              <a:ea typeface="Roboto"/>
              <a:cs typeface="Roboto"/>
            </a:endParaRPr>
          </a:p>
        </p:txBody>
      </p:sp>
      <p:grpSp>
        <p:nvGrpSpPr>
          <p:cNvPr id="30" name="Google Shape;30;p51"/>
          <p:cNvGrpSpPr/>
          <p:nvPr/>
        </p:nvGrpSpPr>
        <p:grpSpPr>
          <a:xfrm>
            <a:off x="7137039" y="198000"/>
            <a:ext cx="892800" cy="892800"/>
            <a:chOff x="7656110" y="1302353"/>
            <a:chExt cx="1244345" cy="1244536"/>
          </a:xfrm>
        </p:grpSpPr>
        <p:sp>
          <p:nvSpPr>
            <p:cNvPr id="31" name="Google Shape;31;p51"/>
            <p:cNvSpPr/>
            <p:nvPr/>
          </p:nvSpPr>
          <p:spPr>
            <a:xfrm>
              <a:off x="7656110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32;p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49657" y="1476946"/>
              <a:ext cx="857250" cy="895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g1267f4ec439_0_350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25400" cap="flat" cmpd="sng">
            <a:solidFill>
              <a:srgbClr val="A71C2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10" name="Google Shape;510;g1267f4ec439_0_350"/>
          <p:cNvGrpSpPr/>
          <p:nvPr/>
        </p:nvGrpSpPr>
        <p:grpSpPr>
          <a:xfrm>
            <a:off x="5862302" y="1046951"/>
            <a:ext cx="467215" cy="467215"/>
            <a:chOff x="6014722" y="1292225"/>
            <a:chExt cx="162600" cy="162600"/>
          </a:xfrm>
        </p:grpSpPr>
        <p:sp>
          <p:nvSpPr>
            <p:cNvPr id="511" name="Google Shape;511;g1267f4ec439_0_350"/>
            <p:cNvSpPr/>
            <p:nvPr/>
          </p:nvSpPr>
          <p:spPr>
            <a:xfrm>
              <a:off x="6014722" y="1292225"/>
              <a:ext cx="162600" cy="162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g1267f4ec439_0_350"/>
            <p:cNvSpPr/>
            <p:nvPr/>
          </p:nvSpPr>
          <p:spPr>
            <a:xfrm>
              <a:off x="6045201" y="1322704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3" name="Google Shape;513;g1267f4ec439_0_350"/>
          <p:cNvSpPr txBox="1"/>
          <p:nvPr/>
        </p:nvSpPr>
        <p:spPr>
          <a:xfrm>
            <a:off x="1238090" y="300893"/>
            <a:ext cx="436256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FF0001"/>
              </a:buClr>
              <a:buSzPts val="2800"/>
            </a:pPr>
            <a:r>
              <a:rPr lang="en-IN" sz="2800" b="1" dirty="0">
                <a:solidFill>
                  <a:srgbClr val="FF0001"/>
                </a:solidFill>
                <a:latin typeface="Roboto"/>
                <a:ea typeface="Roboto"/>
                <a:cs typeface="Roboto"/>
              </a:rPr>
              <a:t>Recommendation System  Types</a:t>
            </a:r>
            <a:endParaRPr sz="2800" b="1" dirty="0">
              <a:solidFill>
                <a:srgbClr val="FF0001"/>
              </a:solidFill>
              <a:latin typeface="Roboto"/>
              <a:ea typeface="Roboto"/>
              <a:cs typeface="Roboto"/>
            </a:endParaRPr>
          </a:p>
        </p:txBody>
      </p:sp>
      <p:grpSp>
        <p:nvGrpSpPr>
          <p:cNvPr id="514" name="Google Shape;514;g1267f4ec439_0_350"/>
          <p:cNvGrpSpPr/>
          <p:nvPr/>
        </p:nvGrpSpPr>
        <p:grpSpPr>
          <a:xfrm>
            <a:off x="5862302" y="3195417"/>
            <a:ext cx="467215" cy="467215"/>
            <a:chOff x="6014722" y="1292225"/>
            <a:chExt cx="162600" cy="162600"/>
          </a:xfrm>
        </p:grpSpPr>
        <p:sp>
          <p:nvSpPr>
            <p:cNvPr id="515" name="Google Shape;515;g1267f4ec439_0_350"/>
            <p:cNvSpPr/>
            <p:nvPr/>
          </p:nvSpPr>
          <p:spPr>
            <a:xfrm>
              <a:off x="6014722" y="1292225"/>
              <a:ext cx="162600" cy="162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g1267f4ec439_0_350"/>
            <p:cNvSpPr/>
            <p:nvPr/>
          </p:nvSpPr>
          <p:spPr>
            <a:xfrm>
              <a:off x="6045201" y="1322704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g1267f4ec439_0_350"/>
          <p:cNvGrpSpPr/>
          <p:nvPr/>
        </p:nvGrpSpPr>
        <p:grpSpPr>
          <a:xfrm>
            <a:off x="5862302" y="5216560"/>
            <a:ext cx="467215" cy="467215"/>
            <a:chOff x="6014722" y="1292225"/>
            <a:chExt cx="162600" cy="162600"/>
          </a:xfrm>
        </p:grpSpPr>
        <p:sp>
          <p:nvSpPr>
            <p:cNvPr id="518" name="Google Shape;518;g1267f4ec439_0_350"/>
            <p:cNvSpPr/>
            <p:nvPr/>
          </p:nvSpPr>
          <p:spPr>
            <a:xfrm>
              <a:off x="6014722" y="1292225"/>
              <a:ext cx="162600" cy="162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g1267f4ec439_0_350"/>
            <p:cNvSpPr/>
            <p:nvPr/>
          </p:nvSpPr>
          <p:spPr>
            <a:xfrm>
              <a:off x="6045201" y="1322704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g1267f4ec439_0_350"/>
          <p:cNvGrpSpPr/>
          <p:nvPr/>
        </p:nvGrpSpPr>
        <p:grpSpPr>
          <a:xfrm>
            <a:off x="1028836" y="2857597"/>
            <a:ext cx="4572000" cy="1323400"/>
            <a:chOff x="1028836" y="2645422"/>
            <a:chExt cx="4572000" cy="1524000"/>
          </a:xfrm>
        </p:grpSpPr>
        <p:sp>
          <p:nvSpPr>
            <p:cNvPr id="521" name="Google Shape;521;g1267f4ec439_0_350"/>
            <p:cNvSpPr/>
            <p:nvPr/>
          </p:nvSpPr>
          <p:spPr>
            <a:xfrm>
              <a:off x="1028836" y="2645422"/>
              <a:ext cx="4572000" cy="1524000"/>
            </a:xfrm>
            <a:prstGeom prst="roundRect">
              <a:avLst>
                <a:gd name="adj" fmla="val 3329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84200" dist="241300" dir="5400000" sx="88000" sy="88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g1267f4ec439_0_350"/>
            <p:cNvSpPr txBox="1"/>
            <p:nvPr/>
          </p:nvSpPr>
          <p:spPr>
            <a:xfrm>
              <a:off x="1028836" y="2733525"/>
              <a:ext cx="4572000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eaLnBrk="0" fontAlgn="base" hangingPunct="0">
                <a:buSzPts val="1800"/>
                <a:buFont typeface="Arial"/>
                <a:buNone/>
              </a:pPr>
              <a:r>
                <a:rPr 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Recommends items based on the behavior of similar users.</a:t>
              </a:r>
            </a:p>
            <a:p>
              <a:pPr marL="285750" lvl="0" indent="-285750" eaLnBrk="0" fontAlgn="base" hangingPunct="0">
                <a:buSzPts val="1800"/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User-based</a:t>
              </a:r>
            </a:p>
            <a:p>
              <a:pPr marL="285750" lvl="0" indent="-285750" eaLnBrk="0" fontAlgn="base" hangingPunct="0">
                <a:buSzPts val="1800"/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Item-based</a:t>
              </a:r>
            </a:p>
          </p:txBody>
        </p:sp>
      </p:grpSp>
      <p:grpSp>
        <p:nvGrpSpPr>
          <p:cNvPr id="523" name="Google Shape;523;g1267f4ec439_0_350"/>
          <p:cNvGrpSpPr/>
          <p:nvPr/>
        </p:nvGrpSpPr>
        <p:grpSpPr>
          <a:xfrm>
            <a:off x="6463119" y="698065"/>
            <a:ext cx="4612987" cy="1150231"/>
            <a:chOff x="900790" y="2900733"/>
            <a:chExt cx="4612987" cy="1526039"/>
          </a:xfrm>
        </p:grpSpPr>
        <p:sp>
          <p:nvSpPr>
            <p:cNvPr id="524" name="Google Shape;524;g1267f4ec439_0_350"/>
            <p:cNvSpPr/>
            <p:nvPr/>
          </p:nvSpPr>
          <p:spPr>
            <a:xfrm>
              <a:off x="900790" y="2902772"/>
              <a:ext cx="4572000" cy="1524000"/>
            </a:xfrm>
            <a:prstGeom prst="roundRect">
              <a:avLst>
                <a:gd name="adj" fmla="val 3329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84200" dist="241300" dir="5400000" sx="88000" sy="88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g1267f4ec439_0_350"/>
            <p:cNvSpPr txBox="1"/>
            <p:nvPr/>
          </p:nvSpPr>
          <p:spPr>
            <a:xfrm>
              <a:off x="941777" y="2900733"/>
              <a:ext cx="4572000" cy="1200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defTabSz="914400" eaLnBrk="0" fontAlgn="base" latinLnBrk="0" hangingPunct="0">
                <a:buSzPts val="1800"/>
                <a:tabLst/>
              </a:pPr>
              <a:r>
                <a:rPr lang="en-US" alt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Recommends items similar to what the user has liked in the past, based on attributes (e.g., restaurant cuisine, food type, or restaurant rating).</a:t>
              </a:r>
            </a:p>
          </p:txBody>
        </p:sp>
      </p:grpSp>
      <p:grpSp>
        <p:nvGrpSpPr>
          <p:cNvPr id="526" name="Google Shape;526;g1267f4ec439_0_350"/>
          <p:cNvGrpSpPr/>
          <p:nvPr/>
        </p:nvGrpSpPr>
        <p:grpSpPr>
          <a:xfrm>
            <a:off x="6537091" y="4839567"/>
            <a:ext cx="4572000" cy="994302"/>
            <a:chOff x="1028836" y="2645422"/>
            <a:chExt cx="4572000" cy="1524000"/>
          </a:xfrm>
        </p:grpSpPr>
        <p:sp>
          <p:nvSpPr>
            <p:cNvPr id="527" name="Google Shape;527;g1267f4ec439_0_350"/>
            <p:cNvSpPr/>
            <p:nvPr/>
          </p:nvSpPr>
          <p:spPr>
            <a:xfrm>
              <a:off x="1028836" y="2645422"/>
              <a:ext cx="4572000" cy="1524000"/>
            </a:xfrm>
            <a:prstGeom prst="roundRect">
              <a:avLst>
                <a:gd name="adj" fmla="val 3329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84200" dist="241300" dir="5400000" sx="88000" sy="88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g1267f4ec439_0_350"/>
            <p:cNvSpPr txBox="1"/>
            <p:nvPr/>
          </p:nvSpPr>
          <p:spPr>
            <a:xfrm>
              <a:off x="1028836" y="2807257"/>
              <a:ext cx="457200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1800"/>
              </a:pPr>
              <a:r>
                <a:rPr 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Combines content-based and collaborative filtering to make more accurate recommendations.</a:t>
              </a:r>
              <a:endParaRPr sz="1800" dirty="0">
                <a:solidFill>
                  <a:srgbClr val="404040"/>
                </a:solidFill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3" name="Google Shape;603;g1267f4ec439_0_462">
            <a:extLst>
              <a:ext uri="{FF2B5EF4-FFF2-40B4-BE49-F238E27FC236}">
                <a16:creationId xmlns:a16="http://schemas.microsoft.com/office/drawing/2014/main" id="{542AA9A5-BF42-7A12-256A-DFB37C5EA03D}"/>
              </a:ext>
            </a:extLst>
          </p:cNvPr>
          <p:cNvSpPr/>
          <p:nvPr/>
        </p:nvSpPr>
        <p:spPr>
          <a:xfrm rot="14309916">
            <a:off x="6515447" y="1784334"/>
            <a:ext cx="673257" cy="46326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8712" y="0"/>
                </a:lnTo>
                <a:lnTo>
                  <a:pt x="21600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" name="Google Shape;630;g1267f4ec439_0_462">
            <a:extLst>
              <a:ext uri="{FF2B5EF4-FFF2-40B4-BE49-F238E27FC236}">
                <a16:creationId xmlns:a16="http://schemas.microsoft.com/office/drawing/2014/main" id="{6FA4139A-A410-3CB7-0496-04FB9C305BAF}"/>
              </a:ext>
            </a:extLst>
          </p:cNvPr>
          <p:cNvSpPr txBox="1"/>
          <p:nvPr/>
        </p:nvSpPr>
        <p:spPr>
          <a:xfrm>
            <a:off x="7266022" y="1938764"/>
            <a:ext cx="4794448" cy="90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0000"/>
              </a:lnSpc>
              <a:buSzPts val="1800"/>
            </a:pPr>
            <a:r>
              <a:rPr lang="en-US" sz="1600" b="1" dirty="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Example</a:t>
            </a:r>
            <a:r>
              <a:rPr lang="en-US" sz="1600" dirty="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: If a user likes Italian food, the system recommends other Italian restaurants based on their descriptions and tags.</a:t>
            </a:r>
            <a:endParaRPr lang="en-IN" sz="1600" dirty="0">
              <a:solidFill>
                <a:srgbClr val="40404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" name="Google Shape;551;g1267f4ec439_0_374">
            <a:extLst>
              <a:ext uri="{FF2B5EF4-FFF2-40B4-BE49-F238E27FC236}">
                <a16:creationId xmlns:a16="http://schemas.microsoft.com/office/drawing/2014/main" id="{A204594D-D3B8-0C9B-C2E0-A8B2E016B379}"/>
              </a:ext>
            </a:extLst>
          </p:cNvPr>
          <p:cNvSpPr txBox="1"/>
          <p:nvPr/>
        </p:nvSpPr>
        <p:spPr>
          <a:xfrm>
            <a:off x="6459634" y="295004"/>
            <a:ext cx="315159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200"/>
            </a:pPr>
            <a:r>
              <a:rPr lang="en-IN" sz="1800" b="1" dirty="0">
                <a:solidFill>
                  <a:schemeClr val="accent1"/>
                </a:solidFill>
                <a:latin typeface="Roboto"/>
                <a:ea typeface="Roboto"/>
                <a:cs typeface="Roboto"/>
              </a:rPr>
              <a:t>Content-Based Filtering</a:t>
            </a:r>
            <a:endParaRPr lang="en-US" sz="1800" b="1" dirty="0">
              <a:solidFill>
                <a:schemeClr val="accen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" name="Google Shape;551;g1267f4ec439_0_374">
            <a:extLst>
              <a:ext uri="{FF2B5EF4-FFF2-40B4-BE49-F238E27FC236}">
                <a16:creationId xmlns:a16="http://schemas.microsoft.com/office/drawing/2014/main" id="{7DA0A281-76A5-D06D-0D8F-5CDE06D94091}"/>
              </a:ext>
            </a:extLst>
          </p:cNvPr>
          <p:cNvSpPr txBox="1"/>
          <p:nvPr/>
        </p:nvSpPr>
        <p:spPr>
          <a:xfrm>
            <a:off x="976719" y="2450053"/>
            <a:ext cx="26491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200"/>
            </a:pPr>
            <a:r>
              <a:rPr lang="en-IN" sz="1800" b="1" dirty="0">
                <a:solidFill>
                  <a:schemeClr val="accent1"/>
                </a:solidFill>
                <a:latin typeface="Roboto"/>
                <a:ea typeface="Roboto"/>
                <a:cs typeface="Roboto"/>
              </a:rPr>
              <a:t>Collaborative Filtering</a:t>
            </a:r>
            <a:endParaRPr lang="en-US" sz="1800" b="1" dirty="0">
              <a:solidFill>
                <a:schemeClr val="accen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" name="Google Shape;551;g1267f4ec439_0_374">
            <a:extLst>
              <a:ext uri="{FF2B5EF4-FFF2-40B4-BE49-F238E27FC236}">
                <a16:creationId xmlns:a16="http://schemas.microsoft.com/office/drawing/2014/main" id="{D12AFD0B-3F99-5BC4-67CB-C81345838AAF}"/>
              </a:ext>
            </a:extLst>
          </p:cNvPr>
          <p:cNvSpPr txBox="1"/>
          <p:nvPr/>
        </p:nvSpPr>
        <p:spPr>
          <a:xfrm>
            <a:off x="6463119" y="4495049"/>
            <a:ext cx="43318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200"/>
            </a:pPr>
            <a:r>
              <a:rPr lang="en-IN" sz="1800" b="1" dirty="0">
                <a:solidFill>
                  <a:schemeClr val="accent1"/>
                </a:solidFill>
                <a:latin typeface="Roboto"/>
                <a:ea typeface="Roboto"/>
                <a:cs typeface="Roboto"/>
              </a:rPr>
              <a:t>Hybrid Recommendation Systems</a:t>
            </a:r>
            <a:endParaRPr lang="en-US" sz="1800" b="1" dirty="0">
              <a:solidFill>
                <a:schemeClr val="accen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1" name="Google Shape;603;g1267f4ec439_0_462">
            <a:extLst>
              <a:ext uri="{FF2B5EF4-FFF2-40B4-BE49-F238E27FC236}">
                <a16:creationId xmlns:a16="http://schemas.microsoft.com/office/drawing/2014/main" id="{09FB83AF-8216-B8F5-2A6A-B7C5263492B7}"/>
              </a:ext>
            </a:extLst>
          </p:cNvPr>
          <p:cNvSpPr/>
          <p:nvPr/>
        </p:nvSpPr>
        <p:spPr>
          <a:xfrm rot="14309916">
            <a:off x="1065598" y="4100316"/>
            <a:ext cx="673257" cy="46326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8712" y="0"/>
                </a:lnTo>
                <a:lnTo>
                  <a:pt x="21600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Google Shape;630;g1267f4ec439_0_462">
            <a:extLst>
              <a:ext uri="{FF2B5EF4-FFF2-40B4-BE49-F238E27FC236}">
                <a16:creationId xmlns:a16="http://schemas.microsoft.com/office/drawing/2014/main" id="{98F7BF6B-E558-E3AD-AC6A-24C49DF6E1E9}"/>
              </a:ext>
            </a:extLst>
          </p:cNvPr>
          <p:cNvSpPr txBox="1"/>
          <p:nvPr/>
        </p:nvSpPr>
        <p:spPr>
          <a:xfrm>
            <a:off x="1845541" y="4302086"/>
            <a:ext cx="3836509" cy="1323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Example</a:t>
            </a:r>
            <a:r>
              <a:rPr lang="en-US" sz="1600" dirty="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: </a:t>
            </a:r>
            <a:r>
              <a:rPr lang="en-US" altLang="en-US" sz="1600" dirty="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If User A and User B have liked the same set of restaurants, the system might recommend additional restaurants that User A likes but User B hasn't tried yet.</a:t>
            </a:r>
          </a:p>
        </p:txBody>
      </p:sp>
      <p:sp>
        <p:nvSpPr>
          <p:cNvPr id="15" name="Google Shape;603;g1267f4ec439_0_462">
            <a:extLst>
              <a:ext uri="{FF2B5EF4-FFF2-40B4-BE49-F238E27FC236}">
                <a16:creationId xmlns:a16="http://schemas.microsoft.com/office/drawing/2014/main" id="{DD55C197-82B8-69CF-8DFE-BD058D09F02A}"/>
              </a:ext>
            </a:extLst>
          </p:cNvPr>
          <p:cNvSpPr/>
          <p:nvPr/>
        </p:nvSpPr>
        <p:spPr>
          <a:xfrm rot="14034736">
            <a:off x="6540027" y="5811485"/>
            <a:ext cx="554184" cy="3172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8712" y="0"/>
                </a:lnTo>
                <a:lnTo>
                  <a:pt x="21600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Google Shape;630;g1267f4ec439_0_462">
            <a:extLst>
              <a:ext uri="{FF2B5EF4-FFF2-40B4-BE49-F238E27FC236}">
                <a16:creationId xmlns:a16="http://schemas.microsoft.com/office/drawing/2014/main" id="{E224B1D6-046E-FA54-3ECE-73E4BF9441BF}"/>
              </a:ext>
            </a:extLst>
          </p:cNvPr>
          <p:cNvSpPr txBox="1"/>
          <p:nvPr/>
        </p:nvSpPr>
        <p:spPr>
          <a:xfrm>
            <a:off x="7155880" y="5899960"/>
            <a:ext cx="4274119" cy="90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0000"/>
              </a:lnSpc>
              <a:buSzPts val="1800"/>
            </a:pPr>
            <a:r>
              <a:rPr lang="en-US" sz="1600" b="1" dirty="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Example</a:t>
            </a:r>
            <a:r>
              <a:rPr lang="en-US" sz="1600" dirty="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: A system might recommend a new Italian restaurant based on content features but also consider similar users’ preferences.</a:t>
            </a:r>
            <a:endParaRPr lang="en-IN" sz="1600" dirty="0">
              <a:solidFill>
                <a:srgbClr val="404040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g1267f4ec439_0_614"/>
          <p:cNvGrpSpPr/>
          <p:nvPr/>
        </p:nvGrpSpPr>
        <p:grpSpPr>
          <a:xfrm>
            <a:off x="467245" y="1685514"/>
            <a:ext cx="11362806" cy="821733"/>
            <a:chOff x="324428" y="1346023"/>
            <a:chExt cx="10959600" cy="821733"/>
          </a:xfrm>
        </p:grpSpPr>
        <p:sp>
          <p:nvSpPr>
            <p:cNvPr id="657" name="Google Shape;657;g1267f4ec439_0_614"/>
            <p:cNvSpPr/>
            <p:nvPr/>
          </p:nvSpPr>
          <p:spPr>
            <a:xfrm>
              <a:off x="984159" y="1832990"/>
              <a:ext cx="223236" cy="233755"/>
            </a:xfrm>
            <a:custGeom>
              <a:avLst/>
              <a:gdLst/>
              <a:ahLst/>
              <a:cxnLst/>
              <a:rect l="l" t="t" r="r" b="b"/>
              <a:pathLst>
                <a:path w="21600" h="21294" extrusionOk="0">
                  <a:moveTo>
                    <a:pt x="17208" y="15534"/>
                  </a:moveTo>
                  <a:cubicBezTo>
                    <a:pt x="16444" y="15195"/>
                    <a:pt x="14772" y="14720"/>
                    <a:pt x="14081" y="14313"/>
                  </a:cubicBezTo>
                  <a:cubicBezTo>
                    <a:pt x="13635" y="14052"/>
                    <a:pt x="12766" y="13513"/>
                    <a:pt x="12199" y="13160"/>
                  </a:cubicBezTo>
                  <a:lnTo>
                    <a:pt x="12199" y="10830"/>
                  </a:lnTo>
                  <a:cubicBezTo>
                    <a:pt x="12899" y="10258"/>
                    <a:pt x="13439" y="9266"/>
                    <a:pt x="13686" y="8062"/>
                  </a:cubicBezTo>
                  <a:lnTo>
                    <a:pt x="13714" y="8062"/>
                  </a:lnTo>
                  <a:cubicBezTo>
                    <a:pt x="13714" y="8062"/>
                    <a:pt x="13718" y="8053"/>
                    <a:pt x="13718" y="8050"/>
                  </a:cubicBezTo>
                  <a:cubicBezTo>
                    <a:pt x="13727" y="8053"/>
                    <a:pt x="13732" y="8064"/>
                    <a:pt x="13742" y="8067"/>
                  </a:cubicBezTo>
                  <a:cubicBezTo>
                    <a:pt x="14003" y="8131"/>
                    <a:pt x="14324" y="7806"/>
                    <a:pt x="14457" y="7340"/>
                  </a:cubicBezTo>
                  <a:cubicBezTo>
                    <a:pt x="14591" y="6875"/>
                    <a:pt x="14488" y="6445"/>
                    <a:pt x="14227" y="6378"/>
                  </a:cubicBezTo>
                  <a:cubicBezTo>
                    <a:pt x="14213" y="6375"/>
                    <a:pt x="14198" y="6384"/>
                    <a:pt x="14185" y="6383"/>
                  </a:cubicBezTo>
                  <a:cubicBezTo>
                    <a:pt x="14359" y="5487"/>
                    <a:pt x="14452" y="4377"/>
                    <a:pt x="14155" y="3416"/>
                  </a:cubicBezTo>
                  <a:cubicBezTo>
                    <a:pt x="13739" y="2061"/>
                    <a:pt x="13265" y="1811"/>
                    <a:pt x="11866" y="1454"/>
                  </a:cubicBezTo>
                  <a:cubicBezTo>
                    <a:pt x="10468" y="1097"/>
                    <a:pt x="9705" y="1427"/>
                    <a:pt x="9387" y="1564"/>
                  </a:cubicBezTo>
                  <a:cubicBezTo>
                    <a:pt x="9069" y="1701"/>
                    <a:pt x="8720" y="2057"/>
                    <a:pt x="8720" y="2057"/>
                  </a:cubicBezTo>
                  <a:cubicBezTo>
                    <a:pt x="8720" y="2057"/>
                    <a:pt x="8275" y="1811"/>
                    <a:pt x="7734" y="2442"/>
                  </a:cubicBezTo>
                  <a:cubicBezTo>
                    <a:pt x="7193" y="3072"/>
                    <a:pt x="7257" y="3374"/>
                    <a:pt x="7257" y="3731"/>
                  </a:cubicBezTo>
                  <a:cubicBezTo>
                    <a:pt x="7257" y="4819"/>
                    <a:pt x="7352" y="5701"/>
                    <a:pt x="7472" y="6383"/>
                  </a:cubicBezTo>
                  <a:cubicBezTo>
                    <a:pt x="7460" y="6384"/>
                    <a:pt x="7447" y="6375"/>
                    <a:pt x="7434" y="6378"/>
                  </a:cubicBezTo>
                  <a:cubicBezTo>
                    <a:pt x="7173" y="6445"/>
                    <a:pt x="7070" y="6875"/>
                    <a:pt x="7203" y="7340"/>
                  </a:cubicBezTo>
                  <a:cubicBezTo>
                    <a:pt x="7337" y="7806"/>
                    <a:pt x="7659" y="8131"/>
                    <a:pt x="7919" y="8067"/>
                  </a:cubicBezTo>
                  <a:cubicBezTo>
                    <a:pt x="7921" y="8067"/>
                    <a:pt x="7922" y="8064"/>
                    <a:pt x="7924" y="8064"/>
                  </a:cubicBezTo>
                  <a:cubicBezTo>
                    <a:pt x="7936" y="8090"/>
                    <a:pt x="7947" y="8116"/>
                    <a:pt x="7947" y="8116"/>
                  </a:cubicBezTo>
                  <a:lnTo>
                    <a:pt x="8018" y="8114"/>
                  </a:lnTo>
                  <a:cubicBezTo>
                    <a:pt x="8257" y="9231"/>
                    <a:pt x="8747" y="10160"/>
                    <a:pt x="9382" y="10734"/>
                  </a:cubicBezTo>
                  <a:lnTo>
                    <a:pt x="9382" y="13154"/>
                  </a:lnTo>
                  <a:cubicBezTo>
                    <a:pt x="8815" y="13507"/>
                    <a:pt x="7939" y="14051"/>
                    <a:pt x="7491" y="14313"/>
                  </a:cubicBezTo>
                  <a:cubicBezTo>
                    <a:pt x="6801" y="14720"/>
                    <a:pt x="5128" y="15195"/>
                    <a:pt x="4364" y="15534"/>
                  </a:cubicBezTo>
                  <a:cubicBezTo>
                    <a:pt x="3602" y="15872"/>
                    <a:pt x="1565" y="16834"/>
                    <a:pt x="1565" y="18759"/>
                  </a:cubicBezTo>
                  <a:cubicBezTo>
                    <a:pt x="1565" y="18951"/>
                    <a:pt x="1851" y="19101"/>
                    <a:pt x="2302" y="19221"/>
                  </a:cubicBezTo>
                  <a:cubicBezTo>
                    <a:pt x="3192" y="19651"/>
                    <a:pt x="6655" y="19974"/>
                    <a:pt x="10799" y="19974"/>
                  </a:cubicBezTo>
                  <a:cubicBezTo>
                    <a:pt x="15023" y="19974"/>
                    <a:pt x="18545" y="19639"/>
                    <a:pt x="19351" y="19196"/>
                  </a:cubicBezTo>
                  <a:cubicBezTo>
                    <a:pt x="19752" y="19079"/>
                    <a:pt x="20007" y="18937"/>
                    <a:pt x="20007" y="18759"/>
                  </a:cubicBezTo>
                  <a:cubicBezTo>
                    <a:pt x="20007" y="16834"/>
                    <a:pt x="17971" y="15872"/>
                    <a:pt x="17208" y="15534"/>
                  </a:cubicBezTo>
                  <a:cubicBezTo>
                    <a:pt x="17208" y="15534"/>
                    <a:pt x="17208" y="15534"/>
                    <a:pt x="17208" y="15534"/>
                  </a:cubicBezTo>
                  <a:close/>
                  <a:moveTo>
                    <a:pt x="10801" y="21294"/>
                  </a:moveTo>
                  <a:cubicBezTo>
                    <a:pt x="4835" y="21294"/>
                    <a:pt x="0" y="20334"/>
                    <a:pt x="0" y="19047"/>
                  </a:cubicBezTo>
                  <a:cubicBezTo>
                    <a:pt x="0" y="19042"/>
                    <a:pt x="1" y="19039"/>
                    <a:pt x="1" y="19035"/>
                  </a:cubicBezTo>
                  <a:cubicBezTo>
                    <a:pt x="1" y="19035"/>
                    <a:pt x="0" y="19033"/>
                    <a:pt x="0" y="19032"/>
                  </a:cubicBezTo>
                  <a:cubicBezTo>
                    <a:pt x="0" y="16644"/>
                    <a:pt x="1977" y="14936"/>
                    <a:pt x="2923" y="14515"/>
                  </a:cubicBezTo>
                  <a:cubicBezTo>
                    <a:pt x="3871" y="14096"/>
                    <a:pt x="5947" y="13507"/>
                    <a:pt x="6803" y="13002"/>
                  </a:cubicBezTo>
                  <a:cubicBezTo>
                    <a:pt x="7660" y="12497"/>
                    <a:pt x="7941" y="12287"/>
                    <a:pt x="7941" y="12287"/>
                  </a:cubicBezTo>
                  <a:cubicBezTo>
                    <a:pt x="7941" y="12287"/>
                    <a:pt x="7947" y="12352"/>
                    <a:pt x="7967" y="12457"/>
                  </a:cubicBezTo>
                  <a:lnTo>
                    <a:pt x="7967" y="11388"/>
                  </a:lnTo>
                  <a:cubicBezTo>
                    <a:pt x="7357" y="10637"/>
                    <a:pt x="6893" y="9650"/>
                    <a:pt x="6640" y="8529"/>
                  </a:cubicBezTo>
                  <a:cubicBezTo>
                    <a:pt x="6634" y="8531"/>
                    <a:pt x="6629" y="8538"/>
                    <a:pt x="6622" y="8540"/>
                  </a:cubicBezTo>
                  <a:cubicBezTo>
                    <a:pt x="6214" y="8643"/>
                    <a:pt x="5712" y="8134"/>
                    <a:pt x="5502" y="7405"/>
                  </a:cubicBezTo>
                  <a:cubicBezTo>
                    <a:pt x="5292" y="6677"/>
                    <a:pt x="5455" y="6003"/>
                    <a:pt x="5863" y="5900"/>
                  </a:cubicBezTo>
                  <a:cubicBezTo>
                    <a:pt x="5889" y="5894"/>
                    <a:pt x="5915" y="5908"/>
                    <a:pt x="5942" y="5906"/>
                  </a:cubicBezTo>
                  <a:cubicBezTo>
                    <a:pt x="5876" y="5100"/>
                    <a:pt x="5793" y="4001"/>
                    <a:pt x="5793" y="3667"/>
                  </a:cubicBezTo>
                  <a:cubicBezTo>
                    <a:pt x="5793" y="3121"/>
                    <a:pt x="5702" y="2659"/>
                    <a:pt x="6468" y="1692"/>
                  </a:cubicBezTo>
                  <a:cubicBezTo>
                    <a:pt x="7236" y="724"/>
                    <a:pt x="7867" y="1103"/>
                    <a:pt x="7867" y="1103"/>
                  </a:cubicBezTo>
                  <a:cubicBezTo>
                    <a:pt x="7867" y="1103"/>
                    <a:pt x="8364" y="639"/>
                    <a:pt x="8815" y="429"/>
                  </a:cubicBezTo>
                  <a:cubicBezTo>
                    <a:pt x="9266" y="219"/>
                    <a:pt x="10348" y="-306"/>
                    <a:pt x="12334" y="239"/>
                  </a:cubicBezTo>
                  <a:cubicBezTo>
                    <a:pt x="14318" y="787"/>
                    <a:pt x="15085" y="1018"/>
                    <a:pt x="15582" y="3121"/>
                  </a:cubicBezTo>
                  <a:cubicBezTo>
                    <a:pt x="15867" y="4333"/>
                    <a:pt x="15821" y="5295"/>
                    <a:pt x="15734" y="5903"/>
                  </a:cubicBezTo>
                  <a:cubicBezTo>
                    <a:pt x="15749" y="5905"/>
                    <a:pt x="15765" y="5897"/>
                    <a:pt x="15780" y="5900"/>
                  </a:cubicBezTo>
                  <a:cubicBezTo>
                    <a:pt x="16190" y="6003"/>
                    <a:pt x="16351" y="6677"/>
                    <a:pt x="16141" y="7405"/>
                  </a:cubicBezTo>
                  <a:cubicBezTo>
                    <a:pt x="15936" y="8120"/>
                    <a:pt x="15451" y="8620"/>
                    <a:pt x="15046" y="8541"/>
                  </a:cubicBezTo>
                  <a:cubicBezTo>
                    <a:pt x="14778" y="9720"/>
                    <a:pt x="14280" y="10747"/>
                    <a:pt x="13622" y="11508"/>
                  </a:cubicBezTo>
                  <a:lnTo>
                    <a:pt x="13622" y="12353"/>
                  </a:lnTo>
                  <a:cubicBezTo>
                    <a:pt x="13629" y="12313"/>
                    <a:pt x="13631" y="12287"/>
                    <a:pt x="13631" y="12287"/>
                  </a:cubicBezTo>
                  <a:cubicBezTo>
                    <a:pt x="13631" y="12287"/>
                    <a:pt x="13913" y="12497"/>
                    <a:pt x="14769" y="13002"/>
                  </a:cubicBezTo>
                  <a:cubicBezTo>
                    <a:pt x="15626" y="13507"/>
                    <a:pt x="17702" y="14096"/>
                    <a:pt x="18648" y="14515"/>
                  </a:cubicBezTo>
                  <a:cubicBezTo>
                    <a:pt x="19573" y="14925"/>
                    <a:pt x="21462" y="16564"/>
                    <a:pt x="21557" y="18859"/>
                  </a:cubicBezTo>
                  <a:cubicBezTo>
                    <a:pt x="21580" y="18921"/>
                    <a:pt x="21599" y="18984"/>
                    <a:pt x="21599" y="19047"/>
                  </a:cubicBezTo>
                  <a:cubicBezTo>
                    <a:pt x="21599" y="20334"/>
                    <a:pt x="16764" y="21294"/>
                    <a:pt x="10801" y="21294"/>
                  </a:cubicBezTo>
                  <a:cubicBezTo>
                    <a:pt x="10801" y="21294"/>
                    <a:pt x="10801" y="21294"/>
                    <a:pt x="10801" y="212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8" name="Google Shape;658;g1267f4ec439_0_614"/>
            <p:cNvGrpSpPr/>
            <p:nvPr/>
          </p:nvGrpSpPr>
          <p:grpSpPr>
            <a:xfrm>
              <a:off x="324428" y="1457652"/>
              <a:ext cx="571800" cy="571800"/>
              <a:chOff x="886403" y="1720475"/>
              <a:chExt cx="571800" cy="571800"/>
            </a:xfrm>
          </p:grpSpPr>
          <p:sp>
            <p:nvSpPr>
              <p:cNvPr id="659" name="Google Shape;659;g1267f4ec439_0_614"/>
              <p:cNvSpPr/>
              <p:nvPr/>
            </p:nvSpPr>
            <p:spPr>
              <a:xfrm>
                <a:off x="886403" y="1720475"/>
                <a:ext cx="571800" cy="571800"/>
              </a:xfrm>
              <a:prstGeom prst="roundRect">
                <a:avLst>
                  <a:gd name="adj" fmla="val 6771"/>
                </a:avLst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1267f4ec439_0_614"/>
              <p:cNvSpPr/>
              <p:nvPr/>
            </p:nvSpPr>
            <p:spPr>
              <a:xfrm>
                <a:off x="973899" y="1848265"/>
                <a:ext cx="403178" cy="324436"/>
              </a:xfrm>
              <a:custGeom>
                <a:avLst/>
                <a:gdLst/>
                <a:ahLst/>
                <a:cxnLst/>
                <a:rect l="l" t="t" r="r" b="b"/>
                <a:pathLst>
                  <a:path w="21335" h="21422" extrusionOk="0">
                    <a:moveTo>
                      <a:pt x="19499" y="4188"/>
                    </a:moveTo>
                    <a:lnTo>
                      <a:pt x="17977" y="2290"/>
                    </a:lnTo>
                    <a:cubicBezTo>
                      <a:pt x="17713" y="1961"/>
                      <a:pt x="17284" y="1961"/>
                      <a:pt x="17018" y="2290"/>
                    </a:cubicBezTo>
                    <a:lnTo>
                      <a:pt x="8914" y="12399"/>
                    </a:lnTo>
                    <a:cubicBezTo>
                      <a:pt x="8384" y="13060"/>
                      <a:pt x="7524" y="13060"/>
                      <a:pt x="6996" y="12399"/>
                    </a:cubicBezTo>
                    <a:lnTo>
                      <a:pt x="4317" y="9058"/>
                    </a:lnTo>
                    <a:cubicBezTo>
                      <a:pt x="4051" y="8728"/>
                      <a:pt x="3622" y="8728"/>
                      <a:pt x="3358" y="9058"/>
                    </a:cubicBezTo>
                    <a:lnTo>
                      <a:pt x="1836" y="10956"/>
                    </a:lnTo>
                    <a:cubicBezTo>
                      <a:pt x="1572" y="11286"/>
                      <a:pt x="1572" y="11821"/>
                      <a:pt x="1836" y="12152"/>
                    </a:cubicBezTo>
                    <a:lnTo>
                      <a:pt x="7523" y="19246"/>
                    </a:lnTo>
                    <a:cubicBezTo>
                      <a:pt x="7788" y="19575"/>
                      <a:pt x="8218" y="19575"/>
                      <a:pt x="8482" y="19246"/>
                    </a:cubicBezTo>
                    <a:lnTo>
                      <a:pt x="10004" y="17348"/>
                    </a:lnTo>
                    <a:cubicBezTo>
                      <a:pt x="10076" y="17257"/>
                      <a:pt x="10125" y="17149"/>
                      <a:pt x="10158" y="17036"/>
                    </a:cubicBezTo>
                    <a:lnTo>
                      <a:pt x="19499" y="5385"/>
                    </a:lnTo>
                    <a:cubicBezTo>
                      <a:pt x="19763" y="5053"/>
                      <a:pt x="19763" y="4518"/>
                      <a:pt x="19499" y="4188"/>
                    </a:cubicBezTo>
                    <a:cubicBezTo>
                      <a:pt x="19499" y="4188"/>
                      <a:pt x="19499" y="4188"/>
                      <a:pt x="19499" y="4188"/>
                    </a:cubicBezTo>
                    <a:close/>
                    <a:moveTo>
                      <a:pt x="20938" y="5983"/>
                    </a:moveTo>
                    <a:lnTo>
                      <a:pt x="8951" y="20934"/>
                    </a:lnTo>
                    <a:cubicBezTo>
                      <a:pt x="8675" y="21278"/>
                      <a:pt x="8314" y="21434"/>
                      <a:pt x="7955" y="21420"/>
                    </a:cubicBezTo>
                    <a:cubicBezTo>
                      <a:pt x="7597" y="21434"/>
                      <a:pt x="7233" y="21278"/>
                      <a:pt x="6958" y="20934"/>
                    </a:cubicBezTo>
                    <a:lnTo>
                      <a:pt x="397" y="12750"/>
                    </a:lnTo>
                    <a:cubicBezTo>
                      <a:pt x="-132" y="12090"/>
                      <a:pt x="-132" y="11019"/>
                      <a:pt x="397" y="10358"/>
                    </a:cubicBezTo>
                    <a:lnTo>
                      <a:pt x="2878" y="7263"/>
                    </a:lnTo>
                    <a:cubicBezTo>
                      <a:pt x="3408" y="6602"/>
                      <a:pt x="4267" y="6602"/>
                      <a:pt x="4797" y="7263"/>
                    </a:cubicBezTo>
                    <a:lnTo>
                      <a:pt x="7955" y="11203"/>
                    </a:lnTo>
                    <a:lnTo>
                      <a:pt x="16538" y="495"/>
                    </a:lnTo>
                    <a:cubicBezTo>
                      <a:pt x="17068" y="-165"/>
                      <a:pt x="17928" y="-165"/>
                      <a:pt x="18458" y="495"/>
                    </a:cubicBezTo>
                    <a:lnTo>
                      <a:pt x="20938" y="3590"/>
                    </a:lnTo>
                    <a:cubicBezTo>
                      <a:pt x="21467" y="4251"/>
                      <a:pt x="21467" y="5322"/>
                      <a:pt x="20938" y="5983"/>
                    </a:cubicBezTo>
                    <a:cubicBezTo>
                      <a:pt x="20938" y="5983"/>
                      <a:pt x="20938" y="5983"/>
                      <a:pt x="20938" y="598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1" name="Google Shape;661;g1267f4ec439_0_614"/>
            <p:cNvSpPr txBox="1"/>
            <p:nvPr/>
          </p:nvSpPr>
          <p:spPr>
            <a:xfrm>
              <a:off x="978728" y="1346023"/>
              <a:ext cx="10305300" cy="821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800"/>
                <a:buFont typeface="Roboto"/>
                <a:buNone/>
              </a:pPr>
              <a:r>
                <a:rPr lang="en-US" sz="1800" b="1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Increased Engagement</a:t>
              </a:r>
              <a:r>
                <a:rPr 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: Personalized suggestions drive more orders, keeping users engaged with the platform.</a:t>
              </a:r>
              <a:endParaRPr sz="1800" dirty="0">
                <a:solidFill>
                  <a:srgbClr val="404040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662" name="Google Shape;662;g1267f4ec439_0_614"/>
          <p:cNvGrpSpPr/>
          <p:nvPr/>
        </p:nvGrpSpPr>
        <p:grpSpPr>
          <a:xfrm>
            <a:off x="467245" y="2557257"/>
            <a:ext cx="11362806" cy="821733"/>
            <a:chOff x="324428" y="1346023"/>
            <a:chExt cx="10959600" cy="821733"/>
          </a:xfrm>
        </p:grpSpPr>
        <p:sp>
          <p:nvSpPr>
            <p:cNvPr id="663" name="Google Shape;663;g1267f4ec439_0_614"/>
            <p:cNvSpPr/>
            <p:nvPr/>
          </p:nvSpPr>
          <p:spPr>
            <a:xfrm>
              <a:off x="984159" y="1832990"/>
              <a:ext cx="223236" cy="233755"/>
            </a:xfrm>
            <a:custGeom>
              <a:avLst/>
              <a:gdLst/>
              <a:ahLst/>
              <a:cxnLst/>
              <a:rect l="l" t="t" r="r" b="b"/>
              <a:pathLst>
                <a:path w="21600" h="21294" extrusionOk="0">
                  <a:moveTo>
                    <a:pt x="17208" y="15534"/>
                  </a:moveTo>
                  <a:cubicBezTo>
                    <a:pt x="16444" y="15195"/>
                    <a:pt x="14772" y="14720"/>
                    <a:pt x="14081" y="14313"/>
                  </a:cubicBezTo>
                  <a:cubicBezTo>
                    <a:pt x="13635" y="14052"/>
                    <a:pt x="12766" y="13513"/>
                    <a:pt x="12199" y="13160"/>
                  </a:cubicBezTo>
                  <a:lnTo>
                    <a:pt x="12199" y="10830"/>
                  </a:lnTo>
                  <a:cubicBezTo>
                    <a:pt x="12899" y="10258"/>
                    <a:pt x="13439" y="9266"/>
                    <a:pt x="13686" y="8062"/>
                  </a:cubicBezTo>
                  <a:lnTo>
                    <a:pt x="13714" y="8062"/>
                  </a:lnTo>
                  <a:cubicBezTo>
                    <a:pt x="13714" y="8062"/>
                    <a:pt x="13718" y="8053"/>
                    <a:pt x="13718" y="8050"/>
                  </a:cubicBezTo>
                  <a:cubicBezTo>
                    <a:pt x="13727" y="8053"/>
                    <a:pt x="13732" y="8064"/>
                    <a:pt x="13742" y="8067"/>
                  </a:cubicBezTo>
                  <a:cubicBezTo>
                    <a:pt x="14003" y="8131"/>
                    <a:pt x="14324" y="7806"/>
                    <a:pt x="14457" y="7340"/>
                  </a:cubicBezTo>
                  <a:cubicBezTo>
                    <a:pt x="14591" y="6875"/>
                    <a:pt x="14488" y="6445"/>
                    <a:pt x="14227" y="6378"/>
                  </a:cubicBezTo>
                  <a:cubicBezTo>
                    <a:pt x="14213" y="6375"/>
                    <a:pt x="14198" y="6384"/>
                    <a:pt x="14185" y="6383"/>
                  </a:cubicBezTo>
                  <a:cubicBezTo>
                    <a:pt x="14359" y="5487"/>
                    <a:pt x="14452" y="4377"/>
                    <a:pt x="14155" y="3416"/>
                  </a:cubicBezTo>
                  <a:cubicBezTo>
                    <a:pt x="13739" y="2061"/>
                    <a:pt x="13265" y="1811"/>
                    <a:pt x="11866" y="1454"/>
                  </a:cubicBezTo>
                  <a:cubicBezTo>
                    <a:pt x="10468" y="1097"/>
                    <a:pt x="9705" y="1427"/>
                    <a:pt x="9387" y="1564"/>
                  </a:cubicBezTo>
                  <a:cubicBezTo>
                    <a:pt x="9069" y="1701"/>
                    <a:pt x="8720" y="2057"/>
                    <a:pt x="8720" y="2057"/>
                  </a:cubicBezTo>
                  <a:cubicBezTo>
                    <a:pt x="8720" y="2057"/>
                    <a:pt x="8275" y="1811"/>
                    <a:pt x="7734" y="2442"/>
                  </a:cubicBezTo>
                  <a:cubicBezTo>
                    <a:pt x="7193" y="3072"/>
                    <a:pt x="7257" y="3374"/>
                    <a:pt x="7257" y="3731"/>
                  </a:cubicBezTo>
                  <a:cubicBezTo>
                    <a:pt x="7257" y="4819"/>
                    <a:pt x="7352" y="5701"/>
                    <a:pt x="7472" y="6383"/>
                  </a:cubicBezTo>
                  <a:cubicBezTo>
                    <a:pt x="7460" y="6384"/>
                    <a:pt x="7447" y="6375"/>
                    <a:pt x="7434" y="6378"/>
                  </a:cubicBezTo>
                  <a:cubicBezTo>
                    <a:pt x="7173" y="6445"/>
                    <a:pt x="7070" y="6875"/>
                    <a:pt x="7203" y="7340"/>
                  </a:cubicBezTo>
                  <a:cubicBezTo>
                    <a:pt x="7337" y="7806"/>
                    <a:pt x="7659" y="8131"/>
                    <a:pt x="7919" y="8067"/>
                  </a:cubicBezTo>
                  <a:cubicBezTo>
                    <a:pt x="7921" y="8067"/>
                    <a:pt x="7922" y="8064"/>
                    <a:pt x="7924" y="8064"/>
                  </a:cubicBezTo>
                  <a:cubicBezTo>
                    <a:pt x="7936" y="8090"/>
                    <a:pt x="7947" y="8116"/>
                    <a:pt x="7947" y="8116"/>
                  </a:cubicBezTo>
                  <a:lnTo>
                    <a:pt x="8018" y="8114"/>
                  </a:lnTo>
                  <a:cubicBezTo>
                    <a:pt x="8257" y="9231"/>
                    <a:pt x="8747" y="10160"/>
                    <a:pt x="9382" y="10734"/>
                  </a:cubicBezTo>
                  <a:lnTo>
                    <a:pt x="9382" y="13154"/>
                  </a:lnTo>
                  <a:cubicBezTo>
                    <a:pt x="8815" y="13507"/>
                    <a:pt x="7939" y="14051"/>
                    <a:pt x="7491" y="14313"/>
                  </a:cubicBezTo>
                  <a:cubicBezTo>
                    <a:pt x="6801" y="14720"/>
                    <a:pt x="5128" y="15195"/>
                    <a:pt x="4364" y="15534"/>
                  </a:cubicBezTo>
                  <a:cubicBezTo>
                    <a:pt x="3602" y="15872"/>
                    <a:pt x="1565" y="16834"/>
                    <a:pt x="1565" y="18759"/>
                  </a:cubicBezTo>
                  <a:cubicBezTo>
                    <a:pt x="1565" y="18951"/>
                    <a:pt x="1851" y="19101"/>
                    <a:pt x="2302" y="19221"/>
                  </a:cubicBezTo>
                  <a:cubicBezTo>
                    <a:pt x="3192" y="19651"/>
                    <a:pt x="6655" y="19974"/>
                    <a:pt x="10799" y="19974"/>
                  </a:cubicBezTo>
                  <a:cubicBezTo>
                    <a:pt x="15023" y="19974"/>
                    <a:pt x="18545" y="19639"/>
                    <a:pt x="19351" y="19196"/>
                  </a:cubicBezTo>
                  <a:cubicBezTo>
                    <a:pt x="19752" y="19079"/>
                    <a:pt x="20007" y="18937"/>
                    <a:pt x="20007" y="18759"/>
                  </a:cubicBezTo>
                  <a:cubicBezTo>
                    <a:pt x="20007" y="16834"/>
                    <a:pt x="17971" y="15872"/>
                    <a:pt x="17208" y="15534"/>
                  </a:cubicBezTo>
                  <a:cubicBezTo>
                    <a:pt x="17208" y="15534"/>
                    <a:pt x="17208" y="15534"/>
                    <a:pt x="17208" y="15534"/>
                  </a:cubicBezTo>
                  <a:close/>
                  <a:moveTo>
                    <a:pt x="10801" y="21294"/>
                  </a:moveTo>
                  <a:cubicBezTo>
                    <a:pt x="4835" y="21294"/>
                    <a:pt x="0" y="20334"/>
                    <a:pt x="0" y="19047"/>
                  </a:cubicBezTo>
                  <a:cubicBezTo>
                    <a:pt x="0" y="19042"/>
                    <a:pt x="1" y="19039"/>
                    <a:pt x="1" y="19035"/>
                  </a:cubicBezTo>
                  <a:cubicBezTo>
                    <a:pt x="1" y="19035"/>
                    <a:pt x="0" y="19033"/>
                    <a:pt x="0" y="19032"/>
                  </a:cubicBezTo>
                  <a:cubicBezTo>
                    <a:pt x="0" y="16644"/>
                    <a:pt x="1977" y="14936"/>
                    <a:pt x="2923" y="14515"/>
                  </a:cubicBezTo>
                  <a:cubicBezTo>
                    <a:pt x="3871" y="14096"/>
                    <a:pt x="5947" y="13507"/>
                    <a:pt x="6803" y="13002"/>
                  </a:cubicBezTo>
                  <a:cubicBezTo>
                    <a:pt x="7660" y="12497"/>
                    <a:pt x="7941" y="12287"/>
                    <a:pt x="7941" y="12287"/>
                  </a:cubicBezTo>
                  <a:cubicBezTo>
                    <a:pt x="7941" y="12287"/>
                    <a:pt x="7947" y="12352"/>
                    <a:pt x="7967" y="12457"/>
                  </a:cubicBezTo>
                  <a:lnTo>
                    <a:pt x="7967" y="11388"/>
                  </a:lnTo>
                  <a:cubicBezTo>
                    <a:pt x="7357" y="10637"/>
                    <a:pt x="6893" y="9650"/>
                    <a:pt x="6640" y="8529"/>
                  </a:cubicBezTo>
                  <a:cubicBezTo>
                    <a:pt x="6634" y="8531"/>
                    <a:pt x="6629" y="8538"/>
                    <a:pt x="6622" y="8540"/>
                  </a:cubicBezTo>
                  <a:cubicBezTo>
                    <a:pt x="6214" y="8643"/>
                    <a:pt x="5712" y="8134"/>
                    <a:pt x="5502" y="7405"/>
                  </a:cubicBezTo>
                  <a:cubicBezTo>
                    <a:pt x="5292" y="6677"/>
                    <a:pt x="5455" y="6003"/>
                    <a:pt x="5863" y="5900"/>
                  </a:cubicBezTo>
                  <a:cubicBezTo>
                    <a:pt x="5889" y="5894"/>
                    <a:pt x="5915" y="5908"/>
                    <a:pt x="5942" y="5906"/>
                  </a:cubicBezTo>
                  <a:cubicBezTo>
                    <a:pt x="5876" y="5100"/>
                    <a:pt x="5793" y="4001"/>
                    <a:pt x="5793" y="3667"/>
                  </a:cubicBezTo>
                  <a:cubicBezTo>
                    <a:pt x="5793" y="3121"/>
                    <a:pt x="5702" y="2659"/>
                    <a:pt x="6468" y="1692"/>
                  </a:cubicBezTo>
                  <a:cubicBezTo>
                    <a:pt x="7236" y="724"/>
                    <a:pt x="7867" y="1103"/>
                    <a:pt x="7867" y="1103"/>
                  </a:cubicBezTo>
                  <a:cubicBezTo>
                    <a:pt x="7867" y="1103"/>
                    <a:pt x="8364" y="639"/>
                    <a:pt x="8815" y="429"/>
                  </a:cubicBezTo>
                  <a:cubicBezTo>
                    <a:pt x="9266" y="219"/>
                    <a:pt x="10348" y="-306"/>
                    <a:pt x="12334" y="239"/>
                  </a:cubicBezTo>
                  <a:cubicBezTo>
                    <a:pt x="14318" y="787"/>
                    <a:pt x="15085" y="1018"/>
                    <a:pt x="15582" y="3121"/>
                  </a:cubicBezTo>
                  <a:cubicBezTo>
                    <a:pt x="15867" y="4333"/>
                    <a:pt x="15821" y="5295"/>
                    <a:pt x="15734" y="5903"/>
                  </a:cubicBezTo>
                  <a:cubicBezTo>
                    <a:pt x="15749" y="5905"/>
                    <a:pt x="15765" y="5897"/>
                    <a:pt x="15780" y="5900"/>
                  </a:cubicBezTo>
                  <a:cubicBezTo>
                    <a:pt x="16190" y="6003"/>
                    <a:pt x="16351" y="6677"/>
                    <a:pt x="16141" y="7405"/>
                  </a:cubicBezTo>
                  <a:cubicBezTo>
                    <a:pt x="15936" y="8120"/>
                    <a:pt x="15451" y="8620"/>
                    <a:pt x="15046" y="8541"/>
                  </a:cubicBezTo>
                  <a:cubicBezTo>
                    <a:pt x="14778" y="9720"/>
                    <a:pt x="14280" y="10747"/>
                    <a:pt x="13622" y="11508"/>
                  </a:cubicBezTo>
                  <a:lnTo>
                    <a:pt x="13622" y="12353"/>
                  </a:lnTo>
                  <a:cubicBezTo>
                    <a:pt x="13629" y="12313"/>
                    <a:pt x="13631" y="12287"/>
                    <a:pt x="13631" y="12287"/>
                  </a:cubicBezTo>
                  <a:cubicBezTo>
                    <a:pt x="13631" y="12287"/>
                    <a:pt x="13913" y="12497"/>
                    <a:pt x="14769" y="13002"/>
                  </a:cubicBezTo>
                  <a:cubicBezTo>
                    <a:pt x="15626" y="13507"/>
                    <a:pt x="17702" y="14096"/>
                    <a:pt x="18648" y="14515"/>
                  </a:cubicBezTo>
                  <a:cubicBezTo>
                    <a:pt x="19573" y="14925"/>
                    <a:pt x="21462" y="16564"/>
                    <a:pt x="21557" y="18859"/>
                  </a:cubicBezTo>
                  <a:cubicBezTo>
                    <a:pt x="21580" y="18921"/>
                    <a:pt x="21599" y="18984"/>
                    <a:pt x="21599" y="19047"/>
                  </a:cubicBezTo>
                  <a:cubicBezTo>
                    <a:pt x="21599" y="20334"/>
                    <a:pt x="16764" y="21294"/>
                    <a:pt x="10801" y="21294"/>
                  </a:cubicBezTo>
                  <a:cubicBezTo>
                    <a:pt x="10801" y="21294"/>
                    <a:pt x="10801" y="21294"/>
                    <a:pt x="10801" y="212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4" name="Google Shape;664;g1267f4ec439_0_614"/>
            <p:cNvGrpSpPr/>
            <p:nvPr/>
          </p:nvGrpSpPr>
          <p:grpSpPr>
            <a:xfrm>
              <a:off x="324428" y="1457652"/>
              <a:ext cx="571800" cy="571800"/>
              <a:chOff x="886403" y="1720475"/>
              <a:chExt cx="571800" cy="571800"/>
            </a:xfrm>
          </p:grpSpPr>
          <p:sp>
            <p:nvSpPr>
              <p:cNvPr id="665" name="Google Shape;665;g1267f4ec439_0_614"/>
              <p:cNvSpPr/>
              <p:nvPr/>
            </p:nvSpPr>
            <p:spPr>
              <a:xfrm>
                <a:off x="886403" y="1720475"/>
                <a:ext cx="571800" cy="571800"/>
              </a:xfrm>
              <a:prstGeom prst="roundRect">
                <a:avLst>
                  <a:gd name="adj" fmla="val 6771"/>
                </a:avLst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1267f4ec439_0_614"/>
              <p:cNvSpPr/>
              <p:nvPr/>
            </p:nvSpPr>
            <p:spPr>
              <a:xfrm>
                <a:off x="973899" y="1848265"/>
                <a:ext cx="403178" cy="324436"/>
              </a:xfrm>
              <a:custGeom>
                <a:avLst/>
                <a:gdLst/>
                <a:ahLst/>
                <a:cxnLst/>
                <a:rect l="l" t="t" r="r" b="b"/>
                <a:pathLst>
                  <a:path w="21335" h="21422" extrusionOk="0">
                    <a:moveTo>
                      <a:pt x="19499" y="4188"/>
                    </a:moveTo>
                    <a:lnTo>
                      <a:pt x="17977" y="2290"/>
                    </a:lnTo>
                    <a:cubicBezTo>
                      <a:pt x="17713" y="1961"/>
                      <a:pt x="17284" y="1961"/>
                      <a:pt x="17018" y="2290"/>
                    </a:cubicBezTo>
                    <a:lnTo>
                      <a:pt x="8914" y="12399"/>
                    </a:lnTo>
                    <a:cubicBezTo>
                      <a:pt x="8384" y="13060"/>
                      <a:pt x="7524" y="13060"/>
                      <a:pt x="6996" y="12399"/>
                    </a:cubicBezTo>
                    <a:lnTo>
                      <a:pt x="4317" y="9058"/>
                    </a:lnTo>
                    <a:cubicBezTo>
                      <a:pt x="4051" y="8728"/>
                      <a:pt x="3622" y="8728"/>
                      <a:pt x="3358" y="9058"/>
                    </a:cubicBezTo>
                    <a:lnTo>
                      <a:pt x="1836" y="10956"/>
                    </a:lnTo>
                    <a:cubicBezTo>
                      <a:pt x="1572" y="11286"/>
                      <a:pt x="1572" y="11821"/>
                      <a:pt x="1836" y="12152"/>
                    </a:cubicBezTo>
                    <a:lnTo>
                      <a:pt x="7523" y="19246"/>
                    </a:lnTo>
                    <a:cubicBezTo>
                      <a:pt x="7788" y="19575"/>
                      <a:pt x="8218" y="19575"/>
                      <a:pt x="8482" y="19246"/>
                    </a:cubicBezTo>
                    <a:lnTo>
                      <a:pt x="10004" y="17348"/>
                    </a:lnTo>
                    <a:cubicBezTo>
                      <a:pt x="10076" y="17257"/>
                      <a:pt x="10125" y="17149"/>
                      <a:pt x="10158" y="17036"/>
                    </a:cubicBezTo>
                    <a:lnTo>
                      <a:pt x="19499" y="5385"/>
                    </a:lnTo>
                    <a:cubicBezTo>
                      <a:pt x="19763" y="5053"/>
                      <a:pt x="19763" y="4518"/>
                      <a:pt x="19499" y="4188"/>
                    </a:cubicBezTo>
                    <a:cubicBezTo>
                      <a:pt x="19499" y="4188"/>
                      <a:pt x="19499" y="4188"/>
                      <a:pt x="19499" y="4188"/>
                    </a:cubicBezTo>
                    <a:close/>
                    <a:moveTo>
                      <a:pt x="20938" y="5983"/>
                    </a:moveTo>
                    <a:lnTo>
                      <a:pt x="8951" y="20934"/>
                    </a:lnTo>
                    <a:cubicBezTo>
                      <a:pt x="8675" y="21278"/>
                      <a:pt x="8314" y="21434"/>
                      <a:pt x="7955" y="21420"/>
                    </a:cubicBezTo>
                    <a:cubicBezTo>
                      <a:pt x="7597" y="21434"/>
                      <a:pt x="7233" y="21278"/>
                      <a:pt x="6958" y="20934"/>
                    </a:cubicBezTo>
                    <a:lnTo>
                      <a:pt x="397" y="12750"/>
                    </a:lnTo>
                    <a:cubicBezTo>
                      <a:pt x="-132" y="12090"/>
                      <a:pt x="-132" y="11019"/>
                      <a:pt x="397" y="10358"/>
                    </a:cubicBezTo>
                    <a:lnTo>
                      <a:pt x="2878" y="7263"/>
                    </a:lnTo>
                    <a:cubicBezTo>
                      <a:pt x="3408" y="6602"/>
                      <a:pt x="4267" y="6602"/>
                      <a:pt x="4797" y="7263"/>
                    </a:cubicBezTo>
                    <a:lnTo>
                      <a:pt x="7955" y="11203"/>
                    </a:lnTo>
                    <a:lnTo>
                      <a:pt x="16538" y="495"/>
                    </a:lnTo>
                    <a:cubicBezTo>
                      <a:pt x="17068" y="-165"/>
                      <a:pt x="17928" y="-165"/>
                      <a:pt x="18458" y="495"/>
                    </a:cubicBezTo>
                    <a:lnTo>
                      <a:pt x="20938" y="3590"/>
                    </a:lnTo>
                    <a:cubicBezTo>
                      <a:pt x="21467" y="4251"/>
                      <a:pt x="21467" y="5322"/>
                      <a:pt x="20938" y="5983"/>
                    </a:cubicBezTo>
                    <a:cubicBezTo>
                      <a:pt x="20938" y="5983"/>
                      <a:pt x="20938" y="5983"/>
                      <a:pt x="20938" y="598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7" name="Google Shape;667;g1267f4ec439_0_614"/>
            <p:cNvSpPr txBox="1"/>
            <p:nvPr/>
          </p:nvSpPr>
          <p:spPr>
            <a:xfrm>
              <a:off x="978728" y="1346023"/>
              <a:ext cx="10305300" cy="821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buClr>
                  <a:srgbClr val="404040"/>
                </a:buClr>
                <a:buSzPts val="1800"/>
              </a:pPr>
              <a:r>
                <a:rPr lang="en-US" sz="1800" b="1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Better User Experience</a:t>
              </a:r>
              <a:r>
                <a:rPr 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: Tailored recommendations help users find what they want quickly, making their experience smoother and more enjoyable.</a:t>
              </a:r>
              <a:endParaRPr sz="1800" dirty="0">
                <a:solidFill>
                  <a:srgbClr val="404040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668" name="Google Shape;668;g1267f4ec439_0_614"/>
          <p:cNvGrpSpPr/>
          <p:nvPr/>
        </p:nvGrpSpPr>
        <p:grpSpPr>
          <a:xfrm>
            <a:off x="467245" y="3429000"/>
            <a:ext cx="11362806" cy="821733"/>
            <a:chOff x="324428" y="1346023"/>
            <a:chExt cx="10959600" cy="821733"/>
          </a:xfrm>
        </p:grpSpPr>
        <p:sp>
          <p:nvSpPr>
            <p:cNvPr id="669" name="Google Shape;669;g1267f4ec439_0_614"/>
            <p:cNvSpPr/>
            <p:nvPr/>
          </p:nvSpPr>
          <p:spPr>
            <a:xfrm>
              <a:off x="984159" y="1832990"/>
              <a:ext cx="223236" cy="233755"/>
            </a:xfrm>
            <a:custGeom>
              <a:avLst/>
              <a:gdLst/>
              <a:ahLst/>
              <a:cxnLst/>
              <a:rect l="l" t="t" r="r" b="b"/>
              <a:pathLst>
                <a:path w="21600" h="21294" extrusionOk="0">
                  <a:moveTo>
                    <a:pt x="17208" y="15534"/>
                  </a:moveTo>
                  <a:cubicBezTo>
                    <a:pt x="16444" y="15195"/>
                    <a:pt x="14772" y="14720"/>
                    <a:pt x="14081" y="14313"/>
                  </a:cubicBezTo>
                  <a:cubicBezTo>
                    <a:pt x="13635" y="14052"/>
                    <a:pt x="12766" y="13513"/>
                    <a:pt x="12199" y="13160"/>
                  </a:cubicBezTo>
                  <a:lnTo>
                    <a:pt x="12199" y="10830"/>
                  </a:lnTo>
                  <a:cubicBezTo>
                    <a:pt x="12899" y="10258"/>
                    <a:pt x="13439" y="9266"/>
                    <a:pt x="13686" y="8062"/>
                  </a:cubicBezTo>
                  <a:lnTo>
                    <a:pt x="13714" y="8062"/>
                  </a:lnTo>
                  <a:cubicBezTo>
                    <a:pt x="13714" y="8062"/>
                    <a:pt x="13718" y="8053"/>
                    <a:pt x="13718" y="8050"/>
                  </a:cubicBezTo>
                  <a:cubicBezTo>
                    <a:pt x="13727" y="8053"/>
                    <a:pt x="13732" y="8064"/>
                    <a:pt x="13742" y="8067"/>
                  </a:cubicBezTo>
                  <a:cubicBezTo>
                    <a:pt x="14003" y="8131"/>
                    <a:pt x="14324" y="7806"/>
                    <a:pt x="14457" y="7340"/>
                  </a:cubicBezTo>
                  <a:cubicBezTo>
                    <a:pt x="14591" y="6875"/>
                    <a:pt x="14488" y="6445"/>
                    <a:pt x="14227" y="6378"/>
                  </a:cubicBezTo>
                  <a:cubicBezTo>
                    <a:pt x="14213" y="6375"/>
                    <a:pt x="14198" y="6384"/>
                    <a:pt x="14185" y="6383"/>
                  </a:cubicBezTo>
                  <a:cubicBezTo>
                    <a:pt x="14359" y="5487"/>
                    <a:pt x="14452" y="4377"/>
                    <a:pt x="14155" y="3416"/>
                  </a:cubicBezTo>
                  <a:cubicBezTo>
                    <a:pt x="13739" y="2061"/>
                    <a:pt x="13265" y="1811"/>
                    <a:pt x="11866" y="1454"/>
                  </a:cubicBezTo>
                  <a:cubicBezTo>
                    <a:pt x="10468" y="1097"/>
                    <a:pt x="9705" y="1427"/>
                    <a:pt x="9387" y="1564"/>
                  </a:cubicBezTo>
                  <a:cubicBezTo>
                    <a:pt x="9069" y="1701"/>
                    <a:pt x="8720" y="2057"/>
                    <a:pt x="8720" y="2057"/>
                  </a:cubicBezTo>
                  <a:cubicBezTo>
                    <a:pt x="8720" y="2057"/>
                    <a:pt x="8275" y="1811"/>
                    <a:pt x="7734" y="2442"/>
                  </a:cubicBezTo>
                  <a:cubicBezTo>
                    <a:pt x="7193" y="3072"/>
                    <a:pt x="7257" y="3374"/>
                    <a:pt x="7257" y="3731"/>
                  </a:cubicBezTo>
                  <a:cubicBezTo>
                    <a:pt x="7257" y="4819"/>
                    <a:pt x="7352" y="5701"/>
                    <a:pt x="7472" y="6383"/>
                  </a:cubicBezTo>
                  <a:cubicBezTo>
                    <a:pt x="7460" y="6384"/>
                    <a:pt x="7447" y="6375"/>
                    <a:pt x="7434" y="6378"/>
                  </a:cubicBezTo>
                  <a:cubicBezTo>
                    <a:pt x="7173" y="6445"/>
                    <a:pt x="7070" y="6875"/>
                    <a:pt x="7203" y="7340"/>
                  </a:cubicBezTo>
                  <a:cubicBezTo>
                    <a:pt x="7337" y="7806"/>
                    <a:pt x="7659" y="8131"/>
                    <a:pt x="7919" y="8067"/>
                  </a:cubicBezTo>
                  <a:cubicBezTo>
                    <a:pt x="7921" y="8067"/>
                    <a:pt x="7922" y="8064"/>
                    <a:pt x="7924" y="8064"/>
                  </a:cubicBezTo>
                  <a:cubicBezTo>
                    <a:pt x="7936" y="8090"/>
                    <a:pt x="7947" y="8116"/>
                    <a:pt x="7947" y="8116"/>
                  </a:cubicBezTo>
                  <a:lnTo>
                    <a:pt x="8018" y="8114"/>
                  </a:lnTo>
                  <a:cubicBezTo>
                    <a:pt x="8257" y="9231"/>
                    <a:pt x="8747" y="10160"/>
                    <a:pt x="9382" y="10734"/>
                  </a:cubicBezTo>
                  <a:lnTo>
                    <a:pt x="9382" y="13154"/>
                  </a:lnTo>
                  <a:cubicBezTo>
                    <a:pt x="8815" y="13507"/>
                    <a:pt x="7939" y="14051"/>
                    <a:pt x="7491" y="14313"/>
                  </a:cubicBezTo>
                  <a:cubicBezTo>
                    <a:pt x="6801" y="14720"/>
                    <a:pt x="5128" y="15195"/>
                    <a:pt x="4364" y="15534"/>
                  </a:cubicBezTo>
                  <a:cubicBezTo>
                    <a:pt x="3602" y="15872"/>
                    <a:pt x="1565" y="16834"/>
                    <a:pt x="1565" y="18759"/>
                  </a:cubicBezTo>
                  <a:cubicBezTo>
                    <a:pt x="1565" y="18951"/>
                    <a:pt x="1851" y="19101"/>
                    <a:pt x="2302" y="19221"/>
                  </a:cubicBezTo>
                  <a:cubicBezTo>
                    <a:pt x="3192" y="19651"/>
                    <a:pt x="6655" y="19974"/>
                    <a:pt x="10799" y="19974"/>
                  </a:cubicBezTo>
                  <a:cubicBezTo>
                    <a:pt x="15023" y="19974"/>
                    <a:pt x="18545" y="19639"/>
                    <a:pt x="19351" y="19196"/>
                  </a:cubicBezTo>
                  <a:cubicBezTo>
                    <a:pt x="19752" y="19079"/>
                    <a:pt x="20007" y="18937"/>
                    <a:pt x="20007" y="18759"/>
                  </a:cubicBezTo>
                  <a:cubicBezTo>
                    <a:pt x="20007" y="16834"/>
                    <a:pt x="17971" y="15872"/>
                    <a:pt x="17208" y="15534"/>
                  </a:cubicBezTo>
                  <a:cubicBezTo>
                    <a:pt x="17208" y="15534"/>
                    <a:pt x="17208" y="15534"/>
                    <a:pt x="17208" y="15534"/>
                  </a:cubicBezTo>
                  <a:close/>
                  <a:moveTo>
                    <a:pt x="10801" y="21294"/>
                  </a:moveTo>
                  <a:cubicBezTo>
                    <a:pt x="4835" y="21294"/>
                    <a:pt x="0" y="20334"/>
                    <a:pt x="0" y="19047"/>
                  </a:cubicBezTo>
                  <a:cubicBezTo>
                    <a:pt x="0" y="19042"/>
                    <a:pt x="1" y="19039"/>
                    <a:pt x="1" y="19035"/>
                  </a:cubicBezTo>
                  <a:cubicBezTo>
                    <a:pt x="1" y="19035"/>
                    <a:pt x="0" y="19033"/>
                    <a:pt x="0" y="19032"/>
                  </a:cubicBezTo>
                  <a:cubicBezTo>
                    <a:pt x="0" y="16644"/>
                    <a:pt x="1977" y="14936"/>
                    <a:pt x="2923" y="14515"/>
                  </a:cubicBezTo>
                  <a:cubicBezTo>
                    <a:pt x="3871" y="14096"/>
                    <a:pt x="5947" y="13507"/>
                    <a:pt x="6803" y="13002"/>
                  </a:cubicBezTo>
                  <a:cubicBezTo>
                    <a:pt x="7660" y="12497"/>
                    <a:pt x="7941" y="12287"/>
                    <a:pt x="7941" y="12287"/>
                  </a:cubicBezTo>
                  <a:cubicBezTo>
                    <a:pt x="7941" y="12287"/>
                    <a:pt x="7947" y="12352"/>
                    <a:pt x="7967" y="12457"/>
                  </a:cubicBezTo>
                  <a:lnTo>
                    <a:pt x="7967" y="11388"/>
                  </a:lnTo>
                  <a:cubicBezTo>
                    <a:pt x="7357" y="10637"/>
                    <a:pt x="6893" y="9650"/>
                    <a:pt x="6640" y="8529"/>
                  </a:cubicBezTo>
                  <a:cubicBezTo>
                    <a:pt x="6634" y="8531"/>
                    <a:pt x="6629" y="8538"/>
                    <a:pt x="6622" y="8540"/>
                  </a:cubicBezTo>
                  <a:cubicBezTo>
                    <a:pt x="6214" y="8643"/>
                    <a:pt x="5712" y="8134"/>
                    <a:pt x="5502" y="7405"/>
                  </a:cubicBezTo>
                  <a:cubicBezTo>
                    <a:pt x="5292" y="6677"/>
                    <a:pt x="5455" y="6003"/>
                    <a:pt x="5863" y="5900"/>
                  </a:cubicBezTo>
                  <a:cubicBezTo>
                    <a:pt x="5889" y="5894"/>
                    <a:pt x="5915" y="5908"/>
                    <a:pt x="5942" y="5906"/>
                  </a:cubicBezTo>
                  <a:cubicBezTo>
                    <a:pt x="5876" y="5100"/>
                    <a:pt x="5793" y="4001"/>
                    <a:pt x="5793" y="3667"/>
                  </a:cubicBezTo>
                  <a:cubicBezTo>
                    <a:pt x="5793" y="3121"/>
                    <a:pt x="5702" y="2659"/>
                    <a:pt x="6468" y="1692"/>
                  </a:cubicBezTo>
                  <a:cubicBezTo>
                    <a:pt x="7236" y="724"/>
                    <a:pt x="7867" y="1103"/>
                    <a:pt x="7867" y="1103"/>
                  </a:cubicBezTo>
                  <a:cubicBezTo>
                    <a:pt x="7867" y="1103"/>
                    <a:pt x="8364" y="639"/>
                    <a:pt x="8815" y="429"/>
                  </a:cubicBezTo>
                  <a:cubicBezTo>
                    <a:pt x="9266" y="219"/>
                    <a:pt x="10348" y="-306"/>
                    <a:pt x="12334" y="239"/>
                  </a:cubicBezTo>
                  <a:cubicBezTo>
                    <a:pt x="14318" y="787"/>
                    <a:pt x="15085" y="1018"/>
                    <a:pt x="15582" y="3121"/>
                  </a:cubicBezTo>
                  <a:cubicBezTo>
                    <a:pt x="15867" y="4333"/>
                    <a:pt x="15821" y="5295"/>
                    <a:pt x="15734" y="5903"/>
                  </a:cubicBezTo>
                  <a:cubicBezTo>
                    <a:pt x="15749" y="5905"/>
                    <a:pt x="15765" y="5897"/>
                    <a:pt x="15780" y="5900"/>
                  </a:cubicBezTo>
                  <a:cubicBezTo>
                    <a:pt x="16190" y="6003"/>
                    <a:pt x="16351" y="6677"/>
                    <a:pt x="16141" y="7405"/>
                  </a:cubicBezTo>
                  <a:cubicBezTo>
                    <a:pt x="15936" y="8120"/>
                    <a:pt x="15451" y="8620"/>
                    <a:pt x="15046" y="8541"/>
                  </a:cubicBezTo>
                  <a:cubicBezTo>
                    <a:pt x="14778" y="9720"/>
                    <a:pt x="14280" y="10747"/>
                    <a:pt x="13622" y="11508"/>
                  </a:cubicBezTo>
                  <a:lnTo>
                    <a:pt x="13622" y="12353"/>
                  </a:lnTo>
                  <a:cubicBezTo>
                    <a:pt x="13629" y="12313"/>
                    <a:pt x="13631" y="12287"/>
                    <a:pt x="13631" y="12287"/>
                  </a:cubicBezTo>
                  <a:cubicBezTo>
                    <a:pt x="13631" y="12287"/>
                    <a:pt x="13913" y="12497"/>
                    <a:pt x="14769" y="13002"/>
                  </a:cubicBezTo>
                  <a:cubicBezTo>
                    <a:pt x="15626" y="13507"/>
                    <a:pt x="17702" y="14096"/>
                    <a:pt x="18648" y="14515"/>
                  </a:cubicBezTo>
                  <a:cubicBezTo>
                    <a:pt x="19573" y="14925"/>
                    <a:pt x="21462" y="16564"/>
                    <a:pt x="21557" y="18859"/>
                  </a:cubicBezTo>
                  <a:cubicBezTo>
                    <a:pt x="21580" y="18921"/>
                    <a:pt x="21599" y="18984"/>
                    <a:pt x="21599" y="19047"/>
                  </a:cubicBezTo>
                  <a:cubicBezTo>
                    <a:pt x="21599" y="20334"/>
                    <a:pt x="16764" y="21294"/>
                    <a:pt x="10801" y="21294"/>
                  </a:cubicBezTo>
                  <a:cubicBezTo>
                    <a:pt x="10801" y="21294"/>
                    <a:pt x="10801" y="21294"/>
                    <a:pt x="10801" y="212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0" name="Google Shape;670;g1267f4ec439_0_614"/>
            <p:cNvGrpSpPr/>
            <p:nvPr/>
          </p:nvGrpSpPr>
          <p:grpSpPr>
            <a:xfrm>
              <a:off x="324428" y="1457652"/>
              <a:ext cx="571800" cy="571800"/>
              <a:chOff x="886403" y="1720475"/>
              <a:chExt cx="571800" cy="571800"/>
            </a:xfrm>
          </p:grpSpPr>
          <p:sp>
            <p:nvSpPr>
              <p:cNvPr id="671" name="Google Shape;671;g1267f4ec439_0_614"/>
              <p:cNvSpPr/>
              <p:nvPr/>
            </p:nvSpPr>
            <p:spPr>
              <a:xfrm>
                <a:off x="886403" y="1720475"/>
                <a:ext cx="571800" cy="571800"/>
              </a:xfrm>
              <a:prstGeom prst="roundRect">
                <a:avLst>
                  <a:gd name="adj" fmla="val 6771"/>
                </a:avLst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1267f4ec439_0_614"/>
              <p:cNvSpPr/>
              <p:nvPr/>
            </p:nvSpPr>
            <p:spPr>
              <a:xfrm>
                <a:off x="973899" y="1848265"/>
                <a:ext cx="403178" cy="324436"/>
              </a:xfrm>
              <a:custGeom>
                <a:avLst/>
                <a:gdLst/>
                <a:ahLst/>
                <a:cxnLst/>
                <a:rect l="l" t="t" r="r" b="b"/>
                <a:pathLst>
                  <a:path w="21335" h="21422" extrusionOk="0">
                    <a:moveTo>
                      <a:pt x="19499" y="4188"/>
                    </a:moveTo>
                    <a:lnTo>
                      <a:pt x="17977" y="2290"/>
                    </a:lnTo>
                    <a:cubicBezTo>
                      <a:pt x="17713" y="1961"/>
                      <a:pt x="17284" y="1961"/>
                      <a:pt x="17018" y="2290"/>
                    </a:cubicBezTo>
                    <a:lnTo>
                      <a:pt x="8914" y="12399"/>
                    </a:lnTo>
                    <a:cubicBezTo>
                      <a:pt x="8384" y="13060"/>
                      <a:pt x="7524" y="13060"/>
                      <a:pt x="6996" y="12399"/>
                    </a:cubicBezTo>
                    <a:lnTo>
                      <a:pt x="4317" y="9058"/>
                    </a:lnTo>
                    <a:cubicBezTo>
                      <a:pt x="4051" y="8728"/>
                      <a:pt x="3622" y="8728"/>
                      <a:pt x="3358" y="9058"/>
                    </a:cubicBezTo>
                    <a:lnTo>
                      <a:pt x="1836" y="10956"/>
                    </a:lnTo>
                    <a:cubicBezTo>
                      <a:pt x="1572" y="11286"/>
                      <a:pt x="1572" y="11821"/>
                      <a:pt x="1836" y="12152"/>
                    </a:cubicBezTo>
                    <a:lnTo>
                      <a:pt x="7523" y="19246"/>
                    </a:lnTo>
                    <a:cubicBezTo>
                      <a:pt x="7788" y="19575"/>
                      <a:pt x="8218" y="19575"/>
                      <a:pt x="8482" y="19246"/>
                    </a:cubicBezTo>
                    <a:lnTo>
                      <a:pt x="10004" y="17348"/>
                    </a:lnTo>
                    <a:cubicBezTo>
                      <a:pt x="10076" y="17257"/>
                      <a:pt x="10125" y="17149"/>
                      <a:pt x="10158" y="17036"/>
                    </a:cubicBezTo>
                    <a:lnTo>
                      <a:pt x="19499" y="5385"/>
                    </a:lnTo>
                    <a:cubicBezTo>
                      <a:pt x="19763" y="5053"/>
                      <a:pt x="19763" y="4518"/>
                      <a:pt x="19499" y="4188"/>
                    </a:cubicBezTo>
                    <a:cubicBezTo>
                      <a:pt x="19499" y="4188"/>
                      <a:pt x="19499" y="4188"/>
                      <a:pt x="19499" y="4188"/>
                    </a:cubicBezTo>
                    <a:close/>
                    <a:moveTo>
                      <a:pt x="20938" y="5983"/>
                    </a:moveTo>
                    <a:lnTo>
                      <a:pt x="8951" y="20934"/>
                    </a:lnTo>
                    <a:cubicBezTo>
                      <a:pt x="8675" y="21278"/>
                      <a:pt x="8314" y="21434"/>
                      <a:pt x="7955" y="21420"/>
                    </a:cubicBezTo>
                    <a:cubicBezTo>
                      <a:pt x="7597" y="21434"/>
                      <a:pt x="7233" y="21278"/>
                      <a:pt x="6958" y="20934"/>
                    </a:cubicBezTo>
                    <a:lnTo>
                      <a:pt x="397" y="12750"/>
                    </a:lnTo>
                    <a:cubicBezTo>
                      <a:pt x="-132" y="12090"/>
                      <a:pt x="-132" y="11019"/>
                      <a:pt x="397" y="10358"/>
                    </a:cubicBezTo>
                    <a:lnTo>
                      <a:pt x="2878" y="7263"/>
                    </a:lnTo>
                    <a:cubicBezTo>
                      <a:pt x="3408" y="6602"/>
                      <a:pt x="4267" y="6602"/>
                      <a:pt x="4797" y="7263"/>
                    </a:cubicBezTo>
                    <a:lnTo>
                      <a:pt x="7955" y="11203"/>
                    </a:lnTo>
                    <a:lnTo>
                      <a:pt x="16538" y="495"/>
                    </a:lnTo>
                    <a:cubicBezTo>
                      <a:pt x="17068" y="-165"/>
                      <a:pt x="17928" y="-165"/>
                      <a:pt x="18458" y="495"/>
                    </a:cubicBezTo>
                    <a:lnTo>
                      <a:pt x="20938" y="3590"/>
                    </a:lnTo>
                    <a:cubicBezTo>
                      <a:pt x="21467" y="4251"/>
                      <a:pt x="21467" y="5322"/>
                      <a:pt x="20938" y="5983"/>
                    </a:cubicBezTo>
                    <a:cubicBezTo>
                      <a:pt x="20938" y="5983"/>
                      <a:pt x="20938" y="5983"/>
                      <a:pt x="20938" y="598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3" name="Google Shape;673;g1267f4ec439_0_614"/>
            <p:cNvSpPr txBox="1"/>
            <p:nvPr/>
          </p:nvSpPr>
          <p:spPr>
            <a:xfrm>
              <a:off x="978728" y="1346023"/>
              <a:ext cx="10305300" cy="821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buClr>
                  <a:srgbClr val="404040"/>
                </a:buClr>
                <a:buSzPts val="1800"/>
              </a:pPr>
              <a:r>
                <a:rPr lang="en-US" sz="1800" b="1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Revenue Growth</a:t>
              </a:r>
              <a:r>
                <a:rPr lang="en-US" sz="1800" dirty="0">
                  <a:solidFill>
                    <a:srgbClr val="404040"/>
                  </a:solidFill>
                  <a:latin typeface="Roboto"/>
                  <a:ea typeface="Roboto"/>
                  <a:cs typeface="Roboto"/>
                </a:rPr>
                <a:t>: By suggesting popular, well-rated restaurants, Zomato can increase sales and customer satisfaction.</a:t>
              </a:r>
              <a:endParaRPr sz="1800" dirty="0">
                <a:solidFill>
                  <a:srgbClr val="404040"/>
                </a:solidFill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93" name="Google Shape;93;p7"/>
          <p:cNvSpPr txBox="1"/>
          <p:nvPr/>
        </p:nvSpPr>
        <p:spPr>
          <a:xfrm>
            <a:off x="1145617" y="475277"/>
            <a:ext cx="1022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FF0001"/>
              </a:buClr>
              <a:buSzPts val="2800"/>
            </a:pPr>
            <a:r>
              <a:rPr lang="en-US" sz="2800" b="1" dirty="0">
                <a:solidFill>
                  <a:srgbClr val="FF0001"/>
                </a:solidFill>
                <a:latin typeface="Roboto"/>
                <a:ea typeface="Roboto"/>
                <a:cs typeface="Roboto"/>
              </a:rPr>
              <a:t>Impact of Recommendation Systems in Zomato’s Business</a:t>
            </a:r>
          </a:p>
        </p:txBody>
      </p:sp>
      <p:grpSp>
        <p:nvGrpSpPr>
          <p:cNvPr id="94" name="Google Shape;94;p7"/>
          <p:cNvGrpSpPr/>
          <p:nvPr/>
        </p:nvGrpSpPr>
        <p:grpSpPr>
          <a:xfrm>
            <a:off x="198000" y="198000"/>
            <a:ext cx="892800" cy="892800"/>
            <a:chOff x="3997288" y="3912547"/>
            <a:chExt cx="1244345" cy="1244536"/>
          </a:xfrm>
        </p:grpSpPr>
        <p:sp>
          <p:nvSpPr>
            <p:cNvPr id="95" name="Google Shape;95;p7"/>
            <p:cNvSpPr/>
            <p:nvPr/>
          </p:nvSpPr>
          <p:spPr>
            <a:xfrm>
              <a:off x="3997288" y="3912547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14648" y="4130003"/>
              <a:ext cx="809625" cy="809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51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520</Words>
  <Application>Microsoft Office PowerPoint</Application>
  <PresentationFormat>Widescreen</PresentationFormat>
  <Paragraphs>78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</vt:lpstr>
      <vt:lpstr>Helvetica Neue Light</vt:lpstr>
      <vt:lpstr>Roboto Slab</vt:lpstr>
      <vt:lpstr>Arial</vt:lpstr>
      <vt:lpstr>Roboto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 Raj</dc:creator>
  <cp:lastModifiedBy>R, Sarveshwaran</cp:lastModifiedBy>
  <cp:revision>7</cp:revision>
  <dcterms:created xsi:type="dcterms:W3CDTF">2021-12-05T04:24:21Z</dcterms:created>
  <dcterms:modified xsi:type="dcterms:W3CDTF">2025-02-01T15:32:09Z</dcterms:modified>
</cp:coreProperties>
</file>