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6858000" cx="12192000"/>
  <p:notesSz cx="6858000" cy="9144000"/>
  <p:embeddedFontLst>
    <p:embeddedFont>
      <p:font typeface="Corbe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B7E3A3-2FA7-4BA9-BEE4-AFC558864BB0}">
  <a:tblStyle styleId="{97B7E3A3-2FA7-4BA9-BEE4-AFC558864B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1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EXCELERATE">
  <p:cSld name="Title slide EXCELERA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helix_200_2.eps"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232400" y="6106564"/>
            <a:ext cx="639868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32650" lIns="65300" spcFirstLastPara="1" rIns="65300" wrap="square" tIns="32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b="0" i="1" sz="2400" u="none" cap="none" strike="noStrik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Excelerate_whitebackground.png" id="16" name="Shape 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4061019" y="4316358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  <a:defRPr b="0" i="1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/>
        </p:nvSpPr>
        <p:spPr>
          <a:xfrm>
            <a:off x="4496047" y="5311210"/>
            <a:ext cx="73204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4-7 June 2018, Berlin, Germany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ELIXIR-thank-you">
  <p:cSld name="1_ELIXIR-thank-you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helix_200_2.eps" id="78" name="Shape 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682" y="-26988"/>
            <a:ext cx="12240689" cy="6186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celerate_whitebackground.png"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873" y="5374689"/>
            <a:ext cx="2425176" cy="897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951" y="5398563"/>
            <a:ext cx="1368383" cy="87401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276727" y="6336051"/>
            <a:ext cx="5062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type="ctrTitle"/>
          </p:nvPr>
        </p:nvSpPr>
        <p:spPr>
          <a:xfrm>
            <a:off x="1453286" y="3356993"/>
            <a:ext cx="10363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51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EXCELERATE slide content">
  <p:cSld name="1_EXCELERATE slide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celerate_whitebackground.png" id="84" name="Shape 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3201" y="5798634"/>
            <a:ext cx="2129367" cy="779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719667" y="6200777"/>
            <a:ext cx="52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CELERATE slide content">
  <p:cSld name="EXCELERATE slide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celerate_whitebackground.pn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EXCELERATE slide content">
  <p:cSld name="1_EXCELERATE slide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celerate_whitebackground.png"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ELIXIR-thank-you">
  <p:cSld name="1_ELIXIR-thank-you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helix_200_2.eps" id="34" name="Shape 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celerate_whitebackground.png" id="35" name="Shape 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38" name="Shape 38"/>
          <p:cNvSpPr txBox="1"/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logo.jpg" id="40" name="Shape 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13484" y="5742879"/>
            <a:ext cx="1320800" cy="95319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LIXIR-thank-you">
  <p:cSld name="ELIXIR-thank-you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helix_200_2.eps" id="45" name="Shape 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4300" y="6159500"/>
            <a:ext cx="660400" cy="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6905971" y="6265174"/>
            <a:ext cx="3615267" cy="373062"/>
          </a:xfrm>
          <a:prstGeom prst="rect">
            <a:avLst/>
          </a:prstGeom>
          <a:noFill/>
          <a:ln>
            <a:noFill/>
          </a:ln>
        </p:spPr>
        <p:txBody>
          <a:bodyPr anchorCtr="0" anchor="t" bIns="32650" lIns="65300" spcFirstLastPara="1" rIns="65300" wrap="square" tIns="32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@ELIXIREurope</a:t>
            </a:r>
            <a:endParaRPr i="1" sz="2000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681" y="6159500"/>
            <a:ext cx="552451" cy="52001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x="9494433" y="6265174"/>
            <a:ext cx="4116916" cy="373062"/>
          </a:xfrm>
          <a:prstGeom prst="rect">
            <a:avLst/>
          </a:prstGeom>
          <a:noFill/>
          <a:ln>
            <a:noFill/>
          </a:ln>
        </p:spPr>
        <p:txBody>
          <a:bodyPr anchorCtr="0" anchor="t" bIns="32650" lIns="65300" spcFirstLastPara="1" rIns="65300" wrap="square" tIns="32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/company/elixir-europe</a:t>
            </a:r>
            <a:endParaRPr i="1" sz="2000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Excelerate_whitebackground.png" id="50" name="Shape 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53" name="Shape 53"/>
          <p:cNvSpPr txBox="1"/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ELIXIR">
  <p:cSld name="Title slide ELIXI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helix_200_2.eps"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ixir_1_RZ_mac.eps"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434" y="4760686"/>
            <a:ext cx="2427817" cy="185125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4061019" y="4316358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  <a:defRPr b="0" i="1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/>
        </p:nvSpPr>
        <p:spPr>
          <a:xfrm>
            <a:off x="4496047" y="5311210"/>
            <a:ext cx="73204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4-7 June 2018, Berlin, Germany</a:t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5232400" y="6106564"/>
            <a:ext cx="639868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32650" lIns="65300" spcFirstLastPara="1" rIns="65300" wrap="square" tIns="32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i="1" sz="2400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logo.jpg"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13484" y="5742879"/>
            <a:ext cx="1320800" cy="95319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719667" y="6200777"/>
            <a:ext cx="52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ELIXIR">
  <p:cSld name="Title slide ELIXI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helix_200_2.eps"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683" y="-26988"/>
            <a:ext cx="12240682" cy="6186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ixir_1_RZ_mac.eps"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434" y="4760686"/>
            <a:ext cx="2427821" cy="18512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ctrTitle"/>
          </p:nvPr>
        </p:nvSpPr>
        <p:spPr>
          <a:xfrm>
            <a:off x="1453286" y="3356993"/>
            <a:ext cx="10363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51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4061019" y="4316358"/>
            <a:ext cx="77556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  <a:defRPr b="0" i="1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/>
        </p:nvSpPr>
        <p:spPr>
          <a:xfrm>
            <a:off x="4496047" y="5311210"/>
            <a:ext cx="732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4-7 June 2018, Berlin, Germany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5232400" y="6106564"/>
            <a:ext cx="63987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675" lIns="65300" spcFirstLastPara="1" rIns="65300" wrap="square" tIns="32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b="0" i="1" sz="2400" u="none" cap="none" strike="noStrik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719667" y="6200777"/>
            <a:ext cx="52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hyperlink" Target="https://dws.fairdata.solution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perglr@fit.cvut.cz" TargetMode="External"/><Relationship Id="rId4" Type="http://schemas.openxmlformats.org/officeDocument/2006/relationships/hyperlink" Target="mailto:rob.hooft@dtls.nl" TargetMode="External"/><Relationship Id="rId5" Type="http://schemas.openxmlformats.org/officeDocument/2006/relationships/hyperlink" Target="mailto:suchama4@fit.cvut.cz" TargetMode="External"/><Relationship Id="rId6" Type="http://schemas.openxmlformats.org/officeDocument/2006/relationships/hyperlink" Target="mailto:celia.van.gelder@dtls.nl" TargetMode="External"/><Relationship Id="rId7" Type="http://schemas.openxmlformats.org/officeDocument/2006/relationships/image" Target="../media/image14.png"/><Relationship Id="rId8" Type="http://schemas.openxmlformats.org/officeDocument/2006/relationships/hyperlink" Target="https://dws.fairdata.solu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Data Stewardship Wizard</a:t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061019" y="4316358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</a:pPr>
            <a:r>
              <a:rPr lang="en-US"/>
              <a:t> Advancements for 2018</a:t>
            </a:r>
            <a:endParaRPr b="0" i="1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711200" y="1564849"/>
            <a:ext cx="10871100" cy="50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Data Stewardship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Responsible planning and executing of all actions on digital data before, during and after a research project, with the aim of optimizing the usability, reusability and reproducibility of the resulting data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Challenges: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researchers: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Crucial for research but not everyday practice (yet) and very demandin</a:t>
            </a:r>
            <a:r>
              <a:rPr lang="en-US"/>
              <a:t>g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Data Stewards: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In high demand, Upskilling needed, Skills profile currently being defined </a:t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Aim of Implementation Study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Bundle and effectively expose existing expertise on DM/DS in ELIXIR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Formulate, build and implement first solutions for good DM/DS in ELIXIR</a:t>
            </a:r>
            <a:endParaRPr/>
          </a:p>
          <a:p>
            <a:pPr indent="-342900" lvl="0" marL="5080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rbe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152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Towards Data Stewardship in ELIXIR: Training and Portal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2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Implementation study</a:t>
            </a:r>
            <a:br>
              <a:rPr b="0" i="0" lang="en-US" sz="2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8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625" y="2926688"/>
            <a:ext cx="4019876" cy="13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711200" y="1012475"/>
            <a:ext cx="10871100" cy="5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Task 1:  ELIXIR Data Management and Data Stewardship (DM/DS) Training Needs and Activities </a:t>
            </a:r>
            <a:endParaRPr/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Inventory of the ELIXIR DM/DS training landscape</a:t>
            </a:r>
            <a:endParaRPr/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Scoping, training needs and gap analysis</a:t>
            </a:r>
            <a:endParaRPr/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Development of ELIXIR DM/DS training</a:t>
            </a:r>
            <a:endParaRPr/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Run ELIXIR DM/DS courses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Task 2: A Data Stewardship Portal</a:t>
            </a:r>
            <a:endParaRPr/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Deploying an ELIXIR </a:t>
            </a:r>
            <a:r>
              <a:rPr b="1" i="0" lang="en-US" sz="2000" u="none" cap="none" strike="noStrike">
                <a:solidFill>
                  <a:schemeClr val="dk1"/>
                </a:solidFill>
              </a:rPr>
              <a:t>Data Stewardship Wizard</a:t>
            </a:r>
            <a:endParaRPr b="1"/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Filling in the Data Stewardship Wizard Knowledge Model (KM)</a:t>
            </a:r>
            <a:br>
              <a:rPr lang="en-US"/>
            </a:br>
            <a:r>
              <a:rPr lang="en-US"/>
              <a:t>+ implement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FAIR metrics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evaluation</a:t>
            </a:r>
            <a:br>
              <a:rPr lang="en-US"/>
            </a:br>
            <a:r>
              <a:rPr lang="en-US"/>
              <a:t>+ interoperate with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TeSS</a:t>
            </a:r>
            <a:r>
              <a:rPr lang="en-US"/>
              <a:t> and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i="1" lang="en-US"/>
              <a:t>AIRsharing</a:t>
            </a:r>
            <a:endParaRPr i="1"/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Training Workshops for Service Providers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</a:pPr>
            <a:r>
              <a:rPr lang="en-US"/>
              <a:t>Increase Usability: Editor, DMP Reports, Containers</a:t>
            </a:r>
            <a:endParaRPr/>
          </a:p>
          <a:p>
            <a:pPr indent="-203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Nodes involved: NL, CZ, LUX, SI</a:t>
            </a:r>
            <a:r>
              <a:rPr lang="en-US" sz="2000"/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(and others with </a:t>
            </a:r>
            <a:r>
              <a:rPr lang="en-US" sz="2000"/>
              <a:t>0</a:t>
            </a:r>
            <a:r>
              <a:rPr lang="en-US" sz="2000"/>
              <a:t> PMs) --------&gt;   </a:t>
            </a:r>
            <a:endParaRPr/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lang="en-US" sz="2000"/>
              <a:t>In close connection with ELIXIR DMP Working Group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Duration: Jan 2018 + 18 month</a:t>
            </a:r>
            <a:endParaRPr/>
          </a:p>
          <a:p>
            <a:pPr indent="-203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152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Towards Data Stewardship in ELIXIR: Training and Portal</a:t>
            </a:r>
            <a:endParaRPr b="0" i="0" sz="28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107" name="Shape 107"/>
          <p:cNvGraphicFramePr/>
          <p:nvPr/>
        </p:nvGraphicFramePr>
        <p:xfrm>
          <a:off x="8077175" y="148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{97B7E3A3-2FA7-4BA9-BEE4-AFC558864BB0}</a:tableStyleId>
              </a:tblPr>
              <a:tblGrid>
                <a:gridCol w="1066175"/>
                <a:gridCol w="2428875"/>
              </a:tblGrid>
              <a:tr h="20587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ELIXIR-NL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Celia van Gelder, Rob Hooft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22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ELIXIR-CZ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Robert Pergl, Marek Suchánek, </a:t>
                      </a:r>
                      <a:br>
                        <a:rPr lang="en-US" sz="1100"/>
                      </a:br>
                      <a:r>
                        <a:rPr lang="en-US" sz="1100"/>
                        <a:t>Jiri Vondrasek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ELIXIR-LUX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Wei GU, Roland Krause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2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ELIXIR-CH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Heinz Stockinger, Patricia Palagi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2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ELIXIR-SI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Brane Leskošek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ELIXIR-UK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Teresa Attwood, Gabriella Rustici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87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ELIXIR-EE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Hedi Peterson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2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ELIXIR-PT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Pedro Fernandes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2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ELIXIR-FR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Victoria Dominguez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2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ELIXIR-NO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Ståle Nygård 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2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434343"/>
                          </a:solidFill>
                        </a:rPr>
                        <a:t>ELIXIR-EBI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434343"/>
                          </a:solidFill>
                        </a:rPr>
                        <a:t>Sarah Morgan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2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ELIXIR-SE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Niclas Jareborg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2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ELIXIR-BE</a:t>
                      </a:r>
                      <a:endParaRPr sz="1100"/>
                    </a:p>
                  </a:txBody>
                  <a:tcPr marT="63500" marB="63500" marR="63500" marL="57150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Frederik Coppens, Alexander Botzki</a:t>
                      </a:r>
                      <a:endParaRPr sz="1100"/>
                    </a:p>
                  </a:txBody>
                  <a:tcPr marT="63500" marB="63500" marR="63500" marL="57150"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25" y="988875"/>
            <a:ext cx="8899233" cy="571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3600"/>
              <a:t>The Data Stewardship Wizard Philosophy:</a:t>
            </a:r>
            <a:endParaRPr b="0" i="0" sz="28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573850" y="1437850"/>
            <a:ext cx="42897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lang="en-US"/>
              <a:t>FAIR KM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FAIR and machine-operable DMPs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not completely there yet, but foundations laid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How? Get involved</a:t>
            </a:r>
            <a:r>
              <a:rPr lang="en-US"/>
              <a:t>!</a:t>
            </a:r>
            <a:endParaRPr b="0" i="0" sz="32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719667" y="6200777"/>
            <a:ext cx="529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June 2018, Berlin, Germany</a:t>
            </a:r>
            <a:endParaRPr sz="180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326" y="1818850"/>
            <a:ext cx="5414450" cy="33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6172200" y="457200"/>
            <a:ext cx="57855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050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4"/>
              </a:rPr>
              <a:t>https://dws.fairdata.solutions</a:t>
            </a:r>
            <a:r>
              <a:rPr lang="en-US" sz="3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3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73850" y="980650"/>
            <a:ext cx="5598300" cy="5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i="1" lang="en-US" sz="1800"/>
              <a:t>Sign up in the DSW and play around</a:t>
            </a:r>
            <a:br>
              <a:rPr i="1" lang="en-US" sz="1800"/>
            </a:br>
            <a:endParaRPr i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ECCB 2018 Athens</a:t>
            </a:r>
            <a:r>
              <a:rPr lang="en-US" sz="1800"/>
              <a:t> Sep 11, 2018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workshop: hands-on/live demo</a:t>
            </a:r>
            <a:br>
              <a:rPr lang="en-US" sz="1800"/>
            </a:b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NETTAB 2018 </a:t>
            </a:r>
            <a:r>
              <a:rPr lang="en-US" sz="1800"/>
              <a:t>Oct 22, 2018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 "A FAIR approach to Research Data Stewardship and Data Stewardship Planning" by Rob Hooft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workshop/hackaton on DSW contents</a:t>
            </a:r>
            <a:br>
              <a:rPr lang="en-US" sz="1800"/>
            </a:b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2 specialised workshops</a:t>
            </a:r>
            <a:r>
              <a:rPr lang="en-US" sz="1800"/>
              <a:t> (to be announced):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en-US" sz="1800"/>
              <a:t>Training workshop for power users and contributors</a:t>
            </a:r>
            <a:endParaRPr i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en-US" sz="1800"/>
              <a:t>Training workshop for service providers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hands-on for those who want to deploy their local instance of Wizard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 b="0" i="0" sz="32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25400" y="1982800"/>
            <a:ext cx="6443100" cy="30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/>
              <a:t>Contacts:</a:t>
            </a:r>
            <a:endParaRPr/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t/>
            </a:r>
            <a:endParaRPr/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/>
              <a:t>Robert Pergl &lt;</a:t>
            </a:r>
            <a:r>
              <a:rPr lang="en-US" u="sng">
                <a:solidFill>
                  <a:schemeClr val="hlink"/>
                </a:solidFill>
                <a:hlinkClick r:id="rId3"/>
              </a:rPr>
              <a:t>perglr@fit.cvut.cz</a:t>
            </a:r>
            <a:r>
              <a:rPr lang="en-US"/>
              <a:t>&gt;</a:t>
            </a:r>
            <a:endParaRPr/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/>
              <a:t>Rob Hooft  &lt;</a:t>
            </a:r>
            <a:r>
              <a:rPr lang="en-US" u="sng">
                <a:solidFill>
                  <a:schemeClr val="hlink"/>
                </a:solidFill>
                <a:hlinkClick r:id="rId4"/>
              </a:rPr>
              <a:t>rob.hooft@dtls.nl</a:t>
            </a:r>
            <a:r>
              <a:rPr lang="en-US"/>
              <a:t>&gt; </a:t>
            </a:r>
            <a:endParaRPr/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/>
              <a:t>Marek Suchánek &lt;</a:t>
            </a:r>
            <a:r>
              <a:rPr lang="en-US" u="sng">
                <a:solidFill>
                  <a:schemeClr val="hlink"/>
                </a:solidFill>
                <a:hlinkClick r:id="rId5"/>
              </a:rPr>
              <a:t>suchama4@fit.cvut.cz</a:t>
            </a:r>
            <a:r>
              <a:rPr lang="en-US"/>
              <a:t>&gt;</a:t>
            </a:r>
            <a:endParaRPr/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/>
              <a:t>Celia van Gelder &lt;</a:t>
            </a:r>
            <a:r>
              <a:rPr lang="en-US" u="sng">
                <a:solidFill>
                  <a:schemeClr val="hlink"/>
                </a:solidFill>
                <a:hlinkClick r:id="rId6"/>
              </a:rPr>
              <a:t>celia.van.gelder@dtls.nl</a:t>
            </a:r>
            <a:r>
              <a:rPr lang="en-US"/>
              <a:t>&gt;</a:t>
            </a:r>
            <a:endParaRPr/>
          </a:p>
          <a:p>
            <a:pPr indent="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t/>
            </a:r>
            <a:endParaRPr/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t/>
            </a:r>
            <a:endParaRPr/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/>
              <a:t>   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719667" y="6200777"/>
            <a:ext cx="529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June 2018, Berlin, Germany</a:t>
            </a:r>
            <a:endParaRPr sz="180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4326" y="1818850"/>
            <a:ext cx="5414450" cy="33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6172200" y="457200"/>
            <a:ext cx="57855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050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8"/>
              </a:rPr>
              <a:t>https://dws.fairdata.solutions</a:t>
            </a:r>
            <a:r>
              <a:rPr lang="en-US" sz="3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3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