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2DCD9D-96F9-46AF-803E-6464C15C3BBE}">
  <a:tblStyle styleId="{492DCD9D-96F9-46AF-803E-6464C15C3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XCELERATE">
  <p:cSld name="Title slide EXCELERA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elerate_whitebackground.png"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LIXIR-thank-you">
  <p:cSld name="1_ELIXIR-thank-you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9" cy="6186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erate_whitebackground.png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6" cy="89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76727" y="6336051"/>
            <a:ext cx="5062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1453286" y="3356993"/>
            <a:ext cx="10363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51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XCELERATE slide content">
  <p:cSld name="1_EXCELERATE slide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CELERATE slide content">
  <p:cSld name="EXCELERATE slide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XCELERATE slide content">
  <p:cSld name="1_EXCELERATE slide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LIXIR-thank-you">
  <p:cSld name="1_ELIXIR-thank-yo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erate_whitebackground.pn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LIXIR-thank-you">
  <p:cSld name="ELIXIR-thank-you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i="1" sz="20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i="1" sz="20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elerate_whitebackground.png" id="50" name="Shape 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LIXIR">
  <p:cSld name="Title slide ELIXI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1_RZ_mac.eps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i="1" sz="24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LIXIR">
  <p:cSld name="Title slide ELIXI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2" cy="6186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1_RZ_mac.eps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4" y="4760686"/>
            <a:ext cx="2427821" cy="18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1453286" y="3356993"/>
            <a:ext cx="10363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51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061019" y="4316358"/>
            <a:ext cx="7755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/>
        </p:nvSpPr>
        <p:spPr>
          <a:xfrm>
            <a:off x="4496047" y="5311210"/>
            <a:ext cx="73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232400" y="6106564"/>
            <a:ext cx="6398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75" lIns="65300" spcFirstLastPara="1" rIns="65300" wrap="square" tIns="32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dsw.fairdata.solutions" TargetMode="External"/><Relationship Id="rId5" Type="http://schemas.openxmlformats.org/officeDocument/2006/relationships/hyperlink" Target="https://github.com/orgs/DataStewardshipWizard/projects" TargetMode="External"/><Relationship Id="rId6" Type="http://schemas.openxmlformats.org/officeDocument/2006/relationships/hyperlink" Target="https://github.com/orgs/DataStewardshipWizard/projec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perglr@fit.cvut.cz" TargetMode="External"/><Relationship Id="rId4" Type="http://schemas.openxmlformats.org/officeDocument/2006/relationships/hyperlink" Target="mailto:rob.hooft@dtls.nl" TargetMode="External"/><Relationship Id="rId5" Type="http://schemas.openxmlformats.org/officeDocument/2006/relationships/hyperlink" Target="mailto:suchama4@fit.cvut.cz" TargetMode="External"/><Relationship Id="rId6" Type="http://schemas.openxmlformats.org/officeDocument/2006/relationships/hyperlink" Target="mailto:celia.van.gelder@dtls.nl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dws.fairdata.solu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Data Stewardship Wizard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</a:pPr>
            <a:r>
              <a:rPr lang="en-US"/>
              <a:t> Advancements for 2018</a:t>
            </a:r>
            <a:endParaRPr b="0" i="1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11200" y="1564849"/>
            <a:ext cx="108711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Stewardship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Responsible planning and executing of all actions on digital data before, during and after a research project, with the aim of optimizing the usability, reusability and reproducibility of the resulting data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Challenges: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researchers: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Crucial for research but not everyday practice (yet) and very demandin</a:t>
            </a:r>
            <a:r>
              <a:rPr lang="en-US"/>
              <a:t>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Data Stewards: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In high demand, Upskilling needed, Skills profile currently being defined 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Aim of Implementation Study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Bundle and effectively expose existing expertise on DM/DS in ELIXIR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Formulate, build and implement first solutions for good DM/DS in ELIXIR</a:t>
            </a:r>
            <a:endParaRPr/>
          </a:p>
          <a:p>
            <a:pPr indent="-342900" lvl="0" marL="5080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rbe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Towards Data Stewardship in ELIXIR: Training and Portal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Implementation study</a:t>
            </a:r>
            <a:b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25" y="2926688"/>
            <a:ext cx="4019876" cy="1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11200" y="1012475"/>
            <a:ext cx="10871100" cy="5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 1:  ELIXIR Data Management and Data Stewardship (DM/DS) Training Needs and Activities 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Inventory of the ELIXIR DM/DS training landscape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Scoping, training needs and gap analysis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Development of ELIXIR DM/DS training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Run ELIXIR DM/DS courses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 2: A Data Stewardship Portal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Deploying an ELIXIR 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Data Stewardship Wizard </a:t>
            </a:r>
            <a:r>
              <a:rPr lang="en-US"/>
              <a:t>(done)</a:t>
            </a:r>
            <a:endParaRPr i="1"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Filling in the Data Stewardship Wizard Knowledge Model (KM)</a:t>
            </a:r>
            <a:br>
              <a:rPr lang="en-US"/>
            </a:br>
            <a:r>
              <a:rPr lang="en-US"/>
              <a:t>+ implement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FAIR metrics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evaluation</a:t>
            </a:r>
            <a:br>
              <a:rPr lang="en-US"/>
            </a:br>
            <a:r>
              <a:rPr lang="en-US"/>
              <a:t>+ interoperate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TeSS</a:t>
            </a:r>
            <a:r>
              <a:rPr lang="en-US"/>
              <a:t> 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i="1" lang="en-US"/>
              <a:t>AIRsharing</a:t>
            </a:r>
            <a:endParaRPr i="1"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Workshops for Service Providers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lang="en-US"/>
              <a:t>Increase Usability: Editor (done), DMP Reports (WIP), Containers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Nodes involved: NL, CZ, LUX, SI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(and others with </a:t>
            </a:r>
            <a:r>
              <a:rPr lang="en-US" sz="2000"/>
              <a:t>0</a:t>
            </a:r>
            <a:r>
              <a:rPr lang="en-US" sz="2000"/>
              <a:t> PMs) --------&gt;   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 sz="2000"/>
              <a:t>In close connection with ELIXIR DMP Working Group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Duration: Jan 2018 + 18 month</a:t>
            </a:r>
            <a:endParaRPr/>
          </a:p>
          <a:p>
            <a:pPr indent="-203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Towards Data Stewardship in ELIXIR: Training and Portal</a:t>
            </a: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07" name="Shape 107"/>
          <p:cNvGraphicFramePr/>
          <p:nvPr/>
        </p:nvGraphicFramePr>
        <p:xfrm>
          <a:off x="8077175" y="148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{492DCD9D-96F9-46AF-803E-6464C15C3BBE}</a:tableStyleId>
              </a:tblPr>
              <a:tblGrid>
                <a:gridCol w="1066175"/>
                <a:gridCol w="2428875"/>
              </a:tblGrid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ELIXIR-NL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Celia van Gelder, Rob Hooft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2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ELIXIR-CZ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Robert Pergl, Marek Suchánek, </a:t>
                      </a:r>
                      <a:br>
                        <a:rPr lang="en-US" sz="1100"/>
                      </a:br>
                      <a:r>
                        <a:rPr lang="en-US" sz="1100"/>
                        <a:t>Jiri Vondrasek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ELIXIR-LUX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Wei GU, Roland Krause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ELIXIR-CH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Heinz Stockinger, Patricia Palagi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ELIXIR-SI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Brane Leskošek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ELIXIR-UK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Teresa Attwood, Gabriella Rustici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ELIXIR-EE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Hedi Peterson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ELIXIR-PT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Pedro Fernandes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ELIXIR-FR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Victoria Dominguez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ELIXIR-NO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Ståle Nygård 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</a:rPr>
                        <a:t>ELIXIR-EBI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</a:rPr>
                        <a:t>Sarah Morgan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ELIXIR-SE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Niclas Jareborg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ELIXIR-BE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Frederik Coppens, Alexander Botzki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988875"/>
            <a:ext cx="8899233" cy="571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600"/>
              <a:t>The Data Stewardship Wizard Philosophy:</a:t>
            </a: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73850" y="1437850"/>
            <a:ext cx="42897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FAIR KM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FAIR and machine-operable DMPs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 completely there yet, but foundations laid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How? Get involved</a:t>
            </a:r>
            <a:r>
              <a:rPr lang="en-US"/>
              <a:t>!</a:t>
            </a:r>
            <a:endParaRPr b="0" i="0" sz="3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719667" y="6200777"/>
            <a:ext cx="52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June 2018, Berlin, Germany</a:t>
            </a:r>
            <a:endParaRPr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326" y="1742650"/>
            <a:ext cx="5414450" cy="33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312375" y="683100"/>
            <a:ext cx="564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https://dsw.fairdata.solutions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73850" y="980650"/>
            <a:ext cx="55983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Sign up in the DSW and play around</a:t>
            </a:r>
            <a:br>
              <a:rPr i="1" lang="en-US" sz="1800"/>
            </a:b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ECCB 2018 Athens</a:t>
            </a:r>
            <a:r>
              <a:rPr lang="en-US" sz="1800"/>
              <a:t> Sep 11, 2018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workshop: hands-on/live demo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NETTAB 2018 </a:t>
            </a:r>
            <a:r>
              <a:rPr lang="en-US" sz="1800"/>
              <a:t>Oct 22, 2018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"A FAIR approach to Research Data Stewardship and Data Stewardship Planning" by Rob Hooft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workshop/hackaton on DSW contents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2 specialised workshops</a:t>
            </a:r>
            <a:r>
              <a:rPr lang="en-US" sz="1800"/>
              <a:t> (to be announced):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Training workshop for power users and contributors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Training workshop for service providers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hands-on for those who want to deploy their local instance of Wizard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Track the progress: </a:t>
            </a:r>
            <a:endParaRPr sz="1800"/>
          </a:p>
        </p:txBody>
      </p:sp>
      <p:sp>
        <p:nvSpPr>
          <p:cNvPr id="124" name="Shape 124"/>
          <p:cNvSpPr txBox="1"/>
          <p:nvPr/>
        </p:nvSpPr>
        <p:spPr>
          <a:xfrm>
            <a:off x="6170325" y="967075"/>
            <a:ext cx="5945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https://github.com/orgs/DataStewardshipWizard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642545" y="5190438"/>
            <a:ext cx="5945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https://github.com/orgs/DataStewardshipWizard/projects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b="0" i="0" sz="3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5400" y="1982800"/>
            <a:ext cx="64431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Contacts: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Robert Pergl &lt;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perglr@fit.cvut.cz</a:t>
            </a:r>
            <a:r>
              <a:rPr lang="en-US"/>
              <a:t>&gt;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Rob Hooft  &lt;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rob.hooft@dtls.nl</a:t>
            </a:r>
            <a:r>
              <a:rPr lang="en-US"/>
              <a:t>&gt; 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Marek Suchánek &lt;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suchama4@fit.cvut.cz</a:t>
            </a:r>
            <a:r>
              <a:rPr lang="en-US"/>
              <a:t>&gt;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Celia van Gelder &lt;</a:t>
            </a:r>
            <a:r>
              <a:rPr lang="en-US" u="sng">
                <a:solidFill>
                  <a:schemeClr val="hlink"/>
                </a:solidFill>
                <a:hlinkClick r:id="rId6"/>
              </a:rPr>
              <a:t>celia.van.gelder@dtls.nl</a:t>
            </a:r>
            <a:r>
              <a:rPr lang="en-US"/>
              <a:t>&gt;</a:t>
            </a:r>
            <a:endParaRPr/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  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719667" y="6200777"/>
            <a:ext cx="52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June 2018, Berlin, Germany</a:t>
            </a:r>
            <a:endParaRPr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4326" y="1818850"/>
            <a:ext cx="5414450" cy="33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172200" y="457200"/>
            <a:ext cx="5785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8"/>
              </a:rPr>
              <a:t>https://dws.fairdata.solutions</a:t>
            </a:r>
            <a:r>
              <a:rPr lang="en-US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