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81" r:id="rId4"/>
    <p:sldId id="283" r:id="rId5"/>
    <p:sldId id="282" r:id="rId6"/>
    <p:sldId id="278" r:id="rId7"/>
    <p:sldId id="280" r:id="rId8"/>
    <p:sldId id="279" r:id="rId9"/>
    <p:sldId id="284" r:id="rId10"/>
    <p:sldId id="285" r:id="rId11"/>
    <p:sldId id="28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8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99BC5-55B2-4396-B8E1-2A874CFF6FD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B970-9557-4E06-826C-B4D043A23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5cdcc6f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55cdcc6f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map for cognitive load.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DE78-A618-408F-904E-9A1E1230B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AB812-D524-4089-93B9-EDECA7D06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1C2D1-2377-4D64-A90D-969990BD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8940E-DC3F-4B42-9960-FEF77D98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EB32A-93AB-4B3D-A090-322457BC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2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8ACF-5A6B-49A9-9B27-483C5664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CE9F8-7739-48CD-BD40-4BAF3C656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02B23-2388-4191-9F00-1403B843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843E-A78A-4F95-9B7C-C824B1DD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83E17-3F6D-48EB-A7ED-DD3FC0DA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3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20D12-409D-451C-8133-9229A704C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4134B-BDAA-48EC-9C65-0B36D8099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512AC-4BA2-43B9-B06D-9D781F33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A5D14-5F52-4D31-98ED-95BAAC37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0C9D5-AEE3-4F6C-BF93-F4F2AA0A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0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302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FE36-DFAB-4A95-806B-AAE95BB3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A6FDB-374D-411E-98F2-7C0654F9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5C47D-27E4-4D7F-BC42-0C03C6C7A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BE441-6D0E-40C7-BE64-E4665EE0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C3B4-9BEB-4840-8F00-2382EBC7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57FB-F336-4EF7-AEC6-76A260FE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89DF4-C788-4B27-BA1B-28D6E8E49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9608-29D7-4B86-AFBC-B038207F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2ABBF-2A14-4749-A2A9-99EE9855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900B4-8675-4ED0-87F0-391DD310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6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39C6-4B22-4E4B-8833-7F897095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50623-58FF-4618-83E8-14089976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ECCB8-0528-4620-A859-7D8319DD7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D0E79-4E13-40A4-9611-F0552C6F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9E1E5-71C7-47CB-B3A8-0FCCAADF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B0E8A-C26F-4C93-AB60-4835D9E2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C5E1-1392-4399-9BC6-5D0D5165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99889-EA89-40C7-A3BC-848B53217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67627-9D30-4782-962A-484A10829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98E4F-5377-45EB-83C2-DCD4FE985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6771F-FB4F-4982-9FBA-8991C0B9C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A5860-5E88-48F5-825A-0B637873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34EEE-6685-4F86-ACE2-32187378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F4D75-6A4B-4EFA-95EF-739CD8C5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6C19-DEC3-4BEC-B583-AA4FF98D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865CA-07AD-4B03-BB66-6931B56F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9A8DC-3B64-4AD0-8162-DD3BFF43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75D9A-F629-4268-8D59-CFA18DE9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4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E069-2C44-4876-A44D-2F2794BD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E2AF9-D5F8-4FA9-95D3-D6494D5C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5606E-8182-4CD1-B687-763202DD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4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9FA7-1DA4-49EC-A241-47F99774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43027-6F82-47FB-A75F-B19CF60B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2DDC4-CC68-49E7-8CAB-769757AC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22684-882E-4F0F-917E-FD2C48DD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CF8B7-BFDE-4F35-B908-C132CC9E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2E0AB-6EC1-4493-8A89-2002AC21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8AED-4E73-44A3-9EAB-B7EF2F59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76C8E-31C4-4BDA-9212-C73F714EC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1DF84-8D7A-487E-8E80-4E492CDEE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2E412-0C0C-4CA6-A533-C3D3825F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8C66-638B-4250-BDC4-40973D4DE39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92246-0278-4044-8BC3-98F640E6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D50C5-DC19-4833-9555-0242F72F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0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9E16E-D4D0-4AE1-B22F-E63FD79A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B492E-BA7B-497A-B169-AF0DDDC34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7D611-15E1-4882-8A7D-D81D5E26D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A8C66-638B-4250-BDC4-40973D4DE39D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71BC-564D-4E4C-B658-E81A695BA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263FB-831C-41B2-A285-4D03EDEB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EAE2C-16A4-4525-B5F9-59865CEA5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5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utdoor, grass, cat, man&#10;&#10;Description automatically generated">
            <a:extLst>
              <a:ext uri="{FF2B5EF4-FFF2-40B4-BE49-F238E27FC236}">
                <a16:creationId xmlns:a16="http://schemas.microsoft.com/office/drawing/2014/main" id="{D6232F41-7D0C-4744-9CFA-36C30DE25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381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CD884-314F-44EC-983C-ADC6263D5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The pipe! … and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939F9-D306-494C-8545-6944F3F3B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i="1" dirty="0"/>
              <a:t>Learning to “talk” 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931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CAF7B31-CF75-483E-907E-4489BF4ABD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1" b="1975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47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5F56-A0B6-48A3-A2E7-CB863CC6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grammar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1EF2-1661-46FC-83C1-40ACCACA7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ggplot</a:t>
            </a:r>
            <a:r>
              <a:rPr lang="en-US" b="1" dirty="0"/>
              <a:t>(data, </a:t>
            </a:r>
            <a:r>
              <a:rPr lang="en-US" b="1" dirty="0" err="1"/>
              <a:t>whatGoesWhere</a:t>
            </a:r>
            <a:r>
              <a:rPr lang="en-US" b="1" dirty="0"/>
              <a:t>) + </a:t>
            </a:r>
            <a:r>
              <a:rPr lang="en-US" b="1" dirty="0" err="1"/>
              <a:t>showHow</a:t>
            </a:r>
            <a:endParaRPr lang="en-US" b="1" dirty="0"/>
          </a:p>
          <a:p>
            <a:pPr marL="0" indent="0">
              <a:buNone/>
            </a:pPr>
            <a:r>
              <a:rPr lang="en-GB" b="1" dirty="0"/>
              <a:t>                        </a:t>
            </a:r>
            <a:r>
              <a:rPr lang="en-GB" sz="2400" i="1" dirty="0">
                <a:solidFill>
                  <a:schemeClr val="accent5"/>
                </a:solidFill>
              </a:rPr>
              <a:t>x, y, </a:t>
            </a:r>
            <a:r>
              <a:rPr lang="en-GB" sz="2400" i="1" dirty="0" err="1">
                <a:solidFill>
                  <a:schemeClr val="accent5"/>
                </a:solidFill>
              </a:rPr>
              <a:t>color</a:t>
            </a:r>
            <a:r>
              <a:rPr lang="en-GB" sz="2400" i="1" dirty="0">
                <a:solidFill>
                  <a:schemeClr val="accent5"/>
                </a:solidFill>
              </a:rPr>
              <a:t>, shape…        points, lines, histograms…</a:t>
            </a:r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87ABA-E79D-47B9-8865-507325B8F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119" y="3072745"/>
            <a:ext cx="3926898" cy="358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8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59B9-A154-4F5E-A9A7-06B1E492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CF04A-F1BA-453B-80EC-71693810B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Theory:</a:t>
            </a:r>
          </a:p>
          <a:p>
            <a:pPr lvl="1"/>
            <a:r>
              <a:rPr lang="en-US" i="1" dirty="0"/>
              <a:t>How to subset a </a:t>
            </a:r>
            <a:r>
              <a:rPr lang="en-US" i="1" dirty="0" err="1"/>
              <a:t>data.frame</a:t>
            </a:r>
            <a:endParaRPr lang="en-US" i="1" dirty="0"/>
          </a:p>
          <a:p>
            <a:pPr lvl="1"/>
            <a:r>
              <a:rPr lang="en-US" i="1" dirty="0"/>
              <a:t>%&gt;%</a:t>
            </a:r>
          </a:p>
          <a:p>
            <a:pPr lvl="1"/>
            <a:r>
              <a:rPr lang="en-US" i="1" dirty="0"/>
              <a:t>A bit of ggplot2</a:t>
            </a:r>
          </a:p>
          <a:p>
            <a:r>
              <a:rPr lang="en-US" i="1" dirty="0"/>
              <a:t>Practice:</a:t>
            </a:r>
          </a:p>
          <a:p>
            <a:pPr lvl="1"/>
            <a:r>
              <a:rPr lang="en-US" i="1" dirty="0"/>
              <a:t>Light plotting with ggplot2</a:t>
            </a:r>
          </a:p>
          <a:p>
            <a:endParaRPr lang="en-US" i="1" dirty="0"/>
          </a:p>
          <a:p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92A31E-FB9C-4126-A084-A4E207043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0" y="0"/>
            <a:ext cx="6254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18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E7BE-126D-428F-A096-41AC5422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E2FD9-90AC-495F-BE19-DCB695FEA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0552" cy="4351338"/>
          </a:xfrm>
        </p:spPr>
        <p:txBody>
          <a:bodyPr>
            <a:normAutofit/>
          </a:bodyPr>
          <a:lstStyle/>
          <a:p>
            <a:r>
              <a:rPr lang="en-US" sz="6600" dirty="0"/>
              <a:t>What’s the difference between RStudio and R?</a:t>
            </a:r>
          </a:p>
          <a:p>
            <a:r>
              <a:rPr lang="en-US" sz="6600" dirty="0"/>
              <a:t>What are the functions of summary(), glimpse(), head()?</a:t>
            </a:r>
          </a:p>
        </p:txBody>
      </p:sp>
      <p:pic>
        <p:nvPicPr>
          <p:cNvPr id="4" name="Graphic 3" descr="Lightbulb and gear">
            <a:extLst>
              <a:ext uri="{FF2B5EF4-FFF2-40B4-BE49-F238E27FC236}">
                <a16:creationId xmlns:a16="http://schemas.microsoft.com/office/drawing/2014/main" id="{C9E7D438-8EBE-4AD4-BD8A-5C0660474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2301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2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E7BE-126D-428F-A096-41AC5422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am I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E2FD9-90AC-495F-BE19-DCB695FEA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0" y="1825624"/>
            <a:ext cx="12038202" cy="4927513"/>
          </a:xfrm>
        </p:spPr>
        <p:txBody>
          <a:bodyPr>
            <a:no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3200" dirty="0"/>
              <a:t>Push rubber lever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3200" dirty="0"/>
              <a:t>Push stick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3200" dirty="0" err="1"/>
              <a:t>Unpush</a:t>
            </a:r>
            <a:r>
              <a:rPr lang="en-US" sz="3200" dirty="0"/>
              <a:t> rubber lever and push another rubber lever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3200" dirty="0" err="1"/>
              <a:t>Unpush</a:t>
            </a:r>
            <a:r>
              <a:rPr lang="en-US" sz="3200" dirty="0"/>
              <a:t> that rubber lever and push the first rubber lever again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3200" dirty="0"/>
              <a:t>Pull stick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3200" dirty="0" err="1"/>
              <a:t>Unpush</a:t>
            </a:r>
            <a:r>
              <a:rPr lang="en-US" sz="3200" dirty="0"/>
              <a:t> rubber lever and push another rubber lever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3200" dirty="0" err="1"/>
              <a:t>Unpush</a:t>
            </a:r>
            <a:r>
              <a:rPr lang="en-US" sz="3200" dirty="0"/>
              <a:t> that rubber lever and push the first rubber lever again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3200" dirty="0"/>
              <a:t>Push stick again but differently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3200" dirty="0"/>
              <a:t>…</a:t>
            </a:r>
          </a:p>
          <a:p>
            <a:pPr marL="1143000" indent="-1143000">
              <a:buFont typeface="+mj-lt"/>
              <a:buAutoNum type="arabicPeriod"/>
            </a:pPr>
            <a:endParaRPr lang="en-US" sz="3200" dirty="0"/>
          </a:p>
        </p:txBody>
      </p:sp>
      <p:pic>
        <p:nvPicPr>
          <p:cNvPr id="4" name="Graphic 3" descr="Lightbulb and gear">
            <a:extLst>
              <a:ext uri="{FF2B5EF4-FFF2-40B4-BE49-F238E27FC236}">
                <a16:creationId xmlns:a16="http://schemas.microsoft.com/office/drawing/2014/main" id="{C9E7D438-8EBE-4AD4-BD8A-5C0660474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230188"/>
            <a:ext cx="914400" cy="914400"/>
          </a:xfrm>
          <a:prstGeom prst="rect">
            <a:avLst/>
          </a:prstGeom>
        </p:spPr>
      </p:pic>
      <p:pic>
        <p:nvPicPr>
          <p:cNvPr id="6" name="Graphic 5" descr="Car">
            <a:extLst>
              <a:ext uri="{FF2B5EF4-FFF2-40B4-BE49-F238E27FC236}">
                <a16:creationId xmlns:a16="http://schemas.microsoft.com/office/drawing/2014/main" id="{3CF2054A-1A54-4252-9F96-1649BF2F5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4873" y="-651164"/>
            <a:ext cx="4080164" cy="408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1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F5B5BF-9AD9-4D5F-A162-50660CD67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18" y="1044981"/>
            <a:ext cx="10485083" cy="5510291"/>
          </a:xfrm>
          <a:prstGeom prst="rect">
            <a:avLst/>
          </a:prstGeom>
        </p:spPr>
      </p:pic>
      <p:sp>
        <p:nvSpPr>
          <p:cNvPr id="181" name="Title 1">
            <a:extLst>
              <a:ext uri="{FF2B5EF4-FFF2-40B4-BE49-F238E27FC236}">
                <a16:creationId xmlns:a16="http://schemas.microsoft.com/office/drawing/2014/main" id="{F0FB59D8-A5A4-4DDB-B67D-82AE08CC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Cognitive Load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53C4-57C5-4CEA-BED6-CBB99219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Load, simple version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99F01-9B4E-49EA-ACAA-A3FD29F7F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				Do one thing at a time!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88552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AC51-74E6-4CDE-ACDE-B9CABCA1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 is hard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9BD06-856C-4849-846C-A743D60CC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err="1"/>
              <a:t>as.character</a:t>
            </a:r>
            <a:r>
              <a:rPr lang="en-US" sz="5400" dirty="0"/>
              <a:t>(</a:t>
            </a:r>
            <a:r>
              <a:rPr lang="en-US" sz="5400" dirty="0" err="1"/>
              <a:t>Staffs$`Staff</a:t>
            </a:r>
            <a:r>
              <a:rPr lang="en-US" sz="5400" dirty="0"/>
              <a:t> Name`[match(</a:t>
            </a:r>
            <a:r>
              <a:rPr lang="en-US" sz="5400" dirty="0" err="1"/>
              <a:t>Result$`Regional</a:t>
            </a:r>
            <a:r>
              <a:rPr lang="en-US" sz="5400" dirty="0"/>
              <a:t> ME Staff`,</a:t>
            </a:r>
            <a:r>
              <a:rPr lang="en-US" sz="5400" dirty="0" err="1"/>
              <a:t>Staffs$ID</a:t>
            </a:r>
            <a:r>
              <a:rPr lang="en-US" sz="5400" dirty="0"/>
              <a:t>)])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287821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2132-4E8D-4650-A2C5-630AE7EF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secret to de-</a:t>
            </a:r>
            <a:r>
              <a:rPr lang="en-US" dirty="0" err="1"/>
              <a:t>hardifying</a:t>
            </a:r>
            <a:r>
              <a:rPr lang="en-US" dirty="0"/>
              <a:t> stuff!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B7977-7D48-4316-9E6D-34FB23E4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600" dirty="0"/>
              <a:t>Plan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600" dirty="0"/>
              <a:t>Do</a:t>
            </a:r>
            <a:endParaRPr lang="en-GB" sz="16600" dirty="0"/>
          </a:p>
        </p:txBody>
      </p:sp>
      <p:pic>
        <p:nvPicPr>
          <p:cNvPr id="1026" name="Picture 2" descr="STEP ONE AND STEP TWO: HOW THE STRENGTH COACH MAKES ALL YOUR ...">
            <a:extLst>
              <a:ext uri="{FF2B5EF4-FFF2-40B4-BE49-F238E27FC236}">
                <a16:creationId xmlns:a16="http://schemas.microsoft.com/office/drawing/2014/main" id="{30170064-A7B1-4AEB-9B22-3EC6E8746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3105150"/>
            <a:ext cx="66675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20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533F-B616-48B3-A493-7CDC2B05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through a problem first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BD95A-1874-4468-B9B5-AA629CCF5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dataset and then</a:t>
            </a:r>
          </a:p>
          <a:p>
            <a:r>
              <a:rPr lang="en-US" dirty="0"/>
              <a:t>Filter it down to only rows where Village is “Washington DC” and then</a:t>
            </a:r>
          </a:p>
          <a:p>
            <a:r>
              <a:rPr lang="en-US" dirty="0"/>
              <a:t>Create groups  by Gender</a:t>
            </a:r>
          </a:p>
          <a:p>
            <a:r>
              <a:rPr lang="en-US" dirty="0"/>
              <a:t>Do a summary of the mean Age</a:t>
            </a:r>
          </a:p>
          <a:p>
            <a:pPr marL="0" indent="0">
              <a:buNone/>
            </a:pPr>
            <a:r>
              <a:rPr lang="en-US" dirty="0"/>
              <a:t>I expect something like this: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8A0FF-9511-44B0-8EF9-A98C88815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152" y="4289136"/>
            <a:ext cx="5551276" cy="251895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D35F80-F064-4A93-A417-0EF79181BC7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Take a dataset </a:t>
            </a:r>
            <a:r>
              <a:rPr lang="en-US" dirty="0">
                <a:solidFill>
                  <a:schemeClr val="accent5"/>
                </a:solidFill>
              </a:rPr>
              <a:t>and then</a:t>
            </a:r>
          </a:p>
          <a:p>
            <a:r>
              <a:rPr lang="en-US" dirty="0">
                <a:solidFill>
                  <a:schemeClr val="accent2"/>
                </a:solidFill>
              </a:rPr>
              <a:t>Filter</a:t>
            </a:r>
            <a:r>
              <a:rPr lang="en-US" dirty="0"/>
              <a:t> it down to only rows where Village is “Washington DC” </a:t>
            </a:r>
            <a:r>
              <a:rPr lang="en-US" dirty="0">
                <a:solidFill>
                  <a:schemeClr val="accent5"/>
                </a:solidFill>
              </a:rPr>
              <a:t>and then</a:t>
            </a:r>
            <a:endParaRPr lang="en-US" dirty="0"/>
          </a:p>
          <a:p>
            <a:r>
              <a:rPr lang="en-US" dirty="0"/>
              <a:t>Create </a:t>
            </a:r>
            <a:r>
              <a:rPr lang="en-US" dirty="0">
                <a:solidFill>
                  <a:schemeClr val="accent2"/>
                </a:solidFill>
              </a:rPr>
              <a:t>groups</a:t>
            </a: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by</a:t>
            </a:r>
            <a:r>
              <a:rPr lang="en-US" dirty="0"/>
              <a:t> Gender</a:t>
            </a:r>
          </a:p>
          <a:p>
            <a:r>
              <a:rPr lang="en-US" dirty="0"/>
              <a:t>Do a </a:t>
            </a:r>
            <a:r>
              <a:rPr lang="en-US" dirty="0">
                <a:solidFill>
                  <a:schemeClr val="accent2"/>
                </a:solidFill>
              </a:rPr>
              <a:t>summary</a:t>
            </a:r>
            <a:r>
              <a:rPr lang="en-US" dirty="0"/>
              <a:t> of the mean 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expect something like this: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656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463A-93B9-4FFA-8F76-0AFC6605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Tidyverse</a:t>
            </a:r>
            <a:r>
              <a:rPr lang="en-US" dirty="0"/>
              <a:t> way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B8BC72-8804-4684-B89B-86D96F68D4F6}"/>
              </a:ext>
            </a:extLst>
          </p:cNvPr>
          <p:cNvSpPr txBox="1">
            <a:spLocks/>
          </p:cNvSpPr>
          <p:nvPr/>
        </p:nvSpPr>
        <p:spPr>
          <a:xfrm>
            <a:off x="760571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dirty="0"/>
              <a:t>1. Plan</a:t>
            </a:r>
            <a:endParaRPr lang="en-US" b="1" dirty="0"/>
          </a:p>
          <a:p>
            <a:r>
              <a:rPr lang="en-US" dirty="0"/>
              <a:t>Take a dataset </a:t>
            </a:r>
            <a:r>
              <a:rPr lang="en-US" dirty="0">
                <a:solidFill>
                  <a:schemeClr val="accent5"/>
                </a:solidFill>
              </a:rPr>
              <a:t>and then</a:t>
            </a:r>
          </a:p>
          <a:p>
            <a:r>
              <a:rPr lang="en-US" dirty="0">
                <a:solidFill>
                  <a:schemeClr val="accent2"/>
                </a:solidFill>
              </a:rPr>
              <a:t>Filter</a:t>
            </a:r>
            <a:r>
              <a:rPr lang="en-US" dirty="0"/>
              <a:t> it down to only rows where Village is “Washington DC” </a:t>
            </a:r>
            <a:r>
              <a:rPr lang="en-US" dirty="0">
                <a:solidFill>
                  <a:schemeClr val="accent5"/>
                </a:solidFill>
              </a:rPr>
              <a:t>and then</a:t>
            </a:r>
            <a:endParaRPr lang="en-US" dirty="0"/>
          </a:p>
          <a:p>
            <a:r>
              <a:rPr lang="en-US" dirty="0"/>
              <a:t>Create </a:t>
            </a:r>
            <a:r>
              <a:rPr lang="en-US" dirty="0">
                <a:solidFill>
                  <a:schemeClr val="accent2"/>
                </a:solidFill>
              </a:rPr>
              <a:t>groups</a:t>
            </a: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by</a:t>
            </a:r>
            <a:r>
              <a:rPr lang="en-US" dirty="0"/>
              <a:t> Gender</a:t>
            </a:r>
          </a:p>
          <a:p>
            <a:r>
              <a:rPr lang="en-US" dirty="0"/>
              <a:t>Do a </a:t>
            </a:r>
            <a:r>
              <a:rPr lang="en-US" dirty="0">
                <a:solidFill>
                  <a:schemeClr val="accent2"/>
                </a:solidFill>
              </a:rPr>
              <a:t>summary</a:t>
            </a:r>
            <a:r>
              <a:rPr lang="en-US" dirty="0"/>
              <a:t> of the mean 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300" b="1" dirty="0"/>
              <a:t>2. Do</a:t>
            </a:r>
            <a:endParaRPr lang="en-US" sz="4300" dirty="0"/>
          </a:p>
          <a:p>
            <a:pPr marL="0" indent="0">
              <a:buNone/>
            </a:pPr>
            <a:r>
              <a:rPr lang="en-US" dirty="0"/>
              <a:t>df </a:t>
            </a:r>
            <a:r>
              <a:rPr lang="en-US" dirty="0">
                <a:solidFill>
                  <a:schemeClr val="accent5"/>
                </a:solidFill>
              </a:rPr>
              <a:t>%&gt;%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filter</a:t>
            </a:r>
            <a:r>
              <a:rPr lang="en-US" dirty="0"/>
              <a:t>(Village == “Washington DC”) </a:t>
            </a:r>
            <a:r>
              <a:rPr lang="en-US" dirty="0">
                <a:solidFill>
                  <a:schemeClr val="accent5"/>
                </a:solidFill>
              </a:rPr>
              <a:t>%&gt;%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chemeClr val="accent2"/>
                </a:solidFill>
              </a:rPr>
              <a:t>group_by</a:t>
            </a:r>
            <a:r>
              <a:rPr lang="en-US" dirty="0"/>
              <a:t>(Gender) </a:t>
            </a:r>
            <a:r>
              <a:rPr lang="en-US" dirty="0">
                <a:solidFill>
                  <a:schemeClr val="accent5"/>
                </a:solidFill>
              </a:rPr>
              <a:t>%&gt;%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summarize</a:t>
            </a:r>
            <a:r>
              <a:rPr lang="en-US" dirty="0"/>
              <a:t>(</a:t>
            </a:r>
            <a:r>
              <a:rPr lang="en-US" dirty="0" err="1"/>
              <a:t>MeanAge</a:t>
            </a:r>
            <a:r>
              <a:rPr lang="en-US" dirty="0"/>
              <a:t> = mean(Age))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88BD9-F38A-4B87-BB42-F3A4A3F4032F}"/>
              </a:ext>
            </a:extLst>
          </p:cNvPr>
          <p:cNvSpPr/>
          <p:nvPr/>
        </p:nvSpPr>
        <p:spPr>
          <a:xfrm>
            <a:off x="7324360" y="6123543"/>
            <a:ext cx="444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Exception ggplot2 uses “+” instead of “%&gt;%”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22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348</Words>
  <Application>Microsoft Office PowerPoint</Application>
  <PresentationFormat>Widescreen</PresentationFormat>
  <Paragraphs>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The pipe! … and stuff</vt:lpstr>
      <vt:lpstr>Review</vt:lpstr>
      <vt:lpstr>What am I doing?</vt:lpstr>
      <vt:lpstr>Cognitive Load</vt:lpstr>
      <vt:lpstr>Cognitive Load, simple version</vt:lpstr>
      <vt:lpstr>Base R is hard</vt:lpstr>
      <vt:lpstr>The secret to de-hardifying stuff! </vt:lpstr>
      <vt:lpstr>Think through a problem first</vt:lpstr>
      <vt:lpstr>The Tidyverse way</vt:lpstr>
      <vt:lpstr>PowerPoint Presentation</vt:lpstr>
      <vt:lpstr>Ggplot grammar</vt:lpstr>
      <vt:lpstr>What we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pipe!</dc:title>
  <dc:creator>Amit Kohli</dc:creator>
  <cp:lastModifiedBy>Amit Kohli Del Riego</cp:lastModifiedBy>
  <cp:revision>7</cp:revision>
  <dcterms:created xsi:type="dcterms:W3CDTF">2020-03-25T11:45:09Z</dcterms:created>
  <dcterms:modified xsi:type="dcterms:W3CDTF">2020-06-17T15:45:24Z</dcterms:modified>
</cp:coreProperties>
</file>