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99BC5-55B2-4396-B8E1-2A874CFF6FD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B970-9557-4E06-826C-B4D043A2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DE78-A618-408F-904E-9A1E1230B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AB812-D524-4089-93B9-EDECA7D06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C2D1-2377-4D64-A90D-969990BD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8940E-DC3F-4B42-9960-FEF77D98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B32A-93AB-4B3D-A090-322457BC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2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8ACF-5A6B-49A9-9B27-483C5664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CE9F8-7739-48CD-BD40-4BAF3C656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2B23-2388-4191-9F00-1403B843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843E-A78A-4F95-9B7C-C824B1DD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3E17-3F6D-48EB-A7ED-DD3FC0DA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3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20D12-409D-451C-8133-9229A704C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4134B-BDAA-48EC-9C65-0B36D8099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12AC-4BA2-43B9-B06D-9D781F33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5D14-5F52-4D31-98ED-95BAAC37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0C9D5-AEE3-4F6C-BF93-F4F2AA0A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0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E36-DFAB-4A95-806B-AAE95BB3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A6FDB-374D-411E-98F2-7C0654F9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C47D-27E4-4D7F-BC42-0C03C6C7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BE441-6D0E-40C7-BE64-E4665EE0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C3B4-9BEB-4840-8F00-2382EBC7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57FB-F336-4EF7-AEC6-76A260FE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89DF4-C788-4B27-BA1B-28D6E8E49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9608-29D7-4B86-AFBC-B038207F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ABBF-2A14-4749-A2A9-99EE9855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00B4-8675-4ED0-87F0-391DD310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6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39C6-4B22-4E4B-8833-7F897095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0623-58FF-4618-83E8-14089976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ECCB8-0528-4620-A859-7D8319DD7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D0E79-4E13-40A4-9611-F0552C6F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9E1E5-71C7-47CB-B3A8-0FCCAADF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B0E8A-C26F-4C93-AB60-4835D9E2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C5E1-1392-4399-9BC6-5D0D5165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99889-EA89-40C7-A3BC-848B53217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67627-9D30-4782-962A-484A10829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98E4F-5377-45EB-83C2-DCD4FE985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6771F-FB4F-4982-9FBA-8991C0B9C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5860-5E88-48F5-825A-0B637873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34EEE-6685-4F86-ACE2-32187378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F4D75-6A4B-4EFA-95EF-739CD8C5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6C19-DEC3-4BEC-B583-AA4FF98D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865CA-07AD-4B03-BB66-6931B56F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9A8DC-3B64-4AD0-8162-DD3BFF43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75D9A-F629-4268-8D59-CFA18DE9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069-2C44-4876-A44D-2F2794BD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E2AF9-D5F8-4FA9-95D3-D6494D5C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5606E-8182-4CD1-B687-763202DD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9FA7-1DA4-49EC-A241-47F99774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3027-6F82-47FB-A75F-B19CF60B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DDC4-CC68-49E7-8CAB-769757A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22684-882E-4F0F-917E-FD2C48DD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CF8B7-BFDE-4F35-B908-C132CC9E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E0AB-6EC1-4493-8A89-2002AC21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8AED-4E73-44A3-9EAB-B7EF2F59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76C8E-31C4-4BDA-9212-C73F714EC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1DF84-8D7A-487E-8E80-4E492CDE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2E412-0C0C-4CA6-A533-C3D3825F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92246-0278-4044-8BC3-98F640E6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D50C5-DC19-4833-9555-0242F72F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0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9E16E-D4D0-4AE1-B22F-E63FD79A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B492E-BA7B-497A-B169-AF0DDDC34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D611-15E1-4882-8A7D-D81D5E26D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A8C66-638B-4250-BDC4-40973D4DE39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71BC-564D-4E4C-B658-E81A695BA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63FB-831C-41B2-A285-4D03EDEB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5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drr.io/s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weekly.org/" TargetMode="External"/><Relationship Id="rId2" Type="http://schemas.openxmlformats.org/officeDocument/2006/relationships/hyperlink" Target="http://www.r-blogger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rstudio.com/" TargetMode="External"/><Relationship Id="rId2" Type="http://schemas.openxmlformats.org/officeDocument/2006/relationships/hyperlink" Target="https://twitter.com/search?q=%23rsta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fordatasci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ordatasci.com/" TargetMode="External"/><Relationship Id="rId2" Type="http://schemas.openxmlformats.org/officeDocument/2006/relationships/hyperlink" Target="https://community.r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.briatte.org/r/asking-r-questions" TargetMode="External"/><Relationship Id="rId2" Type="http://schemas.openxmlformats.org/officeDocument/2006/relationships/hyperlink" Target="https://stackoverflow.com/help/how-to-as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grass, cat, man&#10;&#10;Description automatically generated">
            <a:extLst>
              <a:ext uri="{FF2B5EF4-FFF2-40B4-BE49-F238E27FC236}">
                <a16:creationId xmlns:a16="http://schemas.microsoft.com/office/drawing/2014/main" id="{D6232F41-7D0C-4744-9CFA-36C30DE25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D884-314F-44EC-983C-ADC6263D5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How to find…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939F9-D306-494C-8545-6944F3F3B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31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7D10-17CA-4F2A-89AE-AEDBB674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packages?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8E0D-5309-4B31-8CAC-5C46ED730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order of quality:</a:t>
            </a:r>
          </a:p>
          <a:p>
            <a:pPr marL="514350" indent="-514350">
              <a:buAutoNum type="arabicParenR"/>
            </a:pPr>
            <a:r>
              <a:rPr lang="en-GB" dirty="0">
                <a:hlinkClick r:id="rId2"/>
              </a:rPr>
              <a:t>CRAN - https://cran.r-project.org/</a:t>
            </a:r>
            <a:r>
              <a:rPr lang="en-GB" dirty="0"/>
              <a:t> - the best</a:t>
            </a:r>
          </a:p>
          <a:p>
            <a:pPr marL="514350" indent="-514350">
              <a:buAutoNum type="arabicParenR"/>
            </a:pPr>
            <a:r>
              <a:rPr lang="en-GB" dirty="0"/>
              <a:t>Github.com – the “wild-west”</a:t>
            </a:r>
          </a:p>
          <a:p>
            <a:pPr marL="514350" indent="-514350">
              <a:buAutoNum type="arabicParenR"/>
            </a:pPr>
            <a:r>
              <a:rPr lang="en-GB" dirty="0"/>
              <a:t>Bioconductor and </a:t>
            </a:r>
            <a:r>
              <a:rPr lang="en-GB" dirty="0" err="1"/>
              <a:t>Sourceforge</a:t>
            </a:r>
            <a:r>
              <a:rPr lang="en-GB" dirty="0"/>
              <a:t> but meh…</a:t>
            </a:r>
          </a:p>
          <a:p>
            <a:pPr marL="514350" indent="-514350">
              <a:buAutoNum type="arabicParenR"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To find packages anywhere: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https://rdrr.io/s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73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B7BF-6CB0-41BB-B1C1-3D6FF7D8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analyses, walkthroughs, etc.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483E7-0CDF-48CB-879C-C4EA9FC7D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www.r-bloggers.com</a:t>
            </a:r>
            <a:endParaRPr lang="en-GB" dirty="0"/>
          </a:p>
          <a:p>
            <a:r>
              <a:rPr lang="en-GB" dirty="0">
                <a:hlinkClick r:id="rId3"/>
              </a:rPr>
              <a:t>https://rweekly.org/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3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F2DE-0DAA-4FCD-9440-D41292EC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find community?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46F8-3B1E-4FFA-927A-172DBDC62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https://twitter.com/search?q=%23rstats</a:t>
            </a:r>
            <a:endParaRPr lang="en-GB" dirty="0"/>
          </a:p>
          <a:p>
            <a:r>
              <a:rPr lang="en-GB" dirty="0">
                <a:hlinkClick r:id="rId3"/>
              </a:rPr>
              <a:t>https://community.rstudio.com/</a:t>
            </a:r>
            <a:endParaRPr lang="en-GB" dirty="0"/>
          </a:p>
          <a:p>
            <a:r>
              <a:rPr lang="en-GB" dirty="0">
                <a:hlinkClick r:id="rId4"/>
              </a:rPr>
              <a:t>https://www.rfordatasci.com/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93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E5C6-D837-475A-A939-53EF3A0B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find help?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C62A-8874-4E5A-B663-5D807FD3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b="1" dirty="0"/>
              <a:t>First Layer: Command Line</a:t>
            </a:r>
          </a:p>
          <a:p>
            <a:pPr lvl="1"/>
            <a:r>
              <a:rPr lang="en-US" dirty="0"/>
              <a:t>Use Case: </a:t>
            </a:r>
            <a:r>
              <a:rPr lang="en-US" i="1" dirty="0"/>
              <a:t>What was the order of arguments in this function?</a:t>
            </a:r>
          </a:p>
          <a:p>
            <a:pPr lvl="1"/>
            <a:r>
              <a:rPr lang="en-US" dirty="0"/>
              <a:t>How</a:t>
            </a:r>
            <a:r>
              <a:rPr lang="en-US" b="1" dirty="0"/>
              <a:t>: </a:t>
            </a:r>
            <a:r>
              <a:rPr lang="en-US" dirty="0"/>
              <a:t>Type a ? before function in Console window</a:t>
            </a:r>
          </a:p>
          <a:p>
            <a:r>
              <a:rPr lang="en-US" b="1" dirty="0"/>
              <a:t>Second Layer: </a:t>
            </a:r>
            <a:r>
              <a:rPr lang="en-US" b="1" dirty="0" err="1"/>
              <a:t>Cheatsheets</a:t>
            </a:r>
            <a:endParaRPr lang="en-US" b="1" dirty="0"/>
          </a:p>
          <a:p>
            <a:pPr lvl="1"/>
            <a:r>
              <a:rPr lang="en-US" dirty="0"/>
              <a:t>Use</a:t>
            </a:r>
            <a:r>
              <a:rPr lang="en-US" b="1" dirty="0"/>
              <a:t> </a:t>
            </a:r>
            <a:r>
              <a:rPr lang="en-US" dirty="0"/>
              <a:t>Case: </a:t>
            </a:r>
            <a:r>
              <a:rPr lang="en-US" i="1" dirty="0"/>
              <a:t>What was the name of that one ggplot2 </a:t>
            </a:r>
            <a:r>
              <a:rPr lang="en-US" i="1" dirty="0" err="1"/>
              <a:t>geom</a:t>
            </a:r>
            <a:r>
              <a:rPr lang="en-US" i="1" dirty="0"/>
              <a:t>?</a:t>
            </a:r>
          </a:p>
          <a:p>
            <a:pPr lvl="1"/>
            <a:r>
              <a:rPr lang="en-US" dirty="0"/>
              <a:t>How: Help menu from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r>
              <a:rPr lang="en-US" b="1" dirty="0"/>
              <a:t>Third Layer: package documentation</a:t>
            </a:r>
          </a:p>
          <a:p>
            <a:pPr lvl="1"/>
            <a:r>
              <a:rPr lang="en-US" dirty="0"/>
              <a:t>Use</a:t>
            </a:r>
            <a:r>
              <a:rPr lang="en-US" b="1" dirty="0"/>
              <a:t> </a:t>
            </a:r>
            <a:r>
              <a:rPr lang="en-US" dirty="0"/>
              <a:t>Case: </a:t>
            </a:r>
            <a:r>
              <a:rPr lang="en-US" i="1" dirty="0"/>
              <a:t>Downloaded a new package… now what?</a:t>
            </a:r>
          </a:p>
          <a:p>
            <a:pPr lvl="1"/>
            <a:r>
              <a:rPr lang="en-US" dirty="0"/>
              <a:t>How: Package Vignette, Homepage, Documentation</a:t>
            </a:r>
          </a:p>
          <a:p>
            <a:r>
              <a:rPr lang="en-US" b="1" dirty="0"/>
              <a:t>Fourth Layer: online forums </a:t>
            </a:r>
          </a:p>
          <a:p>
            <a:pPr lvl="1"/>
            <a:r>
              <a:rPr lang="en-US" dirty="0"/>
              <a:t>Use Case: </a:t>
            </a:r>
            <a:r>
              <a:rPr lang="en-US" i="1" dirty="0"/>
              <a:t>Why isn’t this function working the way it should?</a:t>
            </a:r>
          </a:p>
          <a:p>
            <a:pPr lvl="1"/>
            <a:r>
              <a:rPr lang="en-US" dirty="0"/>
              <a:t>How: </a:t>
            </a:r>
            <a:r>
              <a:rPr lang="en-US" dirty="0">
                <a:hlinkClick r:id="rId2"/>
              </a:rPr>
              <a:t>community.rstudio.com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R4DS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StackOverflow</a:t>
            </a:r>
            <a:r>
              <a:rPr lang="en-US" dirty="0"/>
              <a:t> (careful!)</a:t>
            </a:r>
            <a:endParaRPr lang="en-GB"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3BCB4-C883-4D65-A375-70974DE605AB}"/>
              </a:ext>
            </a:extLst>
          </p:cNvPr>
          <p:cNvSpPr txBox="1"/>
          <p:nvPr/>
        </p:nvSpPr>
        <p:spPr>
          <a:xfrm>
            <a:off x="8125505" y="6488668"/>
            <a:ext cx="4153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(Adapted from https://www.jla-data.net/)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8989E3-AC06-434E-95DA-93069F338F7B}"/>
              </a:ext>
            </a:extLst>
          </p:cNvPr>
          <p:cNvSpPr/>
          <p:nvPr/>
        </p:nvSpPr>
        <p:spPr>
          <a:xfrm>
            <a:off x="838200" y="1739136"/>
            <a:ext cx="10363700" cy="4524315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SEARCH BEFORE YOU ASK !!!!!!!!!!!!!!!!</a:t>
            </a:r>
          </a:p>
        </p:txBody>
      </p:sp>
    </p:spTree>
    <p:extLst>
      <p:ext uri="{BB962C8B-B14F-4D97-AF65-F5344CB8AC3E}">
        <p14:creationId xmlns:p14="http://schemas.microsoft.com/office/powerpoint/2010/main" val="92690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48FD-C159-43BC-B3DD-69EA80A0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ask a good question?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C4BCC-6396-4A48-B9B8-8F2C4F72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Good title</a:t>
            </a:r>
          </a:p>
          <a:p>
            <a:r>
              <a:rPr lang="en-US" dirty="0"/>
              <a:t>What am I trying to do</a:t>
            </a:r>
          </a:p>
          <a:p>
            <a:r>
              <a:rPr lang="en-US" dirty="0"/>
              <a:t>What error am I getting</a:t>
            </a:r>
          </a:p>
          <a:p>
            <a:r>
              <a:rPr lang="en-US" dirty="0"/>
              <a:t>What have I tried to resolve the issue</a:t>
            </a:r>
          </a:p>
          <a:p>
            <a:r>
              <a:rPr lang="en-US" dirty="0"/>
              <a:t>Reproduceable Example (</a:t>
            </a:r>
            <a:r>
              <a:rPr lang="en-US" dirty="0" err="1"/>
              <a:t>ReprEx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reprex</a:t>
            </a:r>
            <a:r>
              <a:rPr lang="en-US" dirty="0">
                <a:solidFill>
                  <a:schemeClr val="accent6"/>
                </a:solidFill>
              </a:rPr>
              <a:t> package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dput</a:t>
            </a:r>
            <a:r>
              <a:rPr lang="en-US" dirty="0">
                <a:solidFill>
                  <a:schemeClr val="accent6"/>
                </a:solidFill>
              </a:rPr>
              <a:t>()</a:t>
            </a:r>
            <a:endParaRPr lang="en-US" dirty="0"/>
          </a:p>
          <a:p>
            <a:r>
              <a:rPr lang="en-US" dirty="0"/>
              <a:t>What would I like to see?</a:t>
            </a:r>
          </a:p>
          <a:p>
            <a:endParaRPr lang="en-US" dirty="0"/>
          </a:p>
          <a:p>
            <a:r>
              <a:rPr lang="en-US" dirty="0"/>
              <a:t>More resources: </a:t>
            </a:r>
            <a:r>
              <a:rPr lang="en-GB" dirty="0">
                <a:hlinkClick r:id="rId2"/>
              </a:rPr>
              <a:t>https://stackoverflow.com/help/how-to-ask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http://f.briatte.org/r/asking-r-questions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264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306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How to find…</vt:lpstr>
      <vt:lpstr>How do we find packages?</vt:lpstr>
      <vt:lpstr>How do we find analyses, walkthroughs, etc.</vt:lpstr>
      <vt:lpstr>How do find community?</vt:lpstr>
      <vt:lpstr>How do I find help?</vt:lpstr>
      <vt:lpstr>How to ask a good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Python is better than R</dc:title>
  <dc:creator>Amit Kohli</dc:creator>
  <cp:lastModifiedBy>Amit Kohli</cp:lastModifiedBy>
  <cp:revision>15</cp:revision>
  <dcterms:created xsi:type="dcterms:W3CDTF">2020-04-01T10:53:57Z</dcterms:created>
  <dcterms:modified xsi:type="dcterms:W3CDTF">2020-08-19T10:26:15Z</dcterms:modified>
</cp:coreProperties>
</file>