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6" r:id="rId3"/>
    <p:sldId id="278" r:id="rId4"/>
    <p:sldId id="279" r:id="rId5"/>
    <p:sldId id="280" r:id="rId6"/>
    <p:sldId id="281" r:id="rId7"/>
    <p:sldId id="27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9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4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399BC5-55B2-4396-B8E1-2A874CFF6FD0}" type="datetimeFigureOut">
              <a:rPr lang="en-US" smtClean="0"/>
              <a:t>7/2/20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8EB970-9557-4E06-826C-B4D043A23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146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EDE78-A618-408F-904E-9A1E1230B0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9AB812-D524-4089-93B9-EDECA7D069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1C2D1-2377-4D64-A90D-969990BDE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A8C66-638B-4250-BDC4-40973D4DE39D}" type="datetimeFigureOut">
              <a:rPr lang="en-US" smtClean="0"/>
              <a:t>7/2/20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28940E-DC3F-4B42-9960-FEF77D982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EB32A-93AB-4B3D-A090-322457BC5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EAE2C-16A4-4525-B5F9-59865CEA5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222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98ACF-5A6B-49A9-9B27-483C56643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0CE9F8-7739-48CD-BD40-4BAF3C6565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02B23-2388-4191-9F00-1403B8431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A8C66-638B-4250-BDC4-40973D4DE39D}" type="datetimeFigureOut">
              <a:rPr lang="en-US" smtClean="0"/>
              <a:t>7/2/20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4843E-A78A-4F95-9B7C-C824B1DD7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83E17-3F6D-48EB-A7ED-DD3FC0DA7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EAE2C-16A4-4525-B5F9-59865CEA5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830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820D12-409D-451C-8133-9229A704C2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24134B-BDAA-48EC-9C65-0B36D80994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512AC-4BA2-43B9-B06D-9D781F33D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A8C66-638B-4250-BDC4-40973D4DE39D}" type="datetimeFigureOut">
              <a:rPr lang="en-US" smtClean="0"/>
              <a:t>7/2/20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A5D14-5F52-4D31-98ED-95BAAC37D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C0C9D5-AEE3-4F6C-BF93-F4F2AA0AD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EAE2C-16A4-4525-B5F9-59865CEA5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804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BFE36-DFAB-4A95-806B-AAE95BB39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A6FDB-374D-411E-98F2-7C0654F97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75C47D-27E4-4D7F-BC42-0C03C6C7A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A8C66-638B-4250-BDC4-40973D4DE39D}" type="datetimeFigureOut">
              <a:rPr lang="en-US" smtClean="0"/>
              <a:t>7/2/20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9BE441-6D0E-40C7-BE64-E4665EE03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81C3B4-9BEB-4840-8F00-2382EBC75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EAE2C-16A4-4525-B5F9-59865CEA5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059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F57FB-F336-4EF7-AEC6-76A260FEF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B89DF4-C788-4B27-BA1B-28D6E8E49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19608-29D7-4B86-AFBC-B038207F8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A8C66-638B-4250-BDC4-40973D4DE39D}" type="datetimeFigureOut">
              <a:rPr lang="en-US" smtClean="0"/>
              <a:t>7/2/20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2ABBF-2A14-4749-A2A9-99EE9855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7900B4-8675-4ED0-87F0-391DD3106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EAE2C-16A4-4525-B5F9-59865CEA5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167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C39C6-4B22-4E4B-8833-7F8970952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50623-58FF-4618-83E8-140899764C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EECCB8-0528-4620-A859-7D8319DD7F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2D0E79-4E13-40A4-9611-F0552C6F9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A8C66-638B-4250-BDC4-40973D4DE39D}" type="datetimeFigureOut">
              <a:rPr lang="en-US" smtClean="0"/>
              <a:t>7/2/20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79E1E5-71C7-47CB-B3A8-0FCCAADF5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1B0E8A-C26F-4C93-AB60-4835D9E25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EAE2C-16A4-4525-B5F9-59865CEA5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52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8C5E1-1392-4399-9BC6-5D0D51656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199889-EA89-40C7-A3BC-848B53217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067627-9D30-4782-962A-484A108291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798E4F-5377-45EB-83C2-DCD4FE9857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46771F-FB4F-4982-9FBA-8991C0B9C7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EA5860-5E88-48F5-825A-0B6378732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A8C66-638B-4250-BDC4-40973D4DE39D}" type="datetimeFigureOut">
              <a:rPr lang="en-US" smtClean="0"/>
              <a:t>7/2/20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A34EEE-6685-4F86-ACE2-321873782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7F4D75-6A4B-4EFA-95EF-739CD8C5C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EAE2C-16A4-4525-B5F9-59865CEA5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937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96C19-DEC3-4BEC-B583-AA4FF98D2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E865CA-07AD-4B03-BB66-6931B56FC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A8C66-638B-4250-BDC4-40973D4DE39D}" type="datetimeFigureOut">
              <a:rPr lang="en-US" smtClean="0"/>
              <a:t>7/2/20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59A8DC-3B64-4AD0-8162-DD3BFF439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975D9A-F629-4268-8D59-CFA18DE95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EAE2C-16A4-4525-B5F9-59865CEA5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445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72E069-2C44-4876-A44D-2F2794BDA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A8C66-638B-4250-BDC4-40973D4DE39D}" type="datetimeFigureOut">
              <a:rPr lang="en-US" smtClean="0"/>
              <a:t>7/2/20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2E2AF9-D5F8-4FA9-95D3-D6494D5C2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B5606E-8182-4CD1-B687-763202DD0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EAE2C-16A4-4525-B5F9-59865CEA5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242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19FA7-1DA4-49EC-A241-47F99774F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43027-6F82-47FB-A75F-B19CF60BB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52DDC4-CC68-49E7-8CAB-769757AC4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E22684-882E-4F0F-917E-FD2C48DDA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A8C66-638B-4250-BDC4-40973D4DE39D}" type="datetimeFigureOut">
              <a:rPr lang="en-US" smtClean="0"/>
              <a:t>7/2/20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7CF8B7-BFDE-4F35-B908-C132CC9E1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82E0AB-6EC1-4493-8A89-2002AC219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EAE2C-16A4-4525-B5F9-59865CEA5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63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88AED-4E73-44A3-9EAB-B7EF2F598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376C8E-31C4-4BDA-9212-C73F714EC7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41DF84-8D7A-487E-8E80-4E492CDEEA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22E412-0C0C-4CA6-A533-C3D3825F3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A8C66-638B-4250-BDC4-40973D4DE39D}" type="datetimeFigureOut">
              <a:rPr lang="en-US" smtClean="0"/>
              <a:t>7/2/20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192246-0278-4044-8BC3-98F640E69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5D50C5-DC19-4833-9555-0242F72FB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EAE2C-16A4-4525-B5F9-59865CEA5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408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19E16E-D4D0-4AE1-B22F-E63FD79AD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CB492E-BA7B-497A-B169-AF0DDDC34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7D611-15E1-4882-8A7D-D81D5E26D2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A8C66-638B-4250-BDC4-40973D4DE39D}" type="datetimeFigureOut">
              <a:rPr lang="en-US" smtClean="0"/>
              <a:t>7/2/20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E71BC-564D-4E4C-B658-E81A695BA3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F263FB-831C-41B2-A285-4D03EDEBF5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EAE2C-16A4-4525-B5F9-59865CEA5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451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outdoor, grass, cat, man&#10;&#10;Description automatically generated">
            <a:extLst>
              <a:ext uri="{FF2B5EF4-FFF2-40B4-BE49-F238E27FC236}">
                <a16:creationId xmlns:a16="http://schemas.microsoft.com/office/drawing/2014/main" id="{D6232F41-7D0C-4744-9CFA-36C30DE251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13818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1CD884-314F-44EC-983C-ADC6263D54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/>
              <a:t>Let’s process some data!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3939F9-D306-494C-8545-6944F3F3B5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endParaRPr lang="en-US" sz="2000" i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09313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7E7BE-126D-428F-A096-41AC5422C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E2FD9-90AC-495F-BE19-DCB695FEA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80552" cy="4351338"/>
          </a:xfrm>
        </p:spPr>
        <p:txBody>
          <a:bodyPr>
            <a:normAutofit/>
          </a:bodyPr>
          <a:lstStyle/>
          <a:p>
            <a:r>
              <a:rPr lang="en-US" sz="6600" dirty="0"/>
              <a:t>What function do we use to load a csv file?</a:t>
            </a:r>
          </a:p>
          <a:p>
            <a:r>
              <a:rPr lang="en-US" sz="6600" dirty="0"/>
              <a:t>What is the structure of ggplot2?</a:t>
            </a:r>
          </a:p>
        </p:txBody>
      </p:sp>
      <p:pic>
        <p:nvPicPr>
          <p:cNvPr id="4" name="Graphic 3" descr="Lightbulb and gear">
            <a:extLst>
              <a:ext uri="{FF2B5EF4-FFF2-40B4-BE49-F238E27FC236}">
                <a16:creationId xmlns:a16="http://schemas.microsoft.com/office/drawing/2014/main" id="{C9E7D438-8EBE-4AD4-BD8A-5C06604745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96600" y="230188"/>
            <a:ext cx="914400" cy="9144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8129BE2-EA02-409A-8655-83146F9E127E}"/>
              </a:ext>
            </a:extLst>
          </p:cNvPr>
          <p:cNvSpPr/>
          <p:nvPr/>
        </p:nvSpPr>
        <p:spPr>
          <a:xfrm>
            <a:off x="6777135" y="2887682"/>
            <a:ext cx="5210209" cy="2862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err="1">
                <a:solidFill>
                  <a:srgbClr val="FF0000"/>
                </a:solidFill>
              </a:rPr>
              <a:t>read_csv</a:t>
            </a:r>
            <a:r>
              <a:rPr lang="en-US" sz="3600" dirty="0">
                <a:solidFill>
                  <a:srgbClr val="FF0000"/>
                </a:solidFill>
              </a:rPr>
              <a:t>()</a:t>
            </a:r>
          </a:p>
          <a:p>
            <a:endParaRPr lang="en-US" sz="3600" dirty="0">
              <a:solidFill>
                <a:srgbClr val="FF0000"/>
              </a:solidFill>
            </a:endParaRPr>
          </a:p>
          <a:p>
            <a:endParaRPr lang="en-US" sz="3600" dirty="0">
              <a:solidFill>
                <a:srgbClr val="FF0000"/>
              </a:solidFill>
            </a:endParaRPr>
          </a:p>
          <a:p>
            <a:endParaRPr lang="en-US" sz="3600" dirty="0">
              <a:solidFill>
                <a:srgbClr val="FF0000"/>
              </a:solidFill>
            </a:endParaRPr>
          </a:p>
          <a:p>
            <a:r>
              <a:rPr lang="en-US" sz="3600" dirty="0">
                <a:solidFill>
                  <a:srgbClr val="FF0000"/>
                </a:solidFill>
              </a:rPr>
              <a:t>data, mapping, geometries</a:t>
            </a:r>
            <a:endParaRPr lang="en-GB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9324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F78F5C4-952B-4EBD-B4FE-9A3F35D5B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34025"/>
            <a:ext cx="10515600" cy="8223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~80% of time “munging” data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8DAEC66-76A2-42D4-A47D-5EB0DAEDD5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812" y="1628775"/>
            <a:ext cx="8334375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776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1508C-A7F0-4049-B850-1D76A53BD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408BB-E893-4BC0-9D31-D0C97BC50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D24A2E6-4EE1-4705-9F7A-752EE1B9F3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163" y="0"/>
            <a:ext cx="85740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0836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28F1C-2607-47E3-88B8-892E663B2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8FD26-C68B-4C02-AD19-7071A0B6E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E62DB9-0755-4F3D-A871-08D82873B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800" y="0"/>
            <a:ext cx="8884399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6E512E7-6FA4-4492-817B-33B3E4EDE089}"/>
              </a:ext>
            </a:extLst>
          </p:cNvPr>
          <p:cNvSpPr/>
          <p:nvPr/>
        </p:nvSpPr>
        <p:spPr>
          <a:xfrm>
            <a:off x="4620638" y="2052536"/>
            <a:ext cx="2869660" cy="2733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E9CC8E-6DD6-45B1-A8CB-495BF11C332D}"/>
              </a:ext>
            </a:extLst>
          </p:cNvPr>
          <p:cNvSpPr/>
          <p:nvPr/>
        </p:nvSpPr>
        <p:spPr>
          <a:xfrm>
            <a:off x="4661169" y="5641993"/>
            <a:ext cx="2869660" cy="7618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E5729C-5DA5-4871-9BB6-885675B85F94}"/>
              </a:ext>
            </a:extLst>
          </p:cNvPr>
          <p:cNvSpPr/>
          <p:nvPr/>
        </p:nvSpPr>
        <p:spPr>
          <a:xfrm>
            <a:off x="7587476" y="2543870"/>
            <a:ext cx="2869660" cy="3949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08F18D-7F3E-4BEA-B8BF-487923826F20}"/>
              </a:ext>
            </a:extLst>
          </p:cNvPr>
          <p:cNvSpPr/>
          <p:nvPr/>
        </p:nvSpPr>
        <p:spPr>
          <a:xfrm>
            <a:off x="7587476" y="1647051"/>
            <a:ext cx="2869660" cy="405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3373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AB2FAF3C-F36A-4612-B00B-E737FEB1E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2" name="Freeform 5">
              <a:extLst>
                <a:ext uri="{FF2B5EF4-FFF2-40B4-BE49-F238E27FC236}">
                  <a16:creationId xmlns:a16="http://schemas.microsoft.com/office/drawing/2014/main" id="{23420AEB-7D6F-4338-9CD8-7B96376170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6">
              <a:extLst>
                <a:ext uri="{FF2B5EF4-FFF2-40B4-BE49-F238E27FC236}">
                  <a16:creationId xmlns:a16="http://schemas.microsoft.com/office/drawing/2014/main" id="{9551E9D5-67C0-42B0-9796-909C1B9DF7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7">
              <a:extLst>
                <a:ext uri="{FF2B5EF4-FFF2-40B4-BE49-F238E27FC236}">
                  <a16:creationId xmlns:a16="http://schemas.microsoft.com/office/drawing/2014/main" id="{9CB4C9E0-236E-426D-88FB-50ACF81BC9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8">
              <a:extLst>
                <a:ext uri="{FF2B5EF4-FFF2-40B4-BE49-F238E27FC236}">
                  <a16:creationId xmlns:a16="http://schemas.microsoft.com/office/drawing/2014/main" id="{1A11A9AC-1E25-429F-A3A8-67DED3DF45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9">
              <a:extLst>
                <a:ext uri="{FF2B5EF4-FFF2-40B4-BE49-F238E27FC236}">
                  <a16:creationId xmlns:a16="http://schemas.microsoft.com/office/drawing/2014/main" id="{66E126C4-E1AC-4DDC-87CB-5D8B4605C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10">
              <a:extLst>
                <a:ext uri="{FF2B5EF4-FFF2-40B4-BE49-F238E27FC236}">
                  <a16:creationId xmlns:a16="http://schemas.microsoft.com/office/drawing/2014/main" id="{B1DE6C75-DCE1-4942-8E8D-ECA1D1773C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11">
              <a:extLst>
                <a:ext uri="{FF2B5EF4-FFF2-40B4-BE49-F238E27FC236}">
                  <a16:creationId xmlns:a16="http://schemas.microsoft.com/office/drawing/2014/main" id="{F5459AD3-234D-4C3B-BD9C-92B3377BD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2">
              <a:extLst>
                <a:ext uri="{FF2B5EF4-FFF2-40B4-BE49-F238E27FC236}">
                  <a16:creationId xmlns:a16="http://schemas.microsoft.com/office/drawing/2014/main" id="{5593DA70-95B1-425C-BF35-F923099D6F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3">
              <a:extLst>
                <a:ext uri="{FF2B5EF4-FFF2-40B4-BE49-F238E27FC236}">
                  <a16:creationId xmlns:a16="http://schemas.microsoft.com/office/drawing/2014/main" id="{0514C5B5-A5F4-4421-879B-17D39CA64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14">
              <a:extLst>
                <a:ext uri="{FF2B5EF4-FFF2-40B4-BE49-F238E27FC236}">
                  <a16:creationId xmlns:a16="http://schemas.microsoft.com/office/drawing/2014/main" id="{E165685F-E0CE-4CA0-9ECE-F8AE4F3D5E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5">
              <a:extLst>
                <a:ext uri="{FF2B5EF4-FFF2-40B4-BE49-F238E27FC236}">
                  <a16:creationId xmlns:a16="http://schemas.microsoft.com/office/drawing/2014/main" id="{C556BC16-0C87-4FD9-A109-F5AB2056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6">
              <a:extLst>
                <a:ext uri="{FF2B5EF4-FFF2-40B4-BE49-F238E27FC236}">
                  <a16:creationId xmlns:a16="http://schemas.microsoft.com/office/drawing/2014/main" id="{DD9A975C-A4CA-4A81-8CA9-BF5A2995F0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7">
              <a:extLst>
                <a:ext uri="{FF2B5EF4-FFF2-40B4-BE49-F238E27FC236}">
                  <a16:creationId xmlns:a16="http://schemas.microsoft.com/office/drawing/2014/main" id="{5B9767C7-72DF-4C7F-8A04-C8D67B7156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8">
              <a:extLst>
                <a:ext uri="{FF2B5EF4-FFF2-40B4-BE49-F238E27FC236}">
                  <a16:creationId xmlns:a16="http://schemas.microsoft.com/office/drawing/2014/main" id="{693F6BB9-0055-42AC-8866-E65D92755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19">
              <a:extLst>
                <a:ext uri="{FF2B5EF4-FFF2-40B4-BE49-F238E27FC236}">
                  <a16:creationId xmlns:a16="http://schemas.microsoft.com/office/drawing/2014/main" id="{BA9A3435-1B30-4618-BB50-E0369BD075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20">
              <a:extLst>
                <a:ext uri="{FF2B5EF4-FFF2-40B4-BE49-F238E27FC236}">
                  <a16:creationId xmlns:a16="http://schemas.microsoft.com/office/drawing/2014/main" id="{2D60252F-2011-4924-81EC-B25F50634C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21">
              <a:extLst>
                <a:ext uri="{FF2B5EF4-FFF2-40B4-BE49-F238E27FC236}">
                  <a16:creationId xmlns:a16="http://schemas.microsoft.com/office/drawing/2014/main" id="{850B7881-58E3-4C9F-9ADB-04F92D4C4D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22">
              <a:extLst>
                <a:ext uri="{FF2B5EF4-FFF2-40B4-BE49-F238E27FC236}">
                  <a16:creationId xmlns:a16="http://schemas.microsoft.com/office/drawing/2014/main" id="{FA90BB2F-2D4A-40BD-90CE-5CF30EC8D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23">
              <a:extLst>
                <a:ext uri="{FF2B5EF4-FFF2-40B4-BE49-F238E27FC236}">
                  <a16:creationId xmlns:a16="http://schemas.microsoft.com/office/drawing/2014/main" id="{4DA0AE8C-7215-4A64-B19F-3F0F3E6A6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2" name="Isosceles Triangle 39">
            <a:extLst>
              <a:ext uri="{FF2B5EF4-FFF2-40B4-BE49-F238E27FC236}">
                <a16:creationId xmlns:a16="http://schemas.microsoft.com/office/drawing/2014/main" id="{D8DAE7B8-0656-422E-9515-E10952688A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892384" y="4386808"/>
            <a:ext cx="407233" cy="351063"/>
          </a:xfrm>
          <a:prstGeom prst="triangle">
            <a:avLst/>
          </a:prstGeom>
          <a:solidFill>
            <a:srgbClr val="EAB4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273BBF-1FE7-451B-9C00-C7B64A736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8256" y="4617720"/>
            <a:ext cx="8083296" cy="94183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endParaRPr lang="en-US" sz="400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A363DA99-BE95-4C06-82AA-917ED6556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2847" y="954593"/>
            <a:ext cx="6086306" cy="3432215"/>
          </a:xfrm>
          <a:prstGeom prst="rect">
            <a:avLst/>
          </a:prstGeom>
          <a:solidFill>
            <a:schemeClr val="bg1"/>
          </a:solidFill>
          <a:ln w="19050">
            <a:solidFill>
              <a:srgbClr val="EAB45C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Lets go to work GIFs - Get the best GIF on GIPHY">
            <a:extLst>
              <a:ext uri="{FF2B5EF4-FFF2-40B4-BE49-F238E27FC236}">
                <a16:creationId xmlns:a16="http://schemas.microsoft.com/office/drawing/2014/main" id="{E4E38617-1C5C-472A-A192-C969922B99E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12" r="-2" b="-2"/>
          <a:stretch/>
        </p:blipFill>
        <p:spPr bwMode="auto">
          <a:xfrm>
            <a:off x="3218688" y="1116474"/>
            <a:ext cx="5760720" cy="3099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7088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259B9-A154-4F5E-A9A7-06B1E4928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learned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CF04A-F1BA-453B-80EC-71693810B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i="1" dirty="0"/>
              <a:t>Theory:</a:t>
            </a:r>
          </a:p>
          <a:p>
            <a:pPr lvl="1"/>
            <a:r>
              <a:rPr lang="en-US" i="1" dirty="0"/>
              <a:t>Light processing with </a:t>
            </a:r>
            <a:r>
              <a:rPr lang="en-US" i="1" dirty="0" err="1"/>
              <a:t>dplyr</a:t>
            </a:r>
            <a:endParaRPr lang="en-US" i="1" dirty="0"/>
          </a:p>
          <a:p>
            <a:r>
              <a:rPr lang="en-US" i="1" dirty="0"/>
              <a:t>Practice:</a:t>
            </a:r>
          </a:p>
          <a:p>
            <a:pPr lvl="1"/>
            <a:r>
              <a:rPr lang="en-US" dirty="0"/>
              <a:t>filter</a:t>
            </a:r>
          </a:p>
          <a:p>
            <a:pPr lvl="1"/>
            <a:r>
              <a:rPr lang="en-US" i="1" dirty="0"/>
              <a:t>conditions and/or</a:t>
            </a:r>
          </a:p>
          <a:p>
            <a:pPr lvl="1"/>
            <a:r>
              <a:rPr lang="en-US" dirty="0"/>
              <a:t>select (including use of colon </a:t>
            </a:r>
            <a:r>
              <a:rPr lang="en-US" dirty="0">
                <a:sym typeface="Wingdings" pitchFamily="2" charset="2"/>
              </a:rPr>
              <a:t>: )</a:t>
            </a:r>
            <a:endParaRPr lang="en-US" dirty="0"/>
          </a:p>
          <a:p>
            <a:pPr lvl="1"/>
            <a:r>
              <a:rPr lang="en-US" dirty="0"/>
              <a:t>unique</a:t>
            </a:r>
          </a:p>
          <a:p>
            <a:pPr lvl="1"/>
            <a:r>
              <a:rPr lang="en-US" dirty="0"/>
              <a:t>arrange</a:t>
            </a:r>
          </a:p>
          <a:p>
            <a:pPr lvl="1"/>
            <a:r>
              <a:rPr lang="en-US" dirty="0" err="1"/>
              <a:t>group_by</a:t>
            </a:r>
            <a:endParaRPr lang="en-US" dirty="0"/>
          </a:p>
          <a:p>
            <a:pPr lvl="1"/>
            <a:r>
              <a:rPr lang="en-US"/>
              <a:t>summarize</a:t>
            </a:r>
            <a:endParaRPr lang="en-US" dirty="0"/>
          </a:p>
          <a:p>
            <a:pPr lvl="1"/>
            <a:r>
              <a:rPr lang="en-US" dirty="0"/>
              <a:t>count</a:t>
            </a:r>
            <a:endParaRPr lang="en-US" i="1" dirty="0"/>
          </a:p>
          <a:p>
            <a:endParaRPr lang="en-US" i="1" dirty="0"/>
          </a:p>
          <a:p>
            <a:endParaRPr lang="en-GB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092A31E-FB9C-4126-A084-A4E2070437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7250" y="0"/>
            <a:ext cx="62547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0187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73</Words>
  <Application>Microsoft Macintosh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Let’s process some data!</vt:lpstr>
      <vt:lpstr>Review</vt:lpstr>
      <vt:lpstr>~80% of time “munging” data</vt:lpstr>
      <vt:lpstr>PowerPoint Presentation</vt:lpstr>
      <vt:lpstr>PowerPoint Presentation</vt:lpstr>
      <vt:lpstr>PowerPoint Presentation</vt:lpstr>
      <vt:lpstr>What we learned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3: Python is better than R</dc:title>
  <dc:creator>Amit Kohli</dc:creator>
  <cp:lastModifiedBy>Downie, Mallory</cp:lastModifiedBy>
  <cp:revision>4</cp:revision>
  <dcterms:created xsi:type="dcterms:W3CDTF">2020-04-01T10:53:57Z</dcterms:created>
  <dcterms:modified xsi:type="dcterms:W3CDTF">2020-07-02T11:34:14Z</dcterms:modified>
</cp:coreProperties>
</file>