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 Rectangle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9DF-296F-420D-BA66-76F9F84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Pivot_longering</a:t>
            </a:r>
            <a:r>
              <a:rPr lang="en-US" dirty="0"/>
              <a:t>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B1AB2-4107-4146-B95D-B7F2F6C0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394052"/>
            <a:ext cx="6434487" cy="2677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D6BC1-B7BC-4F14-9170-7BE15FA9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63" y="4071258"/>
            <a:ext cx="2665715" cy="2481873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A458DCE4-F614-4C8C-9390-499189852E96}"/>
              </a:ext>
            </a:extLst>
          </p:cNvPr>
          <p:cNvSpPr/>
          <p:nvPr/>
        </p:nvSpPr>
        <p:spPr>
          <a:xfrm rot="10800000" flipH="1">
            <a:off x="1317176" y="4245430"/>
            <a:ext cx="1589314" cy="1392690"/>
          </a:xfrm>
          <a:prstGeom prst="bentArrow">
            <a:avLst>
              <a:gd name="adj1" fmla="val 25000"/>
              <a:gd name="adj2" fmla="val 1796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3ED40-E87A-4843-A38E-08842FA2AF6A}"/>
              </a:ext>
            </a:extLst>
          </p:cNvPr>
          <p:cNvSpPr/>
          <p:nvPr/>
        </p:nvSpPr>
        <p:spPr>
          <a:xfrm>
            <a:off x="7537356" y="1219880"/>
            <a:ext cx="412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Organize these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537A4-32F2-4B19-8469-6F16EE3F55A6}"/>
              </a:ext>
            </a:extLst>
          </p:cNvPr>
          <p:cNvSpPr/>
          <p:nvPr/>
        </p:nvSpPr>
        <p:spPr>
          <a:xfrm>
            <a:off x="1317175" y="2098690"/>
            <a:ext cx="4839476" cy="35394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8  diamonds %&gt;%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4  select(carat, x, y, z) %&gt;%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5  </a:t>
            </a:r>
            <a:r>
              <a:rPr lang="en-US" sz="2800" b="1" dirty="0" err="1">
                <a:solidFill>
                  <a:schemeClr val="bg1"/>
                </a:solidFill>
              </a:rPr>
              <a:t>pivot_longer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1  data = .,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2  cols = x:z,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6  </a:t>
            </a:r>
            <a:r>
              <a:rPr lang="en-US" sz="2800" b="1" dirty="0" err="1">
                <a:solidFill>
                  <a:schemeClr val="bg1"/>
                </a:solidFill>
              </a:rPr>
              <a:t>names_to</a:t>
            </a:r>
            <a:r>
              <a:rPr lang="en-US" sz="2800" b="1" dirty="0">
                <a:solidFill>
                  <a:schemeClr val="bg1"/>
                </a:solidFill>
              </a:rPr>
              <a:t> = "dimensions",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3  </a:t>
            </a:r>
            <a:r>
              <a:rPr lang="en-US" sz="2800" b="1" dirty="0" err="1">
                <a:solidFill>
                  <a:schemeClr val="bg1"/>
                </a:solidFill>
              </a:rPr>
              <a:t>values_to</a:t>
            </a:r>
            <a:r>
              <a:rPr lang="en-US" sz="2800" b="1" dirty="0">
                <a:solidFill>
                  <a:schemeClr val="bg1"/>
                </a:solidFill>
              </a:rPr>
              <a:t> = "Values"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7  )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7BBB0-DBA8-4D39-82F5-8B7FC55ABD90}"/>
              </a:ext>
            </a:extLst>
          </p:cNvPr>
          <p:cNvSpPr/>
          <p:nvPr/>
        </p:nvSpPr>
        <p:spPr>
          <a:xfrm>
            <a:off x="7352524" y="2098690"/>
            <a:ext cx="48394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1  data = ., </a:t>
            </a:r>
          </a:p>
          <a:p>
            <a:r>
              <a:rPr lang="en-US" sz="2800" b="1" dirty="0"/>
              <a:t>2  cols = x:z,</a:t>
            </a:r>
          </a:p>
          <a:p>
            <a:r>
              <a:rPr lang="en-US" sz="2800" b="1" dirty="0"/>
              <a:t>3  </a:t>
            </a:r>
            <a:r>
              <a:rPr lang="en-US" sz="2800" b="1" dirty="0" err="1"/>
              <a:t>values_to</a:t>
            </a:r>
            <a:r>
              <a:rPr lang="en-US" sz="2800" b="1" dirty="0"/>
              <a:t> = "Values"</a:t>
            </a:r>
          </a:p>
          <a:p>
            <a:r>
              <a:rPr lang="en-US" sz="2800" b="1" dirty="0"/>
              <a:t>4  select(carat, x, y, z) %&gt;% </a:t>
            </a:r>
          </a:p>
          <a:p>
            <a:r>
              <a:rPr lang="en-US" sz="2800" b="1" dirty="0"/>
              <a:t>5  </a:t>
            </a:r>
            <a:r>
              <a:rPr lang="en-US" sz="2800" b="1" dirty="0" err="1"/>
              <a:t>pivot_longer</a:t>
            </a:r>
            <a:r>
              <a:rPr lang="en-US" sz="2800" b="1" dirty="0"/>
              <a:t>(</a:t>
            </a:r>
          </a:p>
          <a:p>
            <a:r>
              <a:rPr lang="en-US" sz="2800" b="1" dirty="0"/>
              <a:t>6  </a:t>
            </a:r>
            <a:r>
              <a:rPr lang="en-US" sz="2800" b="1" dirty="0" err="1"/>
              <a:t>names_to</a:t>
            </a:r>
            <a:r>
              <a:rPr lang="en-US" sz="2800" b="1" dirty="0"/>
              <a:t> = "dimensions",</a:t>
            </a:r>
          </a:p>
          <a:p>
            <a:pPr marL="514350" indent="-514350">
              <a:buAutoNum type="arabicPlain" startAt="7"/>
            </a:pPr>
            <a:r>
              <a:rPr lang="en-US" sz="2800" b="1" dirty="0"/>
              <a:t>)</a:t>
            </a:r>
          </a:p>
          <a:p>
            <a:r>
              <a:rPr lang="en-US" sz="2800" b="1" dirty="0"/>
              <a:t>8  diamonds %&gt;% </a:t>
            </a:r>
          </a:p>
          <a:p>
            <a:pPr marL="514350" indent="-514350">
              <a:buAutoNum type="arabicPlain" startAt="7"/>
            </a:pPr>
            <a:endParaRPr lang="en-US" sz="2800" b="1" dirty="0"/>
          </a:p>
        </p:txBody>
      </p:sp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id="{22481CFC-F173-4FC8-9FC8-BEBC13079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9629" y="730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E514-4D42-480E-A616-B9A89975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Repivot </a:t>
            </a:r>
            <a:r>
              <a:rPr lang="en-US" dirty="0" err="1"/>
              <a:t>LiveCode</a:t>
            </a:r>
            <a:r>
              <a:rPr lang="en-US" dirty="0"/>
              <a:t>– </a:t>
            </a:r>
            <a:r>
              <a:rPr lang="en-US" dirty="0" err="1"/>
              <a:t>gapminder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EFE21-3D10-4F80-80CA-68909D1D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92526" cy="2365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193A4-222B-45E0-8721-4B22B378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15" y="4296454"/>
            <a:ext cx="7824684" cy="2401996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8416110B-8F36-4278-ADF6-A9BDEFF56CB7}"/>
              </a:ext>
            </a:extLst>
          </p:cNvPr>
          <p:cNvSpPr/>
          <p:nvPr/>
        </p:nvSpPr>
        <p:spPr>
          <a:xfrm rot="10800000" flipH="1">
            <a:off x="1883233" y="4470967"/>
            <a:ext cx="1589314" cy="1392690"/>
          </a:xfrm>
          <a:prstGeom prst="bentArrow">
            <a:avLst>
              <a:gd name="adj1" fmla="val 25000"/>
              <a:gd name="adj2" fmla="val 1796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Sign Language">
            <a:extLst>
              <a:ext uri="{FF2B5EF4-FFF2-40B4-BE49-F238E27FC236}">
                <a16:creationId xmlns:a16="http://schemas.microsoft.com/office/drawing/2014/main" id="{BD91E453-0FBC-4972-9E81-CA865A0DC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7229" y="2068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8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C7EF-7161-4ADD-825A-6BF2B307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Repivot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C126-2BE5-49D3-A248-F31BE16C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1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To get from one table format to another type of table format, we must: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 err="1"/>
              <a:t>pivot_longer</a:t>
            </a:r>
            <a:r>
              <a:rPr lang="en-US" sz="3600" dirty="0"/>
              <a:t> and then </a:t>
            </a:r>
            <a:r>
              <a:rPr lang="en-US" sz="3600" dirty="0" err="1"/>
              <a:t>pivot_longer</a:t>
            </a:r>
            <a:endParaRPr lang="en-US" sz="3600" dirty="0"/>
          </a:p>
          <a:p>
            <a:pPr marL="514350" indent="-514350">
              <a:buFont typeface="+mj-lt"/>
              <a:buAutoNum type="alphaUcPeriod"/>
            </a:pPr>
            <a:r>
              <a:rPr lang="en-US" sz="3600" dirty="0" err="1"/>
              <a:t>pivot_wider</a:t>
            </a:r>
            <a:r>
              <a:rPr lang="en-US" sz="3600" dirty="0"/>
              <a:t> and then </a:t>
            </a:r>
            <a:r>
              <a:rPr lang="en-US" sz="3600" dirty="0" err="1"/>
              <a:t>pivot_longer</a:t>
            </a:r>
            <a:endParaRPr lang="en-US" sz="3600" dirty="0"/>
          </a:p>
          <a:p>
            <a:pPr marL="514350" indent="-514350">
              <a:buFont typeface="+mj-lt"/>
              <a:buAutoNum type="alphaUcPeriod"/>
            </a:pPr>
            <a:r>
              <a:rPr lang="en-US" sz="3600" dirty="0" err="1"/>
              <a:t>pivot_longer</a:t>
            </a:r>
            <a:r>
              <a:rPr lang="en-US" sz="3600" dirty="0"/>
              <a:t> and then </a:t>
            </a:r>
            <a:r>
              <a:rPr lang="en-US" sz="3600" dirty="0" err="1"/>
              <a:t>pivot_wider</a:t>
            </a:r>
            <a:endParaRPr lang="en-US" sz="3600" dirty="0"/>
          </a:p>
          <a:p>
            <a:pPr marL="514350" indent="-514350">
              <a:buFont typeface="+mj-lt"/>
              <a:buAutoNum type="alphaUcPeriod"/>
            </a:pPr>
            <a:r>
              <a:rPr lang="en-US" sz="3600" dirty="0"/>
              <a:t>Use Excel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0A17DC57-E5E9-4DEA-B145-518ED438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9629" y="73001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42066-8B62-43F2-8DDF-179932B03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988" y="2796617"/>
            <a:ext cx="2282966" cy="171377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BF85122-CE3B-44B0-9B1C-E55D386FBE90}"/>
              </a:ext>
            </a:extLst>
          </p:cNvPr>
          <p:cNvSpPr/>
          <p:nvPr/>
        </p:nvSpPr>
        <p:spPr>
          <a:xfrm>
            <a:off x="10428514" y="4567352"/>
            <a:ext cx="293914" cy="642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69558-D523-4CF3-8CF0-3B0272061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750" y="5387945"/>
            <a:ext cx="3332279" cy="12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C0E0-9662-439F-9CFE-F462DD6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Transform!</a:t>
            </a:r>
          </a:p>
        </p:txBody>
      </p:sp>
      <p:pic>
        <p:nvPicPr>
          <p:cNvPr id="4" name="Picture 4" descr="Image result for tidyverse">
            <a:extLst>
              <a:ext uri="{FF2B5EF4-FFF2-40B4-BE49-F238E27FC236}">
                <a16:creationId xmlns:a16="http://schemas.microsoft.com/office/drawing/2014/main" id="{932F0F95-7A4B-4ED0-900A-59928AB74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22" y="1540312"/>
            <a:ext cx="7252736" cy="53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ransformers">
            <a:extLst>
              <a:ext uri="{FF2B5EF4-FFF2-40B4-BE49-F238E27FC236}">
                <a16:creationId xmlns:a16="http://schemas.microsoft.com/office/drawing/2014/main" id="{FBA67BC0-A78E-45F2-BA0C-F7BF4FB4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777" y="3675777"/>
            <a:ext cx="3182224" cy="318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E09291-4CDB-4D94-886D-E50AE0C53E9C}"/>
              </a:ext>
            </a:extLst>
          </p:cNvPr>
          <p:cNvSpPr/>
          <p:nvPr/>
        </p:nvSpPr>
        <p:spPr>
          <a:xfrm>
            <a:off x="3381555" y="2725947"/>
            <a:ext cx="940279" cy="14751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C85F-F472-491A-90D3-71000043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pivoting…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425E6-D1EE-40A3-9A93-47D532C8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984" y="1690688"/>
            <a:ext cx="2784849" cy="4739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17153-EE6B-4AF7-B5B2-1EDDA68E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6" y="3003960"/>
            <a:ext cx="4626071" cy="1426488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8AA856BA-49AD-41FB-BD88-06199F066229}"/>
              </a:ext>
            </a:extLst>
          </p:cNvPr>
          <p:cNvSpPr/>
          <p:nvPr/>
        </p:nvSpPr>
        <p:spPr>
          <a:xfrm rot="2541266">
            <a:off x="5429118" y="2270821"/>
            <a:ext cx="2072081" cy="19462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6ECCE2-11F0-405D-BD44-DB494AC47F71}"/>
              </a:ext>
            </a:extLst>
          </p:cNvPr>
          <p:cNvGrpSpPr/>
          <p:nvPr/>
        </p:nvGrpSpPr>
        <p:grpSpPr>
          <a:xfrm>
            <a:off x="5177779" y="2357713"/>
            <a:ext cx="2072081" cy="3103022"/>
            <a:chOff x="4379384" y="2542769"/>
            <a:chExt cx="2072081" cy="3103022"/>
          </a:xfrm>
        </p:grpSpPr>
        <p:sp>
          <p:nvSpPr>
            <p:cNvPr id="14" name="Arrow: Bent 13">
              <a:extLst>
                <a:ext uri="{FF2B5EF4-FFF2-40B4-BE49-F238E27FC236}">
                  <a16:creationId xmlns:a16="http://schemas.microsoft.com/office/drawing/2014/main" id="{164BD0BD-855A-42B0-B3D1-B07E0273D00B}"/>
                </a:ext>
              </a:extLst>
            </p:cNvPr>
            <p:cNvSpPr/>
            <p:nvPr/>
          </p:nvSpPr>
          <p:spPr>
            <a:xfrm rot="13305053">
              <a:off x="4379384" y="3699545"/>
              <a:ext cx="2072081" cy="194624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4EA0B7-59F3-42A7-991A-B6C2AD8E9A2E}"/>
                </a:ext>
              </a:extLst>
            </p:cNvPr>
            <p:cNvSpPr txBox="1"/>
            <p:nvPr/>
          </p:nvSpPr>
          <p:spPr>
            <a:xfrm>
              <a:off x="5268616" y="2542769"/>
              <a:ext cx="293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88D7A1D-C4A2-4E57-82FF-5BDB74E3C17E}"/>
              </a:ext>
            </a:extLst>
          </p:cNvPr>
          <p:cNvSpPr txBox="1"/>
          <p:nvPr/>
        </p:nvSpPr>
        <p:spPr>
          <a:xfrm>
            <a:off x="5464947" y="4753656"/>
            <a:ext cx="193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Pivot 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9F501-361B-4C60-AD27-13121EFB4C2E}"/>
              </a:ext>
            </a:extLst>
          </p:cNvPr>
          <p:cNvSpPr/>
          <p:nvPr/>
        </p:nvSpPr>
        <p:spPr>
          <a:xfrm>
            <a:off x="8558450" y="1826818"/>
            <a:ext cx="2161169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Tall</a:t>
            </a:r>
          </a:p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</a:t>
            </a:r>
          </a:p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026446-45C8-4B73-8B1D-4429540378DD}"/>
              </a:ext>
            </a:extLst>
          </p:cNvPr>
          <p:cNvSpPr/>
          <p:nvPr/>
        </p:nvSpPr>
        <p:spPr>
          <a:xfrm>
            <a:off x="1081790" y="1762754"/>
            <a:ext cx="2667269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Table</a:t>
            </a:r>
          </a:p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Wide</a:t>
            </a:r>
          </a:p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Fat</a:t>
            </a:r>
          </a:p>
        </p:txBody>
      </p:sp>
    </p:spTree>
    <p:extLst>
      <p:ext uri="{BB962C8B-B14F-4D97-AF65-F5344CB8AC3E}">
        <p14:creationId xmlns:p14="http://schemas.microsoft.com/office/powerpoint/2010/main" val="12918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59F-9EB2-4A14-9A71-01AA844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pivoting in Excel?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8CD89-05D4-407F-8D5F-A5F9509F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0" y="3075108"/>
            <a:ext cx="5565473" cy="2010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E1C4DE-589E-4B65-BABF-E129F844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09" y="2511968"/>
            <a:ext cx="3812941" cy="2862289"/>
          </a:xfrm>
          <a:prstGeom prst="rect">
            <a:avLst/>
          </a:prstGeom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084F4802-1F29-4987-ACD5-5EC31D3D9A97}"/>
              </a:ext>
            </a:extLst>
          </p:cNvPr>
          <p:cNvSpPr/>
          <p:nvPr/>
        </p:nvSpPr>
        <p:spPr>
          <a:xfrm rot="2541266">
            <a:off x="6354715" y="2913417"/>
            <a:ext cx="1444037" cy="1325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C3F666-5FE9-4E76-B5CB-28A721D1A8CB}"/>
              </a:ext>
            </a:extLst>
          </p:cNvPr>
          <p:cNvGrpSpPr/>
          <p:nvPr/>
        </p:nvGrpSpPr>
        <p:grpSpPr>
          <a:xfrm>
            <a:off x="6183086" y="3864522"/>
            <a:ext cx="1444037" cy="1325563"/>
            <a:chOff x="4379384" y="3699545"/>
            <a:chExt cx="2072081" cy="1946246"/>
          </a:xfrm>
        </p:grpSpPr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17848BFF-B96F-4CAE-83E6-EE6DEF7D6E29}"/>
                </a:ext>
              </a:extLst>
            </p:cNvPr>
            <p:cNvSpPr/>
            <p:nvPr/>
          </p:nvSpPr>
          <p:spPr>
            <a:xfrm rot="13305053">
              <a:off x="4379384" y="3699545"/>
              <a:ext cx="2072081" cy="194624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F6EA2A-F7C4-4B25-9AC5-A03AC4FD11A9}"/>
                </a:ext>
              </a:extLst>
            </p:cNvPr>
            <p:cNvSpPr txBox="1"/>
            <p:nvPr/>
          </p:nvSpPr>
          <p:spPr>
            <a:xfrm>
              <a:off x="5511896" y="5021044"/>
              <a:ext cx="293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D4235F-4FD4-4EF8-9890-7BD0597190B7}"/>
              </a:ext>
            </a:extLst>
          </p:cNvPr>
          <p:cNvSpPr txBox="1"/>
          <p:nvPr/>
        </p:nvSpPr>
        <p:spPr>
          <a:xfrm>
            <a:off x="6736121" y="2851378"/>
            <a:ext cx="204621" cy="35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162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C012-C3A9-4C4D-815F-DB4AE559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pivoting, the R way</a:t>
            </a:r>
          </a:p>
        </p:txBody>
      </p:sp>
      <p:pic>
        <p:nvPicPr>
          <p:cNvPr id="1026" name="Picture 2" descr="Image result for tidyr">
            <a:extLst>
              <a:ext uri="{FF2B5EF4-FFF2-40B4-BE49-F238E27FC236}">
                <a16:creationId xmlns:a16="http://schemas.microsoft.com/office/drawing/2014/main" id="{A02B1428-3346-4B1B-A152-2536418B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05" y="1823470"/>
            <a:ext cx="3417016" cy="39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7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D2BD9F-C3B0-4289-BC9F-F89F9A0B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09" y="1753255"/>
            <a:ext cx="2784849" cy="4739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D13A-038F-4B4E-9C11-2EFB948A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29" y="3246180"/>
            <a:ext cx="4626071" cy="1426488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78500892-E031-4BA6-832D-954FB018B023}"/>
              </a:ext>
            </a:extLst>
          </p:cNvPr>
          <p:cNvSpPr/>
          <p:nvPr/>
        </p:nvSpPr>
        <p:spPr>
          <a:xfrm rot="2541266">
            <a:off x="4630723" y="2455877"/>
            <a:ext cx="2072081" cy="19462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F5C0B-64C4-4F75-B823-F7AD522AB304}"/>
              </a:ext>
            </a:extLst>
          </p:cNvPr>
          <p:cNvSpPr txBox="1"/>
          <p:nvPr/>
        </p:nvSpPr>
        <p:spPr>
          <a:xfrm>
            <a:off x="4530054" y="2679132"/>
            <a:ext cx="1935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pivot_wider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DD1002-BCA2-4669-9E71-270AED3CE7FF}"/>
              </a:ext>
            </a:extLst>
          </p:cNvPr>
          <p:cNvGrpSpPr/>
          <p:nvPr/>
        </p:nvGrpSpPr>
        <p:grpSpPr>
          <a:xfrm>
            <a:off x="4379384" y="3699545"/>
            <a:ext cx="2297887" cy="1946246"/>
            <a:chOff x="4379384" y="3699545"/>
            <a:chExt cx="2297887" cy="1946246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ED6D621A-2D2E-4C65-AD33-17BE834006A3}"/>
                </a:ext>
              </a:extLst>
            </p:cNvPr>
            <p:cNvSpPr/>
            <p:nvPr/>
          </p:nvSpPr>
          <p:spPr>
            <a:xfrm rot="13305053">
              <a:off x="4379384" y="3699545"/>
              <a:ext cx="2072081" cy="194624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3C8C8E-C844-489D-97A2-B9CAE7DDFE55}"/>
                </a:ext>
              </a:extLst>
            </p:cNvPr>
            <p:cNvSpPr txBox="1"/>
            <p:nvPr/>
          </p:nvSpPr>
          <p:spPr>
            <a:xfrm>
              <a:off x="4656253" y="4965763"/>
              <a:ext cx="2021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pivot_longer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D9FA060-E456-476D-A6D8-034F0D01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pivoting, the R way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8298B16-A1F7-415E-A93E-872F204A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054" y="2011874"/>
            <a:ext cx="18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spread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337E997-445F-4E16-BDA9-590D49E5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161" y="5570137"/>
            <a:ext cx="18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gather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6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E5B0-9FE5-4AFD-B60D-DADF829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BE383-961A-42CE-8271-50C010DF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509" y="1753255"/>
            <a:ext cx="2784849" cy="4739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668E8-DD7F-4563-949F-5D4AA38F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9723"/>
            <a:ext cx="4626071" cy="14264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1663141-669E-410C-A080-350B51C4C178}"/>
              </a:ext>
            </a:extLst>
          </p:cNvPr>
          <p:cNvSpPr/>
          <p:nvPr/>
        </p:nvSpPr>
        <p:spPr>
          <a:xfrm>
            <a:off x="5573486" y="3668486"/>
            <a:ext cx="2547257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286DE-1836-4242-8516-AA28BFE54A44}"/>
              </a:ext>
            </a:extLst>
          </p:cNvPr>
          <p:cNvSpPr/>
          <p:nvPr/>
        </p:nvSpPr>
        <p:spPr>
          <a:xfrm>
            <a:off x="1724608" y="5735864"/>
            <a:ext cx="2301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pivot_longer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C153B-11C6-484D-8B53-69DA573A6749}"/>
              </a:ext>
            </a:extLst>
          </p:cNvPr>
          <p:cNvSpPr/>
          <p:nvPr/>
        </p:nvSpPr>
        <p:spPr>
          <a:xfrm>
            <a:off x="4426959" y="5735864"/>
            <a:ext cx="2187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pivot_wider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EA5FE-9930-42B4-ACF6-D1A265A427BA}"/>
              </a:ext>
            </a:extLst>
          </p:cNvPr>
          <p:cNvSpPr/>
          <p:nvPr/>
        </p:nvSpPr>
        <p:spPr>
          <a:xfrm>
            <a:off x="1585519" y="5805182"/>
            <a:ext cx="2440553" cy="510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E5B0-9FE5-4AFD-B60D-DADF829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test2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63141-669E-410C-A080-350B51C4C178}"/>
              </a:ext>
            </a:extLst>
          </p:cNvPr>
          <p:cNvSpPr/>
          <p:nvPr/>
        </p:nvSpPr>
        <p:spPr>
          <a:xfrm>
            <a:off x="4600363" y="3429000"/>
            <a:ext cx="2547257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2C4971-3996-4A90-AE16-2C8B9935275B}"/>
              </a:ext>
            </a:extLst>
          </p:cNvPr>
          <p:cNvSpPr/>
          <p:nvPr/>
        </p:nvSpPr>
        <p:spPr>
          <a:xfrm>
            <a:off x="1724608" y="5735864"/>
            <a:ext cx="2301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pivot_longer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6CC17-521C-4F55-A654-51BAD68F800A}"/>
              </a:ext>
            </a:extLst>
          </p:cNvPr>
          <p:cNvSpPr/>
          <p:nvPr/>
        </p:nvSpPr>
        <p:spPr>
          <a:xfrm>
            <a:off x="4426959" y="5735864"/>
            <a:ext cx="2187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pivot_wider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74B36-57D7-4CDB-97E5-4A37818039EF}"/>
              </a:ext>
            </a:extLst>
          </p:cNvPr>
          <p:cNvSpPr/>
          <p:nvPr/>
        </p:nvSpPr>
        <p:spPr>
          <a:xfrm>
            <a:off x="4406561" y="5805182"/>
            <a:ext cx="2440553" cy="510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8E47-66AD-4D03-B39A-C663CA54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56" y="2471349"/>
            <a:ext cx="3999496" cy="2575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20BF8-79F6-46DD-A678-573F2F18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43" y="2361719"/>
            <a:ext cx="4853757" cy="25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E5B0-9FE5-4AFD-B60D-DADF829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BE383-961A-42CE-8271-50C010DF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509" y="1753255"/>
            <a:ext cx="2784849" cy="4739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668E8-DD7F-4563-949F-5D4AA38F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9723"/>
            <a:ext cx="4626071" cy="14264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1663141-669E-410C-A080-350B51C4C178}"/>
              </a:ext>
            </a:extLst>
          </p:cNvPr>
          <p:cNvSpPr/>
          <p:nvPr/>
        </p:nvSpPr>
        <p:spPr>
          <a:xfrm>
            <a:off x="5573486" y="3668486"/>
            <a:ext cx="2547257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ign Language">
            <a:extLst>
              <a:ext uri="{FF2B5EF4-FFF2-40B4-BE49-F238E27FC236}">
                <a16:creationId xmlns:a16="http://schemas.microsoft.com/office/drawing/2014/main" id="{69CE6520-1F7A-4996-8654-B15BAC3CC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7229" y="2068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Rectangle Transformation</vt:lpstr>
      <vt:lpstr>Transform!</vt:lpstr>
      <vt:lpstr>Data pivoting… in Excel</vt:lpstr>
      <vt:lpstr>More complex pivoting in Excel?</vt:lpstr>
      <vt:lpstr>Data pivoting, the R way</vt:lpstr>
      <vt:lpstr>Data pivoting, the R way</vt:lpstr>
      <vt:lpstr>Mini test</vt:lpstr>
      <vt:lpstr>Mini test2</vt:lpstr>
      <vt:lpstr>Live Code</vt:lpstr>
      <vt:lpstr>Pivot_longering exercise!</vt:lpstr>
      <vt:lpstr>Repivot LiveCode– gapminder!</vt:lpstr>
      <vt:lpstr>Repivot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</cp:lastModifiedBy>
  <cp:revision>13</cp:revision>
  <dcterms:created xsi:type="dcterms:W3CDTF">2020-04-01T10:53:57Z</dcterms:created>
  <dcterms:modified xsi:type="dcterms:W3CDTF">2020-06-03T09:07:40Z</dcterms:modified>
</cp:coreProperties>
</file>