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7" r:id="rId3"/>
    <p:sldId id="352" r:id="rId4"/>
    <p:sldId id="351" r:id="rId5"/>
    <p:sldId id="356" r:id="rId6"/>
    <p:sldId id="353" r:id="rId7"/>
    <p:sldId id="354" r:id="rId8"/>
    <p:sldId id="355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FD6922-9BC4-6F42-9D1D-9E98C4E8BFE3}">
          <p14:sldIdLst>
            <p14:sldId id="257"/>
            <p14:sldId id="352"/>
            <p14:sldId id="351"/>
            <p14:sldId id="356"/>
            <p14:sldId id="353"/>
            <p14:sldId id="354"/>
            <p14:sldId id="355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t Kohli" initials="AK" lastIdx="48" clrIdx="0">
    <p:extLst/>
  </p:cmAuthor>
  <p:cmAuthor id="2" name="Jennifer Himmelstein" initials="" lastIdx="28" clrIdx="1"/>
  <p:cmAuthor id="3" name="Jeremy Barnes" initials="JB" lastIdx="45" clrIdx="2">
    <p:extLst>
      <p:ext uri="{19B8F6BF-5375-455C-9EA6-DF929625EA0E}">
        <p15:presenceInfo xmlns:p15="http://schemas.microsoft.com/office/powerpoint/2012/main" userId="S-1-5-21-3087387033-3658469292-2180350306-71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1D0D1"/>
    <a:srgbClr val="EA6847"/>
    <a:srgbClr val="009BA7"/>
    <a:srgbClr val="88CCD1"/>
    <a:srgbClr val="662E6B"/>
    <a:srgbClr val="D9C7D7"/>
    <a:srgbClr val="FCB756"/>
    <a:srgbClr val="FDB59F"/>
    <a:srgbClr val="C6E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5550" autoAdjust="0"/>
  </p:normalViewPr>
  <p:slideViewPr>
    <p:cSldViewPr snapToGrid="0">
      <p:cViewPr varScale="1">
        <p:scale>
          <a:sx n="92" d="100"/>
          <a:sy n="92" d="100"/>
        </p:scale>
        <p:origin x="18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5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540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F2A7A-B595-41DB-A217-8519430A0EAA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D0327-17A7-4203-84B0-3C5D90652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picture! ;)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0327-17A7-4203-84B0-3C5D906526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13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picture! ;)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0327-17A7-4203-84B0-3C5D906526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68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picture! ;)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0327-17A7-4203-84B0-3C5D906526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1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picture! ;)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D0327-17A7-4203-84B0-3C5D906526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5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E7C5-B9E0-4268-B0A1-5682E02E2D9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7F9-3023-4650-86B5-10EC480EF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9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E7C5-B9E0-4268-B0A1-5682E02E2D9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7F9-3023-4650-86B5-10EC480EF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4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E7C5-B9E0-4268-B0A1-5682E02E2D9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7F9-3023-4650-86B5-10EC480EF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79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210332" cy="6858000"/>
          </a:xfrm>
          <a:prstGeom prst="rect">
            <a:avLst/>
          </a:prstGeom>
          <a:gradFill flip="none" rotWithShape="1">
            <a:gsLst>
              <a:gs pos="0">
                <a:srgbClr val="009AA7">
                  <a:shade val="30000"/>
                  <a:satMod val="115000"/>
                </a:srgbClr>
              </a:gs>
              <a:gs pos="50000">
                <a:srgbClr val="009AA7">
                  <a:shade val="67500"/>
                  <a:satMod val="115000"/>
                </a:srgbClr>
              </a:gs>
              <a:gs pos="100000">
                <a:srgbClr val="009AA7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AA7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21565" y="2312739"/>
            <a:ext cx="9144000" cy="1925219"/>
          </a:xfr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Presentation Headline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521565" y="4556032"/>
            <a:ext cx="9144000" cy="1355493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400"/>
            </a:lvl1pPr>
          </a:lstStyle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Franklin Gothic Book" panose="020B0503020102020204" pitchFamily="34" charset="0"/>
              </a:rPr>
              <a:t>Presentation 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  <a:latin typeface="Franklin Gothic Book" panose="020B0503020102020204" pitchFamily="34" charset="0"/>
              </a:rPr>
              <a:t>Subheadline</a:t>
            </a:r>
            <a:endParaRPr lang="en-US" sz="3200" dirty="0">
              <a:solidFill>
                <a:schemeClr val="bg1">
                  <a:lumMod val="7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08" y="897475"/>
            <a:ext cx="4020409" cy="1037675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7227227" y="3932914"/>
            <a:ext cx="2487706" cy="2943564"/>
            <a:chOff x="7170496" y="3986306"/>
            <a:chExt cx="2487706" cy="2943564"/>
          </a:xfrm>
        </p:grpSpPr>
        <p:sp>
          <p:nvSpPr>
            <p:cNvPr id="12" name="Rectangle 11"/>
            <p:cNvSpPr/>
            <p:nvPr/>
          </p:nvSpPr>
          <p:spPr>
            <a:xfrm>
              <a:off x="7170496" y="5008282"/>
              <a:ext cx="2487706" cy="1921588"/>
            </a:xfrm>
            <a:prstGeom prst="rect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7170496" y="3986306"/>
              <a:ext cx="2487706" cy="1021976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9043349" y="2491812"/>
            <a:ext cx="2487706" cy="4376298"/>
            <a:chOff x="9043349" y="2495149"/>
            <a:chExt cx="2487706" cy="4376298"/>
          </a:xfrm>
        </p:grpSpPr>
        <p:sp>
          <p:nvSpPr>
            <p:cNvPr id="15" name="Rectangle 14"/>
            <p:cNvSpPr/>
            <p:nvPr/>
          </p:nvSpPr>
          <p:spPr>
            <a:xfrm>
              <a:off x="9043349" y="3517125"/>
              <a:ext cx="2487706" cy="3354322"/>
            </a:xfrm>
            <a:prstGeom prst="rect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9043349" y="2495149"/>
              <a:ext cx="2487706" cy="1021976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9714932" y="1349188"/>
            <a:ext cx="2487706" cy="5522258"/>
            <a:chOff x="-1" y="1349188"/>
            <a:chExt cx="2487706" cy="5522258"/>
          </a:xfrm>
          <a:solidFill>
            <a:srgbClr val="000000">
              <a:alpha val="5098"/>
            </a:srgbClr>
          </a:solidFill>
        </p:grpSpPr>
        <p:sp>
          <p:nvSpPr>
            <p:cNvPr id="18" name="Isosceles Triangle 17"/>
            <p:cNvSpPr/>
            <p:nvPr/>
          </p:nvSpPr>
          <p:spPr>
            <a:xfrm>
              <a:off x="-1" y="1349188"/>
              <a:ext cx="2487706" cy="10219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-1" y="2371163"/>
              <a:ext cx="2487706" cy="45002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 userDrawn="1"/>
        </p:nvGrpSpPr>
        <p:grpSpPr>
          <a:xfrm>
            <a:off x="4272" y="4558125"/>
            <a:ext cx="1866961" cy="2301969"/>
            <a:chOff x="14283" y="4574810"/>
            <a:chExt cx="1866961" cy="2301969"/>
          </a:xfrm>
        </p:grpSpPr>
        <p:sp>
          <p:nvSpPr>
            <p:cNvPr id="21" name="Isosceles Triangle 20"/>
            <p:cNvSpPr/>
            <p:nvPr/>
          </p:nvSpPr>
          <p:spPr>
            <a:xfrm>
              <a:off x="19798" y="4574810"/>
              <a:ext cx="1861446" cy="764702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283" y="5339531"/>
              <a:ext cx="1861446" cy="1537248"/>
            </a:xfrm>
            <a:prstGeom prst="rect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962935" y="4881754"/>
            <a:ext cx="1861446" cy="1976247"/>
            <a:chOff x="962935" y="4881754"/>
            <a:chExt cx="1861446" cy="1976247"/>
          </a:xfrm>
          <a:solidFill>
            <a:srgbClr val="000000">
              <a:alpha val="5098"/>
            </a:srgbClr>
          </a:solidFill>
        </p:grpSpPr>
        <p:sp>
          <p:nvSpPr>
            <p:cNvPr id="24" name="Isosceles Triangle 23"/>
            <p:cNvSpPr/>
            <p:nvPr/>
          </p:nvSpPr>
          <p:spPr>
            <a:xfrm>
              <a:off x="962935" y="4881754"/>
              <a:ext cx="1861446" cy="7647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62935" y="5646457"/>
              <a:ext cx="1861446" cy="12115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8450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edit short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latin typeface="Franklin Gothic Medium" panose="020B0603020102020204" pitchFamily="34" charset="0"/>
              </a:defRPr>
            </a:lvl1pPr>
            <a:lvl2pPr>
              <a:defRPr>
                <a:latin typeface="Franklin Gothic Medium" panose="020B0603020102020204" pitchFamily="34" charset="0"/>
              </a:defRPr>
            </a:lvl2pPr>
            <a:lvl3pPr>
              <a:defRPr>
                <a:latin typeface="Franklin Gothic Medium" panose="020B0603020102020204" pitchFamily="34" charset="0"/>
              </a:defRPr>
            </a:lvl3pPr>
            <a:lvl4pPr>
              <a:defRPr>
                <a:latin typeface="Franklin Gothic Medium" panose="020B0603020102020204" pitchFamily="34" charset="0"/>
              </a:defRPr>
            </a:lvl4pPr>
            <a:lvl5pPr>
              <a:defRPr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US" dirty="0"/>
              <a:t>Click to edit text –6 lines or less per slide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CD0417-81F7-496A-B8B0-E71E45F33C9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582F07-7518-4101-B9EC-146F0E23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02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0672" y="365125"/>
            <a:ext cx="7082728" cy="1325563"/>
          </a:xfrm>
        </p:spPr>
        <p:txBody>
          <a:bodyPr/>
          <a:lstStyle>
            <a:lvl1pPr>
              <a:defRPr b="1"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Click to edit short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0672" y="1825625"/>
            <a:ext cx="7082728" cy="4351338"/>
          </a:xfrm>
        </p:spPr>
        <p:txBody>
          <a:bodyPr/>
          <a:lstStyle>
            <a:lvl1pPr>
              <a:defRPr>
                <a:latin typeface="Franklin Gothic Medium" panose="020B0603020102020204" pitchFamily="34" charset="0"/>
              </a:defRPr>
            </a:lvl1pPr>
            <a:lvl2pPr>
              <a:defRPr>
                <a:latin typeface="Franklin Gothic Medium" panose="020B0603020102020204" pitchFamily="34" charset="0"/>
              </a:defRPr>
            </a:lvl2pPr>
            <a:lvl3pPr>
              <a:defRPr>
                <a:latin typeface="Franklin Gothic Medium" panose="020B0603020102020204" pitchFamily="34" charset="0"/>
              </a:defRPr>
            </a:lvl3pPr>
            <a:lvl4pPr>
              <a:defRPr>
                <a:latin typeface="Franklin Gothic Medium" panose="020B0603020102020204" pitchFamily="34" charset="0"/>
              </a:defRPr>
            </a:lvl4pPr>
            <a:lvl5pPr>
              <a:defRPr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US" dirty="0"/>
              <a:t>Click to edit text –6 lines or less per slide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CD0417-81F7-496A-B8B0-E71E45F33C9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582F07-7518-4101-B9EC-146F0E23C30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8686800" y="0"/>
            <a:ext cx="3505200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804301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518475" y="1"/>
            <a:ext cx="11673526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BA4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9819" y="557939"/>
            <a:ext cx="10515600" cy="93587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79819" y="1674800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text. Break up presentation into categories. Review at the end of each category.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CD0417-81F7-496A-B8B0-E71E45F33C9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582F07-7518-4101-B9EC-146F0E23C30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524435" cy="6858000"/>
          </a:xfrm>
          <a:prstGeom prst="rect">
            <a:avLst/>
          </a:prstGeom>
          <a:solidFill>
            <a:srgbClr val="009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rot="5400000">
            <a:off x="320118" y="888231"/>
            <a:ext cx="713490" cy="307041"/>
          </a:xfrm>
          <a:prstGeom prst="triangle">
            <a:avLst/>
          </a:prstGeom>
          <a:solidFill>
            <a:srgbClr val="009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526147"/>
            <a:ext cx="605496" cy="1003518"/>
            <a:chOff x="0" y="526147"/>
            <a:chExt cx="605496" cy="1003518"/>
          </a:xfrm>
        </p:grpSpPr>
        <p:sp>
          <p:nvSpPr>
            <p:cNvPr id="11" name="Isosceles Triangle 10"/>
            <p:cNvSpPr/>
            <p:nvPr/>
          </p:nvSpPr>
          <p:spPr>
            <a:xfrm rot="5400000">
              <a:off x="-90350" y="833819"/>
              <a:ext cx="986448" cy="40524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-393103" y="919250"/>
              <a:ext cx="986448" cy="200242"/>
            </a:xfrm>
            <a:prstGeom prst="rect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5389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short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0672" y="1825625"/>
            <a:ext cx="4949128" cy="4351338"/>
          </a:xfrm>
        </p:spPr>
        <p:txBody>
          <a:bodyPr/>
          <a:lstStyle>
            <a:lvl1pPr>
              <a:defRPr>
                <a:latin typeface="Franklin Gothic Medium" panose="020B0603020102020204" pitchFamily="34" charset="0"/>
              </a:defRPr>
            </a:lvl1pPr>
            <a:lvl2pPr>
              <a:defRPr>
                <a:latin typeface="Franklin Gothic Medium" panose="020B0603020102020204" pitchFamily="34" charset="0"/>
              </a:defRPr>
            </a:lvl2pPr>
            <a:lvl3pPr>
              <a:defRPr>
                <a:latin typeface="Franklin Gothic Medium" panose="020B0603020102020204" pitchFamily="34" charset="0"/>
              </a:defRPr>
            </a:lvl3pPr>
            <a:lvl4pPr>
              <a:defRPr>
                <a:latin typeface="Franklin Gothic Medium" panose="020B0603020102020204" pitchFamily="34" charset="0"/>
              </a:defRPr>
            </a:lvl4pPr>
            <a:lvl5pPr>
              <a:defRPr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4672" y="1825625"/>
            <a:ext cx="5181600" cy="4351338"/>
          </a:xfrm>
        </p:spPr>
        <p:txBody>
          <a:bodyPr/>
          <a:lstStyle>
            <a:lvl1pPr>
              <a:defRPr>
                <a:latin typeface="Franklin Gothic Medium" panose="020B0603020102020204" pitchFamily="34" charset="0"/>
              </a:defRPr>
            </a:lvl1pPr>
            <a:lvl2pPr>
              <a:defRPr>
                <a:latin typeface="Franklin Gothic Medium" panose="020B0603020102020204" pitchFamily="34" charset="0"/>
              </a:defRPr>
            </a:lvl2pPr>
            <a:lvl3pPr>
              <a:defRPr>
                <a:latin typeface="Franklin Gothic Medium" panose="020B0603020102020204" pitchFamily="34" charset="0"/>
              </a:defRPr>
            </a:lvl3pPr>
            <a:lvl4pPr>
              <a:defRPr>
                <a:latin typeface="Franklin Gothic Medium" panose="020B0603020102020204" pitchFamily="34" charset="0"/>
              </a:defRPr>
            </a:lvl4pPr>
            <a:lvl5pPr>
              <a:defRPr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CD0417-81F7-496A-B8B0-E71E45F33C9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582F07-7518-4101-B9EC-146F0E23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84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259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662E6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2259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3600" b="1">
                <a:latin typeface="Franklin Gothic Medium" panose="020B0603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2259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4671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467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70671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CD0417-81F7-496A-B8B0-E71E45F33C9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71071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843071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582F07-7518-4101-B9EC-146F0E23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96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CD0417-81F7-496A-B8B0-E71E45F33C9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582F07-7518-4101-B9EC-146F0E23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65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5765" y="3293391"/>
            <a:ext cx="3623728" cy="1600200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 dirty="0"/>
              <a:t>Click to add a caption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>
              <a:defRPr sz="3200"/>
            </a:lvl1pPr>
            <a:lvl2pPr>
              <a:defRPr sz="2800" baseline="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a photo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765" y="4893591"/>
            <a:ext cx="3623728" cy="15382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174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E7C5-B9E0-4268-B0A1-5682E02E2D9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7F9-3023-4650-86B5-10EC480EF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66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523341" y="0"/>
            <a:ext cx="11668659" cy="685800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BA4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 rot="5400000">
            <a:off x="320118" y="888231"/>
            <a:ext cx="713490" cy="307041"/>
          </a:xfrm>
          <a:prstGeom prst="triangle">
            <a:avLst/>
          </a:prstGeom>
          <a:solidFill>
            <a:srgbClr val="009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526147"/>
            <a:ext cx="605496" cy="1003518"/>
            <a:chOff x="0" y="526147"/>
            <a:chExt cx="605496" cy="1003518"/>
          </a:xfrm>
        </p:grpSpPr>
        <p:sp>
          <p:nvSpPr>
            <p:cNvPr id="12" name="Isosceles Triangle 11"/>
            <p:cNvSpPr/>
            <p:nvPr/>
          </p:nvSpPr>
          <p:spPr>
            <a:xfrm rot="5400000">
              <a:off x="-90350" y="833819"/>
              <a:ext cx="986448" cy="40524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-393103" y="919250"/>
              <a:ext cx="986448" cy="200242"/>
            </a:xfrm>
            <a:prstGeom prst="rect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0672" y="365125"/>
            <a:ext cx="10515600" cy="592594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“Click to add quote from a project participant”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365125"/>
            <a:ext cx="524435" cy="1390523"/>
          </a:xfrm>
          <a:prstGeom prst="rect">
            <a:avLst/>
          </a:prstGeom>
          <a:solidFill>
            <a:srgbClr val="009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 userDrawn="1"/>
        </p:nvSpPr>
        <p:spPr>
          <a:xfrm rot="5400000">
            <a:off x="320118" y="3183807"/>
            <a:ext cx="713490" cy="307041"/>
          </a:xfrm>
          <a:prstGeom prst="triangle">
            <a:avLst/>
          </a:prstGeom>
          <a:solidFill>
            <a:srgbClr val="009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2821723"/>
            <a:ext cx="605496" cy="1003518"/>
            <a:chOff x="0" y="526147"/>
            <a:chExt cx="605496" cy="1003518"/>
          </a:xfrm>
        </p:grpSpPr>
        <p:sp>
          <p:nvSpPr>
            <p:cNvPr id="6" name="Isosceles Triangle 5"/>
            <p:cNvSpPr/>
            <p:nvPr/>
          </p:nvSpPr>
          <p:spPr>
            <a:xfrm rot="5400000">
              <a:off x="-90350" y="833819"/>
              <a:ext cx="986448" cy="40524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-393103" y="919250"/>
              <a:ext cx="986448" cy="200242"/>
            </a:xfrm>
            <a:prstGeom prst="rect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 userDrawn="1"/>
        </p:nvSpPr>
        <p:spPr>
          <a:xfrm>
            <a:off x="523342" y="554891"/>
            <a:ext cx="393606" cy="1010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84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210332" cy="6858000"/>
          </a:xfrm>
          <a:prstGeom prst="rect">
            <a:avLst/>
          </a:prstGeom>
          <a:gradFill flip="none" rotWithShape="1">
            <a:gsLst>
              <a:gs pos="0">
                <a:srgbClr val="009AA7">
                  <a:shade val="30000"/>
                  <a:satMod val="115000"/>
                </a:srgbClr>
              </a:gs>
              <a:gs pos="50000">
                <a:srgbClr val="009AA7">
                  <a:shade val="67500"/>
                  <a:satMod val="115000"/>
                </a:srgbClr>
              </a:gs>
              <a:gs pos="100000">
                <a:srgbClr val="009AA7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AA7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7220551" y="3916227"/>
            <a:ext cx="2487706" cy="2943564"/>
            <a:chOff x="7170496" y="3986306"/>
            <a:chExt cx="2487706" cy="2943564"/>
          </a:xfrm>
        </p:grpSpPr>
        <p:sp>
          <p:nvSpPr>
            <p:cNvPr id="13" name="Rectangle 12"/>
            <p:cNvSpPr/>
            <p:nvPr/>
          </p:nvSpPr>
          <p:spPr>
            <a:xfrm>
              <a:off x="7170496" y="5008282"/>
              <a:ext cx="2487706" cy="1921588"/>
            </a:xfrm>
            <a:prstGeom prst="rect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7170496" y="3986306"/>
              <a:ext cx="2487706" cy="1021976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 userDrawn="1"/>
        </p:nvGrpSpPr>
        <p:grpSpPr>
          <a:xfrm>
            <a:off x="9043349" y="2491812"/>
            <a:ext cx="2487706" cy="4376298"/>
            <a:chOff x="9043349" y="2495149"/>
            <a:chExt cx="2487706" cy="4376298"/>
          </a:xfrm>
        </p:grpSpPr>
        <p:sp>
          <p:nvSpPr>
            <p:cNvPr id="16" name="Rectangle 15"/>
            <p:cNvSpPr/>
            <p:nvPr/>
          </p:nvSpPr>
          <p:spPr>
            <a:xfrm>
              <a:off x="9043349" y="3517125"/>
              <a:ext cx="2487706" cy="3354322"/>
            </a:xfrm>
            <a:prstGeom prst="rect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9043349" y="2495149"/>
              <a:ext cx="2487706" cy="1021976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 userDrawn="1"/>
        </p:nvGrpSpPr>
        <p:grpSpPr>
          <a:xfrm>
            <a:off x="9708258" y="1342514"/>
            <a:ext cx="2487706" cy="5522258"/>
            <a:chOff x="-1" y="1349188"/>
            <a:chExt cx="2487706" cy="5522258"/>
          </a:xfrm>
          <a:solidFill>
            <a:srgbClr val="000000">
              <a:alpha val="5098"/>
            </a:srgbClr>
          </a:solidFill>
        </p:grpSpPr>
        <p:sp>
          <p:nvSpPr>
            <p:cNvPr id="19" name="Isosceles Triangle 18"/>
            <p:cNvSpPr/>
            <p:nvPr/>
          </p:nvSpPr>
          <p:spPr>
            <a:xfrm>
              <a:off x="-1" y="1349188"/>
              <a:ext cx="2487706" cy="10219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-1" y="2371163"/>
              <a:ext cx="2487706" cy="45002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 userDrawn="1"/>
        </p:nvGrpSpPr>
        <p:grpSpPr>
          <a:xfrm>
            <a:off x="7609" y="4558125"/>
            <a:ext cx="1866961" cy="2301969"/>
            <a:chOff x="14283" y="4574810"/>
            <a:chExt cx="1866961" cy="2301969"/>
          </a:xfrm>
        </p:grpSpPr>
        <p:sp>
          <p:nvSpPr>
            <p:cNvPr id="22" name="Isosceles Triangle 21"/>
            <p:cNvSpPr/>
            <p:nvPr/>
          </p:nvSpPr>
          <p:spPr>
            <a:xfrm>
              <a:off x="19798" y="4574810"/>
              <a:ext cx="1861446" cy="764702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283" y="5339531"/>
              <a:ext cx="1861446" cy="1537248"/>
            </a:xfrm>
            <a:prstGeom prst="rect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962935" y="4881754"/>
            <a:ext cx="1861446" cy="1976247"/>
            <a:chOff x="962935" y="4881754"/>
            <a:chExt cx="1861446" cy="1976247"/>
          </a:xfrm>
          <a:solidFill>
            <a:srgbClr val="000000">
              <a:alpha val="5098"/>
            </a:srgbClr>
          </a:solidFill>
        </p:grpSpPr>
        <p:sp>
          <p:nvSpPr>
            <p:cNvPr id="25" name="Isosceles Triangle 24"/>
            <p:cNvSpPr/>
            <p:nvPr/>
          </p:nvSpPr>
          <p:spPr>
            <a:xfrm>
              <a:off x="962935" y="4881754"/>
              <a:ext cx="1861446" cy="7647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2935" y="5646457"/>
              <a:ext cx="1861446" cy="12115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08" y="897475"/>
            <a:ext cx="4020409" cy="103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79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Franklin Gothic Medium" panose="020B06030201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CD0417-81F7-496A-B8B0-E71E45F33C9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582F07-7518-4101-B9EC-146F0E23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606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Franklin Gothic Medium" panose="020B0603020102020204" pitchFamily="34" charset="0"/>
              </a:defRPr>
            </a:lvl1pPr>
            <a:lvl2pPr>
              <a:defRPr>
                <a:latin typeface="Franklin Gothic Medium" panose="020B0603020102020204" pitchFamily="34" charset="0"/>
              </a:defRPr>
            </a:lvl2pPr>
            <a:lvl3pPr>
              <a:defRPr>
                <a:latin typeface="Franklin Gothic Medium" panose="020B0603020102020204" pitchFamily="34" charset="0"/>
              </a:defRPr>
            </a:lvl3pPr>
            <a:lvl4pPr>
              <a:defRPr>
                <a:latin typeface="Franklin Gothic Medium" panose="020B0603020102020204" pitchFamily="34" charset="0"/>
              </a:defRPr>
            </a:lvl4pPr>
            <a:lvl5pPr>
              <a:defRPr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CD0417-81F7-496A-B8B0-E71E45F33C93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582F07-7518-4101-B9EC-146F0E23C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9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E7C5-B9E0-4268-B0A1-5682E02E2D9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7F9-3023-4650-86B5-10EC480EF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7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E7C5-B9E0-4268-B0A1-5682E02E2D9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7F9-3023-4650-86B5-10EC480EF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3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E7C5-B9E0-4268-B0A1-5682E02E2D9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7F9-3023-4650-86B5-10EC480EF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0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E7C5-B9E0-4268-B0A1-5682E02E2D9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7F9-3023-4650-86B5-10EC480EF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3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E7C5-B9E0-4268-B0A1-5682E02E2D9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7F9-3023-4650-86B5-10EC480EF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1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E7C5-B9E0-4268-B0A1-5682E02E2D9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7F9-3023-4650-86B5-10EC480EF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1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E7C5-B9E0-4268-B0A1-5682E02E2D9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F97F9-3023-4650-86B5-10EC480EF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5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EE7C5-B9E0-4268-B0A1-5682E02E2D97}" type="datetimeFigureOut">
              <a:rPr lang="en-US" smtClean="0"/>
              <a:t>8/23/2017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F97F9-3023-4650-86B5-10EC480EF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8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067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short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67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0"/>
            <a:ext cx="830383" cy="6858000"/>
            <a:chOff x="0" y="0"/>
            <a:chExt cx="830383" cy="685800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0"/>
              <a:ext cx="524435" cy="6858000"/>
            </a:xfrm>
            <a:prstGeom prst="rect">
              <a:avLst/>
            </a:prstGeom>
            <a:solidFill>
              <a:srgbClr val="009A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/>
            <p:cNvSpPr/>
            <p:nvPr userDrawn="1"/>
          </p:nvSpPr>
          <p:spPr>
            <a:xfrm rot="5400000">
              <a:off x="320118" y="888231"/>
              <a:ext cx="713490" cy="307041"/>
            </a:xfrm>
            <a:prstGeom prst="triangle">
              <a:avLst/>
            </a:prstGeom>
            <a:solidFill>
              <a:srgbClr val="009A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0" y="526147"/>
              <a:ext cx="605496" cy="1003518"/>
              <a:chOff x="0" y="526147"/>
              <a:chExt cx="605496" cy="1003518"/>
            </a:xfrm>
          </p:grpSpPr>
          <p:sp>
            <p:nvSpPr>
              <p:cNvPr id="10" name="Isosceles Triangle 9"/>
              <p:cNvSpPr/>
              <p:nvPr/>
            </p:nvSpPr>
            <p:spPr>
              <a:xfrm rot="5400000">
                <a:off x="-90350" y="833819"/>
                <a:ext cx="986448" cy="405244"/>
              </a:xfrm>
              <a:prstGeom prst="triangle">
                <a:avLst/>
              </a:prstGeom>
              <a:solidFill>
                <a:srgbClr val="000000">
                  <a:alpha val="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 rot="5400000">
                <a:off x="-393103" y="919250"/>
                <a:ext cx="986448" cy="200242"/>
              </a:xfrm>
              <a:prstGeom prst="rect">
                <a:avLst/>
              </a:prstGeom>
              <a:solidFill>
                <a:srgbClr val="000000">
                  <a:alpha val="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75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662E6B"/>
          </a:solidFill>
          <a:latin typeface="Franklin Gothic Medium" panose="020B06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3800" kern="1200">
          <a:solidFill>
            <a:srgbClr val="4E4D55"/>
          </a:solidFill>
          <a:latin typeface="Franklin Gothic Book" panose="020B0503020102020204" pitchFamily="34" charset="0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Franklin Gothic Book" panose="020B0503020102020204" pitchFamily="34" charset="0"/>
        <a:buChar char="▫"/>
        <a:defRPr sz="3600" kern="1200">
          <a:solidFill>
            <a:srgbClr val="4E4D55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3200" kern="1200">
          <a:solidFill>
            <a:srgbClr val="4E4D55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Franklin Gothic Book" panose="020B0503020102020204" pitchFamily="34" charset="0"/>
        <a:buChar char="▪"/>
        <a:defRPr sz="3000" kern="1200">
          <a:solidFill>
            <a:srgbClr val="4E4D55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Franklin Gothic Book" panose="020B0503020102020204" pitchFamily="34" charset="0"/>
        <a:buChar char="▪"/>
        <a:defRPr sz="2800" kern="1200">
          <a:solidFill>
            <a:srgbClr val="4E4D55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210332" cy="6858000"/>
          </a:xfrm>
          <a:prstGeom prst="rect">
            <a:avLst/>
          </a:prstGeom>
          <a:gradFill flip="none" rotWithShape="1">
            <a:gsLst>
              <a:gs pos="0">
                <a:srgbClr val="009AA7">
                  <a:shade val="30000"/>
                  <a:satMod val="115000"/>
                </a:srgbClr>
              </a:gs>
              <a:gs pos="50000">
                <a:srgbClr val="009AA7">
                  <a:shade val="67500"/>
                  <a:satMod val="115000"/>
                </a:srgbClr>
              </a:gs>
              <a:gs pos="100000">
                <a:srgbClr val="009AA7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9AA7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210332" cy="188806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289" y="487113"/>
            <a:ext cx="3731286" cy="9639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27227" y="5996290"/>
            <a:ext cx="2487706" cy="861710"/>
          </a:xfrm>
          <a:prstGeom prst="rect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7227227" y="4974314"/>
            <a:ext cx="2487706" cy="1021976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43349" y="4555188"/>
            <a:ext cx="2487706" cy="2302812"/>
          </a:xfrm>
          <a:prstGeom prst="rect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9043349" y="3533212"/>
            <a:ext cx="2487706" cy="1021976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9714932" y="2390588"/>
            <a:ext cx="2487706" cy="1021976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714932" y="3412563"/>
            <a:ext cx="2487706" cy="3445437"/>
          </a:xfrm>
          <a:prstGeom prst="rect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272" y="4558125"/>
            <a:ext cx="1866961" cy="2301969"/>
            <a:chOff x="14283" y="4574810"/>
            <a:chExt cx="1866961" cy="2301969"/>
          </a:xfrm>
        </p:grpSpPr>
        <p:sp>
          <p:nvSpPr>
            <p:cNvPr id="12" name="Isosceles Triangle 11"/>
            <p:cNvSpPr/>
            <p:nvPr/>
          </p:nvSpPr>
          <p:spPr>
            <a:xfrm>
              <a:off x="19798" y="4574810"/>
              <a:ext cx="1861446" cy="764702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283" y="5339531"/>
              <a:ext cx="1861446" cy="1537248"/>
            </a:xfrm>
            <a:prstGeom prst="rect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62935" y="4881754"/>
            <a:ext cx="1861446" cy="1976247"/>
            <a:chOff x="962935" y="4881754"/>
            <a:chExt cx="1861446" cy="1976247"/>
          </a:xfrm>
          <a:solidFill>
            <a:srgbClr val="000000">
              <a:alpha val="5098"/>
            </a:srgbClr>
          </a:solidFill>
        </p:grpSpPr>
        <p:sp>
          <p:nvSpPr>
            <p:cNvPr id="15" name="Isosceles Triangle 14"/>
            <p:cNvSpPr/>
            <p:nvPr/>
          </p:nvSpPr>
          <p:spPr>
            <a:xfrm>
              <a:off x="962935" y="4881754"/>
              <a:ext cx="1861446" cy="7647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62935" y="5646457"/>
              <a:ext cx="1861446" cy="12115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196469" y="2312739"/>
            <a:ext cx="11831408" cy="19252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Data Cleaning Session</a:t>
            </a:r>
          </a:p>
        </p:txBody>
      </p:sp>
    </p:spTree>
    <p:extLst>
      <p:ext uri="{BB962C8B-B14F-4D97-AF65-F5344CB8AC3E}">
        <p14:creationId xmlns:p14="http://schemas.microsoft.com/office/powerpoint/2010/main" val="310418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1C9FC1-E821-4659-B013-664C4AD2EA8C}"/>
              </a:ext>
            </a:extLst>
          </p:cNvPr>
          <p:cNvSpPr/>
          <p:nvPr/>
        </p:nvSpPr>
        <p:spPr>
          <a:xfrm>
            <a:off x="1726276" y="1260410"/>
            <a:ext cx="877269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b="1" dirty="0">
                <a:solidFill>
                  <a:srgbClr val="222222"/>
                </a:solidFill>
                <a:latin typeface="Arial" panose="020B0604020202020204" pitchFamily="34" charset="0"/>
              </a:rPr>
              <a:t>Anna Karenina principle</a:t>
            </a:r>
          </a:p>
          <a:p>
            <a:pPr algn="ctr"/>
            <a:r>
              <a:rPr lang="en-GB" sz="4400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</a:p>
          <a:p>
            <a:pPr algn="ctr"/>
            <a:r>
              <a:rPr lang="en-GB" sz="4400" dirty="0">
                <a:solidFill>
                  <a:srgbClr val="222222"/>
                </a:solidFill>
                <a:latin typeface="Arial" panose="020B0604020202020204" pitchFamily="34" charset="0"/>
              </a:rPr>
              <a:t>Happy families are all alike; </a:t>
            </a:r>
          </a:p>
          <a:p>
            <a:pPr algn="ctr"/>
            <a:r>
              <a:rPr lang="en-GB" sz="4400" dirty="0">
                <a:solidFill>
                  <a:srgbClr val="222222"/>
                </a:solidFill>
                <a:latin typeface="Arial" panose="020B0604020202020204" pitchFamily="34" charset="0"/>
              </a:rPr>
              <a:t>every unhappy family is unhappy in its own way.</a:t>
            </a:r>
          </a:p>
          <a:p>
            <a:pPr algn="ctr"/>
            <a:endParaRPr lang="en-US" sz="4400" i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4400" i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GB" sz="4400" i="1" dirty="0">
                <a:solidFill>
                  <a:srgbClr val="222222"/>
                </a:solidFill>
                <a:latin typeface="Arial" panose="020B0604020202020204" pitchFamily="34" charset="0"/>
              </a:rPr>
              <a:t>- Leo Tolstoy</a:t>
            </a:r>
            <a:r>
              <a:rPr lang="en-GB" sz="4400" dirty="0">
                <a:solidFill>
                  <a:srgbClr val="222222"/>
                </a:solidFill>
                <a:latin typeface="Arial" panose="020B0604020202020204" pitchFamily="34" charset="0"/>
              </a:rPr>
              <a:t>	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70716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8055" cy="1325563"/>
          </a:xfrm>
        </p:spPr>
        <p:txBody>
          <a:bodyPr>
            <a:normAutofit/>
          </a:bodyPr>
          <a:lstStyle/>
          <a:p>
            <a:r>
              <a:rPr lang="en-US" dirty="0"/>
              <a:t>Queries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22140-9E44-41BF-AFFE-A1403D002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54" y="14073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Query 1 – Spot-check Tacker</a:t>
            </a:r>
          </a:p>
          <a:p>
            <a:pPr marL="0" indent="0">
              <a:buNone/>
            </a:pPr>
            <a:r>
              <a:rPr lang="en-US" dirty="0"/>
              <a:t>Query 2 – Spot-check Value</a:t>
            </a:r>
          </a:p>
          <a:p>
            <a:pPr marL="0" indent="0">
              <a:buNone/>
            </a:pPr>
            <a:r>
              <a:rPr lang="en-US" dirty="0"/>
              <a:t>Query 3 – Same-Same finder</a:t>
            </a:r>
          </a:p>
        </p:txBody>
      </p:sp>
    </p:spTree>
    <p:extLst>
      <p:ext uri="{BB962C8B-B14F-4D97-AF65-F5344CB8AC3E}">
        <p14:creationId xmlns:p14="http://schemas.microsoft.com/office/powerpoint/2010/main" val="306911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F47DA9-C462-43AF-AE05-DE69C6E05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24" y="1144588"/>
            <a:ext cx="3117001" cy="3489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06BD0E-3A37-46CE-B1C5-AD2F99C64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2275020"/>
            <a:ext cx="4429645" cy="3137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DA9D82-7C22-4302-9AFC-C592CA959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582" y="3740999"/>
            <a:ext cx="4117418" cy="3117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C2FBB0-9950-478A-9F91-73982BF57C98}"/>
              </a:ext>
            </a:extLst>
          </p:cNvPr>
          <p:cNvSpPr txBox="1"/>
          <p:nvPr/>
        </p:nvSpPr>
        <p:spPr>
          <a:xfrm>
            <a:off x="972589" y="706582"/>
            <a:ext cx="236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1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64C4B-E170-48E1-BAF8-FF1FDA8E971A}"/>
              </a:ext>
            </a:extLst>
          </p:cNvPr>
          <p:cNvSpPr txBox="1"/>
          <p:nvPr/>
        </p:nvSpPr>
        <p:spPr>
          <a:xfrm>
            <a:off x="4807528" y="1839884"/>
            <a:ext cx="236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2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83B57-18A7-48E6-A9FA-A07B62E2C1D1}"/>
              </a:ext>
            </a:extLst>
          </p:cNvPr>
          <p:cNvSpPr txBox="1"/>
          <p:nvPr/>
        </p:nvSpPr>
        <p:spPr>
          <a:xfrm>
            <a:off x="9304713" y="3371667"/>
            <a:ext cx="236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5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8055" cy="1325563"/>
          </a:xfrm>
        </p:spPr>
        <p:txBody>
          <a:bodyPr>
            <a:normAutofit/>
          </a:bodyPr>
          <a:lstStyle/>
          <a:p>
            <a:r>
              <a:rPr lang="en-US" dirty="0"/>
              <a:t>Connect UID-less data to Ben Reg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22140-9E44-41BF-AFFE-A1403D002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54" y="140733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i="1" dirty="0"/>
              <a:t>ad hoc</a:t>
            </a:r>
            <a:r>
              <a:rPr lang="en-US" dirty="0"/>
              <a:t> semi-UIDs</a:t>
            </a:r>
          </a:p>
          <a:p>
            <a:pPr marL="1428750" lvl="1" indent="-742950">
              <a:buFont typeface="+mj-lt"/>
              <a:buAutoNum type="arabicPeriod"/>
            </a:pPr>
            <a:r>
              <a:rPr lang="en-US" dirty="0"/>
              <a:t>Ex. If </a:t>
            </a:r>
            <a:r>
              <a:rPr lang="en-US" dirty="0" err="1"/>
              <a:t>FullName</a:t>
            </a:r>
            <a:r>
              <a:rPr lang="en-US" dirty="0"/>
              <a:t>/Phone/Village -&gt; </a:t>
            </a:r>
            <a:r>
              <a:rPr lang="en-US" dirty="0" err="1"/>
              <a:t>FN|Ph|V</a:t>
            </a:r>
            <a:r>
              <a:rPr lang="en-US" dirty="0"/>
              <a:t>; </a:t>
            </a:r>
            <a:r>
              <a:rPr lang="en-US" dirty="0" err="1"/>
              <a:t>FN|Ph;FN|V</a:t>
            </a:r>
            <a:endParaRPr lang="en-US" dirty="0"/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For each </a:t>
            </a:r>
            <a:r>
              <a:rPr lang="en-US" dirty="0" err="1"/>
              <a:t>sUID</a:t>
            </a:r>
            <a:r>
              <a:rPr lang="en-US" dirty="0"/>
              <a:t> make Same-same query connecting BAD table to GOOD table (start from strictest!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Identify matches and bring </a:t>
            </a:r>
            <a:r>
              <a:rPr lang="en-US" dirty="0" err="1"/>
              <a:t>BenID</a:t>
            </a:r>
            <a:r>
              <a:rPr lang="en-US" dirty="0"/>
              <a:t> into BAD</a:t>
            </a:r>
          </a:p>
          <a:p>
            <a:pPr marL="1428750" lvl="1" indent="-742950">
              <a:buFont typeface="+mj-lt"/>
              <a:buAutoNum type="arabicPeriod"/>
            </a:pPr>
            <a:r>
              <a:rPr lang="en-US" dirty="0"/>
              <a:t>ONLY IF MATCH = 1</a:t>
            </a:r>
          </a:p>
          <a:p>
            <a:pPr marL="1428750" lvl="1" indent="-742950">
              <a:buFont typeface="+mj-lt"/>
              <a:buAutoNum type="arabicPeriod"/>
            </a:pPr>
            <a:r>
              <a:rPr lang="en-US" dirty="0"/>
              <a:t>If match &gt;1, Actually contact beneficiaries</a:t>
            </a:r>
          </a:p>
        </p:txBody>
      </p:sp>
    </p:spTree>
    <p:extLst>
      <p:ext uri="{BB962C8B-B14F-4D97-AF65-F5344CB8AC3E}">
        <p14:creationId xmlns:p14="http://schemas.microsoft.com/office/powerpoint/2010/main" val="170033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8055" cy="1325563"/>
          </a:xfrm>
        </p:spPr>
        <p:txBody>
          <a:bodyPr>
            <a:normAutofit/>
          </a:bodyPr>
          <a:lstStyle/>
          <a:p>
            <a:r>
              <a:rPr lang="en-US" dirty="0"/>
              <a:t>When duplicate beneficiaries in </a:t>
            </a:r>
            <a:r>
              <a:rPr lang="en-US" dirty="0" err="1"/>
              <a:t>BenReg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22140-9E44-41BF-AFFE-A1403D002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54" y="1407336"/>
            <a:ext cx="10515600" cy="4351338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Ensure actually duplicates!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DON’T DELETE!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Consolidate Trackers into one record in Ben Reg manually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Finally delete duplicate</a:t>
            </a:r>
          </a:p>
        </p:txBody>
      </p:sp>
    </p:spTree>
    <p:extLst>
      <p:ext uri="{BB962C8B-B14F-4D97-AF65-F5344CB8AC3E}">
        <p14:creationId xmlns:p14="http://schemas.microsoft.com/office/powerpoint/2010/main" val="16303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58055" cy="1325563"/>
          </a:xfrm>
        </p:spPr>
        <p:txBody>
          <a:bodyPr>
            <a:normAutofit/>
          </a:bodyPr>
          <a:lstStyle/>
          <a:p>
            <a:r>
              <a:rPr lang="en-US" dirty="0"/>
              <a:t>Spot Checks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22140-9E44-41BF-AFFE-A1403D002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54" y="1407336"/>
            <a:ext cx="10515600" cy="4351338"/>
          </a:xfrm>
        </p:spPr>
        <p:txBody>
          <a:bodyPr/>
          <a:lstStyle/>
          <a:p>
            <a:r>
              <a:rPr lang="en-US" dirty="0"/>
              <a:t>10% Rule</a:t>
            </a:r>
          </a:p>
          <a:p>
            <a:r>
              <a:rPr lang="en-US" dirty="0"/>
              <a:t>Data Truths</a:t>
            </a:r>
          </a:p>
          <a:p>
            <a:r>
              <a:rPr lang="en-US" dirty="0"/>
              <a:t>Informal audits!</a:t>
            </a:r>
          </a:p>
        </p:txBody>
      </p:sp>
    </p:spTree>
    <p:extLst>
      <p:ext uri="{BB962C8B-B14F-4D97-AF65-F5344CB8AC3E}">
        <p14:creationId xmlns:p14="http://schemas.microsoft.com/office/powerpoint/2010/main" val="380332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210332" cy="6858000"/>
          </a:xfrm>
          <a:prstGeom prst="rect">
            <a:avLst/>
          </a:prstGeom>
          <a:gradFill flip="none" rotWithShape="1">
            <a:gsLst>
              <a:gs pos="0">
                <a:srgbClr val="009AA7">
                  <a:shade val="30000"/>
                  <a:satMod val="115000"/>
                </a:srgbClr>
              </a:gs>
              <a:gs pos="50000">
                <a:srgbClr val="009AA7">
                  <a:shade val="67500"/>
                  <a:satMod val="115000"/>
                </a:srgbClr>
              </a:gs>
              <a:gs pos="100000">
                <a:srgbClr val="009AA7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9AA7"/>
              </a:solidFill>
              <a:effectLst/>
              <a:uLnTx/>
              <a:uFillTx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210332" cy="188806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289" y="487113"/>
            <a:ext cx="3731286" cy="9639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27227" y="5996290"/>
            <a:ext cx="2487706" cy="861710"/>
          </a:xfrm>
          <a:prstGeom prst="rect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7227227" y="4974314"/>
            <a:ext cx="2487706" cy="1021976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43349" y="4555188"/>
            <a:ext cx="2487706" cy="2302812"/>
          </a:xfrm>
          <a:prstGeom prst="rect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Isosceles Triangle 7"/>
          <p:cNvSpPr/>
          <p:nvPr/>
        </p:nvSpPr>
        <p:spPr>
          <a:xfrm>
            <a:off x="9043349" y="3533212"/>
            <a:ext cx="2487706" cy="1021976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9714932" y="2390588"/>
            <a:ext cx="2487706" cy="1021976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65214" y="3429000"/>
            <a:ext cx="2487706" cy="3445437"/>
          </a:xfrm>
          <a:prstGeom prst="rect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72" y="4558125"/>
            <a:ext cx="1866961" cy="2301969"/>
            <a:chOff x="14283" y="4574810"/>
            <a:chExt cx="1866961" cy="2301969"/>
          </a:xfrm>
        </p:grpSpPr>
        <p:sp>
          <p:nvSpPr>
            <p:cNvPr id="12" name="Isosceles Triangle 11"/>
            <p:cNvSpPr/>
            <p:nvPr/>
          </p:nvSpPr>
          <p:spPr>
            <a:xfrm>
              <a:off x="19798" y="4574810"/>
              <a:ext cx="1861446" cy="764702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283" y="5339531"/>
              <a:ext cx="1861446" cy="1537248"/>
            </a:xfrm>
            <a:prstGeom prst="rect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962935" y="4881754"/>
            <a:ext cx="1861446" cy="1976247"/>
            <a:chOff x="962935" y="4881754"/>
            <a:chExt cx="1861446" cy="1976247"/>
          </a:xfrm>
          <a:solidFill>
            <a:srgbClr val="000000">
              <a:alpha val="5098"/>
            </a:srgbClr>
          </a:solidFill>
        </p:grpSpPr>
        <p:sp>
          <p:nvSpPr>
            <p:cNvPr id="15" name="Isosceles Triangle 14"/>
            <p:cNvSpPr/>
            <p:nvPr/>
          </p:nvSpPr>
          <p:spPr>
            <a:xfrm>
              <a:off x="962935" y="4881754"/>
              <a:ext cx="1861446" cy="7647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62935" y="5646457"/>
              <a:ext cx="1861446" cy="12115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1521565" y="2312739"/>
            <a:ext cx="9144000" cy="19252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anklin Gothic Medium" panose="020B0603020102020204" pitchFamily="34" charset="0"/>
                <a:ea typeface="+mj-ea"/>
                <a:cs typeface="+mj-cs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8750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ACDI-VOCA">
      <a:dk1>
        <a:srgbClr val="4E4D55"/>
      </a:dk1>
      <a:lt1>
        <a:sysClr val="window" lastClr="FFFFFF"/>
      </a:lt1>
      <a:dk2>
        <a:srgbClr val="4E4D55"/>
      </a:dk2>
      <a:lt2>
        <a:srgbClr val="EDEBEB"/>
      </a:lt2>
      <a:accent1>
        <a:srgbClr val="E96847"/>
      </a:accent1>
      <a:accent2>
        <a:srgbClr val="FFBA4D"/>
      </a:accent2>
      <a:accent3>
        <a:srgbClr val="662E6B"/>
      </a:accent3>
      <a:accent4>
        <a:srgbClr val="009AA7"/>
      </a:accent4>
      <a:accent5>
        <a:srgbClr val="FFCC90"/>
      </a:accent5>
      <a:accent6>
        <a:srgbClr val="88CDD2"/>
      </a:accent6>
      <a:hlink>
        <a:srgbClr val="009AA7"/>
      </a:hlink>
      <a:folHlink>
        <a:srgbClr val="662E6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9269</TotalTime>
  <Words>157</Words>
  <Application>Microsoft Office PowerPoint</Application>
  <PresentationFormat>Widescreen</PresentationFormat>
  <Paragraphs>39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Franklin Gothic Book</vt:lpstr>
      <vt:lpstr>Franklin Gothic Medium</vt:lpstr>
      <vt:lpstr>Office Theme</vt:lpstr>
      <vt:lpstr>1_Office Theme</vt:lpstr>
      <vt:lpstr>PowerPoint Presentation</vt:lpstr>
      <vt:lpstr>PowerPoint Presentation</vt:lpstr>
      <vt:lpstr>Queries</vt:lpstr>
      <vt:lpstr>PowerPoint Presentation</vt:lpstr>
      <vt:lpstr>Connect UID-less data to Ben Reg</vt:lpstr>
      <vt:lpstr>When duplicate beneficiaries in BenReg</vt:lpstr>
      <vt:lpstr>Spot Checks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Jeremy Barnes</dc:creator>
  <cp:lastModifiedBy>Amit Kohli</cp:lastModifiedBy>
  <cp:revision>295</cp:revision>
  <dcterms:created xsi:type="dcterms:W3CDTF">2016-11-01T11:03:28Z</dcterms:created>
  <dcterms:modified xsi:type="dcterms:W3CDTF">2017-08-24T11:11:39Z</dcterms:modified>
</cp:coreProperties>
</file>