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58" r:id="rId5"/>
    <p:sldId id="262" r:id="rId6"/>
    <p:sldId id="263" r:id="rId7"/>
    <p:sldId id="264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5E597-D72D-4005-A9AE-53F05859B36E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1A463-3552-4338-B8D5-26B9FB7E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95B2-DFF7-4A35-A774-79C6EC71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4CB71-1724-43A3-987A-767EA3A0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C890-8613-4169-B596-700D7D4F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5247-9D24-4A0E-ACB1-2477B1A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F031-E9E5-4F8B-93CF-C1A4BC62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6780-D148-402D-8A97-2B478EE7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23D9-EF3A-464D-BC83-FDBF7FA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1E3-D2BF-447B-8F74-10644FD8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1D66-09D6-44D2-8BB0-41783B0E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9902-A61E-4CB3-ACA4-5F8CF69A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1F780-EEFB-4CF1-B69E-94E4CC1B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F936-BFD2-4E48-8D88-3AEEC020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F0B3-CEA0-45E4-9468-F10AD8C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B152-E1DE-4958-BF4B-C631A2A5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B56E-879D-4D75-AF29-A17EC75F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BB8-506C-42A5-842D-BB109E9B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D705-1A69-49D9-A7DE-8FB4BCE3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6DBF-8ADD-4C93-BE28-F9042950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8399-7927-466C-9783-9EF1A648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C928-84B4-411F-9D05-4B8105C7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C77F-AF85-45AF-84B4-748EA845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8B64-83BC-4AD9-8E21-42DFD4878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A177-49C4-44B3-8BA5-B720086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49C9-59D1-4314-B52F-99977314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E028-FC29-49E2-86E0-7A792A15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C401-1324-4241-A174-536E0876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1B33-223D-47F5-B0C4-A499284A2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B2C4-E73D-4204-A4BD-6F9E8FD8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F8A6-E42F-4CC1-ADB7-A573B393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A105F-9928-45D1-B81E-0E00EE32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2250-A43C-4C70-ADE8-367ED7BE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17BD-CBE5-4FA6-A04B-6E3CCBF4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174A-E017-4E70-A131-AA6D5232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28A9C-B9EE-4015-9022-55B742C4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9B6CE-9D5B-4154-B95F-9C0CC61BD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B969F-CB9C-4093-988B-D60D40D64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9B07-1CCC-4F9B-B182-25FB5F5A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3697B-B51A-41C6-94BB-95B9BC93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70015-3EA0-4016-86E3-97FA13F1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A417-A527-40DD-AB81-561EE7A4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4121-E8EE-45EE-B2E8-D519C986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E313-45E2-4630-AE73-27148F2E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53EC5-6105-42EC-B9FD-BC9066B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F64CA-28C0-4627-A218-EBE65DC8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A643-EFE7-492B-BCBF-DEDE33CE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F07F-1DCC-4E38-B41D-5B881E21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777-803E-407C-97EB-A7F2E1FD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877D-CD4E-4B4D-B769-E247AB33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EB827-920E-4733-B4D3-876CF400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29C4-D64D-4CA2-8EC4-10FEB16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7025-54B8-4659-88F3-BBB1EE0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0699C-10C8-44D3-8984-F6AA7DA5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9AEE-64A3-42AB-A57A-D5C4269F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46B09-629B-4934-B8A7-AA72A9EC3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C2C1B-1AF8-4841-8DCE-89B830296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D0DF7-32D7-4A8D-AC35-2DF55A65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F7D2-DAF3-4A62-91EE-4E788EA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0EE04-47A5-4E87-B4B0-89D0305A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24F81-D05E-48D9-B1DE-8E516AEF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AF38-1235-4368-BEAF-EC39C10D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0FE3-2FAA-42B2-B1F3-F945BFE6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650B-D58B-4E16-9D77-882DD0E1F725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1756-7523-4578-B4CE-95FCB820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5779-DE01-4F05-861F-0AC6B9C9E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B174-C4CF-49E2-8310-A0C1A20C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th behind social network analysis">
            <a:extLst>
              <a:ext uri="{FF2B5EF4-FFF2-40B4-BE49-F238E27FC236}">
                <a16:creationId xmlns:a16="http://schemas.microsoft.com/office/drawing/2014/main" id="{BDFC24D4-1A9B-4ED0-9D9C-BF71F97F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93"/>
            <a:ext cx="9058276" cy="679370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7C6FE-A220-4185-9EF7-CD73948D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29919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Why should we care about Social Network Analysis?</a:t>
            </a:r>
          </a:p>
        </p:txBody>
      </p:sp>
    </p:spTree>
    <p:extLst>
      <p:ext uri="{BB962C8B-B14F-4D97-AF65-F5344CB8AC3E}">
        <p14:creationId xmlns:p14="http://schemas.microsoft.com/office/powerpoint/2010/main" val="31414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6617-F26A-4F5F-895B-B9C07BA7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Network Analysis?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06DC4-2607-489A-90CD-9DED5005E43F}"/>
              </a:ext>
            </a:extLst>
          </p:cNvPr>
          <p:cNvSpPr/>
          <p:nvPr/>
        </p:nvSpPr>
        <p:spPr>
          <a:xfrm>
            <a:off x="6296138" y="1145315"/>
            <a:ext cx="4426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… the layman’s 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F5BEC-2043-44D1-858D-58247E0606F0}"/>
              </a:ext>
            </a:extLst>
          </p:cNvPr>
          <p:cNvSpPr/>
          <p:nvPr/>
        </p:nvSpPr>
        <p:spPr>
          <a:xfrm>
            <a:off x="3796287" y="2583139"/>
            <a:ext cx="49997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 UNIVERSE!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Own terminology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Own modelling strategies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Own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700-35E1-488B-84E9-D98A3BA8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338" y="2571836"/>
            <a:ext cx="10515600" cy="2747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A self-organizing</a:t>
            </a:r>
          </a:p>
          <a:p>
            <a:pPr marL="0" indent="0" algn="ctr">
              <a:buNone/>
            </a:pPr>
            <a:r>
              <a:rPr lang="en-US" sz="8800" dirty="0"/>
              <a:t>map of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7957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02F3DE-56DA-4777-BC9F-F3FF73A5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79" y="3429000"/>
            <a:ext cx="5040284" cy="262514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8BE90-11A7-4504-BC5D-7380C3A83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37" y="3429000"/>
            <a:ext cx="4605139" cy="23985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67CEB-0C05-467C-BF47-19239D2C6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07" y="438005"/>
            <a:ext cx="5040284" cy="2625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23DB6-0E38-4AFF-8206-472135EA8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38" y="438005"/>
            <a:ext cx="5040284" cy="2625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40841E-20CA-412A-A718-C475A9CD2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" y="438005"/>
            <a:ext cx="5040284" cy="2625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3E8DFF-7F5F-435B-A020-095A1D825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" y="3429000"/>
            <a:ext cx="5040284" cy="26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2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93BD-4D61-4031-98D8-881665AF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2050" name="Picture 2" descr="Image result for examples of fragmented social networks">
            <a:extLst>
              <a:ext uri="{FF2B5EF4-FFF2-40B4-BE49-F238E27FC236}">
                <a16:creationId xmlns:a16="http://schemas.microsoft.com/office/drawing/2014/main" id="{79765F07-F5A3-4B43-A8C4-B22B81C0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23" y="0"/>
            <a:ext cx="6219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1.wp.com/amitkohli.com/wp-content/uploads/2016/01/Simple10.png">
            <a:extLst>
              <a:ext uri="{FF2B5EF4-FFF2-40B4-BE49-F238E27FC236}">
                <a16:creationId xmlns:a16="http://schemas.microsoft.com/office/drawing/2014/main" id="{FBBCC8F7-0A04-4D8E-B3FD-27828A1C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2" y="2191760"/>
            <a:ext cx="5646691" cy="36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6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A538-12EA-4597-B533-8532BE58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66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can we use it?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A8B33-A177-4C7E-B726-6E970AA595F0}"/>
              </a:ext>
            </a:extLst>
          </p:cNvPr>
          <p:cNvSpPr txBox="1">
            <a:spLocks/>
          </p:cNvSpPr>
          <p:nvPr/>
        </p:nvSpPr>
        <p:spPr>
          <a:xfrm>
            <a:off x="946266" y="4699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5"/>
                </a:solidFill>
              </a:rPr>
              <a:t>Look at </a:t>
            </a:r>
            <a:r>
              <a:rPr lang="en-US" sz="4000" b="1" dirty="0">
                <a:solidFill>
                  <a:schemeClr val="accent5"/>
                </a:solidFill>
              </a:rPr>
              <a:t>INDIVIDUAL NODES</a:t>
            </a:r>
            <a:r>
              <a:rPr lang="en-US" sz="4000" dirty="0">
                <a:solidFill>
                  <a:schemeClr val="accent5"/>
                </a:solidFill>
              </a:rPr>
              <a:t> or </a:t>
            </a:r>
          </a:p>
          <a:p>
            <a:pPr algn="ctr"/>
            <a:r>
              <a:rPr lang="en-US" sz="4000" dirty="0">
                <a:solidFill>
                  <a:schemeClr val="accent5"/>
                </a:solidFill>
              </a:rPr>
              <a:t>the </a:t>
            </a:r>
            <a:r>
              <a:rPr lang="en-US" sz="4000" b="1" dirty="0">
                <a:solidFill>
                  <a:schemeClr val="accent5"/>
                </a:solidFill>
              </a:rPr>
              <a:t>WHOLE NETWORK</a:t>
            </a:r>
          </a:p>
        </p:txBody>
      </p:sp>
    </p:spTree>
    <p:extLst>
      <p:ext uri="{BB962C8B-B14F-4D97-AF65-F5344CB8AC3E}">
        <p14:creationId xmlns:p14="http://schemas.microsoft.com/office/powerpoint/2010/main" val="139116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E630-0D53-44C4-97A7-C80C799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Node Centrality</a:t>
            </a:r>
          </a:p>
        </p:txBody>
      </p:sp>
      <p:pic>
        <p:nvPicPr>
          <p:cNvPr id="5" name="Picture 4" descr="https://i1.wp.com/amitkohli.com/wp-content/uploads/2016/01/Simple10.png">
            <a:extLst>
              <a:ext uri="{FF2B5EF4-FFF2-40B4-BE49-F238E27FC236}">
                <a16:creationId xmlns:a16="http://schemas.microsoft.com/office/drawing/2014/main" id="{E328DDFC-A194-4078-A815-1A92DFD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6" y="1602214"/>
            <a:ext cx="7964187" cy="51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18676B8-B969-4C3F-96A7-9482334ED8C9}"/>
              </a:ext>
            </a:extLst>
          </p:cNvPr>
          <p:cNvSpPr/>
          <p:nvPr/>
        </p:nvSpPr>
        <p:spPr>
          <a:xfrm>
            <a:off x="8021782" y="4239491"/>
            <a:ext cx="1645920" cy="490451"/>
          </a:xfrm>
          <a:prstGeom prst="wedgeEllipseCallout">
            <a:avLst>
              <a:gd name="adj1" fmla="val -119318"/>
              <a:gd name="adj2" fmla="val 150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3E7D39-557D-44B7-AE14-06D448AEF651}"/>
              </a:ext>
            </a:extLst>
          </p:cNvPr>
          <p:cNvSpPr/>
          <p:nvPr/>
        </p:nvSpPr>
        <p:spPr>
          <a:xfrm>
            <a:off x="4857403" y="1806633"/>
            <a:ext cx="2216728" cy="490451"/>
          </a:xfrm>
          <a:prstGeom prst="wedgeEllipseCallout">
            <a:avLst>
              <a:gd name="adj1" fmla="val -90207"/>
              <a:gd name="adj2" fmla="val 269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important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D9600-4BAE-4970-BC6A-4B3F095AE750}"/>
              </a:ext>
            </a:extLst>
          </p:cNvPr>
          <p:cNvSpPr/>
          <p:nvPr/>
        </p:nvSpPr>
        <p:spPr>
          <a:xfrm>
            <a:off x="3562349" y="1147715"/>
            <a:ext cx="8162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(Betweenness centrality, Closeness centrality, Eigenvector centrality, Degree centrality…)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455274-DD16-4FB5-BB7D-C3524B4B6F25}"/>
              </a:ext>
            </a:extLst>
          </p:cNvPr>
          <p:cNvSpPr/>
          <p:nvPr/>
        </p:nvSpPr>
        <p:spPr>
          <a:xfrm>
            <a:off x="6691745" y="5162204"/>
            <a:ext cx="216131" cy="191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B0BFB7-744A-4D6F-A6E4-BDCFB3CA8C5B}"/>
              </a:ext>
            </a:extLst>
          </p:cNvPr>
          <p:cNvSpPr/>
          <p:nvPr/>
        </p:nvSpPr>
        <p:spPr>
          <a:xfrm>
            <a:off x="3726873" y="3333404"/>
            <a:ext cx="216131" cy="191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91A9E8-77CC-4D67-B97D-6628BF37D42F}"/>
              </a:ext>
            </a:extLst>
          </p:cNvPr>
          <p:cNvSpPr/>
          <p:nvPr/>
        </p:nvSpPr>
        <p:spPr>
          <a:xfrm>
            <a:off x="3202478" y="3640541"/>
            <a:ext cx="1264920" cy="44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A</a:t>
            </a:r>
          </a:p>
          <a:p>
            <a:pPr algn="ctr"/>
            <a:r>
              <a:rPr lang="en-US" dirty="0"/>
              <a:t>Sales 1000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95C400-E5DD-4988-98BA-FB6DD6776456}"/>
              </a:ext>
            </a:extLst>
          </p:cNvPr>
          <p:cNvSpPr/>
          <p:nvPr/>
        </p:nvSpPr>
        <p:spPr>
          <a:xfrm>
            <a:off x="6167350" y="5370021"/>
            <a:ext cx="1264920" cy="44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B</a:t>
            </a:r>
          </a:p>
          <a:p>
            <a:pPr algn="ctr"/>
            <a:r>
              <a:rPr lang="en-US" dirty="0"/>
              <a:t>Sales 900</a:t>
            </a:r>
          </a:p>
        </p:txBody>
      </p:sp>
    </p:spTree>
    <p:extLst>
      <p:ext uri="{BB962C8B-B14F-4D97-AF65-F5344CB8AC3E}">
        <p14:creationId xmlns:p14="http://schemas.microsoft.com/office/powerpoint/2010/main" val="424722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EF20-A2D2-4956-9045-615A6E74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Fragmentation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3C15B-3493-44AD-823F-189EA5D40305}"/>
              </a:ext>
            </a:extLst>
          </p:cNvPr>
          <p:cNvGrpSpPr/>
          <p:nvPr/>
        </p:nvGrpSpPr>
        <p:grpSpPr>
          <a:xfrm>
            <a:off x="1518179" y="2069486"/>
            <a:ext cx="8560233" cy="4036019"/>
            <a:chOff x="0" y="571500"/>
            <a:chExt cx="4041775" cy="19056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7C2294-ED7B-4C19-8AA3-A320E288290A}"/>
                </a:ext>
              </a:extLst>
            </p:cNvPr>
            <p:cNvGrpSpPr/>
            <p:nvPr/>
          </p:nvGrpSpPr>
          <p:grpSpPr>
            <a:xfrm>
              <a:off x="0" y="792203"/>
              <a:ext cx="4041775" cy="1684932"/>
              <a:chOff x="43302" y="272804"/>
              <a:chExt cx="3674859" cy="150818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D39C1A7-B870-46A7-9C42-CF20647CC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311" t="20142" r="21832" b="17284"/>
              <a:stretch>
                <a:fillRect/>
              </a:stretch>
            </p:blipFill>
            <p:spPr bwMode="auto">
              <a:xfrm>
                <a:off x="43302" y="355954"/>
                <a:ext cx="1486535" cy="13893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A1D7900-55C6-443F-B5F2-FCB0F7170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09" t="25946" r="5894" b="15300"/>
              <a:stretch>
                <a:fillRect/>
              </a:stretch>
            </p:blipFill>
            <p:spPr bwMode="auto">
              <a:xfrm>
                <a:off x="2192736" y="272804"/>
                <a:ext cx="1525425" cy="15081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AutoShape 49">
                <a:extLst>
                  <a:ext uri="{FF2B5EF4-FFF2-40B4-BE49-F238E27FC236}">
                    <a16:creationId xmlns:a16="http://schemas.microsoft.com/office/drawing/2014/main" id="{4F2BDCC4-AC70-4569-BBAA-2A6EE5431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720" y="925970"/>
                <a:ext cx="444468" cy="314631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A92AEC23-E10A-4748-BB53-B2D255F130AE}"/>
                </a:ext>
              </a:extLst>
            </p:cNvPr>
            <p:cNvSpPr txBox="1"/>
            <p:nvPr/>
          </p:nvSpPr>
          <p:spPr>
            <a:xfrm>
              <a:off x="285750" y="581025"/>
              <a:ext cx="768366" cy="21117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Pre-Intervention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9C86A7D-1D06-4FF2-999F-BAD5CA252BC5}"/>
                </a:ext>
              </a:extLst>
            </p:cNvPr>
            <p:cNvSpPr txBox="1"/>
            <p:nvPr/>
          </p:nvSpPr>
          <p:spPr>
            <a:xfrm>
              <a:off x="2505075" y="571500"/>
              <a:ext cx="803686" cy="1661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Post-Intervention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45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7710-F853-4BBF-8CDE-DAD75A5A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the “bottleneck”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77E01-FB09-4E9E-B140-C1F959CA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020" y="1825625"/>
            <a:ext cx="6387960" cy="4351338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9D80B32-C401-46ED-B9A1-E99033BAAF08}"/>
              </a:ext>
            </a:extLst>
          </p:cNvPr>
          <p:cNvSpPr/>
          <p:nvPr/>
        </p:nvSpPr>
        <p:spPr>
          <a:xfrm>
            <a:off x="4857403" y="1806633"/>
            <a:ext cx="2216728" cy="490451"/>
          </a:xfrm>
          <a:prstGeom prst="wedgeEllipseCallout">
            <a:avLst>
              <a:gd name="adj1" fmla="val 24168"/>
              <a:gd name="adj2" fmla="val 323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A56928-DFE3-4C01-B10E-24919B3AD12B}"/>
              </a:ext>
            </a:extLst>
          </p:cNvPr>
          <p:cNvSpPr/>
          <p:nvPr/>
        </p:nvSpPr>
        <p:spPr>
          <a:xfrm>
            <a:off x="3362936" y="3192087"/>
            <a:ext cx="1840832" cy="2410691"/>
          </a:xfrm>
          <a:custGeom>
            <a:avLst/>
            <a:gdLst>
              <a:gd name="connsiteX0" fmla="*/ 1982149 w 1982149"/>
              <a:gd name="connsiteY0" fmla="*/ 2460567 h 2460567"/>
              <a:gd name="connsiteX1" fmla="*/ 36970 w 1982149"/>
              <a:gd name="connsiteY1" fmla="*/ 1704109 h 2460567"/>
              <a:gd name="connsiteX2" fmla="*/ 893181 w 1982149"/>
              <a:gd name="connsiteY2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2149" h="2460567">
                <a:moveTo>
                  <a:pt x="1982149" y="2460567"/>
                </a:moveTo>
                <a:cubicBezTo>
                  <a:pt x="1100307" y="2287385"/>
                  <a:pt x="218465" y="2114203"/>
                  <a:pt x="36970" y="1704109"/>
                </a:cubicBezTo>
                <a:cubicBezTo>
                  <a:pt x="-144525" y="1294015"/>
                  <a:pt x="374328" y="647007"/>
                  <a:pt x="893181" y="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7ADB1-1750-4B1E-BC64-1E731D4F671A}"/>
              </a:ext>
            </a:extLst>
          </p:cNvPr>
          <p:cNvSpPr txBox="1"/>
          <p:nvPr/>
        </p:nvSpPr>
        <p:spPr>
          <a:xfrm>
            <a:off x="2141030" y="4530436"/>
            <a:ext cx="132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</a:t>
            </a:r>
          </a:p>
          <a:p>
            <a:r>
              <a:rPr lang="en-US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366252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3E13-FFC2-46F2-BFCC-C6406F02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is NOT simple…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F88D-0BDB-4881-B2DD-3DCEDA9D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but that doesn’t mean we can’t start off simple…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1A4306-39CA-467D-9C8F-65B006993A4B}"/>
              </a:ext>
            </a:extLst>
          </p:cNvPr>
          <p:cNvSpPr txBox="1">
            <a:spLocks/>
          </p:cNvSpPr>
          <p:nvPr/>
        </p:nvSpPr>
        <p:spPr>
          <a:xfrm>
            <a:off x="4656743" y="3792740"/>
            <a:ext cx="2878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Tool Demo</a:t>
            </a:r>
          </a:p>
        </p:txBody>
      </p:sp>
    </p:spTree>
    <p:extLst>
      <p:ext uri="{BB962C8B-B14F-4D97-AF65-F5344CB8AC3E}">
        <p14:creationId xmlns:p14="http://schemas.microsoft.com/office/powerpoint/2010/main" val="626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Why should we care about Social Network Analysis?</vt:lpstr>
      <vt:lpstr>What is Social Network Analysis?</vt:lpstr>
      <vt:lpstr>PowerPoint Presentation</vt:lpstr>
      <vt:lpstr>Some examples</vt:lpstr>
      <vt:lpstr>How can we use it?</vt:lpstr>
      <vt:lpstr>Node Centrality</vt:lpstr>
      <vt:lpstr>Network Fragmentation</vt:lpstr>
      <vt:lpstr>Resolving the “bottleneck”</vt:lpstr>
      <vt:lpstr>SNA is NOT simple…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care about Social Network Analysis?</dc:title>
  <dc:creator>Amit Kohli</dc:creator>
  <cp:lastModifiedBy>Amit Kohli</cp:lastModifiedBy>
  <cp:revision>19</cp:revision>
  <dcterms:created xsi:type="dcterms:W3CDTF">2018-07-13T09:56:39Z</dcterms:created>
  <dcterms:modified xsi:type="dcterms:W3CDTF">2018-07-28T19:07:04Z</dcterms:modified>
</cp:coreProperties>
</file>