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72" r:id="rId6"/>
    <p:sldMasterId id="2147483684" r:id="rId7"/>
  </p:sldMasterIdLst>
  <p:notesMasterIdLst>
    <p:notesMasterId r:id="rId19"/>
  </p:notesMasterIdLst>
  <p:sldIdLst>
    <p:sldId id="256" r:id="rId8"/>
    <p:sldId id="292" r:id="rId9"/>
    <p:sldId id="284" r:id="rId10"/>
    <p:sldId id="286" r:id="rId11"/>
    <p:sldId id="288" r:id="rId12"/>
    <p:sldId id="258" r:id="rId13"/>
    <p:sldId id="291" r:id="rId14"/>
    <p:sldId id="264" r:id="rId15"/>
    <p:sldId id="277" r:id="rId16"/>
    <p:sldId id="290" r:id="rId17"/>
    <p:sldId id="261" r:id="rId18"/>
  </p:sldIdLst>
  <p:sldSz cx="9144000" cy="6858000" type="screen4x3"/>
  <p:notesSz cx="6858000" cy="29241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96848"/>
    <a:srgbClr val="009BA7"/>
    <a:srgbClr val="4F4E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D545DF-0CD6-4515-B7B3-DA66E8D7E19E}" v="111" dt="2019-04-24T17:01:44.857"/>
    <p1510:client id="{83748BFD-5F6D-F93C-A77D-06CE9ABEC584}" v="15" dt="2019-04-24T14:03:27.218"/>
    <p1510:client id="{8B36F6DA-2573-70FB-457E-AE2A15AA5B29}" v="1" dt="2019-04-24T13:53:49.905"/>
    <p1510:client id="{E295CCC9-76E3-4DFD-A997-B192DF863D7D}" v="54" dt="2019-04-24T12:50:52.846"/>
    <p1510:client id="{F258C048-5670-4E13-97A3-E4D9686EE51F}" v="33" dt="2019-04-24T13:57:47.3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738" autoAdjust="0"/>
  </p:normalViewPr>
  <p:slideViewPr>
    <p:cSldViewPr snapToGrid="0">
      <p:cViewPr varScale="1">
        <p:scale>
          <a:sx n="48" d="100"/>
          <a:sy n="48" d="100"/>
        </p:scale>
        <p:origin x="2458" y="5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6C82E-C9CC-4703-85C7-098B540FDFCD}" type="datetimeFigureOut">
              <a:rPr lang="en-US" smtClean="0"/>
              <a:t>2019-10-24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73D5BA-C702-4112-BB82-81F358678DD1}" type="slidenum">
              <a:rPr lang="en-US" smtClean="0"/>
              <a:t>‹#›</a:t>
            </a:fld>
            <a:endParaRPr lang="en-US"/>
          </a:p>
        </p:txBody>
      </p:sp>
    </p:spTree>
    <p:extLst>
      <p:ext uri="{BB962C8B-B14F-4D97-AF65-F5344CB8AC3E}">
        <p14:creationId xmlns:p14="http://schemas.microsoft.com/office/powerpoint/2010/main" val="4267268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presentation, we introduce DB Buddy, a bridge that extends the awesome power of ODK to cloud database MERL systems</a:t>
            </a:r>
          </a:p>
        </p:txBody>
      </p:sp>
      <p:sp>
        <p:nvSpPr>
          <p:cNvPr id="4" name="Slide Number Placeholder 3"/>
          <p:cNvSpPr>
            <a:spLocks noGrp="1"/>
          </p:cNvSpPr>
          <p:nvPr>
            <p:ph type="sldNum" sz="quarter" idx="5"/>
          </p:nvPr>
        </p:nvSpPr>
        <p:spPr/>
        <p:txBody>
          <a:bodyPr/>
          <a:lstStyle/>
          <a:p>
            <a:fld id="{E973D5BA-C702-4112-BB82-81F358678DD1}" type="slidenum">
              <a:rPr lang="en-US" smtClean="0"/>
              <a:t>1</a:t>
            </a:fld>
            <a:endParaRPr lang="en-US"/>
          </a:p>
        </p:txBody>
      </p:sp>
    </p:spTree>
    <p:extLst>
      <p:ext uri="{BB962C8B-B14F-4D97-AF65-F5344CB8AC3E}">
        <p14:creationId xmlns:p14="http://schemas.microsoft.com/office/powerpoint/2010/main" val="2715617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want from your Monitoring and Evaluation platform? </a:t>
            </a:r>
          </a:p>
          <a:p>
            <a:endParaRPr lang="en-US" dirty="0"/>
          </a:p>
          <a:p>
            <a:r>
              <a:rPr lang="en-US" dirty="0"/>
              <a:t>You want data.  You want details. Hard facts. </a:t>
            </a:r>
          </a:p>
          <a:p>
            <a:endParaRPr lang="en-US" dirty="0"/>
          </a:p>
          <a:p>
            <a:r>
              <a:rPr lang="en-US" dirty="0"/>
              <a:t>You want to be able to drill down from your indicators to raw beneficiary data.  You want to pass data audits conducted by your donor.</a:t>
            </a:r>
          </a:p>
        </p:txBody>
      </p:sp>
      <p:sp>
        <p:nvSpPr>
          <p:cNvPr id="4" name="Slide Number Placeholder 3"/>
          <p:cNvSpPr>
            <a:spLocks noGrp="1"/>
          </p:cNvSpPr>
          <p:nvPr>
            <p:ph type="sldNum" sz="quarter" idx="5"/>
          </p:nvPr>
        </p:nvSpPr>
        <p:spPr/>
        <p:txBody>
          <a:bodyPr/>
          <a:lstStyle/>
          <a:p>
            <a:fld id="{E973D5BA-C702-4112-BB82-81F358678DD1}" type="slidenum">
              <a:rPr lang="en-US" smtClean="0"/>
              <a:t>3</a:t>
            </a:fld>
            <a:endParaRPr lang="en-US"/>
          </a:p>
        </p:txBody>
      </p:sp>
    </p:spTree>
    <p:extLst>
      <p:ext uri="{BB962C8B-B14F-4D97-AF65-F5344CB8AC3E}">
        <p14:creationId xmlns:p14="http://schemas.microsoft.com/office/powerpoint/2010/main" val="1582582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want to learn from data.  </a:t>
            </a:r>
          </a:p>
          <a:p>
            <a:endParaRPr lang="en-US" dirty="0"/>
          </a:p>
          <a:p>
            <a:r>
              <a:rPr lang="en-US" dirty="0"/>
              <a:t>You want to use the field context to finetune your implementation. You want to do adaptive management</a:t>
            </a:r>
          </a:p>
        </p:txBody>
      </p:sp>
      <p:sp>
        <p:nvSpPr>
          <p:cNvPr id="4" name="Slide Number Placeholder 3"/>
          <p:cNvSpPr>
            <a:spLocks noGrp="1"/>
          </p:cNvSpPr>
          <p:nvPr>
            <p:ph type="sldNum" sz="quarter" idx="5"/>
          </p:nvPr>
        </p:nvSpPr>
        <p:spPr/>
        <p:txBody>
          <a:bodyPr/>
          <a:lstStyle/>
          <a:p>
            <a:fld id="{E973D5BA-C702-4112-BB82-81F358678DD1}" type="slidenum">
              <a:rPr lang="en-US" smtClean="0"/>
              <a:t>4</a:t>
            </a:fld>
            <a:endParaRPr lang="en-US"/>
          </a:p>
        </p:txBody>
      </p:sp>
    </p:spTree>
    <p:extLst>
      <p:ext uri="{BB962C8B-B14F-4D97-AF65-F5344CB8AC3E}">
        <p14:creationId xmlns:p14="http://schemas.microsoft.com/office/powerpoint/2010/main" val="2248323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want to discover correlations between previously unrelated variables. </a:t>
            </a:r>
          </a:p>
          <a:p>
            <a:endParaRPr lang="en-US" dirty="0"/>
          </a:p>
          <a:p>
            <a:r>
              <a:rPr lang="en-US" dirty="0"/>
              <a:t>You want to be able to come to the donor with ideas about program design based on your field experience and learnings.</a:t>
            </a:r>
          </a:p>
          <a:p>
            <a:endParaRPr lang="en-US" dirty="0"/>
          </a:p>
          <a:p>
            <a:r>
              <a:rPr lang="en-US" dirty="0"/>
              <a:t>But for it to mean anything, your definitions have to be consistent, all your data fields valid.  It has to stand up to rigorous examination.</a:t>
            </a:r>
          </a:p>
          <a:p>
            <a:endParaRPr lang="en-US" dirty="0"/>
          </a:p>
          <a:p>
            <a:r>
              <a:rPr lang="en-US" dirty="0"/>
              <a:t>You want data integrity. </a:t>
            </a:r>
          </a:p>
          <a:p>
            <a:endParaRPr lang="en-US" dirty="0"/>
          </a:p>
          <a:p>
            <a:r>
              <a:rPr lang="en-US" dirty="0"/>
              <a:t>But how do you get it?</a:t>
            </a:r>
          </a:p>
        </p:txBody>
      </p:sp>
      <p:sp>
        <p:nvSpPr>
          <p:cNvPr id="4" name="Slide Number Placeholder 3"/>
          <p:cNvSpPr>
            <a:spLocks noGrp="1"/>
          </p:cNvSpPr>
          <p:nvPr>
            <p:ph type="sldNum" sz="quarter" idx="5"/>
          </p:nvPr>
        </p:nvSpPr>
        <p:spPr/>
        <p:txBody>
          <a:bodyPr/>
          <a:lstStyle/>
          <a:p>
            <a:fld id="{E973D5BA-C702-4112-BB82-81F358678DD1}" type="slidenum">
              <a:rPr lang="en-US" smtClean="0"/>
              <a:t>5</a:t>
            </a:fld>
            <a:endParaRPr lang="en-US"/>
          </a:p>
        </p:txBody>
      </p:sp>
    </p:spTree>
    <p:extLst>
      <p:ext uri="{BB962C8B-B14F-4D97-AF65-F5344CB8AC3E}">
        <p14:creationId xmlns:p14="http://schemas.microsoft.com/office/powerpoint/2010/main" val="2791711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do M&amp;E Surveys! You do electronic data collection. If you’re not doing electronic data collection, this is not for you. But if you are, you know about surveys, how to create them, and how to use them.</a:t>
            </a:r>
          </a:p>
          <a:p>
            <a:endParaRPr lang="en-US" dirty="0"/>
          </a:p>
          <a:p>
            <a:r>
              <a:rPr lang="en-US" dirty="0"/>
              <a:t>You’re probably using ODK – Open Data Kit – or something like it to prepare your survey instruments for collection. </a:t>
            </a:r>
          </a:p>
          <a:p>
            <a:endParaRPr lang="en-US" dirty="0"/>
          </a:p>
          <a:p>
            <a:r>
              <a:rPr lang="en-US" dirty="0"/>
              <a:t>Many practitioners create their ODK forms from survey questions and use ODK Aggregate to store &amp; visualize the results. This is a great start, but what happens when you want to compare these survey results against the results of another survey? Sure, it’s possible, but it’s a manual process and you need a really excellent data manager. And even then, the analysis will be ad hoc, </a:t>
            </a:r>
            <a:r>
              <a:rPr lang="en-US" dirty="0" err="1"/>
              <a:t>irreproduceable</a:t>
            </a:r>
            <a:r>
              <a:rPr lang="en-US" dirty="0"/>
              <a:t>, time-consuming and prone to errors.</a:t>
            </a:r>
          </a:p>
          <a:p>
            <a:endParaRPr lang="en-US" dirty="0"/>
          </a:p>
          <a:p>
            <a:r>
              <a:rPr lang="en-US" dirty="0"/>
              <a:t>To be clear, this is MUCH better than a system that only stores aggregate values, but it isn’t as good as having a relational system. We actually go over several storage options in our data blog, please follow the provided link or scan the QR code provided.</a:t>
            </a:r>
          </a:p>
          <a:p>
            <a:endParaRPr lang="en-US" dirty="0"/>
          </a:p>
          <a:p>
            <a:r>
              <a:rPr lang="en-US" dirty="0"/>
              <a:t>So ok what if we DO have a relational database?</a:t>
            </a:r>
          </a:p>
          <a:p>
            <a:endParaRPr lang="en-US" dirty="0"/>
          </a:p>
          <a:p>
            <a:endParaRPr lang="en-US" dirty="0"/>
          </a:p>
        </p:txBody>
      </p:sp>
      <p:sp>
        <p:nvSpPr>
          <p:cNvPr id="4" name="Slide Number Placeholder 3"/>
          <p:cNvSpPr>
            <a:spLocks noGrp="1"/>
          </p:cNvSpPr>
          <p:nvPr>
            <p:ph type="sldNum" sz="quarter" idx="5"/>
          </p:nvPr>
        </p:nvSpPr>
        <p:spPr/>
        <p:txBody>
          <a:bodyPr/>
          <a:lstStyle/>
          <a:p>
            <a:fld id="{E973D5BA-C702-4112-BB82-81F358678DD1}" type="slidenum">
              <a:rPr lang="en-US" smtClean="0"/>
              <a:t>6</a:t>
            </a:fld>
            <a:endParaRPr lang="en-US"/>
          </a:p>
        </p:txBody>
      </p:sp>
    </p:spTree>
    <p:extLst>
      <p:ext uri="{BB962C8B-B14F-4D97-AF65-F5344CB8AC3E}">
        <p14:creationId xmlns:p14="http://schemas.microsoft.com/office/powerpoint/2010/main" val="1152059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so now you have a wonderful cloud database with online backups, one-version-of-the-truth, multiple users entering data and all the other benefits, but what if you need to gather data from an area without a good internet connection? You COULD create an ODK form that matches the db, gather the data and then upload the results to the database, but there’s a few problems with that.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Main problem is that the database can have multiple “Ana Gomez” or “Springfield” cities, making it difficult or impossible to assign data at the correct level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 It's very tricky to keep validations, default values,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syncronized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 - Sometimes people would create the ODK form without thinking about the database, which could be a problem in that not all concepts translate cleanly to relational databases (think multiple-selects, repeats, </a:t>
            </a:r>
            <a:r>
              <a:rPr lang="en-US" sz="1200" b="0" i="0" kern="1200" dirty="0" err="1">
                <a:solidFill>
                  <a:schemeClr val="tx1"/>
                </a:solidFill>
                <a:effectLst/>
                <a:latin typeface="+mn-lt"/>
                <a:ea typeface="+mn-ea"/>
                <a:cs typeface="+mn-cs"/>
              </a:rPr>
              <a:t>etc</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 - Maybe we do the same survey the following year, but changed the schema of the database and then it's annoying to change the ODK schema to match the new schema (and then don't get around to uploading them). </a:t>
            </a:r>
          </a:p>
          <a:p>
            <a:r>
              <a:rPr lang="en-US" sz="1200" b="0" i="0" kern="1200" dirty="0">
                <a:solidFill>
                  <a:schemeClr val="tx1"/>
                </a:solidFill>
                <a:effectLst/>
                <a:latin typeface="+mn-lt"/>
                <a:ea typeface="+mn-ea"/>
                <a:cs typeface="+mn-cs"/>
              </a:rPr>
              <a:t> - Since I can get an excel out of ODK... I don't see the value in uploading my precious impact data to the database... which of course means that we can't use it to do some deep impact analysis or data science.</a:t>
            </a:r>
          </a:p>
          <a:p>
            <a:r>
              <a:rPr lang="en-US" sz="1200" b="0" i="0" kern="1200" dirty="0">
                <a:solidFill>
                  <a:schemeClr val="tx1"/>
                </a:solidFill>
                <a:effectLst/>
                <a:latin typeface="+mn-lt"/>
                <a:ea typeface="+mn-ea"/>
                <a:cs typeface="+mn-cs"/>
              </a:rPr>
              <a:t> - Sometimes feedback gets lost between different versions of the excel file, difficult/time-consuming to recover.</a:t>
            </a:r>
          </a:p>
          <a:p>
            <a:endParaRPr lang="en-US" dirty="0"/>
          </a:p>
          <a:p>
            <a:r>
              <a:rPr lang="en-US" dirty="0"/>
              <a:t>A data driven organization should find a way to eliminate the possibility of collecting invalid or duplicate data during these important survey efforts, so there’s 3 things we can do to collect offline data: hire someone to create our own app,  hire someone to build a formal bridge, or invent our own! </a:t>
            </a:r>
          </a:p>
          <a:p>
            <a:endParaRPr lang="en-US" dirty="0"/>
          </a:p>
          <a:p>
            <a:r>
              <a:rPr lang="en-US" dirty="0"/>
              <a:t>That’s where DB Buddy comes in.</a:t>
            </a:r>
          </a:p>
          <a:p>
            <a:endParaRPr lang="en-US" dirty="0"/>
          </a:p>
        </p:txBody>
      </p:sp>
      <p:sp>
        <p:nvSpPr>
          <p:cNvPr id="4" name="Slide Number Placeholder 3"/>
          <p:cNvSpPr>
            <a:spLocks noGrp="1"/>
          </p:cNvSpPr>
          <p:nvPr>
            <p:ph type="sldNum" sz="quarter" idx="5"/>
          </p:nvPr>
        </p:nvSpPr>
        <p:spPr/>
        <p:txBody>
          <a:bodyPr/>
          <a:lstStyle/>
          <a:p>
            <a:fld id="{E973D5BA-C702-4112-BB82-81F358678DD1}" type="slidenum">
              <a:rPr lang="en-US" smtClean="0"/>
              <a:t>7</a:t>
            </a:fld>
            <a:endParaRPr lang="en-US"/>
          </a:p>
        </p:txBody>
      </p:sp>
    </p:spTree>
    <p:extLst>
      <p:ext uri="{BB962C8B-B14F-4D97-AF65-F5344CB8AC3E}">
        <p14:creationId xmlns:p14="http://schemas.microsoft.com/office/powerpoint/2010/main" val="75341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dirty="0"/>
          </a:p>
          <a:p>
            <a:r>
              <a:rPr lang="en-US" dirty="0"/>
              <a:t>In DB Buddy, we start from the db, and provide a way for an authorized person to create a data collection form from any table in the db.  </a:t>
            </a:r>
          </a:p>
          <a:p>
            <a:endParaRPr lang="en-US" dirty="0"/>
          </a:p>
          <a:p>
            <a:r>
              <a:rPr lang="en-US" dirty="0"/>
              <a:t>We use </a:t>
            </a:r>
            <a:r>
              <a:rPr lang="en-US" dirty="0" err="1"/>
              <a:t>Googlesheet</a:t>
            </a:r>
            <a:r>
              <a:rPr lang="en-US" dirty="0"/>
              <a:t> as a (transparent intermediary) and google drive as a way to synchronize the files.</a:t>
            </a:r>
          </a:p>
          <a:p>
            <a:endParaRPr lang="en-US" dirty="0"/>
          </a:p>
          <a:p>
            <a:r>
              <a:rPr lang="en-US" dirty="0"/>
              <a:t>The enumerators can collect their data the normal way, and when they are back in the hotel or within reach of the internet, they can simply push the data back online just as they would normally.</a:t>
            </a:r>
          </a:p>
        </p:txBody>
      </p:sp>
      <p:sp>
        <p:nvSpPr>
          <p:cNvPr id="4" name="Slide Number Placeholder 3"/>
          <p:cNvSpPr>
            <a:spLocks noGrp="1"/>
          </p:cNvSpPr>
          <p:nvPr>
            <p:ph type="sldNum" sz="quarter" idx="5"/>
          </p:nvPr>
        </p:nvSpPr>
        <p:spPr/>
        <p:txBody>
          <a:bodyPr/>
          <a:lstStyle/>
          <a:p>
            <a:fld id="{E973D5BA-C702-4112-BB82-81F358678DD1}" type="slidenum">
              <a:rPr lang="en-US" smtClean="0"/>
              <a:t>8</a:t>
            </a:fld>
            <a:endParaRPr lang="en-US"/>
          </a:p>
        </p:txBody>
      </p:sp>
      <p:sp>
        <p:nvSpPr>
          <p:cNvPr id="5" name="Rectangle 4">
            <a:extLst>
              <a:ext uri="{FF2B5EF4-FFF2-40B4-BE49-F238E27FC236}">
                <a16:creationId xmlns:a16="http://schemas.microsoft.com/office/drawing/2014/main" id="{67FC7263-3385-44A5-AC97-F7FDE1720CF1}"/>
              </a:ext>
            </a:extLst>
          </p:cNvPr>
          <p:cNvSpPr/>
          <p:nvPr/>
        </p:nvSpPr>
        <p:spPr>
          <a:xfrm>
            <a:off x="1023191" y="4584680"/>
            <a:ext cx="4811617" cy="3416320"/>
          </a:xfrm>
          <a:prstGeom prst="rect">
            <a:avLst/>
          </a:prstGeom>
        </p:spPr>
        <p:txBody>
          <a:bodyPr wrap="square">
            <a:spAutoFit/>
          </a:bodyPr>
          <a:lstStyle/>
          <a:p>
            <a:pPr lvl="0"/>
            <a:r>
              <a:rPr lang="en-US" sz="1200" dirty="0"/>
              <a:t>With DB Buddy ALL survey design is done on the cloud database itself!!</a:t>
            </a:r>
          </a:p>
          <a:p>
            <a:pPr lvl="0"/>
            <a:endParaRPr lang="en-US" sz="1200" dirty="0"/>
          </a:p>
          <a:p>
            <a:pPr lvl="0"/>
            <a:r>
              <a:rPr lang="en-US" sz="1200" dirty="0"/>
              <a:t>An authorized user </a:t>
            </a:r>
            <a:r>
              <a:rPr lang="en-US" sz="1200" dirty="0" err="1"/>
              <a:t>user</a:t>
            </a:r>
            <a:r>
              <a:rPr lang="en-US" sz="1200" dirty="0"/>
              <a:t> sends an email contains specific metadata to an email address that's monitored by Microsoft Flow. A script checks to see if that user is authorized, and if so, then uses the rest of the metadata in the email to start processing a table from a database based on the request.</a:t>
            </a:r>
          </a:p>
          <a:p>
            <a:pPr lvl="0"/>
            <a:endParaRPr lang="en-US" sz="1200" dirty="0"/>
          </a:p>
          <a:p>
            <a:pPr lvl="0"/>
            <a:r>
              <a:rPr lang="en-US" sz="1200" dirty="0"/>
              <a:t>The procedure creates an Excel spreadsheet that follows the protocol of </a:t>
            </a:r>
            <a:r>
              <a:rPr lang="en-US" sz="1200" dirty="0" err="1"/>
              <a:t>xlsform</a:t>
            </a:r>
            <a:r>
              <a:rPr lang="en-US" sz="1200" dirty="0"/>
              <a:t> (translating all the good metadata and lookups from the database)</a:t>
            </a:r>
          </a:p>
          <a:p>
            <a:pPr lvl="0"/>
            <a:endParaRPr lang="en-US" sz="1200" dirty="0"/>
          </a:p>
          <a:p>
            <a:pPr lvl="0"/>
            <a:r>
              <a:rPr lang="en-US" sz="1200" dirty="0"/>
              <a:t>Create an .xml form from this google sheet</a:t>
            </a:r>
          </a:p>
          <a:p>
            <a:pPr lvl="0"/>
            <a:endParaRPr lang="en-US" sz="1200" dirty="0"/>
          </a:p>
          <a:p>
            <a:pPr lvl="0"/>
            <a:r>
              <a:rPr lang="en-US" sz="1200" dirty="0"/>
              <a:t>Share permissions to both the sheet and the form based on a permissions table also managed by us</a:t>
            </a:r>
          </a:p>
          <a:p>
            <a:pPr lvl="0"/>
            <a:endParaRPr lang="en-US" sz="1200" dirty="0"/>
          </a:p>
          <a:p>
            <a:pPr lvl="0"/>
            <a:r>
              <a:rPr lang="en-US" sz="1200" dirty="0"/>
              <a:t>Presto! People have an ODK form that they can use to gather data!</a:t>
            </a:r>
          </a:p>
          <a:p>
            <a:pPr lvl="0"/>
            <a:r>
              <a:rPr lang="en-US" sz="1200" dirty="0"/>
              <a:t>(there is another script that is monitoring the results sheet of every database and will load any new data to the database)</a:t>
            </a:r>
          </a:p>
        </p:txBody>
      </p:sp>
    </p:spTree>
    <p:extLst>
      <p:ext uri="{BB962C8B-B14F-4D97-AF65-F5344CB8AC3E}">
        <p14:creationId xmlns:p14="http://schemas.microsoft.com/office/powerpoint/2010/main" val="3827980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our M&amp;E technology stack. Yours doesn’t have to match this, but it should have the following features:</a:t>
            </a:r>
          </a:p>
          <a:p>
            <a:endParaRPr lang="en-US" dirty="0"/>
          </a:p>
          <a:p>
            <a:pPr marL="171450" indent="-171450">
              <a:buFontTx/>
              <a:buChar char="-"/>
            </a:pPr>
            <a:r>
              <a:rPr lang="en-US" dirty="0"/>
              <a:t>Data driven survey design</a:t>
            </a:r>
          </a:p>
          <a:p>
            <a:pPr marL="171450" indent="-171450">
              <a:buFontTx/>
              <a:buChar char="-"/>
            </a:pPr>
            <a:r>
              <a:rPr lang="en-US" dirty="0"/>
              <a:t>Electronic data collection via tablet or laptop</a:t>
            </a:r>
          </a:p>
          <a:p>
            <a:pPr marL="171450" indent="-171450">
              <a:buFontTx/>
              <a:buChar char="-"/>
            </a:pPr>
            <a:r>
              <a:rPr lang="en-US" dirty="0"/>
              <a:t>Data validation/cleansing platform</a:t>
            </a:r>
          </a:p>
          <a:p>
            <a:pPr marL="171450" indent="-171450">
              <a:buFontTx/>
              <a:buChar char="-"/>
            </a:pPr>
            <a:r>
              <a:rPr lang="en-US" dirty="0"/>
              <a:t>Relational backend</a:t>
            </a:r>
          </a:p>
          <a:p>
            <a:pPr marL="171450" indent="-171450">
              <a:buFontTx/>
              <a:buChar char="-"/>
            </a:pPr>
            <a:r>
              <a:rPr lang="en-US" dirty="0"/>
              <a:t>Data visualization layer</a:t>
            </a:r>
          </a:p>
        </p:txBody>
      </p:sp>
      <p:sp>
        <p:nvSpPr>
          <p:cNvPr id="4" name="Slide Number Placeholder 3"/>
          <p:cNvSpPr>
            <a:spLocks noGrp="1"/>
          </p:cNvSpPr>
          <p:nvPr>
            <p:ph type="sldNum" sz="quarter" idx="5"/>
          </p:nvPr>
        </p:nvSpPr>
        <p:spPr/>
        <p:txBody>
          <a:bodyPr/>
          <a:lstStyle/>
          <a:p>
            <a:fld id="{E973D5BA-C702-4112-BB82-81F358678DD1}" type="slidenum">
              <a:rPr lang="en-US" smtClean="0"/>
              <a:t>9</a:t>
            </a:fld>
            <a:endParaRPr lang="en-US"/>
          </a:p>
        </p:txBody>
      </p:sp>
    </p:spTree>
    <p:extLst>
      <p:ext uri="{BB962C8B-B14F-4D97-AF65-F5344CB8AC3E}">
        <p14:creationId xmlns:p14="http://schemas.microsoft.com/office/powerpoint/2010/main" val="1871360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973D5BA-C702-4112-BB82-81F358678DD1}" type="slidenum">
              <a:rPr lang="en-US" smtClean="0"/>
              <a:t>11</a:t>
            </a:fld>
            <a:endParaRPr lang="en-US"/>
          </a:p>
        </p:txBody>
      </p:sp>
    </p:spTree>
    <p:extLst>
      <p:ext uri="{BB962C8B-B14F-4D97-AF65-F5344CB8AC3E}">
        <p14:creationId xmlns:p14="http://schemas.microsoft.com/office/powerpoint/2010/main" val="62756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EB8E79F-41F0-47FC-A674-C9A7B48DED28}" type="datetimeFigureOut">
              <a:rPr lang="en-US" smtClean="0"/>
              <a:t>2019-10-24</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13CC7507-AA0B-40FE-B2D2-E45D6B1D1407}" type="slidenum">
              <a:rPr lang="en-US" smtClean="0"/>
              <a:t>‹#›</a:t>
            </a:fld>
            <a:endParaRPr lang="en-US"/>
          </a:p>
        </p:txBody>
      </p:sp>
    </p:spTree>
    <p:extLst>
      <p:ext uri="{BB962C8B-B14F-4D97-AF65-F5344CB8AC3E}">
        <p14:creationId xmlns:p14="http://schemas.microsoft.com/office/powerpoint/2010/main" val="1499292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EB8E79F-41F0-47FC-A674-C9A7B48DED28}" type="datetimeFigureOut">
              <a:rPr lang="en-US" smtClean="0"/>
              <a:t>2019-10-24</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13CC7507-AA0B-40FE-B2D2-E45D6B1D1407}" type="slidenum">
              <a:rPr lang="en-US" smtClean="0"/>
              <a:t>‹#›</a:t>
            </a:fld>
            <a:endParaRPr lang="en-US"/>
          </a:p>
        </p:txBody>
      </p:sp>
    </p:spTree>
    <p:extLst>
      <p:ext uri="{BB962C8B-B14F-4D97-AF65-F5344CB8AC3E}">
        <p14:creationId xmlns:p14="http://schemas.microsoft.com/office/powerpoint/2010/main" val="3003639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EB8E79F-41F0-47FC-A674-C9A7B48DED28}" type="datetimeFigureOut">
              <a:rPr lang="en-US" smtClean="0"/>
              <a:t>2019-10-24</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13CC7507-AA0B-40FE-B2D2-E45D6B1D1407}" type="slidenum">
              <a:rPr lang="en-US" smtClean="0"/>
              <a:t>‹#›</a:t>
            </a:fld>
            <a:endParaRPr lang="en-US"/>
          </a:p>
        </p:txBody>
      </p:sp>
    </p:spTree>
    <p:extLst>
      <p:ext uri="{BB962C8B-B14F-4D97-AF65-F5344CB8AC3E}">
        <p14:creationId xmlns:p14="http://schemas.microsoft.com/office/powerpoint/2010/main" val="1483204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A237221-5D9B-4F49-B7A5-76DC870A6CEF}" type="datetimeFigureOut">
              <a:rPr lang="en-US" smtClean="0"/>
              <a:t>2019-10-24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31F2E-2001-425D-8959-A0490DDE3136}" type="slidenum">
              <a:rPr lang="en-US" smtClean="0"/>
              <a:t>‹#›</a:t>
            </a:fld>
            <a:endParaRPr lang="en-US"/>
          </a:p>
        </p:txBody>
      </p:sp>
    </p:spTree>
    <p:extLst>
      <p:ext uri="{BB962C8B-B14F-4D97-AF65-F5344CB8AC3E}">
        <p14:creationId xmlns:p14="http://schemas.microsoft.com/office/powerpoint/2010/main" val="3839526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237221-5D9B-4F49-B7A5-76DC870A6CEF}" type="datetimeFigureOut">
              <a:rPr lang="en-US" smtClean="0"/>
              <a:t>2019-10-24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31F2E-2001-425D-8959-A0490DDE3136}" type="slidenum">
              <a:rPr lang="en-US" smtClean="0"/>
              <a:t>‹#›</a:t>
            </a:fld>
            <a:endParaRPr lang="en-US"/>
          </a:p>
        </p:txBody>
      </p:sp>
    </p:spTree>
    <p:extLst>
      <p:ext uri="{BB962C8B-B14F-4D97-AF65-F5344CB8AC3E}">
        <p14:creationId xmlns:p14="http://schemas.microsoft.com/office/powerpoint/2010/main" val="2973921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237221-5D9B-4F49-B7A5-76DC870A6CEF}" type="datetimeFigureOut">
              <a:rPr lang="en-US" smtClean="0"/>
              <a:t>2019-10-24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31F2E-2001-425D-8959-A0490DDE3136}" type="slidenum">
              <a:rPr lang="en-US" smtClean="0"/>
              <a:t>‹#›</a:t>
            </a:fld>
            <a:endParaRPr lang="en-US"/>
          </a:p>
        </p:txBody>
      </p:sp>
    </p:spTree>
    <p:extLst>
      <p:ext uri="{BB962C8B-B14F-4D97-AF65-F5344CB8AC3E}">
        <p14:creationId xmlns:p14="http://schemas.microsoft.com/office/powerpoint/2010/main" val="6501258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A237221-5D9B-4F49-B7A5-76DC870A6CEF}" type="datetimeFigureOut">
              <a:rPr lang="en-US" smtClean="0"/>
              <a:t>2019-10-24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31F2E-2001-425D-8959-A0490DDE3136}" type="slidenum">
              <a:rPr lang="en-US" smtClean="0"/>
              <a:t>‹#›</a:t>
            </a:fld>
            <a:endParaRPr lang="en-US"/>
          </a:p>
        </p:txBody>
      </p:sp>
    </p:spTree>
    <p:extLst>
      <p:ext uri="{BB962C8B-B14F-4D97-AF65-F5344CB8AC3E}">
        <p14:creationId xmlns:p14="http://schemas.microsoft.com/office/powerpoint/2010/main" val="3330812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A237221-5D9B-4F49-B7A5-76DC870A6CEF}" type="datetimeFigureOut">
              <a:rPr lang="en-US" smtClean="0"/>
              <a:t>2019-10-24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031F2E-2001-425D-8959-A0490DDE3136}" type="slidenum">
              <a:rPr lang="en-US" smtClean="0"/>
              <a:t>‹#›</a:t>
            </a:fld>
            <a:endParaRPr lang="en-US"/>
          </a:p>
        </p:txBody>
      </p:sp>
    </p:spTree>
    <p:extLst>
      <p:ext uri="{BB962C8B-B14F-4D97-AF65-F5344CB8AC3E}">
        <p14:creationId xmlns:p14="http://schemas.microsoft.com/office/powerpoint/2010/main" val="3152179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A237221-5D9B-4F49-B7A5-76DC870A6CEF}" type="datetimeFigureOut">
              <a:rPr lang="en-US" smtClean="0"/>
              <a:t>2019-10-24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031F2E-2001-425D-8959-A0490DDE3136}" type="slidenum">
              <a:rPr lang="en-US" smtClean="0"/>
              <a:t>‹#›</a:t>
            </a:fld>
            <a:endParaRPr lang="en-US"/>
          </a:p>
        </p:txBody>
      </p:sp>
    </p:spTree>
    <p:extLst>
      <p:ext uri="{BB962C8B-B14F-4D97-AF65-F5344CB8AC3E}">
        <p14:creationId xmlns:p14="http://schemas.microsoft.com/office/powerpoint/2010/main" val="6118441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237221-5D9B-4F49-B7A5-76DC870A6CEF}" type="datetimeFigureOut">
              <a:rPr lang="en-US" smtClean="0"/>
              <a:t>2019-10-24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031F2E-2001-425D-8959-A0490DDE3136}" type="slidenum">
              <a:rPr lang="en-US" smtClean="0"/>
              <a:t>‹#›</a:t>
            </a:fld>
            <a:endParaRPr lang="en-US"/>
          </a:p>
        </p:txBody>
      </p:sp>
    </p:spTree>
    <p:extLst>
      <p:ext uri="{BB962C8B-B14F-4D97-AF65-F5344CB8AC3E}">
        <p14:creationId xmlns:p14="http://schemas.microsoft.com/office/powerpoint/2010/main" val="33275204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237221-5D9B-4F49-B7A5-76DC870A6CEF}" type="datetimeFigureOut">
              <a:rPr lang="en-US" smtClean="0"/>
              <a:t>2019-10-24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31F2E-2001-425D-8959-A0490DDE3136}" type="slidenum">
              <a:rPr lang="en-US" smtClean="0"/>
              <a:t>‹#›</a:t>
            </a:fld>
            <a:endParaRPr lang="en-US"/>
          </a:p>
        </p:txBody>
      </p:sp>
    </p:spTree>
    <p:extLst>
      <p:ext uri="{BB962C8B-B14F-4D97-AF65-F5344CB8AC3E}">
        <p14:creationId xmlns:p14="http://schemas.microsoft.com/office/powerpoint/2010/main" val="141615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EB8E79F-41F0-47FC-A674-C9A7B48DED28}" type="datetimeFigureOut">
              <a:rPr lang="en-US" smtClean="0"/>
              <a:t>2019-10-24</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13CC7507-AA0B-40FE-B2D2-E45D6B1D1407}" type="slidenum">
              <a:rPr lang="en-US" smtClean="0"/>
              <a:t>‹#›</a:t>
            </a:fld>
            <a:endParaRPr lang="en-US"/>
          </a:p>
        </p:txBody>
      </p:sp>
    </p:spTree>
    <p:extLst>
      <p:ext uri="{BB962C8B-B14F-4D97-AF65-F5344CB8AC3E}">
        <p14:creationId xmlns:p14="http://schemas.microsoft.com/office/powerpoint/2010/main" val="14868973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237221-5D9B-4F49-B7A5-76DC870A6CEF}" type="datetimeFigureOut">
              <a:rPr lang="en-US" smtClean="0"/>
              <a:t>2019-10-24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031F2E-2001-425D-8959-A0490DDE3136}" type="slidenum">
              <a:rPr lang="en-US" smtClean="0"/>
              <a:t>‹#›</a:t>
            </a:fld>
            <a:endParaRPr lang="en-US"/>
          </a:p>
        </p:txBody>
      </p:sp>
    </p:spTree>
    <p:extLst>
      <p:ext uri="{BB962C8B-B14F-4D97-AF65-F5344CB8AC3E}">
        <p14:creationId xmlns:p14="http://schemas.microsoft.com/office/powerpoint/2010/main" val="30860713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237221-5D9B-4F49-B7A5-76DC870A6CEF}" type="datetimeFigureOut">
              <a:rPr lang="en-US" smtClean="0"/>
              <a:t>2019-10-24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31F2E-2001-425D-8959-A0490DDE3136}" type="slidenum">
              <a:rPr lang="en-US" smtClean="0"/>
              <a:t>‹#›</a:t>
            </a:fld>
            <a:endParaRPr lang="en-US"/>
          </a:p>
        </p:txBody>
      </p:sp>
    </p:spTree>
    <p:extLst>
      <p:ext uri="{BB962C8B-B14F-4D97-AF65-F5344CB8AC3E}">
        <p14:creationId xmlns:p14="http://schemas.microsoft.com/office/powerpoint/2010/main" val="27706543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A237221-5D9B-4F49-B7A5-76DC870A6CEF}" type="datetimeFigureOut">
              <a:rPr lang="en-US" smtClean="0"/>
              <a:t>2019-10-24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031F2E-2001-425D-8959-A0490DDE3136}" type="slidenum">
              <a:rPr lang="en-US" smtClean="0"/>
              <a:t>‹#›</a:t>
            </a:fld>
            <a:endParaRPr lang="en-US"/>
          </a:p>
        </p:txBody>
      </p:sp>
    </p:spTree>
    <p:extLst>
      <p:ext uri="{BB962C8B-B14F-4D97-AF65-F5344CB8AC3E}">
        <p14:creationId xmlns:p14="http://schemas.microsoft.com/office/powerpoint/2010/main" val="469003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B8E79F-41F0-47FC-A674-C9A7B48DED28}" type="datetimeFigureOut">
              <a:rPr lang="en-US" smtClean="0"/>
              <a:t>2019-10-24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C7507-AA0B-40FE-B2D2-E45D6B1D1407}" type="slidenum">
              <a:rPr lang="en-US" smtClean="0"/>
              <a:t>‹#›</a:t>
            </a:fld>
            <a:endParaRPr lang="en-US"/>
          </a:p>
        </p:txBody>
      </p:sp>
    </p:spTree>
    <p:extLst>
      <p:ext uri="{BB962C8B-B14F-4D97-AF65-F5344CB8AC3E}">
        <p14:creationId xmlns:p14="http://schemas.microsoft.com/office/powerpoint/2010/main" val="32017837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B8E79F-41F0-47FC-A674-C9A7B48DED28}" type="datetimeFigureOut">
              <a:rPr lang="en-US" smtClean="0"/>
              <a:t>2019-10-24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C7507-AA0B-40FE-B2D2-E45D6B1D1407}" type="slidenum">
              <a:rPr lang="en-US" smtClean="0"/>
              <a:t>‹#›</a:t>
            </a:fld>
            <a:endParaRPr lang="en-US"/>
          </a:p>
        </p:txBody>
      </p:sp>
    </p:spTree>
    <p:extLst>
      <p:ext uri="{BB962C8B-B14F-4D97-AF65-F5344CB8AC3E}">
        <p14:creationId xmlns:p14="http://schemas.microsoft.com/office/powerpoint/2010/main" val="28064574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B8E79F-41F0-47FC-A674-C9A7B48DED28}" type="datetimeFigureOut">
              <a:rPr lang="en-US" smtClean="0"/>
              <a:t>2019-10-24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C7507-AA0B-40FE-B2D2-E45D6B1D1407}" type="slidenum">
              <a:rPr lang="en-US" smtClean="0"/>
              <a:t>‹#›</a:t>
            </a:fld>
            <a:endParaRPr lang="en-US"/>
          </a:p>
        </p:txBody>
      </p:sp>
    </p:spTree>
    <p:extLst>
      <p:ext uri="{BB962C8B-B14F-4D97-AF65-F5344CB8AC3E}">
        <p14:creationId xmlns:p14="http://schemas.microsoft.com/office/powerpoint/2010/main" val="145176861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B8E79F-41F0-47FC-A674-C9A7B48DED28}" type="datetimeFigureOut">
              <a:rPr lang="en-US" smtClean="0"/>
              <a:t>2019-10-24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CC7507-AA0B-40FE-B2D2-E45D6B1D1407}" type="slidenum">
              <a:rPr lang="en-US" smtClean="0"/>
              <a:t>‹#›</a:t>
            </a:fld>
            <a:endParaRPr lang="en-US"/>
          </a:p>
        </p:txBody>
      </p:sp>
    </p:spTree>
    <p:extLst>
      <p:ext uri="{BB962C8B-B14F-4D97-AF65-F5344CB8AC3E}">
        <p14:creationId xmlns:p14="http://schemas.microsoft.com/office/powerpoint/2010/main" val="27160617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B8E79F-41F0-47FC-A674-C9A7B48DED28}" type="datetimeFigureOut">
              <a:rPr lang="en-US" smtClean="0"/>
              <a:t>2019-10-24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CC7507-AA0B-40FE-B2D2-E45D6B1D1407}" type="slidenum">
              <a:rPr lang="en-US" smtClean="0"/>
              <a:t>‹#›</a:t>
            </a:fld>
            <a:endParaRPr lang="en-US"/>
          </a:p>
        </p:txBody>
      </p:sp>
    </p:spTree>
    <p:extLst>
      <p:ext uri="{BB962C8B-B14F-4D97-AF65-F5344CB8AC3E}">
        <p14:creationId xmlns:p14="http://schemas.microsoft.com/office/powerpoint/2010/main" val="25734418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EB8E79F-41F0-47FC-A674-C9A7B48DED28}" type="datetimeFigureOut">
              <a:rPr lang="en-US" smtClean="0"/>
              <a:t>2019-10-24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CC7507-AA0B-40FE-B2D2-E45D6B1D1407}" type="slidenum">
              <a:rPr lang="en-US" smtClean="0"/>
              <a:t>‹#›</a:t>
            </a:fld>
            <a:endParaRPr lang="en-US"/>
          </a:p>
        </p:txBody>
      </p:sp>
    </p:spTree>
    <p:extLst>
      <p:ext uri="{BB962C8B-B14F-4D97-AF65-F5344CB8AC3E}">
        <p14:creationId xmlns:p14="http://schemas.microsoft.com/office/powerpoint/2010/main" val="21805963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B8E79F-41F0-47FC-A674-C9A7B48DED28}" type="datetimeFigureOut">
              <a:rPr lang="en-US" smtClean="0"/>
              <a:t>2019-10-24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CC7507-AA0B-40FE-B2D2-E45D6B1D1407}" type="slidenum">
              <a:rPr lang="en-US" smtClean="0"/>
              <a:t>‹#›</a:t>
            </a:fld>
            <a:endParaRPr lang="en-US"/>
          </a:p>
        </p:txBody>
      </p:sp>
    </p:spTree>
    <p:extLst>
      <p:ext uri="{BB962C8B-B14F-4D97-AF65-F5344CB8AC3E}">
        <p14:creationId xmlns:p14="http://schemas.microsoft.com/office/powerpoint/2010/main" val="73477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EB8E79F-41F0-47FC-A674-C9A7B48DED28}" type="datetimeFigureOut">
              <a:rPr lang="en-US" smtClean="0"/>
              <a:t>2019-10-24</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13CC7507-AA0B-40FE-B2D2-E45D6B1D1407}" type="slidenum">
              <a:rPr lang="en-US" smtClean="0"/>
              <a:t>‹#›</a:t>
            </a:fld>
            <a:endParaRPr lang="en-US"/>
          </a:p>
        </p:txBody>
      </p:sp>
    </p:spTree>
    <p:extLst>
      <p:ext uri="{BB962C8B-B14F-4D97-AF65-F5344CB8AC3E}">
        <p14:creationId xmlns:p14="http://schemas.microsoft.com/office/powerpoint/2010/main" val="13690990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B8E79F-41F0-47FC-A674-C9A7B48DED28}" type="datetimeFigureOut">
              <a:rPr lang="en-US" smtClean="0"/>
              <a:t>2019-10-24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CC7507-AA0B-40FE-B2D2-E45D6B1D1407}" type="slidenum">
              <a:rPr lang="en-US" smtClean="0"/>
              <a:t>‹#›</a:t>
            </a:fld>
            <a:endParaRPr lang="en-US"/>
          </a:p>
        </p:txBody>
      </p:sp>
    </p:spTree>
    <p:extLst>
      <p:ext uri="{BB962C8B-B14F-4D97-AF65-F5344CB8AC3E}">
        <p14:creationId xmlns:p14="http://schemas.microsoft.com/office/powerpoint/2010/main" val="6415364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B8E79F-41F0-47FC-A674-C9A7B48DED28}" type="datetimeFigureOut">
              <a:rPr lang="en-US" smtClean="0"/>
              <a:t>2019-10-24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CC7507-AA0B-40FE-B2D2-E45D6B1D1407}" type="slidenum">
              <a:rPr lang="en-US" smtClean="0"/>
              <a:t>‹#›</a:t>
            </a:fld>
            <a:endParaRPr lang="en-US"/>
          </a:p>
        </p:txBody>
      </p:sp>
    </p:spTree>
    <p:extLst>
      <p:ext uri="{BB962C8B-B14F-4D97-AF65-F5344CB8AC3E}">
        <p14:creationId xmlns:p14="http://schemas.microsoft.com/office/powerpoint/2010/main" val="6034055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B8E79F-41F0-47FC-A674-C9A7B48DED28}" type="datetimeFigureOut">
              <a:rPr lang="en-US" smtClean="0"/>
              <a:t>2019-10-24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C7507-AA0B-40FE-B2D2-E45D6B1D1407}" type="slidenum">
              <a:rPr lang="en-US" smtClean="0"/>
              <a:t>‹#›</a:t>
            </a:fld>
            <a:endParaRPr lang="en-US"/>
          </a:p>
        </p:txBody>
      </p:sp>
    </p:spTree>
    <p:extLst>
      <p:ext uri="{BB962C8B-B14F-4D97-AF65-F5344CB8AC3E}">
        <p14:creationId xmlns:p14="http://schemas.microsoft.com/office/powerpoint/2010/main" val="2106620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B8E79F-41F0-47FC-A674-C9A7B48DED28}" type="datetimeFigureOut">
              <a:rPr lang="en-US" smtClean="0"/>
              <a:t>2019-10-24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CC7507-AA0B-40FE-B2D2-E45D6B1D1407}" type="slidenum">
              <a:rPr lang="en-US" smtClean="0"/>
              <a:t>‹#›</a:t>
            </a:fld>
            <a:endParaRPr lang="en-US"/>
          </a:p>
        </p:txBody>
      </p:sp>
    </p:spTree>
    <p:extLst>
      <p:ext uri="{BB962C8B-B14F-4D97-AF65-F5344CB8AC3E}">
        <p14:creationId xmlns:p14="http://schemas.microsoft.com/office/powerpoint/2010/main" val="3860246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2EB8E79F-41F0-47FC-A674-C9A7B48DED28}" type="datetimeFigureOut">
              <a:rPr lang="en-US" smtClean="0"/>
              <a:t>2019-10-24</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13CC7507-AA0B-40FE-B2D2-E45D6B1D1407}" type="slidenum">
              <a:rPr lang="en-US" smtClean="0"/>
              <a:t>‹#›</a:t>
            </a:fld>
            <a:endParaRPr lang="en-US"/>
          </a:p>
        </p:txBody>
      </p:sp>
    </p:spTree>
    <p:extLst>
      <p:ext uri="{BB962C8B-B14F-4D97-AF65-F5344CB8AC3E}">
        <p14:creationId xmlns:p14="http://schemas.microsoft.com/office/powerpoint/2010/main" val="2197412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2EB8E79F-41F0-47FC-A674-C9A7B48DED28}" type="datetimeFigureOut">
              <a:rPr lang="en-US" smtClean="0"/>
              <a:t>2019-10-24</a:t>
            </a:fld>
            <a:endParaRPr 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13CC7507-AA0B-40FE-B2D2-E45D6B1D1407}" type="slidenum">
              <a:rPr lang="en-US" smtClean="0"/>
              <a:t>‹#›</a:t>
            </a:fld>
            <a:endParaRPr lang="en-US"/>
          </a:p>
        </p:txBody>
      </p:sp>
    </p:spTree>
    <p:extLst>
      <p:ext uri="{BB962C8B-B14F-4D97-AF65-F5344CB8AC3E}">
        <p14:creationId xmlns:p14="http://schemas.microsoft.com/office/powerpoint/2010/main" val="1528300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2EB8E79F-41F0-47FC-A674-C9A7B48DED28}" type="datetimeFigureOut">
              <a:rPr lang="en-US" smtClean="0"/>
              <a:t>2019-10-24</a:t>
            </a:fld>
            <a:endParaRPr 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13CC7507-AA0B-40FE-B2D2-E45D6B1D1407}" type="slidenum">
              <a:rPr lang="en-US" smtClean="0"/>
              <a:t>‹#›</a:t>
            </a:fld>
            <a:endParaRPr lang="en-US"/>
          </a:p>
        </p:txBody>
      </p:sp>
    </p:spTree>
    <p:extLst>
      <p:ext uri="{BB962C8B-B14F-4D97-AF65-F5344CB8AC3E}">
        <p14:creationId xmlns:p14="http://schemas.microsoft.com/office/powerpoint/2010/main" val="3290812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2EB8E79F-41F0-47FC-A674-C9A7B48DED28}" type="datetimeFigureOut">
              <a:rPr lang="en-US" smtClean="0"/>
              <a:t>2019-10-24</a:t>
            </a:fld>
            <a:endParaRPr 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13CC7507-AA0B-40FE-B2D2-E45D6B1D1407}" type="slidenum">
              <a:rPr lang="en-US" smtClean="0"/>
              <a:t>‹#›</a:t>
            </a:fld>
            <a:endParaRPr lang="en-US"/>
          </a:p>
        </p:txBody>
      </p:sp>
    </p:spTree>
    <p:extLst>
      <p:ext uri="{BB962C8B-B14F-4D97-AF65-F5344CB8AC3E}">
        <p14:creationId xmlns:p14="http://schemas.microsoft.com/office/powerpoint/2010/main" val="1263332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2EB8E79F-41F0-47FC-A674-C9A7B48DED28}" type="datetimeFigureOut">
              <a:rPr lang="en-US" smtClean="0"/>
              <a:t>2019-10-24</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13CC7507-AA0B-40FE-B2D2-E45D6B1D1407}" type="slidenum">
              <a:rPr lang="en-US" smtClean="0"/>
              <a:t>‹#›</a:t>
            </a:fld>
            <a:endParaRPr lang="en-US"/>
          </a:p>
        </p:txBody>
      </p:sp>
    </p:spTree>
    <p:extLst>
      <p:ext uri="{BB962C8B-B14F-4D97-AF65-F5344CB8AC3E}">
        <p14:creationId xmlns:p14="http://schemas.microsoft.com/office/powerpoint/2010/main" val="1653421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2EB8E79F-41F0-47FC-A674-C9A7B48DED28}" type="datetimeFigureOut">
              <a:rPr lang="en-US" smtClean="0"/>
              <a:t>2019-10-24</a:t>
            </a:fld>
            <a:endParaRPr 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13CC7507-AA0B-40FE-B2D2-E45D6B1D1407}" type="slidenum">
              <a:rPr lang="en-US" smtClean="0"/>
              <a:t>‹#›</a:t>
            </a:fld>
            <a:endParaRPr lang="en-US"/>
          </a:p>
        </p:txBody>
      </p:sp>
    </p:spTree>
    <p:extLst>
      <p:ext uri="{BB962C8B-B14F-4D97-AF65-F5344CB8AC3E}">
        <p14:creationId xmlns:p14="http://schemas.microsoft.com/office/powerpoint/2010/main" val="636321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03453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3629259"/>
            <a:ext cx="7886700" cy="25282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userDrawn="1"/>
        </p:nvSpPr>
        <p:spPr>
          <a:xfrm>
            <a:off x="0" y="0"/>
            <a:ext cx="9144000" cy="696286"/>
          </a:xfrm>
          <a:prstGeom prst="rect">
            <a:avLst/>
          </a:prstGeom>
          <a:solidFill>
            <a:srgbClr val="009B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8" name="Rectangle 7"/>
          <p:cNvSpPr/>
          <p:nvPr userDrawn="1"/>
        </p:nvSpPr>
        <p:spPr>
          <a:xfrm>
            <a:off x="459297" y="6342078"/>
            <a:ext cx="8254767" cy="148497"/>
          </a:xfrm>
          <a:prstGeom prst="rect">
            <a:avLst/>
          </a:prstGeom>
          <a:solidFill>
            <a:srgbClr val="009B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5" name="Picture 4">
            <a:extLst>
              <a:ext uri="{FF2B5EF4-FFF2-40B4-BE49-F238E27FC236}">
                <a16:creationId xmlns:a16="http://schemas.microsoft.com/office/drawing/2014/main" id="{2320F8EC-CD89-4CBF-9140-FA4D3515F499}"/>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78768" y="6550959"/>
            <a:ext cx="914400" cy="236525"/>
          </a:xfrm>
          <a:prstGeom prst="rect">
            <a:avLst/>
          </a:prstGeom>
        </p:spPr>
      </p:pic>
    </p:spTree>
    <p:extLst>
      <p:ext uri="{BB962C8B-B14F-4D97-AF65-F5344CB8AC3E}">
        <p14:creationId xmlns:p14="http://schemas.microsoft.com/office/powerpoint/2010/main" val="2063965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2019-10-24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pic>
        <p:nvPicPr>
          <p:cNvPr id="7" name="Picture 6"/>
          <p:cNvPicPr>
            <a:picLocks noChangeAspect="1"/>
          </p:cNvPicPr>
          <p:nvPr userDrawn="1"/>
        </p:nvPicPr>
        <p:blipFill rotWithShape="1">
          <a:blip r:embed="rId13">
            <a:extLst>
              <a:ext uri="{28A0092B-C50C-407E-A947-70E740481C1C}">
                <a14:useLocalDpi xmlns:a14="http://schemas.microsoft.com/office/drawing/2010/main" val="0"/>
              </a:ext>
            </a:extLst>
          </a:blip>
          <a:srcRect t="13793" r="658" b="11365"/>
          <a:stretch/>
        </p:blipFill>
        <p:spPr>
          <a:xfrm>
            <a:off x="0" y="0"/>
            <a:ext cx="9189720" cy="5269364"/>
          </a:xfrm>
          <a:prstGeom prst="rect">
            <a:avLst/>
          </a:prstGeom>
        </p:spPr>
      </p:pic>
      <p:sp>
        <p:nvSpPr>
          <p:cNvPr id="8" name="Rectangle 7"/>
          <p:cNvSpPr/>
          <p:nvPr userDrawn="1"/>
        </p:nvSpPr>
        <p:spPr>
          <a:xfrm>
            <a:off x="459297" y="6342078"/>
            <a:ext cx="8254767" cy="148497"/>
          </a:xfrm>
          <a:prstGeom prst="rect">
            <a:avLst/>
          </a:prstGeom>
          <a:solidFill>
            <a:srgbClr val="009B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Tree>
    <p:extLst>
      <p:ext uri="{BB962C8B-B14F-4D97-AF65-F5344CB8AC3E}">
        <p14:creationId xmlns:p14="http://schemas.microsoft.com/office/powerpoint/2010/main" val="15001849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2019-10-24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
        <p:nvSpPr>
          <p:cNvPr id="7" name="Rectangle 6"/>
          <p:cNvSpPr/>
          <p:nvPr userDrawn="1"/>
        </p:nvSpPr>
        <p:spPr>
          <a:xfrm>
            <a:off x="0" y="0"/>
            <a:ext cx="9144000" cy="696286"/>
          </a:xfrm>
          <a:prstGeom prst="rect">
            <a:avLst/>
          </a:prstGeom>
          <a:solidFill>
            <a:srgbClr val="009B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8" name="Rectangle 7"/>
          <p:cNvSpPr/>
          <p:nvPr userDrawn="1"/>
        </p:nvSpPr>
        <p:spPr>
          <a:xfrm>
            <a:off x="459297" y="6342078"/>
            <a:ext cx="8254767" cy="148497"/>
          </a:xfrm>
          <a:prstGeom prst="rect">
            <a:avLst/>
          </a:prstGeom>
          <a:solidFill>
            <a:srgbClr val="009BA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pic>
        <p:nvPicPr>
          <p:cNvPr id="9" name="Picture 8">
            <a:extLst>
              <a:ext uri="{FF2B5EF4-FFF2-40B4-BE49-F238E27FC236}">
                <a16:creationId xmlns:a16="http://schemas.microsoft.com/office/drawing/2014/main" id="{ECAA0E1E-576A-4DE1-88D8-43A7C036D510}"/>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778768" y="6550959"/>
            <a:ext cx="914400" cy="236525"/>
          </a:xfrm>
          <a:prstGeom prst="rect">
            <a:avLst/>
          </a:prstGeom>
        </p:spPr>
      </p:pic>
    </p:spTree>
    <p:extLst>
      <p:ext uri="{BB962C8B-B14F-4D97-AF65-F5344CB8AC3E}">
        <p14:creationId xmlns:p14="http://schemas.microsoft.com/office/powerpoint/2010/main" val="228491544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9.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9.xml"/><Relationship Id="rId6" Type="http://schemas.openxmlformats.org/officeDocument/2006/relationships/image" Target="../media/image21.png"/><Relationship Id="rId5" Type="http://schemas.openxmlformats.org/officeDocument/2006/relationships/hyperlink" Target="http://www.acdivoca.org/2018/09/why-you-should-be-using-raw-relational-data/" TargetMode="Externa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0.png"/><Relationship Id="rId7" Type="http://schemas.openxmlformats.org/officeDocument/2006/relationships/image" Target="../media/image25.svg"/><Relationship Id="rId2" Type="http://schemas.openxmlformats.org/officeDocument/2006/relationships/notesSlide" Target="../notesSlides/notesSlide6.xml"/><Relationship Id="rId1" Type="http://schemas.openxmlformats.org/officeDocument/2006/relationships/slideLayout" Target="../slideLayouts/slideLayout2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jpeg"/></Relationships>
</file>

<file path=ppt/slides/_rels/slide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2.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14.png"/><Relationship Id="rId9" Type="http://schemas.openxmlformats.org/officeDocument/2006/relationships/image" Target="../media/image3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985458"/>
            <a:ext cx="6858000" cy="1585422"/>
          </a:xfrm>
        </p:spPr>
        <p:txBody>
          <a:bodyPr>
            <a:noAutofit/>
          </a:bodyPr>
          <a:lstStyle/>
          <a:p>
            <a:r>
              <a:rPr lang="en-US" sz="4800" b="1">
                <a:solidFill>
                  <a:srgbClr val="FFFFFF"/>
                </a:solidFill>
                <a:latin typeface="Calibri"/>
                <a:cs typeface="Calibri"/>
              </a:rPr>
              <a:t>ACDI/VOCA Collector; </a:t>
            </a:r>
            <a:br>
              <a:rPr lang="en-US" sz="4800" b="1">
                <a:solidFill>
                  <a:srgbClr val="FFFFFF"/>
                </a:solidFill>
                <a:latin typeface="Calibri"/>
                <a:cs typeface="Calibri"/>
              </a:rPr>
            </a:br>
            <a:r>
              <a:rPr lang="en-US" sz="4800" b="1">
                <a:solidFill>
                  <a:srgbClr val="FFFFFF"/>
                </a:solidFill>
                <a:latin typeface="Calibri"/>
                <a:cs typeface="Calibri"/>
              </a:rPr>
              <a:t>aka</a:t>
            </a:r>
            <a:br>
              <a:rPr lang="en-US" sz="4800" b="1">
                <a:solidFill>
                  <a:srgbClr val="FFFFFF"/>
                </a:solidFill>
                <a:latin typeface="Calibri"/>
                <a:cs typeface="Calibri"/>
              </a:rPr>
            </a:br>
            <a:r>
              <a:rPr lang="en-US" sz="4800" b="1" i="1">
                <a:solidFill>
                  <a:srgbClr val="FFFFFF"/>
                </a:solidFill>
                <a:latin typeface="Calibri"/>
                <a:cs typeface="Calibri"/>
              </a:rPr>
              <a:t>DB Buddy </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39343" y="5740050"/>
            <a:ext cx="2011680" cy="520355"/>
          </a:xfrm>
          <a:prstGeom prst="rect">
            <a:avLst/>
          </a:prstGeom>
        </p:spPr>
      </p:pic>
    </p:spTree>
    <p:extLst>
      <p:ext uri="{BB962C8B-B14F-4D97-AF65-F5344CB8AC3E}">
        <p14:creationId xmlns:p14="http://schemas.microsoft.com/office/powerpoint/2010/main" val="2912551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0A7CA6-4499-4104-B42E-7D4B0521C234}"/>
              </a:ext>
            </a:extLst>
          </p:cNvPr>
          <p:cNvSpPr txBox="1"/>
          <p:nvPr/>
        </p:nvSpPr>
        <p:spPr>
          <a:xfrm>
            <a:off x="59961" y="0"/>
            <a:ext cx="3627619" cy="571823"/>
          </a:xfrm>
          <a:prstGeom prst="rect">
            <a:avLst/>
          </a:prstGeom>
          <a:noFill/>
        </p:spPr>
        <p:txBody>
          <a:bodyPr wrap="square" rtlCol="0" anchor="t">
            <a:spAutoFit/>
          </a:bodyPr>
          <a:lstStyle/>
          <a:p>
            <a:pPr algn="ctr">
              <a:lnSpc>
                <a:spcPts val="4000"/>
              </a:lnSpc>
            </a:pPr>
            <a:r>
              <a:rPr lang="en-US" sz="2800" dirty="0">
                <a:solidFill>
                  <a:schemeClr val="bg1"/>
                </a:solidFill>
              </a:rPr>
              <a:t>Live demo of DB Buddy</a:t>
            </a:r>
          </a:p>
        </p:txBody>
      </p:sp>
      <p:pic>
        <p:nvPicPr>
          <p:cNvPr id="7" name="Picture 6" descr="A screenshot of a cell phone&#10;&#10;Description automatically generated">
            <a:extLst>
              <a:ext uri="{FF2B5EF4-FFF2-40B4-BE49-F238E27FC236}">
                <a16:creationId xmlns:a16="http://schemas.microsoft.com/office/drawing/2014/main" id="{D9DF65DB-1821-43ED-8DBE-E686B3984F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1332" y="1299569"/>
            <a:ext cx="1873346" cy="3899100"/>
          </a:xfrm>
          <a:prstGeom prst="rect">
            <a:avLst/>
          </a:prstGeom>
        </p:spPr>
      </p:pic>
      <p:pic>
        <p:nvPicPr>
          <p:cNvPr id="8" name="Picture 7">
            <a:extLst>
              <a:ext uri="{FF2B5EF4-FFF2-40B4-BE49-F238E27FC236}">
                <a16:creationId xmlns:a16="http://schemas.microsoft.com/office/drawing/2014/main" id="{9BC3A59C-D403-4B43-BE56-F5A32D7C7B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84216" y="4252587"/>
            <a:ext cx="5775567" cy="1493948"/>
          </a:xfrm>
          <a:prstGeom prst="rect">
            <a:avLst/>
          </a:prstGeom>
        </p:spPr>
      </p:pic>
    </p:spTree>
    <p:extLst>
      <p:ext uri="{BB962C8B-B14F-4D97-AF65-F5344CB8AC3E}">
        <p14:creationId xmlns:p14="http://schemas.microsoft.com/office/powerpoint/2010/main" val="3952699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14400" y="1031846"/>
            <a:ext cx="7298422" cy="2062103"/>
          </a:xfrm>
          <a:prstGeom prst="rect">
            <a:avLst/>
          </a:prstGeom>
          <a:noFill/>
        </p:spPr>
        <p:txBody>
          <a:bodyPr wrap="square" rtlCol="0" anchor="t">
            <a:spAutoFit/>
          </a:bodyPr>
          <a:lstStyle/>
          <a:p>
            <a:pPr algn="ctr"/>
            <a:r>
              <a:rPr lang="en-US" sz="2800">
                <a:solidFill>
                  <a:schemeClr val="bg1"/>
                </a:solidFill>
                <a:cs typeface="Times New Roman" panose="02020603050405020304" pitchFamily="18" charset="0"/>
              </a:rPr>
              <a:t>We envision a world in which people are</a:t>
            </a:r>
          </a:p>
          <a:p>
            <a:pPr algn="ctr"/>
            <a:r>
              <a:rPr lang="en-US" sz="2800">
                <a:solidFill>
                  <a:schemeClr val="bg1"/>
                </a:solidFill>
                <a:cs typeface="Times New Roman" panose="02020603050405020304" pitchFamily="18" charset="0"/>
              </a:rPr>
              <a:t>empowered to succeed in the global economy.</a:t>
            </a:r>
          </a:p>
          <a:p>
            <a:pPr algn="ctr"/>
            <a:endParaRPr lang="en-US"/>
          </a:p>
          <a:p>
            <a:pPr algn="ctr"/>
            <a:endParaRPr lang="en-US"/>
          </a:p>
          <a:p>
            <a:pPr algn="ctr"/>
            <a:endParaRPr lang="en-US"/>
          </a:p>
          <a:p>
            <a:pPr algn="ctr"/>
            <a:r>
              <a:rPr lang="en-US" b="1">
                <a:solidFill>
                  <a:schemeClr val="bg1"/>
                </a:solidFill>
              </a:rPr>
              <a:t>www.acdivoca.org  </a:t>
            </a:r>
            <a:endParaRPr lang="en-US" b="1">
              <a:solidFill>
                <a:schemeClr val="bg1"/>
              </a:solidFill>
              <a:cs typeface="Calibri"/>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5772" y="5757467"/>
            <a:ext cx="2011680" cy="520355"/>
          </a:xfrm>
          <a:prstGeom prst="rect">
            <a:avLst/>
          </a:prstGeom>
        </p:spPr>
      </p:pic>
    </p:spTree>
    <p:extLst>
      <p:ext uri="{BB962C8B-B14F-4D97-AF65-F5344CB8AC3E}">
        <p14:creationId xmlns:p14="http://schemas.microsoft.com/office/powerpoint/2010/main" val="3128255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CCA91-471A-4FA1-819B-4D5D7E24E874}"/>
              </a:ext>
            </a:extLst>
          </p:cNvPr>
          <p:cNvSpPr>
            <a:spLocks noGrp="1"/>
          </p:cNvSpPr>
          <p:nvPr>
            <p:ph type="title"/>
          </p:nvPr>
        </p:nvSpPr>
        <p:spPr>
          <a:xfrm>
            <a:off x="139122" y="-78220"/>
            <a:ext cx="7886700" cy="881783"/>
          </a:xfrm>
        </p:spPr>
        <p:txBody>
          <a:bodyPr>
            <a:normAutofit/>
          </a:bodyPr>
          <a:lstStyle/>
          <a:p>
            <a:r>
              <a:rPr lang="en-US" sz="4000" dirty="0">
                <a:solidFill>
                  <a:schemeClr val="bg1"/>
                </a:solidFill>
                <a:latin typeface="+mn-lt"/>
              </a:rPr>
              <a:t>DB Buddy Overview</a:t>
            </a:r>
          </a:p>
        </p:txBody>
      </p:sp>
      <p:sp>
        <p:nvSpPr>
          <p:cNvPr id="3" name="Content Placeholder 2">
            <a:extLst>
              <a:ext uri="{FF2B5EF4-FFF2-40B4-BE49-F238E27FC236}">
                <a16:creationId xmlns:a16="http://schemas.microsoft.com/office/drawing/2014/main" id="{C363AA45-563E-491C-8EF4-E55BBBD25235}"/>
              </a:ext>
            </a:extLst>
          </p:cNvPr>
          <p:cNvSpPr>
            <a:spLocks noGrp="1"/>
          </p:cNvSpPr>
          <p:nvPr>
            <p:ph idx="1"/>
          </p:nvPr>
        </p:nvSpPr>
        <p:spPr>
          <a:xfrm>
            <a:off x="388503" y="1253331"/>
            <a:ext cx="8533823" cy="4967588"/>
          </a:xfrm>
        </p:spPr>
        <p:txBody>
          <a:bodyPr>
            <a:normAutofit/>
          </a:bodyPr>
          <a:lstStyle/>
          <a:p>
            <a:pPr>
              <a:spcBef>
                <a:spcPts val="1800"/>
              </a:spcBef>
            </a:pPr>
            <a:r>
              <a:rPr lang="en-US" b="1" dirty="0"/>
              <a:t>Opportunity</a:t>
            </a:r>
            <a:r>
              <a:rPr lang="en-US" dirty="0"/>
              <a:t>: Organizations striving for data-driven results and learnings fail because their data collection instruments undermine M&amp;E data integrity </a:t>
            </a:r>
          </a:p>
          <a:p>
            <a:pPr>
              <a:spcBef>
                <a:spcPts val="1800"/>
              </a:spcBef>
            </a:pPr>
            <a:r>
              <a:rPr lang="en-US" b="1" dirty="0"/>
              <a:t>Market</a:t>
            </a:r>
            <a:r>
              <a:rPr lang="en-US" dirty="0"/>
              <a:t>: Any organization doing M&amp;E</a:t>
            </a:r>
          </a:p>
          <a:p>
            <a:pPr>
              <a:spcBef>
                <a:spcPts val="1800"/>
              </a:spcBef>
            </a:pPr>
            <a:r>
              <a:rPr lang="en-US" b="1" dirty="0"/>
              <a:t>Solution</a:t>
            </a:r>
            <a:r>
              <a:rPr lang="en-US" dirty="0"/>
              <a:t>: Data collection instruments created by the underlying database instead of by hand, preserving data integrity</a:t>
            </a:r>
          </a:p>
          <a:p>
            <a:pPr>
              <a:spcBef>
                <a:spcPts val="1800"/>
              </a:spcBef>
            </a:pPr>
            <a:r>
              <a:rPr lang="en-US" b="1" dirty="0"/>
              <a:t>Key Stakeholders</a:t>
            </a:r>
            <a:r>
              <a:rPr lang="en-US" dirty="0"/>
              <a:t>: M&amp;E practitioners, donors, program design teams</a:t>
            </a:r>
          </a:p>
          <a:p>
            <a:pPr>
              <a:spcBef>
                <a:spcPts val="1800"/>
              </a:spcBef>
            </a:pPr>
            <a:r>
              <a:rPr lang="en-US" b="1" dirty="0"/>
              <a:t>Financial Impact</a:t>
            </a:r>
            <a:r>
              <a:rPr lang="en-US" dirty="0"/>
              <a:t>: Results are measurable, reliable, and based on raw data returning true value to donor dollars</a:t>
            </a:r>
          </a:p>
          <a:p>
            <a:pPr>
              <a:spcBef>
                <a:spcPts val="1800"/>
              </a:spcBef>
            </a:pPr>
            <a:r>
              <a:rPr lang="en-US" b="1" dirty="0"/>
              <a:t>Social Impact</a:t>
            </a:r>
            <a:r>
              <a:rPr lang="en-US" dirty="0"/>
              <a:t>: Data driven analysis generates new insights improving quality of program design</a:t>
            </a:r>
          </a:p>
          <a:p>
            <a:pPr>
              <a:spcBef>
                <a:spcPts val="1800"/>
              </a:spcBef>
            </a:pPr>
            <a:r>
              <a:rPr lang="en-US" b="1" dirty="0"/>
              <a:t>Team:</a:t>
            </a:r>
            <a:r>
              <a:rPr lang="en-US" dirty="0"/>
              <a:t> M&amp;E, IT, Data Science</a:t>
            </a:r>
          </a:p>
          <a:p>
            <a:pPr>
              <a:spcBef>
                <a:spcPts val="1800"/>
              </a:spcBef>
            </a:pPr>
            <a:endParaRPr lang="en-US" dirty="0"/>
          </a:p>
        </p:txBody>
      </p:sp>
    </p:spTree>
    <p:extLst>
      <p:ext uri="{BB962C8B-B14F-4D97-AF65-F5344CB8AC3E}">
        <p14:creationId xmlns:p14="http://schemas.microsoft.com/office/powerpoint/2010/main" val="2351379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7349796" y="879748"/>
            <a:ext cx="1773926" cy="1417253"/>
          </a:xfrm>
          <a:prstGeom prst="rect">
            <a:avLst/>
          </a:prstGeom>
          <a:effectLst>
            <a:outerShdw blurRad="50800" dist="38100" dir="2700000" algn="tl" rotWithShape="0">
              <a:prstClr val="black">
                <a:alpha val="40000"/>
              </a:prstClr>
            </a:outerShdw>
          </a:effectLst>
        </p:spPr>
      </p:pic>
      <p:pic>
        <p:nvPicPr>
          <p:cNvPr id="13" name="Picture 12"/>
          <p:cNvPicPr>
            <a:picLocks noChangeAspect="1"/>
          </p:cNvPicPr>
          <p:nvPr/>
        </p:nvPicPr>
        <p:blipFill>
          <a:blip r:embed="rId4"/>
          <a:stretch>
            <a:fillRect/>
          </a:stretch>
        </p:blipFill>
        <p:spPr>
          <a:xfrm>
            <a:off x="31585" y="3058044"/>
            <a:ext cx="1836488" cy="1375613"/>
          </a:xfrm>
          <a:prstGeom prst="rect">
            <a:avLst/>
          </a:prstGeom>
          <a:effectLst>
            <a:outerShdw blurRad="50800" dist="38100" dir="2700000" algn="tl" rotWithShape="0">
              <a:prstClr val="black">
                <a:alpha val="40000"/>
              </a:prstClr>
            </a:outerShdw>
          </a:effectLst>
        </p:spPr>
      </p:pic>
      <p:pic>
        <p:nvPicPr>
          <p:cNvPr id="12" name="Picture 11"/>
          <p:cNvPicPr>
            <a:picLocks noChangeAspect="1"/>
          </p:cNvPicPr>
          <p:nvPr/>
        </p:nvPicPr>
        <p:blipFill>
          <a:blip r:embed="rId5"/>
          <a:stretch>
            <a:fillRect/>
          </a:stretch>
        </p:blipFill>
        <p:spPr>
          <a:xfrm>
            <a:off x="57543" y="898884"/>
            <a:ext cx="2776516" cy="1877043"/>
          </a:xfrm>
          <a:prstGeom prst="rect">
            <a:avLst/>
          </a:prstGeom>
          <a:effectLst>
            <a:outerShdw blurRad="50800" dist="38100" dir="2700000" algn="tl" rotWithShape="0">
              <a:prstClr val="black">
                <a:alpha val="40000"/>
              </a:prstClr>
            </a:outerShdw>
          </a:effectLst>
        </p:spPr>
      </p:pic>
      <p:sp>
        <p:nvSpPr>
          <p:cNvPr id="20" name="Oval 19"/>
          <p:cNvSpPr/>
          <p:nvPr/>
        </p:nvSpPr>
        <p:spPr>
          <a:xfrm>
            <a:off x="1082040" y="1067904"/>
            <a:ext cx="6492240" cy="3050707"/>
          </a:xfrm>
          <a:prstGeom prst="ellipse">
            <a:avLst/>
          </a:prstGeom>
          <a:gradFill flip="none" rotWithShape="1">
            <a:gsLst>
              <a:gs pos="100000">
                <a:srgbClr val="F8F8F8">
                  <a:alpha val="47000"/>
                </a:srgbClr>
              </a:gs>
              <a:gs pos="9000">
                <a:schemeClr val="bg1">
                  <a:lumMod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Bent Arrow 5"/>
          <p:cNvSpPr/>
          <p:nvPr/>
        </p:nvSpPr>
        <p:spPr>
          <a:xfrm rot="10800000" flipH="1">
            <a:off x="4257279" y="1969464"/>
            <a:ext cx="898441" cy="937437"/>
          </a:xfrm>
          <a:prstGeom prst="bentArrow">
            <a:avLst>
              <a:gd name="adj1" fmla="val 25000"/>
              <a:gd name="adj2" fmla="val 24383"/>
              <a:gd name="adj3" fmla="val 40447"/>
              <a:gd name="adj4" fmla="val 5955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7" name="Bent Arrow 6"/>
          <p:cNvSpPr/>
          <p:nvPr/>
        </p:nvSpPr>
        <p:spPr>
          <a:xfrm rot="10800000">
            <a:off x="3469590" y="1969466"/>
            <a:ext cx="955762" cy="937437"/>
          </a:xfrm>
          <a:prstGeom prst="bentArrow">
            <a:avLst>
              <a:gd name="adj1" fmla="val 25000"/>
              <a:gd name="adj2" fmla="val 22390"/>
              <a:gd name="adj3" fmla="val 40447"/>
              <a:gd name="adj4" fmla="val 5955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8" name="Rectangle 7"/>
          <p:cNvSpPr/>
          <p:nvPr/>
        </p:nvSpPr>
        <p:spPr>
          <a:xfrm>
            <a:off x="1616839" y="2007598"/>
            <a:ext cx="1851341" cy="1315745"/>
          </a:xfrm>
          <a:prstGeom prst="rect">
            <a:avLst/>
          </a:prstGeom>
          <a:noFill/>
        </p:spPr>
        <p:txBody>
          <a:bodyPr wrap="none" lIns="68580" tIns="34290" rIns="68580" bIns="34290">
            <a:spAutoFit/>
          </a:bodyPr>
          <a:lstStyle/>
          <a:p>
            <a:pPr algn="ctr"/>
            <a:r>
              <a:rPr lang="en-US" sz="4050" b="1">
                <a:ln w="13462">
                  <a:solidFill>
                    <a:schemeClr val="bg1"/>
                  </a:solidFill>
                  <a:prstDash val="solid"/>
                </a:ln>
                <a:solidFill>
                  <a:schemeClr val="tx1">
                    <a:lumMod val="85000"/>
                    <a:lumOff val="15000"/>
                  </a:schemeClr>
                </a:solidFill>
                <a:effectLst>
                  <a:outerShdw dist="38100" dir="2700000" algn="bl" rotWithShape="0">
                    <a:schemeClr val="accent5"/>
                  </a:outerShdw>
                </a:effectLst>
              </a:rPr>
              <a:t>FULL </a:t>
            </a:r>
          </a:p>
          <a:p>
            <a:pPr algn="ctr"/>
            <a:r>
              <a:rPr lang="en-US" sz="4050" b="1">
                <a:ln w="13462">
                  <a:solidFill>
                    <a:schemeClr val="bg1"/>
                  </a:solidFill>
                  <a:prstDash val="solid"/>
                </a:ln>
                <a:solidFill>
                  <a:schemeClr val="tx1">
                    <a:lumMod val="85000"/>
                    <a:lumOff val="15000"/>
                  </a:schemeClr>
                </a:solidFill>
                <a:effectLst>
                  <a:outerShdw dist="38100" dir="2700000" algn="bl" rotWithShape="0">
                    <a:schemeClr val="accent5"/>
                  </a:outerShdw>
                </a:effectLst>
              </a:rPr>
              <a:t>DETAILS</a:t>
            </a:r>
          </a:p>
        </p:txBody>
      </p:sp>
      <p:sp>
        <p:nvSpPr>
          <p:cNvPr id="9" name="Rectangle 8"/>
          <p:cNvSpPr/>
          <p:nvPr/>
        </p:nvSpPr>
        <p:spPr>
          <a:xfrm>
            <a:off x="5062488" y="2007598"/>
            <a:ext cx="1641283" cy="1315745"/>
          </a:xfrm>
          <a:prstGeom prst="rect">
            <a:avLst/>
          </a:prstGeom>
          <a:noFill/>
        </p:spPr>
        <p:txBody>
          <a:bodyPr wrap="none" lIns="68580" tIns="34290" rIns="68580" bIns="34290">
            <a:spAutoFit/>
          </a:bodyPr>
          <a:lstStyle/>
          <a:p>
            <a:pPr algn="ctr"/>
            <a:r>
              <a:rPr lang="en-US" sz="4050" b="1">
                <a:ln w="22225">
                  <a:solidFill>
                    <a:schemeClr val="accent2"/>
                  </a:solidFill>
                  <a:prstDash val="solid"/>
                </a:ln>
                <a:solidFill>
                  <a:schemeClr val="accent2">
                    <a:lumMod val="40000"/>
                    <a:lumOff val="60000"/>
                  </a:schemeClr>
                </a:solidFill>
              </a:rPr>
              <a:t>FAST &amp;</a:t>
            </a:r>
          </a:p>
          <a:p>
            <a:pPr algn="ctr"/>
            <a:r>
              <a:rPr lang="en-US" sz="4050" b="1">
                <a:ln w="22225">
                  <a:solidFill>
                    <a:schemeClr val="accent2"/>
                  </a:solidFill>
                  <a:prstDash val="solid"/>
                </a:ln>
                <a:solidFill>
                  <a:schemeClr val="accent2">
                    <a:lumMod val="40000"/>
                    <a:lumOff val="60000"/>
                  </a:schemeClr>
                </a:solidFill>
              </a:rPr>
              <a:t>EASY</a:t>
            </a:r>
          </a:p>
        </p:txBody>
      </p:sp>
      <p:sp>
        <p:nvSpPr>
          <p:cNvPr id="10" name="TextBox 9"/>
          <p:cNvSpPr txBox="1"/>
          <p:nvPr/>
        </p:nvSpPr>
        <p:spPr>
          <a:xfrm>
            <a:off x="2026019" y="3236228"/>
            <a:ext cx="1249086" cy="715581"/>
          </a:xfrm>
          <a:prstGeom prst="rect">
            <a:avLst/>
          </a:prstGeom>
          <a:noFill/>
        </p:spPr>
        <p:txBody>
          <a:bodyPr wrap="square" rtlCol="0">
            <a:spAutoFit/>
          </a:bodyPr>
          <a:lstStyle/>
          <a:p>
            <a:pPr algn="ctr"/>
            <a:r>
              <a:rPr lang="en-US" sz="1350"/>
              <a:t>RESPONSIBLE: PROJECT STAFF</a:t>
            </a:r>
          </a:p>
          <a:p>
            <a:pPr algn="ctr"/>
            <a:r>
              <a:rPr lang="en-US" sz="1350"/>
              <a:t>(manual)</a:t>
            </a:r>
          </a:p>
        </p:txBody>
      </p:sp>
      <p:sp>
        <p:nvSpPr>
          <p:cNvPr id="11" name="TextBox 10"/>
          <p:cNvSpPr txBox="1"/>
          <p:nvPr/>
        </p:nvSpPr>
        <p:spPr>
          <a:xfrm>
            <a:off x="5333580" y="3245062"/>
            <a:ext cx="1371001" cy="715581"/>
          </a:xfrm>
          <a:prstGeom prst="rect">
            <a:avLst/>
          </a:prstGeom>
          <a:noFill/>
        </p:spPr>
        <p:txBody>
          <a:bodyPr wrap="square" rtlCol="0">
            <a:spAutoFit/>
          </a:bodyPr>
          <a:lstStyle/>
          <a:p>
            <a:pPr algn="ctr"/>
            <a:r>
              <a:rPr lang="en-US" sz="1350"/>
              <a:t>RESPONSIBLE: REGIONAL STAFF</a:t>
            </a:r>
          </a:p>
          <a:p>
            <a:pPr algn="ctr"/>
            <a:r>
              <a:rPr lang="en-US" sz="1350"/>
              <a:t>(automated)</a:t>
            </a:r>
          </a:p>
        </p:txBody>
      </p:sp>
      <p:pic>
        <p:nvPicPr>
          <p:cNvPr id="14" name="Picture 13"/>
          <p:cNvPicPr>
            <a:picLocks noChangeAspect="1"/>
          </p:cNvPicPr>
          <p:nvPr/>
        </p:nvPicPr>
        <p:blipFill>
          <a:blip r:embed="rId6"/>
          <a:stretch>
            <a:fillRect/>
          </a:stretch>
        </p:blipFill>
        <p:spPr>
          <a:xfrm>
            <a:off x="31585" y="4478430"/>
            <a:ext cx="1402811" cy="1491841"/>
          </a:xfrm>
          <a:prstGeom prst="rect">
            <a:avLst/>
          </a:prstGeom>
          <a:effectLst>
            <a:outerShdw blurRad="50800" dist="38100" dir="2700000" algn="tl" rotWithShape="0">
              <a:prstClr val="black">
                <a:alpha val="40000"/>
              </a:prstClr>
            </a:outerShdw>
          </a:effectLst>
        </p:spPr>
      </p:pic>
      <p:pic>
        <p:nvPicPr>
          <p:cNvPr id="15" name="Picture 14"/>
          <p:cNvPicPr>
            <a:picLocks noChangeAspect="1"/>
          </p:cNvPicPr>
          <p:nvPr/>
        </p:nvPicPr>
        <p:blipFill>
          <a:blip r:embed="rId7"/>
          <a:stretch>
            <a:fillRect/>
          </a:stretch>
        </p:blipFill>
        <p:spPr>
          <a:xfrm>
            <a:off x="1528115" y="4645593"/>
            <a:ext cx="2436945" cy="1218473"/>
          </a:xfrm>
          <a:prstGeom prst="rect">
            <a:avLst/>
          </a:prstGeom>
          <a:effectLst>
            <a:outerShdw blurRad="50800" dist="38100" dir="2700000" algn="tl" rotWithShape="0">
              <a:prstClr val="black">
                <a:alpha val="40000"/>
              </a:prstClr>
            </a:outerShdw>
          </a:effectLst>
        </p:spPr>
      </p:pic>
      <p:pic>
        <p:nvPicPr>
          <p:cNvPr id="17" name="Picture 16"/>
          <p:cNvPicPr>
            <a:picLocks noChangeAspect="1"/>
          </p:cNvPicPr>
          <p:nvPr/>
        </p:nvPicPr>
        <p:blipFill>
          <a:blip r:embed="rId8"/>
          <a:stretch>
            <a:fillRect/>
          </a:stretch>
        </p:blipFill>
        <p:spPr>
          <a:xfrm>
            <a:off x="4174843" y="4877911"/>
            <a:ext cx="3169292" cy="990404"/>
          </a:xfrm>
          <a:prstGeom prst="rect">
            <a:avLst/>
          </a:prstGeom>
          <a:effectLst>
            <a:outerShdw blurRad="50800" dist="38100" dir="2700000" algn="tl" rotWithShape="0">
              <a:prstClr val="black">
                <a:alpha val="40000"/>
              </a:prstClr>
            </a:outerShdw>
          </a:effectLst>
        </p:spPr>
      </p:pic>
      <p:pic>
        <p:nvPicPr>
          <p:cNvPr id="18" name="Picture 17"/>
          <p:cNvPicPr>
            <a:picLocks noChangeAspect="1"/>
          </p:cNvPicPr>
          <p:nvPr/>
        </p:nvPicPr>
        <p:blipFill>
          <a:blip r:embed="rId9"/>
          <a:stretch>
            <a:fillRect/>
          </a:stretch>
        </p:blipFill>
        <p:spPr>
          <a:xfrm>
            <a:off x="7404397" y="4677502"/>
            <a:ext cx="1683239" cy="1258150"/>
          </a:xfrm>
          <a:prstGeom prst="rect">
            <a:avLst/>
          </a:prstGeom>
          <a:effectLst>
            <a:outerShdw blurRad="50800" dist="38100" dir="2700000" algn="tl" rotWithShape="0">
              <a:prstClr val="black">
                <a:alpha val="40000"/>
              </a:prstClr>
            </a:outerShdw>
          </a:effectLst>
        </p:spPr>
      </p:pic>
      <p:sp>
        <p:nvSpPr>
          <p:cNvPr id="2" name="Left-Right Arrow 1"/>
          <p:cNvSpPr/>
          <p:nvPr/>
        </p:nvSpPr>
        <p:spPr>
          <a:xfrm>
            <a:off x="3377729" y="3315098"/>
            <a:ext cx="1900863" cy="336431"/>
          </a:xfrm>
          <a:prstGeom prst="lef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a:t>checks</a:t>
            </a:r>
          </a:p>
        </p:txBody>
      </p:sp>
      <p:pic>
        <p:nvPicPr>
          <p:cNvPr id="22" name="Picture 21"/>
          <p:cNvPicPr>
            <a:picLocks noChangeAspect="1"/>
          </p:cNvPicPr>
          <p:nvPr/>
        </p:nvPicPr>
        <p:blipFill>
          <a:blip r:embed="rId10"/>
          <a:stretch>
            <a:fillRect/>
          </a:stretch>
        </p:blipFill>
        <p:spPr>
          <a:xfrm>
            <a:off x="7570823" y="2332368"/>
            <a:ext cx="1228468" cy="1043015"/>
          </a:xfrm>
          <a:prstGeom prst="rect">
            <a:avLst/>
          </a:prstGeom>
          <a:effectLst>
            <a:outerShdw blurRad="50800" dist="38100" dir="2700000" algn="tl" rotWithShape="0">
              <a:prstClr val="black">
                <a:alpha val="40000"/>
              </a:prstClr>
            </a:outerShdw>
          </a:effectLst>
        </p:spPr>
      </p:pic>
      <p:pic>
        <p:nvPicPr>
          <p:cNvPr id="23" name="Picture 22"/>
          <p:cNvPicPr>
            <a:picLocks noChangeAspect="1"/>
          </p:cNvPicPr>
          <p:nvPr/>
        </p:nvPicPr>
        <p:blipFill>
          <a:blip r:embed="rId11"/>
          <a:stretch>
            <a:fillRect/>
          </a:stretch>
        </p:blipFill>
        <p:spPr>
          <a:xfrm>
            <a:off x="7120235" y="3532960"/>
            <a:ext cx="1906968" cy="988889"/>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12"/>
          <a:stretch>
            <a:fillRect/>
          </a:stretch>
        </p:blipFill>
        <p:spPr>
          <a:xfrm>
            <a:off x="3919168" y="1026491"/>
            <a:ext cx="928688" cy="942975"/>
          </a:xfrm>
          <a:prstGeom prst="rect">
            <a:avLst/>
          </a:prstGeom>
        </p:spPr>
      </p:pic>
      <p:pic>
        <p:nvPicPr>
          <p:cNvPr id="21" name="Picture 20">
            <a:extLst>
              <a:ext uri="{FF2B5EF4-FFF2-40B4-BE49-F238E27FC236}">
                <a16:creationId xmlns:a16="http://schemas.microsoft.com/office/drawing/2014/main" id="{DACDC970-D56D-4544-B639-5EB9A4FC06F2}"/>
              </a:ext>
            </a:extLst>
          </p:cNvPr>
          <p:cNvPicPr>
            <a:picLocks noChangeAspect="1"/>
          </p:cNvPicPr>
          <p:nvPr/>
        </p:nvPicPr>
        <p:blipFill>
          <a:blip r:embed="rId13"/>
          <a:stretch>
            <a:fillRect/>
          </a:stretch>
        </p:blipFill>
        <p:spPr>
          <a:xfrm>
            <a:off x="5668783" y="3944003"/>
            <a:ext cx="674931" cy="530671"/>
          </a:xfrm>
          <a:prstGeom prst="rect">
            <a:avLst/>
          </a:prstGeom>
        </p:spPr>
      </p:pic>
      <p:pic>
        <p:nvPicPr>
          <p:cNvPr id="24" name="Picture 23">
            <a:extLst>
              <a:ext uri="{FF2B5EF4-FFF2-40B4-BE49-F238E27FC236}">
                <a16:creationId xmlns:a16="http://schemas.microsoft.com/office/drawing/2014/main" id="{8F850035-C73B-495E-9C7A-798705188A9D}"/>
              </a:ext>
            </a:extLst>
          </p:cNvPr>
          <p:cNvPicPr>
            <a:picLocks noChangeAspect="1"/>
          </p:cNvPicPr>
          <p:nvPr/>
        </p:nvPicPr>
        <p:blipFill>
          <a:blip r:embed="rId14"/>
          <a:stretch>
            <a:fillRect/>
          </a:stretch>
        </p:blipFill>
        <p:spPr>
          <a:xfrm>
            <a:off x="2254534" y="3918438"/>
            <a:ext cx="776518" cy="544925"/>
          </a:xfrm>
          <a:prstGeom prst="rect">
            <a:avLst/>
          </a:prstGeom>
        </p:spPr>
      </p:pic>
    </p:spTree>
    <p:extLst>
      <p:ext uri="{BB962C8B-B14F-4D97-AF65-F5344CB8AC3E}">
        <p14:creationId xmlns:p14="http://schemas.microsoft.com/office/powerpoint/2010/main" val="263462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3491782-D3C3-4EA9-9010-0126BA267514}"/>
              </a:ext>
            </a:extLst>
          </p:cNvPr>
          <p:cNvPicPr>
            <a:picLocks noChangeAspect="1"/>
          </p:cNvPicPr>
          <p:nvPr/>
        </p:nvPicPr>
        <p:blipFill>
          <a:blip r:embed="rId3"/>
          <a:stretch>
            <a:fillRect/>
          </a:stretch>
        </p:blipFill>
        <p:spPr>
          <a:xfrm>
            <a:off x="244591" y="830641"/>
            <a:ext cx="8637084" cy="4970552"/>
          </a:xfrm>
          <a:prstGeom prst="rect">
            <a:avLst/>
          </a:prstGeom>
        </p:spPr>
      </p:pic>
    </p:spTree>
    <p:extLst>
      <p:ext uri="{BB962C8B-B14F-4D97-AF65-F5344CB8AC3E}">
        <p14:creationId xmlns:p14="http://schemas.microsoft.com/office/powerpoint/2010/main" val="3656481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3" descr="A close up of a map&#10;&#10;Description generated with high confidence">
            <a:extLst>
              <a:ext uri="{FF2B5EF4-FFF2-40B4-BE49-F238E27FC236}">
                <a16:creationId xmlns:a16="http://schemas.microsoft.com/office/drawing/2014/main" id="{B6945D2E-EC1A-4068-BBA3-6D42A473C05C}"/>
              </a:ext>
            </a:extLst>
          </p:cNvPr>
          <p:cNvPicPr>
            <a:picLocks noChangeAspect="1"/>
          </p:cNvPicPr>
          <p:nvPr/>
        </p:nvPicPr>
        <p:blipFill rotWithShape="1">
          <a:blip r:embed="rId3"/>
          <a:srcRect l="15225" r="27585" b="2"/>
          <a:stretch/>
        </p:blipFill>
        <p:spPr>
          <a:xfrm>
            <a:off x="20" y="10"/>
            <a:ext cx="6856288" cy="6863475"/>
          </a:xfrm>
          <a:custGeom>
            <a:avLst/>
            <a:gdLst>
              <a:gd name="connsiteX0" fmla="*/ 0 w 9141744"/>
              <a:gd name="connsiteY0" fmla="*/ 0 h 6863485"/>
              <a:gd name="connsiteX1" fmla="*/ 5963051 w 9141744"/>
              <a:gd name="connsiteY1" fmla="*/ 0 h 6863485"/>
              <a:gd name="connsiteX2" fmla="*/ 9141744 w 9141744"/>
              <a:gd name="connsiteY2" fmla="*/ 6863485 h 6863485"/>
              <a:gd name="connsiteX3" fmla="*/ 0 w 9141744"/>
              <a:gd name="connsiteY3" fmla="*/ 6863485 h 6863485"/>
              <a:gd name="connsiteX4" fmla="*/ 0 w 9141744"/>
              <a:gd name="connsiteY4" fmla="*/ 0 h 6863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1744" h="6863485">
                <a:moveTo>
                  <a:pt x="0" y="0"/>
                </a:moveTo>
                <a:lnTo>
                  <a:pt x="5963051" y="0"/>
                </a:lnTo>
                <a:lnTo>
                  <a:pt x="9141744" y="6863485"/>
                </a:lnTo>
                <a:lnTo>
                  <a:pt x="0" y="6863485"/>
                </a:lnTo>
                <a:lnTo>
                  <a:pt x="0" y="0"/>
                </a:lnTo>
                <a:close/>
              </a:path>
            </a:pathLst>
          </a:custGeom>
        </p:spPr>
      </p:pic>
      <p:pic>
        <p:nvPicPr>
          <p:cNvPr id="2" name="Picture 1">
            <a:extLst>
              <a:ext uri="{FF2B5EF4-FFF2-40B4-BE49-F238E27FC236}">
                <a16:creationId xmlns:a16="http://schemas.microsoft.com/office/drawing/2014/main" id="{24EF06B4-F1F3-4E10-ACA3-18569A4C6977}"/>
              </a:ext>
            </a:extLst>
          </p:cNvPr>
          <p:cNvPicPr>
            <a:picLocks noChangeAspect="1"/>
          </p:cNvPicPr>
          <p:nvPr/>
        </p:nvPicPr>
        <p:blipFill rotWithShape="1">
          <a:blip r:embed="rId4"/>
          <a:srcRect l="15248" r="10415" b="-3"/>
          <a:stretch/>
        </p:blipFill>
        <p:spPr>
          <a:xfrm>
            <a:off x="4342764" y="10"/>
            <a:ext cx="4801236" cy="6852984"/>
          </a:xfrm>
          <a:custGeom>
            <a:avLst/>
            <a:gdLst>
              <a:gd name="connsiteX0" fmla="*/ 354282 w 6401647"/>
              <a:gd name="connsiteY0" fmla="*/ 0 h 6852994"/>
              <a:gd name="connsiteX1" fmla="*/ 6401647 w 6401647"/>
              <a:gd name="connsiteY1" fmla="*/ 0 h 6852994"/>
              <a:gd name="connsiteX2" fmla="*/ 6401647 w 6401647"/>
              <a:gd name="connsiteY2" fmla="*/ 6852994 h 6852994"/>
              <a:gd name="connsiteX3" fmla="*/ 0 w 6401647"/>
              <a:gd name="connsiteY3" fmla="*/ 6852994 h 6852994"/>
              <a:gd name="connsiteX4" fmla="*/ 0 w 6401647"/>
              <a:gd name="connsiteY4" fmla="*/ 6852993 h 6852994"/>
              <a:gd name="connsiteX5" fmla="*/ 3528116 w 6401647"/>
              <a:gd name="connsiteY5" fmla="*/ 6852993 h 6852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01647" h="6852994">
                <a:moveTo>
                  <a:pt x="354282" y="0"/>
                </a:moveTo>
                <a:lnTo>
                  <a:pt x="6401647" y="0"/>
                </a:lnTo>
                <a:lnTo>
                  <a:pt x="6401647" y="6852994"/>
                </a:lnTo>
                <a:lnTo>
                  <a:pt x="0" y="6852994"/>
                </a:lnTo>
                <a:lnTo>
                  <a:pt x="0" y="6852993"/>
                </a:lnTo>
                <a:lnTo>
                  <a:pt x="3528116" y="6852993"/>
                </a:lnTo>
                <a:close/>
              </a:path>
            </a:pathLst>
          </a:custGeom>
        </p:spPr>
      </p:pic>
    </p:spTree>
    <p:extLst>
      <p:ext uri="{BB962C8B-B14F-4D97-AF65-F5344CB8AC3E}">
        <p14:creationId xmlns:p14="http://schemas.microsoft.com/office/powerpoint/2010/main" val="263255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ell phone&#10;&#10;Description automatically generated">
            <a:extLst>
              <a:ext uri="{FF2B5EF4-FFF2-40B4-BE49-F238E27FC236}">
                <a16:creationId xmlns:a16="http://schemas.microsoft.com/office/drawing/2014/main" id="{CFEEC8B8-2ACC-4592-B9CA-727CF89B46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0723" y="3884168"/>
            <a:ext cx="4120631" cy="1608085"/>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6CED1005-1825-42C9-8073-E0178AB538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3123" y="4036568"/>
            <a:ext cx="4120631" cy="1608085"/>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04227E1A-1C30-4FBF-8114-3D47E067BA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5523" y="4188968"/>
            <a:ext cx="4120631" cy="1608085"/>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7E5C307B-ECA4-4865-8629-941F8034EC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57358" y="4341368"/>
            <a:ext cx="4120631" cy="1608085"/>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563DD756-EFA3-475F-9241-C60DE0FF46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0323" y="4493768"/>
            <a:ext cx="4120631" cy="1608085"/>
          </a:xfrm>
          <a:prstGeom prst="rect">
            <a:avLst/>
          </a:prstGeom>
        </p:spPr>
      </p:pic>
      <p:pic>
        <p:nvPicPr>
          <p:cNvPr id="14" name="Picture 13" descr="A screenshot of a cell phone&#10;&#10;Description automatically generated">
            <a:extLst>
              <a:ext uri="{FF2B5EF4-FFF2-40B4-BE49-F238E27FC236}">
                <a16:creationId xmlns:a16="http://schemas.microsoft.com/office/drawing/2014/main" id="{77295DB8-E140-42E0-926B-289C330878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2723" y="4646168"/>
            <a:ext cx="4120631" cy="1608085"/>
          </a:xfrm>
          <a:prstGeom prst="rect">
            <a:avLst/>
          </a:prstGeom>
        </p:spPr>
      </p:pic>
      <p:sp>
        <p:nvSpPr>
          <p:cNvPr id="3" name="TextBox 2"/>
          <p:cNvSpPr txBox="1"/>
          <p:nvPr/>
        </p:nvSpPr>
        <p:spPr>
          <a:xfrm>
            <a:off x="-267883" y="0"/>
            <a:ext cx="5892828" cy="571823"/>
          </a:xfrm>
          <a:prstGeom prst="rect">
            <a:avLst/>
          </a:prstGeom>
          <a:noFill/>
        </p:spPr>
        <p:txBody>
          <a:bodyPr wrap="square" rtlCol="0" anchor="t">
            <a:spAutoFit/>
          </a:bodyPr>
          <a:lstStyle/>
          <a:p>
            <a:pPr algn="ctr">
              <a:lnSpc>
                <a:spcPts val="4000"/>
              </a:lnSpc>
            </a:pPr>
            <a:r>
              <a:rPr lang="en-US" sz="2800">
                <a:solidFill>
                  <a:schemeClr val="bg1"/>
                </a:solidFill>
              </a:rPr>
              <a:t>Monitoring and Evaluation Surveys</a:t>
            </a:r>
          </a:p>
        </p:txBody>
      </p:sp>
      <p:pic>
        <p:nvPicPr>
          <p:cNvPr id="7" name="Picture 6" descr="A screenshot of a cell phone&#10;&#10;Description automatically generated">
            <a:extLst>
              <a:ext uri="{FF2B5EF4-FFF2-40B4-BE49-F238E27FC236}">
                <a16:creationId xmlns:a16="http://schemas.microsoft.com/office/drawing/2014/main" id="{36E93E97-F732-49D2-BE4E-0D1393F00C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1365748"/>
            <a:ext cx="4120631" cy="1608085"/>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978E3C54-E507-4962-AA09-8CF8146C7F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3932" y="819715"/>
            <a:ext cx="1423194" cy="2962173"/>
          </a:xfrm>
          <a:prstGeom prst="rect">
            <a:avLst/>
          </a:prstGeom>
        </p:spPr>
      </p:pic>
      <p:sp>
        <p:nvSpPr>
          <p:cNvPr id="6" name="Arrow: Right 5">
            <a:extLst>
              <a:ext uri="{FF2B5EF4-FFF2-40B4-BE49-F238E27FC236}">
                <a16:creationId xmlns:a16="http://schemas.microsoft.com/office/drawing/2014/main" id="{E3B8688C-CE39-424E-8A83-A3EC778E147F}"/>
              </a:ext>
            </a:extLst>
          </p:cNvPr>
          <p:cNvSpPr/>
          <p:nvPr/>
        </p:nvSpPr>
        <p:spPr>
          <a:xfrm>
            <a:off x="3341483" y="1930857"/>
            <a:ext cx="977660" cy="4888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Left-Right 3">
            <a:extLst>
              <a:ext uri="{FF2B5EF4-FFF2-40B4-BE49-F238E27FC236}">
                <a16:creationId xmlns:a16="http://schemas.microsoft.com/office/drawing/2014/main" id="{383C0A7B-764C-4DAE-B9B0-C0FF7E14EF13}"/>
              </a:ext>
            </a:extLst>
          </p:cNvPr>
          <p:cNvSpPr/>
          <p:nvPr/>
        </p:nvSpPr>
        <p:spPr>
          <a:xfrm rot="5400000">
            <a:off x="6516882" y="3368914"/>
            <a:ext cx="972564" cy="61699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F87561F-74B2-4293-A985-7B42BD0338C6}"/>
              </a:ext>
            </a:extLst>
          </p:cNvPr>
          <p:cNvSpPr/>
          <p:nvPr/>
        </p:nvSpPr>
        <p:spPr>
          <a:xfrm>
            <a:off x="6780186" y="3292691"/>
            <a:ext cx="445956" cy="769441"/>
          </a:xfrm>
          <a:prstGeom prst="rect">
            <a:avLst/>
          </a:prstGeom>
        </p:spPr>
        <p:txBody>
          <a:bodyPr wrap="none">
            <a:spAutoFit/>
          </a:bodyPr>
          <a:lstStyle/>
          <a:p>
            <a:r>
              <a:rPr lang="en-US" sz="4400" b="1" dirty="0"/>
              <a:t>?</a:t>
            </a:r>
          </a:p>
        </p:txBody>
      </p:sp>
      <p:sp>
        <p:nvSpPr>
          <p:cNvPr id="15" name="Rectangle 14">
            <a:extLst>
              <a:ext uri="{FF2B5EF4-FFF2-40B4-BE49-F238E27FC236}">
                <a16:creationId xmlns:a16="http://schemas.microsoft.com/office/drawing/2014/main" id="{3C2E3256-F02E-4B9C-8DA6-62443F2C5A87}"/>
              </a:ext>
            </a:extLst>
          </p:cNvPr>
          <p:cNvSpPr/>
          <p:nvPr/>
        </p:nvSpPr>
        <p:spPr>
          <a:xfrm>
            <a:off x="401272" y="5181696"/>
            <a:ext cx="2819233" cy="461665"/>
          </a:xfrm>
          <a:prstGeom prst="rect">
            <a:avLst/>
          </a:prstGeom>
        </p:spPr>
        <p:txBody>
          <a:bodyPr wrap="none">
            <a:spAutoFit/>
          </a:bodyPr>
          <a:lstStyle/>
          <a:p>
            <a:r>
              <a:rPr lang="en-US" sz="2400" dirty="0">
                <a:hlinkClick r:id="rId5"/>
              </a:rPr>
              <a:t>bit.ly/relational_data</a:t>
            </a:r>
            <a:endParaRPr lang="en-US" sz="2400" dirty="0"/>
          </a:p>
        </p:txBody>
      </p:sp>
      <p:sp>
        <p:nvSpPr>
          <p:cNvPr id="16" name="Rectangle 15">
            <a:extLst>
              <a:ext uri="{FF2B5EF4-FFF2-40B4-BE49-F238E27FC236}">
                <a16:creationId xmlns:a16="http://schemas.microsoft.com/office/drawing/2014/main" id="{43D6C165-98B5-44C5-8343-78BE5F982660}"/>
              </a:ext>
            </a:extLst>
          </p:cNvPr>
          <p:cNvSpPr/>
          <p:nvPr/>
        </p:nvSpPr>
        <p:spPr>
          <a:xfrm>
            <a:off x="358335" y="4326150"/>
            <a:ext cx="3090547" cy="923330"/>
          </a:xfrm>
          <a:prstGeom prst="rect">
            <a:avLst/>
          </a:prstGeom>
        </p:spPr>
        <p:txBody>
          <a:bodyPr wrap="square">
            <a:spAutoFit/>
          </a:bodyPr>
          <a:lstStyle/>
          <a:p>
            <a:r>
              <a:rPr lang="en-US" b="1" dirty="0">
                <a:solidFill>
                  <a:srgbClr val="000000"/>
                </a:solidFill>
                <a:latin typeface="Open Sans"/>
              </a:rPr>
              <a:t>ACDI VOCA BLOG: Why You Should Be Using Raw, Relational Data</a:t>
            </a:r>
            <a:endParaRPr lang="en-US" b="1" i="0" dirty="0">
              <a:solidFill>
                <a:srgbClr val="000000"/>
              </a:solidFill>
              <a:effectLst/>
              <a:latin typeface="Open Sans"/>
            </a:endParaRPr>
          </a:p>
        </p:txBody>
      </p:sp>
      <p:pic>
        <p:nvPicPr>
          <p:cNvPr id="17" name="Picture 16">
            <a:extLst>
              <a:ext uri="{FF2B5EF4-FFF2-40B4-BE49-F238E27FC236}">
                <a16:creationId xmlns:a16="http://schemas.microsoft.com/office/drawing/2014/main" id="{DD048CC3-1D31-4E03-99A1-C1C4C708D6C1}"/>
              </a:ext>
            </a:extLst>
          </p:cNvPr>
          <p:cNvPicPr>
            <a:picLocks noChangeAspect="1"/>
          </p:cNvPicPr>
          <p:nvPr/>
        </p:nvPicPr>
        <p:blipFill>
          <a:blip r:embed="rId6"/>
          <a:stretch>
            <a:fillRect/>
          </a:stretch>
        </p:blipFill>
        <p:spPr>
          <a:xfrm>
            <a:off x="3209517" y="4341368"/>
            <a:ext cx="1966475" cy="1999947"/>
          </a:xfrm>
          <a:prstGeom prst="rect">
            <a:avLst/>
          </a:prstGeom>
        </p:spPr>
      </p:pic>
    </p:spTree>
    <p:extLst>
      <p:ext uri="{BB962C8B-B14F-4D97-AF65-F5344CB8AC3E}">
        <p14:creationId xmlns:p14="http://schemas.microsoft.com/office/powerpoint/2010/main" val="52422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7883" y="0"/>
            <a:ext cx="8557444" cy="571823"/>
          </a:xfrm>
          <a:prstGeom prst="rect">
            <a:avLst/>
          </a:prstGeom>
          <a:noFill/>
        </p:spPr>
        <p:txBody>
          <a:bodyPr wrap="square" rtlCol="0" anchor="t">
            <a:spAutoFit/>
          </a:bodyPr>
          <a:lstStyle/>
          <a:p>
            <a:pPr algn="ctr">
              <a:lnSpc>
                <a:spcPts val="4000"/>
              </a:lnSpc>
            </a:pPr>
            <a:r>
              <a:rPr lang="en-US" sz="2800" dirty="0">
                <a:solidFill>
                  <a:schemeClr val="bg1"/>
                </a:solidFill>
              </a:rPr>
              <a:t>Monitoring and Evaluation Surveys, in a Cloud context</a:t>
            </a:r>
          </a:p>
        </p:txBody>
      </p:sp>
      <p:pic>
        <p:nvPicPr>
          <p:cNvPr id="5" name="Picture 4" descr="A screenshot of a cell phone&#10;&#10;Description automatically generated">
            <a:extLst>
              <a:ext uri="{FF2B5EF4-FFF2-40B4-BE49-F238E27FC236}">
                <a16:creationId xmlns:a16="http://schemas.microsoft.com/office/drawing/2014/main" id="{978E3C54-E507-4962-AA09-8CF8146C7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8441" y="2173574"/>
            <a:ext cx="1539850" cy="3204976"/>
          </a:xfrm>
          <a:prstGeom prst="rect">
            <a:avLst/>
          </a:prstGeom>
        </p:spPr>
      </p:pic>
      <p:sp>
        <p:nvSpPr>
          <p:cNvPr id="6" name="Arrow: Right 5">
            <a:extLst>
              <a:ext uri="{FF2B5EF4-FFF2-40B4-BE49-F238E27FC236}">
                <a16:creationId xmlns:a16="http://schemas.microsoft.com/office/drawing/2014/main" id="{E3B8688C-CE39-424E-8A83-A3EC778E147F}"/>
              </a:ext>
            </a:extLst>
          </p:cNvPr>
          <p:cNvSpPr/>
          <p:nvPr/>
        </p:nvSpPr>
        <p:spPr>
          <a:xfrm>
            <a:off x="3716318" y="3024569"/>
            <a:ext cx="977660" cy="4888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E530CC2-B2EA-4DC9-9859-58AD7D12EB96}"/>
              </a:ext>
            </a:extLst>
          </p:cNvPr>
          <p:cNvPicPr>
            <a:picLocks noChangeAspect="1"/>
          </p:cNvPicPr>
          <p:nvPr/>
        </p:nvPicPr>
        <p:blipFill>
          <a:blip r:embed="rId4"/>
          <a:stretch>
            <a:fillRect/>
          </a:stretch>
        </p:blipFill>
        <p:spPr>
          <a:xfrm>
            <a:off x="605721" y="1842674"/>
            <a:ext cx="2072810" cy="2022254"/>
          </a:xfrm>
          <a:prstGeom prst="rect">
            <a:avLst/>
          </a:prstGeom>
        </p:spPr>
      </p:pic>
      <p:pic>
        <p:nvPicPr>
          <p:cNvPr id="9" name="Picture 8">
            <a:extLst>
              <a:ext uri="{FF2B5EF4-FFF2-40B4-BE49-F238E27FC236}">
                <a16:creationId xmlns:a16="http://schemas.microsoft.com/office/drawing/2014/main" id="{74715F5B-5AEB-4A77-8842-0C4738CE485E}"/>
              </a:ext>
            </a:extLst>
          </p:cNvPr>
          <p:cNvPicPr>
            <a:picLocks noChangeAspect="1"/>
          </p:cNvPicPr>
          <p:nvPr/>
        </p:nvPicPr>
        <p:blipFill>
          <a:blip r:embed="rId5"/>
          <a:stretch>
            <a:fillRect/>
          </a:stretch>
        </p:blipFill>
        <p:spPr>
          <a:xfrm>
            <a:off x="637631" y="3980835"/>
            <a:ext cx="2008989" cy="729290"/>
          </a:xfrm>
          <a:prstGeom prst="rect">
            <a:avLst/>
          </a:prstGeom>
        </p:spPr>
      </p:pic>
      <p:sp>
        <p:nvSpPr>
          <p:cNvPr id="10" name="Arrow: Right 9">
            <a:extLst>
              <a:ext uri="{FF2B5EF4-FFF2-40B4-BE49-F238E27FC236}">
                <a16:creationId xmlns:a16="http://schemas.microsoft.com/office/drawing/2014/main" id="{43A7C619-208D-4E39-93EE-99BAA0127A2F}"/>
              </a:ext>
            </a:extLst>
          </p:cNvPr>
          <p:cNvSpPr/>
          <p:nvPr/>
        </p:nvSpPr>
        <p:spPr>
          <a:xfrm rot="10800000">
            <a:off x="3641408" y="3513399"/>
            <a:ext cx="977660" cy="4888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2C744CE-B86F-40FF-9A54-EBA336E78E78}"/>
              </a:ext>
            </a:extLst>
          </p:cNvPr>
          <p:cNvSpPr txBox="1"/>
          <p:nvPr/>
        </p:nvSpPr>
        <p:spPr>
          <a:xfrm>
            <a:off x="3898814" y="2913234"/>
            <a:ext cx="612668" cy="1200329"/>
          </a:xfrm>
          <a:prstGeom prst="rect">
            <a:avLst/>
          </a:prstGeom>
          <a:noFill/>
        </p:spPr>
        <p:txBody>
          <a:bodyPr wrap="none" rtlCol="0">
            <a:spAutoFit/>
          </a:bodyPr>
          <a:lstStyle/>
          <a:p>
            <a:r>
              <a:rPr lang="en-US" sz="7200" b="1" dirty="0"/>
              <a:t>?</a:t>
            </a:r>
          </a:p>
        </p:txBody>
      </p:sp>
      <p:sp>
        <p:nvSpPr>
          <p:cNvPr id="4" name="Rectangle 3">
            <a:extLst>
              <a:ext uri="{FF2B5EF4-FFF2-40B4-BE49-F238E27FC236}">
                <a16:creationId xmlns:a16="http://schemas.microsoft.com/office/drawing/2014/main" id="{A8F86F8B-E47F-4886-8409-B59CFAB8DB70}"/>
              </a:ext>
            </a:extLst>
          </p:cNvPr>
          <p:cNvSpPr/>
          <p:nvPr/>
        </p:nvSpPr>
        <p:spPr>
          <a:xfrm>
            <a:off x="6123071" y="1373196"/>
            <a:ext cx="1375219" cy="646331"/>
          </a:xfrm>
          <a:prstGeom prst="rect">
            <a:avLst/>
          </a:prstGeom>
        </p:spPr>
        <p:txBody>
          <a:bodyPr wrap="square">
            <a:spAutoFit/>
          </a:bodyPr>
          <a:lstStyle/>
          <a:p>
            <a:pPr algn="ctr"/>
            <a:r>
              <a:rPr lang="en-US" b="1" dirty="0">
                <a:solidFill>
                  <a:srgbClr val="404040"/>
                </a:solidFill>
                <a:latin typeface="Roboto Slab"/>
              </a:rPr>
              <a:t>XLSForm</a:t>
            </a:r>
          </a:p>
          <a:p>
            <a:pPr algn="ctr"/>
            <a:r>
              <a:rPr lang="en-US" b="1" i="0" dirty="0">
                <a:solidFill>
                  <a:srgbClr val="404040"/>
                </a:solidFill>
                <a:effectLst/>
                <a:latin typeface="Roboto Slab"/>
              </a:rPr>
              <a:t>+</a:t>
            </a:r>
          </a:p>
        </p:txBody>
      </p:sp>
      <p:pic>
        <p:nvPicPr>
          <p:cNvPr id="14" name="Graphic 13" descr="Dollar">
            <a:extLst>
              <a:ext uri="{FF2B5EF4-FFF2-40B4-BE49-F238E27FC236}">
                <a16:creationId xmlns:a16="http://schemas.microsoft.com/office/drawing/2014/main" id="{CB5345C0-D164-4683-A8B5-1919EC59393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59873" y="2352785"/>
            <a:ext cx="2536986" cy="2536986"/>
          </a:xfrm>
          <a:prstGeom prst="rect">
            <a:avLst/>
          </a:prstGeom>
        </p:spPr>
      </p:pic>
      <p:pic>
        <p:nvPicPr>
          <p:cNvPr id="16" name="Graphic 15" descr="Dollar">
            <a:extLst>
              <a:ext uri="{FF2B5EF4-FFF2-40B4-BE49-F238E27FC236}">
                <a16:creationId xmlns:a16="http://schemas.microsoft.com/office/drawing/2014/main" id="{BAC35E11-B1AB-40A0-91FD-71ADA68FB84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41407" y="2952949"/>
            <a:ext cx="1160614" cy="1160614"/>
          </a:xfrm>
          <a:prstGeom prst="rect">
            <a:avLst/>
          </a:prstGeom>
        </p:spPr>
      </p:pic>
      <p:grpSp>
        <p:nvGrpSpPr>
          <p:cNvPr id="21" name="Group 20">
            <a:extLst>
              <a:ext uri="{FF2B5EF4-FFF2-40B4-BE49-F238E27FC236}">
                <a16:creationId xmlns:a16="http://schemas.microsoft.com/office/drawing/2014/main" id="{05501F13-5799-4E80-9BBF-A400635CEBCE}"/>
              </a:ext>
            </a:extLst>
          </p:cNvPr>
          <p:cNvGrpSpPr/>
          <p:nvPr/>
        </p:nvGrpSpPr>
        <p:grpSpPr>
          <a:xfrm>
            <a:off x="3355119" y="4602393"/>
            <a:ext cx="1855470" cy="1741462"/>
            <a:chOff x="3355119" y="4602393"/>
            <a:chExt cx="1855470" cy="1741462"/>
          </a:xfrm>
        </p:grpSpPr>
        <p:grpSp>
          <p:nvGrpSpPr>
            <p:cNvPr id="19" name="Group 18">
              <a:extLst>
                <a:ext uri="{FF2B5EF4-FFF2-40B4-BE49-F238E27FC236}">
                  <a16:creationId xmlns:a16="http://schemas.microsoft.com/office/drawing/2014/main" id="{8B41DA2F-CE0E-409B-8C3A-7107CB367795}"/>
                </a:ext>
              </a:extLst>
            </p:cNvPr>
            <p:cNvGrpSpPr/>
            <p:nvPr/>
          </p:nvGrpSpPr>
          <p:grpSpPr>
            <a:xfrm>
              <a:off x="3355119" y="4602393"/>
              <a:ext cx="1855470" cy="1428641"/>
              <a:chOff x="1684216" y="1299569"/>
              <a:chExt cx="5775567" cy="4446966"/>
            </a:xfrm>
          </p:grpSpPr>
          <p:pic>
            <p:nvPicPr>
              <p:cNvPr id="17" name="Picture 16" descr="A screenshot of a cell phone&#10;&#10;Description automatically generated">
                <a:extLst>
                  <a:ext uri="{FF2B5EF4-FFF2-40B4-BE49-F238E27FC236}">
                    <a16:creationId xmlns:a16="http://schemas.microsoft.com/office/drawing/2014/main" id="{6B1F3C7B-2514-4659-A70A-E78F752A2C6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11332" y="1299569"/>
                <a:ext cx="1873346" cy="3899100"/>
              </a:xfrm>
              <a:prstGeom prst="rect">
                <a:avLst/>
              </a:prstGeom>
            </p:spPr>
          </p:pic>
          <p:pic>
            <p:nvPicPr>
              <p:cNvPr id="18" name="Picture 17">
                <a:extLst>
                  <a:ext uri="{FF2B5EF4-FFF2-40B4-BE49-F238E27FC236}">
                    <a16:creationId xmlns:a16="http://schemas.microsoft.com/office/drawing/2014/main" id="{F071194E-E78D-4BE7-BB8D-5943EE699DC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84216" y="4252587"/>
                <a:ext cx="5775567" cy="1493948"/>
              </a:xfrm>
              <a:prstGeom prst="rect">
                <a:avLst/>
              </a:prstGeom>
            </p:spPr>
          </p:pic>
        </p:grpSp>
        <p:sp>
          <p:nvSpPr>
            <p:cNvPr id="20" name="TextBox 19">
              <a:extLst>
                <a:ext uri="{FF2B5EF4-FFF2-40B4-BE49-F238E27FC236}">
                  <a16:creationId xmlns:a16="http://schemas.microsoft.com/office/drawing/2014/main" id="{D46FBA0A-55B4-4A8B-98F4-118030EA06D5}"/>
                </a:ext>
              </a:extLst>
            </p:cNvPr>
            <p:cNvSpPr txBox="1"/>
            <p:nvPr/>
          </p:nvSpPr>
          <p:spPr>
            <a:xfrm>
              <a:off x="3355119" y="5943745"/>
              <a:ext cx="1810111" cy="400110"/>
            </a:xfrm>
            <a:prstGeom prst="rect">
              <a:avLst/>
            </a:prstGeom>
            <a:solidFill>
              <a:schemeClr val="bg1"/>
            </a:solidFill>
          </p:spPr>
          <p:txBody>
            <a:bodyPr wrap="none" rtlCol="0">
              <a:spAutoFit/>
            </a:bodyPr>
            <a:lstStyle/>
            <a:p>
              <a:r>
                <a:rPr lang="en-US" sz="2000" b="1" dirty="0"/>
                <a:t>    COLLECTOR   </a:t>
              </a:r>
            </a:p>
          </p:txBody>
        </p:sp>
      </p:grpSp>
    </p:spTree>
    <p:extLst>
      <p:ext uri="{BB962C8B-B14F-4D97-AF65-F5344CB8AC3E}">
        <p14:creationId xmlns:p14="http://schemas.microsoft.com/office/powerpoint/2010/main" val="188000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525869-FC91-417A-B31D-9E104714E29C}"/>
              </a:ext>
            </a:extLst>
          </p:cNvPr>
          <p:cNvPicPr>
            <a:picLocks noChangeAspect="1"/>
          </p:cNvPicPr>
          <p:nvPr/>
        </p:nvPicPr>
        <p:blipFill>
          <a:blip r:embed="rId3"/>
          <a:stretch>
            <a:fillRect/>
          </a:stretch>
        </p:blipFill>
        <p:spPr>
          <a:xfrm>
            <a:off x="1253531" y="1944900"/>
            <a:ext cx="6636938" cy="2968200"/>
          </a:xfrm>
          <a:prstGeom prst="rect">
            <a:avLst/>
          </a:prstGeom>
        </p:spPr>
      </p:pic>
      <p:sp>
        <p:nvSpPr>
          <p:cNvPr id="7" name="TextBox 6">
            <a:extLst>
              <a:ext uri="{FF2B5EF4-FFF2-40B4-BE49-F238E27FC236}">
                <a16:creationId xmlns:a16="http://schemas.microsoft.com/office/drawing/2014/main" id="{63C0B2E2-75DE-425B-A564-E9E5AFE00999}"/>
              </a:ext>
            </a:extLst>
          </p:cNvPr>
          <p:cNvSpPr txBox="1"/>
          <p:nvPr/>
        </p:nvSpPr>
        <p:spPr>
          <a:xfrm>
            <a:off x="-267883" y="0"/>
            <a:ext cx="8557444" cy="571823"/>
          </a:xfrm>
          <a:prstGeom prst="rect">
            <a:avLst/>
          </a:prstGeom>
          <a:noFill/>
        </p:spPr>
        <p:txBody>
          <a:bodyPr wrap="square" rtlCol="0" anchor="t">
            <a:spAutoFit/>
          </a:bodyPr>
          <a:lstStyle/>
          <a:p>
            <a:pPr algn="ctr">
              <a:lnSpc>
                <a:spcPts val="4000"/>
              </a:lnSpc>
            </a:pPr>
            <a:r>
              <a:rPr lang="en-US" sz="2800" dirty="0">
                <a:solidFill>
                  <a:schemeClr val="bg1"/>
                </a:solidFill>
              </a:rPr>
              <a:t>DB Buddy turns that collection model on its head.</a:t>
            </a:r>
          </a:p>
        </p:txBody>
      </p:sp>
    </p:spTree>
    <p:extLst>
      <p:ext uri="{BB962C8B-B14F-4D97-AF65-F5344CB8AC3E}">
        <p14:creationId xmlns:p14="http://schemas.microsoft.com/office/powerpoint/2010/main" val="3976194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38">
            <a:extLst>
              <a:ext uri="{FF2B5EF4-FFF2-40B4-BE49-F238E27FC236}">
                <a16:creationId xmlns:a16="http://schemas.microsoft.com/office/drawing/2014/main" id="{3C553AC6-EDC1-4F1F-9B60-0D291F0766AE}"/>
              </a:ext>
            </a:extLst>
          </p:cNvPr>
          <p:cNvPicPr>
            <a:picLocks noChangeAspect="1"/>
          </p:cNvPicPr>
          <p:nvPr/>
        </p:nvPicPr>
        <p:blipFill>
          <a:blip r:embed="rId3"/>
          <a:stretch>
            <a:fillRect/>
          </a:stretch>
        </p:blipFill>
        <p:spPr>
          <a:xfrm>
            <a:off x="446739" y="2628473"/>
            <a:ext cx="878681" cy="857250"/>
          </a:xfrm>
          <a:prstGeom prst="rect">
            <a:avLst/>
          </a:prstGeom>
        </p:spPr>
      </p:pic>
      <p:pic>
        <p:nvPicPr>
          <p:cNvPr id="40" name="Picture 39">
            <a:extLst>
              <a:ext uri="{FF2B5EF4-FFF2-40B4-BE49-F238E27FC236}">
                <a16:creationId xmlns:a16="http://schemas.microsoft.com/office/drawing/2014/main" id="{D8DE894F-BD07-4E78-837A-2B1C0515356E}"/>
              </a:ext>
            </a:extLst>
          </p:cNvPr>
          <p:cNvPicPr>
            <a:picLocks noChangeAspect="1"/>
          </p:cNvPicPr>
          <p:nvPr/>
        </p:nvPicPr>
        <p:blipFill>
          <a:blip r:embed="rId4"/>
          <a:stretch>
            <a:fillRect/>
          </a:stretch>
        </p:blipFill>
        <p:spPr>
          <a:xfrm>
            <a:off x="5351979" y="2665827"/>
            <a:ext cx="1145149" cy="900384"/>
          </a:xfrm>
          <a:prstGeom prst="rect">
            <a:avLst/>
          </a:prstGeom>
        </p:spPr>
      </p:pic>
      <p:pic>
        <p:nvPicPr>
          <p:cNvPr id="41" name="Picture 40">
            <a:extLst>
              <a:ext uri="{FF2B5EF4-FFF2-40B4-BE49-F238E27FC236}">
                <a16:creationId xmlns:a16="http://schemas.microsoft.com/office/drawing/2014/main" id="{86A38991-6438-4932-94CD-B2C2C5B4193A}"/>
              </a:ext>
            </a:extLst>
          </p:cNvPr>
          <p:cNvPicPr>
            <a:picLocks noChangeAspect="1"/>
          </p:cNvPicPr>
          <p:nvPr/>
        </p:nvPicPr>
        <p:blipFill>
          <a:blip r:embed="rId5"/>
          <a:stretch>
            <a:fillRect/>
          </a:stretch>
        </p:blipFill>
        <p:spPr>
          <a:xfrm>
            <a:off x="4218014" y="2642964"/>
            <a:ext cx="1070702" cy="857250"/>
          </a:xfrm>
          <a:prstGeom prst="rect">
            <a:avLst/>
          </a:prstGeom>
        </p:spPr>
      </p:pic>
      <p:pic>
        <p:nvPicPr>
          <p:cNvPr id="42" name="Picture 41">
            <a:extLst>
              <a:ext uri="{FF2B5EF4-FFF2-40B4-BE49-F238E27FC236}">
                <a16:creationId xmlns:a16="http://schemas.microsoft.com/office/drawing/2014/main" id="{7A9F09C5-9A10-468D-954C-DBB2352426C6}"/>
              </a:ext>
            </a:extLst>
          </p:cNvPr>
          <p:cNvPicPr>
            <a:picLocks noChangeAspect="1"/>
          </p:cNvPicPr>
          <p:nvPr/>
        </p:nvPicPr>
        <p:blipFill>
          <a:blip r:embed="rId6"/>
          <a:stretch>
            <a:fillRect/>
          </a:stretch>
        </p:blipFill>
        <p:spPr>
          <a:xfrm>
            <a:off x="2888107" y="2933215"/>
            <a:ext cx="1124435" cy="680933"/>
          </a:xfrm>
          <a:prstGeom prst="rect">
            <a:avLst/>
          </a:prstGeom>
        </p:spPr>
      </p:pic>
      <p:pic>
        <p:nvPicPr>
          <p:cNvPr id="43" name="Picture 42">
            <a:extLst>
              <a:ext uri="{FF2B5EF4-FFF2-40B4-BE49-F238E27FC236}">
                <a16:creationId xmlns:a16="http://schemas.microsoft.com/office/drawing/2014/main" id="{F3C1F37E-BF9E-4153-BE13-D2823E617646}"/>
              </a:ext>
            </a:extLst>
          </p:cNvPr>
          <p:cNvPicPr>
            <a:picLocks noChangeAspect="1"/>
          </p:cNvPicPr>
          <p:nvPr/>
        </p:nvPicPr>
        <p:blipFill>
          <a:blip r:embed="rId7"/>
          <a:stretch>
            <a:fillRect/>
          </a:stretch>
        </p:blipFill>
        <p:spPr>
          <a:xfrm>
            <a:off x="452361" y="3494387"/>
            <a:ext cx="851627" cy="309152"/>
          </a:xfrm>
          <a:prstGeom prst="rect">
            <a:avLst/>
          </a:prstGeom>
        </p:spPr>
      </p:pic>
      <p:pic>
        <p:nvPicPr>
          <p:cNvPr id="44" name="Picture 43">
            <a:extLst>
              <a:ext uri="{FF2B5EF4-FFF2-40B4-BE49-F238E27FC236}">
                <a16:creationId xmlns:a16="http://schemas.microsoft.com/office/drawing/2014/main" id="{C535205D-A5B2-4029-945D-9360DE51DA58}"/>
              </a:ext>
            </a:extLst>
          </p:cNvPr>
          <p:cNvPicPr>
            <a:picLocks noChangeAspect="1"/>
          </p:cNvPicPr>
          <p:nvPr/>
        </p:nvPicPr>
        <p:blipFill>
          <a:blip r:embed="rId8"/>
          <a:stretch>
            <a:fillRect/>
          </a:stretch>
        </p:blipFill>
        <p:spPr>
          <a:xfrm>
            <a:off x="1411692" y="2905037"/>
            <a:ext cx="1534019" cy="480405"/>
          </a:xfrm>
          <a:prstGeom prst="rect">
            <a:avLst/>
          </a:prstGeom>
        </p:spPr>
      </p:pic>
      <p:pic>
        <p:nvPicPr>
          <p:cNvPr id="45" name="Picture 44">
            <a:extLst>
              <a:ext uri="{FF2B5EF4-FFF2-40B4-BE49-F238E27FC236}">
                <a16:creationId xmlns:a16="http://schemas.microsoft.com/office/drawing/2014/main" id="{D3593051-DB57-4CA6-A4A5-8A37E7ADA74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413926" y="2903604"/>
            <a:ext cx="642938" cy="450056"/>
          </a:xfrm>
          <a:prstGeom prst="rect">
            <a:avLst/>
          </a:prstGeom>
        </p:spPr>
      </p:pic>
      <p:pic>
        <p:nvPicPr>
          <p:cNvPr id="10" name="Picture 9">
            <a:extLst>
              <a:ext uri="{FF2B5EF4-FFF2-40B4-BE49-F238E27FC236}">
                <a16:creationId xmlns:a16="http://schemas.microsoft.com/office/drawing/2014/main" id="{0EF56837-7AC8-4B4C-B251-2270A1F13DE1}"/>
              </a:ext>
            </a:extLst>
          </p:cNvPr>
          <p:cNvPicPr>
            <a:picLocks noChangeAspect="1"/>
          </p:cNvPicPr>
          <p:nvPr/>
        </p:nvPicPr>
        <p:blipFill>
          <a:blip r:embed="rId10"/>
          <a:stretch>
            <a:fillRect/>
          </a:stretch>
        </p:blipFill>
        <p:spPr>
          <a:xfrm>
            <a:off x="6794924" y="2919082"/>
            <a:ext cx="1543050" cy="419100"/>
          </a:xfrm>
          <a:prstGeom prst="rect">
            <a:avLst/>
          </a:prstGeom>
        </p:spPr>
      </p:pic>
      <p:sp>
        <p:nvSpPr>
          <p:cNvPr id="11" name="TextBox 10">
            <a:extLst>
              <a:ext uri="{FF2B5EF4-FFF2-40B4-BE49-F238E27FC236}">
                <a16:creationId xmlns:a16="http://schemas.microsoft.com/office/drawing/2014/main" id="{3A41548D-2107-4D85-9CA9-6E464FC6681B}"/>
              </a:ext>
            </a:extLst>
          </p:cNvPr>
          <p:cNvSpPr txBox="1"/>
          <p:nvPr/>
        </p:nvSpPr>
        <p:spPr>
          <a:xfrm>
            <a:off x="446739" y="4002374"/>
            <a:ext cx="700833" cy="923330"/>
          </a:xfrm>
          <a:prstGeom prst="rect">
            <a:avLst/>
          </a:prstGeom>
          <a:noFill/>
        </p:spPr>
        <p:txBody>
          <a:bodyPr wrap="none" rtlCol="0">
            <a:spAutoFit/>
          </a:bodyPr>
          <a:lstStyle/>
          <a:p>
            <a:r>
              <a:rPr lang="en-US" dirty="0"/>
              <a:t>Our </a:t>
            </a:r>
          </a:p>
          <a:p>
            <a:r>
              <a:rPr lang="en-US" dirty="0"/>
              <a:t>cloud</a:t>
            </a:r>
          </a:p>
          <a:p>
            <a:r>
              <a:rPr lang="en-US" dirty="0"/>
              <a:t>db</a:t>
            </a:r>
          </a:p>
        </p:txBody>
      </p:sp>
      <p:sp>
        <p:nvSpPr>
          <p:cNvPr id="46" name="TextBox 45">
            <a:extLst>
              <a:ext uri="{FF2B5EF4-FFF2-40B4-BE49-F238E27FC236}">
                <a16:creationId xmlns:a16="http://schemas.microsoft.com/office/drawing/2014/main" id="{CDB414B3-E10C-4595-A997-199AF60673CC}"/>
              </a:ext>
            </a:extLst>
          </p:cNvPr>
          <p:cNvSpPr txBox="1"/>
          <p:nvPr/>
        </p:nvSpPr>
        <p:spPr>
          <a:xfrm>
            <a:off x="1411692" y="4002374"/>
            <a:ext cx="1135888" cy="923330"/>
          </a:xfrm>
          <a:prstGeom prst="rect">
            <a:avLst/>
          </a:prstGeom>
          <a:noFill/>
        </p:spPr>
        <p:txBody>
          <a:bodyPr wrap="none" rtlCol="0">
            <a:spAutoFit/>
          </a:bodyPr>
          <a:lstStyle/>
          <a:p>
            <a:r>
              <a:rPr lang="en-US" dirty="0"/>
              <a:t>Universal</a:t>
            </a:r>
          </a:p>
          <a:p>
            <a:r>
              <a:rPr lang="en-US" dirty="0"/>
              <a:t>data</a:t>
            </a:r>
          </a:p>
          <a:p>
            <a:r>
              <a:rPr lang="en-US" dirty="0"/>
              <a:t>connector</a:t>
            </a:r>
          </a:p>
        </p:txBody>
      </p:sp>
      <p:sp>
        <p:nvSpPr>
          <p:cNvPr id="47" name="TextBox 46">
            <a:extLst>
              <a:ext uri="{FF2B5EF4-FFF2-40B4-BE49-F238E27FC236}">
                <a16:creationId xmlns:a16="http://schemas.microsoft.com/office/drawing/2014/main" id="{B32479A1-BB78-446F-B09F-DE45182A2816}"/>
              </a:ext>
            </a:extLst>
          </p:cNvPr>
          <p:cNvSpPr txBox="1"/>
          <p:nvPr/>
        </p:nvSpPr>
        <p:spPr>
          <a:xfrm>
            <a:off x="4225382" y="4002374"/>
            <a:ext cx="1239635" cy="923330"/>
          </a:xfrm>
          <a:prstGeom prst="rect">
            <a:avLst/>
          </a:prstGeom>
          <a:noFill/>
        </p:spPr>
        <p:txBody>
          <a:bodyPr wrap="none" rtlCol="0">
            <a:spAutoFit/>
          </a:bodyPr>
          <a:lstStyle/>
          <a:p>
            <a:r>
              <a:rPr lang="en-US" dirty="0"/>
              <a:t>Our VM </a:t>
            </a:r>
          </a:p>
          <a:p>
            <a:r>
              <a:rPr lang="en-US" dirty="0"/>
              <a:t>listening</a:t>
            </a:r>
          </a:p>
          <a:p>
            <a:r>
              <a:rPr lang="en-US" dirty="0"/>
              <a:t>to requests</a:t>
            </a:r>
          </a:p>
        </p:txBody>
      </p:sp>
      <p:pic>
        <p:nvPicPr>
          <p:cNvPr id="48" name="Picture 47">
            <a:extLst>
              <a:ext uri="{FF2B5EF4-FFF2-40B4-BE49-F238E27FC236}">
                <a16:creationId xmlns:a16="http://schemas.microsoft.com/office/drawing/2014/main" id="{BE8CA09A-D89A-4DB7-8C5D-6CA6EFB11138}"/>
              </a:ext>
            </a:extLst>
          </p:cNvPr>
          <p:cNvPicPr>
            <a:picLocks noChangeAspect="1"/>
          </p:cNvPicPr>
          <p:nvPr/>
        </p:nvPicPr>
        <p:blipFill>
          <a:blip r:embed="rId7"/>
          <a:stretch>
            <a:fillRect/>
          </a:stretch>
        </p:blipFill>
        <p:spPr>
          <a:xfrm>
            <a:off x="4196582" y="3562032"/>
            <a:ext cx="851627" cy="309152"/>
          </a:xfrm>
          <a:prstGeom prst="rect">
            <a:avLst/>
          </a:prstGeom>
        </p:spPr>
      </p:pic>
      <p:sp>
        <p:nvSpPr>
          <p:cNvPr id="51" name="TextBox 50">
            <a:extLst>
              <a:ext uri="{FF2B5EF4-FFF2-40B4-BE49-F238E27FC236}">
                <a16:creationId xmlns:a16="http://schemas.microsoft.com/office/drawing/2014/main" id="{8E8CD293-0BD3-4DBE-B2A2-BB4FF4BCD321}"/>
              </a:ext>
            </a:extLst>
          </p:cNvPr>
          <p:cNvSpPr txBox="1"/>
          <p:nvPr/>
        </p:nvSpPr>
        <p:spPr>
          <a:xfrm>
            <a:off x="5470749" y="3983636"/>
            <a:ext cx="1178849" cy="923330"/>
          </a:xfrm>
          <a:prstGeom prst="rect">
            <a:avLst/>
          </a:prstGeom>
          <a:noFill/>
        </p:spPr>
        <p:txBody>
          <a:bodyPr wrap="none" rtlCol="0">
            <a:spAutoFit/>
          </a:bodyPr>
          <a:lstStyle/>
          <a:p>
            <a:r>
              <a:rPr lang="en-US" dirty="0"/>
              <a:t>The ETL </a:t>
            </a:r>
          </a:p>
          <a:p>
            <a:r>
              <a:rPr lang="en-US" dirty="0"/>
              <a:t>workhorse</a:t>
            </a:r>
          </a:p>
          <a:p>
            <a:r>
              <a:rPr lang="en-US" dirty="0"/>
              <a:t>❤❤❤</a:t>
            </a:r>
          </a:p>
        </p:txBody>
      </p:sp>
      <p:sp>
        <p:nvSpPr>
          <p:cNvPr id="52" name="TextBox 51">
            <a:extLst>
              <a:ext uri="{FF2B5EF4-FFF2-40B4-BE49-F238E27FC236}">
                <a16:creationId xmlns:a16="http://schemas.microsoft.com/office/drawing/2014/main" id="{BDED04E9-FC55-4CEC-91B8-4F7EA9C4C8C2}"/>
              </a:ext>
            </a:extLst>
          </p:cNvPr>
          <p:cNvSpPr txBox="1"/>
          <p:nvPr/>
        </p:nvSpPr>
        <p:spPr>
          <a:xfrm>
            <a:off x="6794924" y="3983636"/>
            <a:ext cx="1362745" cy="923330"/>
          </a:xfrm>
          <a:prstGeom prst="rect">
            <a:avLst/>
          </a:prstGeom>
          <a:noFill/>
        </p:spPr>
        <p:txBody>
          <a:bodyPr wrap="none" rtlCol="0">
            <a:spAutoFit/>
          </a:bodyPr>
          <a:lstStyle/>
          <a:p>
            <a:r>
              <a:rPr lang="en-US" dirty="0"/>
              <a:t>To automate</a:t>
            </a:r>
          </a:p>
          <a:p>
            <a:r>
              <a:rPr lang="en-US" dirty="0"/>
              <a:t>XML form </a:t>
            </a:r>
          </a:p>
          <a:p>
            <a:r>
              <a:rPr lang="en-US" dirty="0"/>
              <a:t>creation</a:t>
            </a:r>
          </a:p>
        </p:txBody>
      </p:sp>
      <p:sp>
        <p:nvSpPr>
          <p:cNvPr id="53" name="TextBox 52">
            <a:extLst>
              <a:ext uri="{FF2B5EF4-FFF2-40B4-BE49-F238E27FC236}">
                <a16:creationId xmlns:a16="http://schemas.microsoft.com/office/drawing/2014/main" id="{A2265221-0A83-477A-BEAC-0D3584AA4ED3}"/>
              </a:ext>
            </a:extLst>
          </p:cNvPr>
          <p:cNvSpPr txBox="1"/>
          <p:nvPr/>
        </p:nvSpPr>
        <p:spPr>
          <a:xfrm>
            <a:off x="2888107" y="3997769"/>
            <a:ext cx="1193981" cy="923330"/>
          </a:xfrm>
          <a:prstGeom prst="rect">
            <a:avLst/>
          </a:prstGeom>
          <a:noFill/>
        </p:spPr>
        <p:txBody>
          <a:bodyPr wrap="none" rtlCol="0">
            <a:spAutoFit/>
          </a:bodyPr>
          <a:lstStyle/>
          <a:p>
            <a:r>
              <a:rPr lang="en-US" dirty="0"/>
              <a:t>Trigger to</a:t>
            </a:r>
          </a:p>
          <a:p>
            <a:r>
              <a:rPr lang="en-US" dirty="0"/>
              <a:t>start doing</a:t>
            </a:r>
          </a:p>
          <a:p>
            <a:r>
              <a:rPr lang="en-US" dirty="0"/>
              <a:t>stuff</a:t>
            </a:r>
          </a:p>
        </p:txBody>
      </p:sp>
      <p:sp>
        <p:nvSpPr>
          <p:cNvPr id="54" name="TextBox 53">
            <a:extLst>
              <a:ext uri="{FF2B5EF4-FFF2-40B4-BE49-F238E27FC236}">
                <a16:creationId xmlns:a16="http://schemas.microsoft.com/office/drawing/2014/main" id="{07C618A8-8E4C-42A9-9245-2BEA2A89E727}"/>
              </a:ext>
            </a:extLst>
          </p:cNvPr>
          <p:cNvSpPr txBox="1"/>
          <p:nvPr/>
        </p:nvSpPr>
        <p:spPr>
          <a:xfrm>
            <a:off x="8145970" y="4002374"/>
            <a:ext cx="998030" cy="923330"/>
          </a:xfrm>
          <a:prstGeom prst="rect">
            <a:avLst/>
          </a:prstGeom>
          <a:noFill/>
        </p:spPr>
        <p:txBody>
          <a:bodyPr wrap="none" rtlCol="0">
            <a:spAutoFit/>
          </a:bodyPr>
          <a:lstStyle/>
          <a:p>
            <a:r>
              <a:rPr lang="en-US" dirty="0"/>
              <a:t>Offline</a:t>
            </a:r>
          </a:p>
          <a:p>
            <a:r>
              <a:rPr lang="en-US" dirty="0"/>
              <a:t>data</a:t>
            </a:r>
          </a:p>
          <a:p>
            <a:r>
              <a:rPr lang="en-US" dirty="0"/>
              <a:t>collector</a:t>
            </a:r>
          </a:p>
        </p:txBody>
      </p:sp>
      <p:sp>
        <p:nvSpPr>
          <p:cNvPr id="55" name="TextBox 54">
            <a:extLst>
              <a:ext uri="{FF2B5EF4-FFF2-40B4-BE49-F238E27FC236}">
                <a16:creationId xmlns:a16="http://schemas.microsoft.com/office/drawing/2014/main" id="{4E6E4030-2ED2-4FD5-A369-57365B9DB019}"/>
              </a:ext>
            </a:extLst>
          </p:cNvPr>
          <p:cNvSpPr txBox="1"/>
          <p:nvPr/>
        </p:nvSpPr>
        <p:spPr>
          <a:xfrm>
            <a:off x="59961" y="0"/>
            <a:ext cx="5124696" cy="571823"/>
          </a:xfrm>
          <a:prstGeom prst="rect">
            <a:avLst/>
          </a:prstGeom>
          <a:noFill/>
        </p:spPr>
        <p:txBody>
          <a:bodyPr wrap="square" rtlCol="0" anchor="t">
            <a:spAutoFit/>
          </a:bodyPr>
          <a:lstStyle/>
          <a:p>
            <a:pPr algn="ctr">
              <a:lnSpc>
                <a:spcPts val="4000"/>
              </a:lnSpc>
            </a:pPr>
            <a:r>
              <a:rPr lang="en-US" sz="2800" dirty="0">
                <a:solidFill>
                  <a:schemeClr val="bg1"/>
                </a:solidFill>
              </a:rPr>
              <a:t>DB Buddy technology/tool stack</a:t>
            </a:r>
          </a:p>
        </p:txBody>
      </p:sp>
    </p:spTree>
    <p:extLst>
      <p:ext uri="{BB962C8B-B14F-4D97-AF65-F5344CB8AC3E}">
        <p14:creationId xmlns:p14="http://schemas.microsoft.com/office/powerpoint/2010/main" val="215860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500" fill="hold"/>
                                        <p:tgtEl>
                                          <p:spTgt spid="53"/>
                                        </p:tgtEl>
                                        <p:attrNameLst>
                                          <p:attrName>ppt_x</p:attrName>
                                        </p:attrNameLst>
                                      </p:cBhvr>
                                      <p:tavLst>
                                        <p:tav tm="0">
                                          <p:val>
                                            <p:strVal val="#ppt_x"/>
                                          </p:val>
                                        </p:tav>
                                        <p:tav tm="100000">
                                          <p:val>
                                            <p:strVal val="#ppt_x"/>
                                          </p:val>
                                        </p:tav>
                                      </p:tavLst>
                                    </p:anim>
                                    <p:anim calcmode="lin" valueType="num">
                                      <p:cBhvr additive="base">
                                        <p:cTn id="2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anim calcmode="lin" valueType="num">
                                      <p:cBhvr additive="base">
                                        <p:cTn id="25" dur="500" fill="hold"/>
                                        <p:tgtEl>
                                          <p:spTgt spid="47"/>
                                        </p:tgtEl>
                                        <p:attrNameLst>
                                          <p:attrName>ppt_x</p:attrName>
                                        </p:attrNameLst>
                                      </p:cBhvr>
                                      <p:tavLst>
                                        <p:tav tm="0">
                                          <p:val>
                                            <p:strVal val="#ppt_x"/>
                                          </p:val>
                                        </p:tav>
                                        <p:tav tm="100000">
                                          <p:val>
                                            <p:strVal val="#ppt_x"/>
                                          </p:val>
                                        </p:tav>
                                      </p:tavLst>
                                    </p:anim>
                                    <p:anim calcmode="lin" valueType="num">
                                      <p:cBhvr additive="base">
                                        <p:cTn id="26"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1"/>
                                        </p:tgtEl>
                                        <p:attrNameLst>
                                          <p:attrName>style.visibility</p:attrName>
                                        </p:attrNameLst>
                                      </p:cBhvr>
                                      <p:to>
                                        <p:strVal val="visible"/>
                                      </p:to>
                                    </p:set>
                                    <p:anim calcmode="lin" valueType="num">
                                      <p:cBhvr additive="base">
                                        <p:cTn id="31" dur="500" fill="hold"/>
                                        <p:tgtEl>
                                          <p:spTgt spid="51"/>
                                        </p:tgtEl>
                                        <p:attrNameLst>
                                          <p:attrName>ppt_x</p:attrName>
                                        </p:attrNameLst>
                                      </p:cBhvr>
                                      <p:tavLst>
                                        <p:tav tm="0">
                                          <p:val>
                                            <p:strVal val="#ppt_x"/>
                                          </p:val>
                                        </p:tav>
                                        <p:tav tm="100000">
                                          <p:val>
                                            <p:strVal val="#ppt_x"/>
                                          </p:val>
                                        </p:tav>
                                      </p:tavLst>
                                    </p:anim>
                                    <p:anim calcmode="lin" valueType="num">
                                      <p:cBhvr additive="base">
                                        <p:cTn id="3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2"/>
                                        </p:tgtEl>
                                        <p:attrNameLst>
                                          <p:attrName>style.visibility</p:attrName>
                                        </p:attrNameLst>
                                      </p:cBhvr>
                                      <p:to>
                                        <p:strVal val="visible"/>
                                      </p:to>
                                    </p:set>
                                    <p:anim calcmode="lin" valueType="num">
                                      <p:cBhvr additive="base">
                                        <p:cTn id="37" dur="500" fill="hold"/>
                                        <p:tgtEl>
                                          <p:spTgt spid="52"/>
                                        </p:tgtEl>
                                        <p:attrNameLst>
                                          <p:attrName>ppt_x</p:attrName>
                                        </p:attrNameLst>
                                      </p:cBhvr>
                                      <p:tavLst>
                                        <p:tav tm="0">
                                          <p:val>
                                            <p:strVal val="#ppt_x"/>
                                          </p:val>
                                        </p:tav>
                                        <p:tav tm="100000">
                                          <p:val>
                                            <p:strVal val="#ppt_x"/>
                                          </p:val>
                                        </p:tav>
                                      </p:tavLst>
                                    </p:anim>
                                    <p:anim calcmode="lin" valueType="num">
                                      <p:cBhvr additive="base">
                                        <p:cTn id="3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ppt_x"/>
                                          </p:val>
                                        </p:tav>
                                        <p:tav tm="100000">
                                          <p:val>
                                            <p:strVal val="#ppt_x"/>
                                          </p:val>
                                        </p:tav>
                                      </p:tavLst>
                                    </p:anim>
                                    <p:anim calcmode="lin" valueType="num">
                                      <p:cBhvr additive="base">
                                        <p:cTn id="44"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6" grpId="0"/>
      <p:bldP spid="47" grpId="0"/>
      <p:bldP spid="51" grpId="0"/>
      <p:bldP spid="52" grpId="0"/>
      <p:bldP spid="53" grpId="0"/>
      <p:bldP spid="54" grpId="0"/>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36D9CFED187BF7488676190980452D03" ma:contentTypeVersion="64" ma:contentTypeDescription="Create a new document." ma:contentTypeScope="" ma:versionID="a3e9764bc9cf15b05229c0a2df899734">
  <xsd:schema xmlns:xsd="http://www.w3.org/2001/XMLSchema" xmlns:xs="http://www.w3.org/2001/XMLSchema" xmlns:p="http://schemas.microsoft.com/office/2006/metadata/properties" xmlns:ns2="a96d1671-b0b4-4464-a043-593dbebfaddd" xmlns:ns3="37de64d2-ce74-4969-8515-12d72371f525" xmlns:ns4="http://schemas.microsoft.com/sharepoint/v4" xmlns:ns5="c1c025bf-26bb-4323-b721-4697d7655428" targetNamespace="http://schemas.microsoft.com/office/2006/metadata/properties" ma:root="true" ma:fieldsID="9a1b3ac72a7ba5bf5178a61af9a5b3ad" ns2:_="" ns3:_="" ns4:_="" ns5:_="">
    <xsd:import namespace="a96d1671-b0b4-4464-a043-593dbebfaddd"/>
    <xsd:import namespace="37de64d2-ce74-4969-8515-12d72371f525"/>
    <xsd:import namespace="http://schemas.microsoft.com/sharepoint/v4"/>
    <xsd:import namespace="c1c025bf-26bb-4323-b721-4697d7655428"/>
    <xsd:element name="properties">
      <xsd:complexType>
        <xsd:sequence>
          <xsd:element name="documentManagement">
            <xsd:complexType>
              <xsd:all>
                <xsd:element ref="ns2:Document_x0020_Type" minOccurs="0"/>
                <xsd:element ref="ns2:SharedWithUsers" minOccurs="0"/>
                <xsd:element ref="ns3:SharingHintHash" minOccurs="0"/>
                <xsd:element ref="ns4:IconOverlay" minOccurs="0"/>
                <xsd:element ref="ns3:SharedWithDetails" minOccurs="0"/>
                <xsd:element ref="ns2:_dlc_DocId" minOccurs="0"/>
                <xsd:element ref="ns2:_dlc_DocIdUrl" minOccurs="0"/>
                <xsd:element ref="ns2:_dlc_DocIdPersistId" minOccurs="0"/>
                <xsd:element ref="ns3:LastSharedByUser" minOccurs="0"/>
                <xsd:element ref="ns3:LastSharedByTime" minOccurs="0"/>
                <xsd:element ref="ns5:MediaServiceMetadata" minOccurs="0"/>
                <xsd:element ref="ns5:MediaServiceFastMetadata" minOccurs="0"/>
                <xsd:element ref="ns5:MediaServiceAutoTags" minOccurs="0"/>
                <xsd:element ref="ns5: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6d1671-b0b4-4464-a043-593dbebfaddd" elementFormDefault="qualified">
    <xsd:import namespace="http://schemas.microsoft.com/office/2006/documentManagement/types"/>
    <xsd:import namespace="http://schemas.microsoft.com/office/infopath/2007/PartnerControls"/>
    <xsd:element name="Document_x0020_Type" ma:index="8" nillable="true" ma:displayName="Document Type" ma:format="Dropdown" ma:internalName="Document_x0020_Type">
      <xsd:simpleType>
        <xsd:restriction base="dms:Choice">
          <xsd:enumeration value="ACDI/VOCA Brand"/>
          <xsd:enumeration value="Fact Sheets"/>
          <xsd:enumeration value="Past Project Web Briefs"/>
          <xsd:enumeration value="Photos and Videos"/>
          <xsd:enumeration value="Printed Materials"/>
          <xsd:enumeration value="Media"/>
          <xsd:enumeration value="Templates"/>
          <xsd:enumeration value="Website and Social Media"/>
          <xsd:enumeration value="Writing Tips"/>
        </xsd:restriction>
      </xsd:simpleType>
    </xsd:element>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_dlc_DocId" ma:index="13" nillable="true" ma:displayName="Document ID Value" ma:description="The value of the document ID assigned to this item." ma:internalName="_dlc_DocId" ma:readOnly="true">
      <xsd:simpleType>
        <xsd:restriction base="dms:Text"/>
      </xsd:simpleType>
    </xsd:element>
    <xsd:element name="_dlc_DocIdUrl" ma:index="14"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5"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37de64d2-ce74-4969-8515-12d72371f525" elementFormDefault="qualified">
    <xsd:import namespace="http://schemas.microsoft.com/office/2006/documentManagement/types"/>
    <xsd:import namespace="http://schemas.microsoft.com/office/infopath/2007/PartnerControls"/>
    <xsd:element name="SharingHintHash" ma:index="10" nillable="true" ma:displayName="Sharing Hint Hash" ma:internalName="SharingHintHash" ma:readOnly="true">
      <xsd:simpleType>
        <xsd:restriction base="dms:Text"/>
      </xsd:simple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6" nillable="true" ma:displayName="Last Shared By User" ma:description="" ma:internalName="LastSharedByUser" ma:readOnly="true">
      <xsd:simpleType>
        <xsd:restriction base="dms:Note">
          <xsd:maxLength value="255"/>
        </xsd:restriction>
      </xsd:simpleType>
    </xsd:element>
    <xsd:element name="LastSharedByTime" ma:index="17"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11" nillable="true" ma:displayName="IconOverlay" ma:hidden="true" ma:internalName="IconOverlay">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1c025bf-26bb-4323-b721-4697d7655428" elementFormDefault="qualified">
    <xsd:import namespace="http://schemas.microsoft.com/office/2006/documentManagement/types"/>
    <xsd:import namespace="http://schemas.microsoft.com/office/infopath/2007/PartnerControls"/>
    <xsd:element name="MediaServiceMetadata" ma:index="18" nillable="true" ma:displayName="MediaServiceMetadata" ma:description="" ma:hidden="true" ma:internalName="MediaServiceMetadata" ma:readOnly="true">
      <xsd:simpleType>
        <xsd:restriction base="dms:Note"/>
      </xsd:simpleType>
    </xsd:element>
    <xsd:element name="MediaServiceFastMetadata" ma:index="19" nillable="true" ma:displayName="MediaServiceFastMetadata" ma:description="" ma:hidden="true" ma:internalName="MediaServiceFastMetadata" ma:readOnly="true">
      <xsd:simpleType>
        <xsd:restriction base="dms:Note"/>
      </xsd:simpleType>
    </xsd:element>
    <xsd:element name="MediaServiceAutoTags" ma:index="20" nillable="true" ma:displayName="Tags" ma:internalName="MediaServiceAutoTags"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conOverlay xmlns="http://schemas.microsoft.com/sharepoint/v4" xsi:nil="true"/>
    <Document_x0020_Type xmlns="a96d1671-b0b4-4464-a043-593dbebfaddd">Templates</Document_x0020_Type>
    <_dlc_DocId xmlns="a96d1671-b0b4-4464-a043-593dbebfaddd">XV4EPD6DQDWV-425280750-279</_dlc_DocId>
    <_dlc_DocIdUrl xmlns="a96d1671-b0b4-4464-a043-593dbebfaddd">
      <Url>https://acdivoca.sharepoint.com/sites/Intranet/Communications%20and%20Outreach/_layouts/15/DocIdRedir.aspx?ID=XV4EPD6DQDWV-425280750-279</Url>
      <Description>XV4EPD6DQDWV-425280750-279</Description>
    </_dlc_DocIdUrl>
    <SharedWithUsers xmlns="a96d1671-b0b4-4464-a043-593dbebfaddd">
      <UserInfo>
        <DisplayName>Jeremy Barnes</DisplayName>
        <AccountId>27</AccountId>
        <AccountType/>
      </UserInfo>
      <UserInfo>
        <DisplayName>Jessica Taglieri</DisplayName>
        <AccountId>2346</AccountId>
        <AccountType/>
      </UserInfo>
      <UserInfo>
        <DisplayName>Charles Mosby</DisplayName>
        <AccountId>4057</AccountId>
        <AccountType/>
      </UserInfo>
      <UserInfo>
        <DisplayName>Mary Devlin</DisplayName>
        <AccountId>15967</AccountId>
        <AccountType/>
      </UserInfo>
      <UserInfo>
        <DisplayName>Ana Bilik</DisplayName>
        <AccountId>15946</AccountId>
        <AccountType/>
      </UserInfo>
    </SharedWithUsers>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3826EFB-0280-4C03-8118-EF1242AD4EA6}">
  <ds:schemaRefs>
    <ds:schemaRef ds:uri="http://schemas.microsoft.com/sharepoint/events"/>
  </ds:schemaRefs>
</ds:datastoreItem>
</file>

<file path=customXml/itemProps2.xml><?xml version="1.0" encoding="utf-8"?>
<ds:datastoreItem xmlns:ds="http://schemas.openxmlformats.org/officeDocument/2006/customXml" ds:itemID="{A2E942EB-4DC7-459E-8E32-A9D091FE10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6d1671-b0b4-4464-a043-593dbebfaddd"/>
    <ds:schemaRef ds:uri="37de64d2-ce74-4969-8515-12d72371f525"/>
    <ds:schemaRef ds:uri="http://schemas.microsoft.com/sharepoint/v4"/>
    <ds:schemaRef ds:uri="c1c025bf-26bb-4323-b721-4697d76554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F3433D9-53EE-411D-B438-D58B6E866577}">
  <ds:schemaRefs>
    <ds:schemaRef ds:uri="http://schemas.openxmlformats.org/package/2006/metadata/core-properties"/>
    <ds:schemaRef ds:uri="c1c025bf-26bb-4323-b721-4697d7655428"/>
    <ds:schemaRef ds:uri="http://purl.org/dc/elements/1.1/"/>
    <ds:schemaRef ds:uri="http://schemas.microsoft.com/office/2006/metadata/properties"/>
    <ds:schemaRef ds:uri="37de64d2-ce74-4969-8515-12d72371f525"/>
    <ds:schemaRef ds:uri="a96d1671-b0b4-4464-a043-593dbebfaddd"/>
    <ds:schemaRef ds:uri="http://purl.org/dc/terms/"/>
    <ds:schemaRef ds:uri="http://schemas.microsoft.com/sharepoint/v4"/>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4.xml><?xml version="1.0" encoding="utf-8"?>
<ds:datastoreItem xmlns:ds="http://schemas.openxmlformats.org/officeDocument/2006/customXml" ds:itemID="{0BCE7F47-F312-427C-8E3C-92B8516F46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1264</Words>
  <Application>Microsoft Office PowerPoint</Application>
  <PresentationFormat>On-screen Show (4:3)</PresentationFormat>
  <Paragraphs>130</Paragraphs>
  <Slides>11</Slides>
  <Notes>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11</vt:i4>
      </vt:variant>
    </vt:vector>
  </HeadingPairs>
  <TitlesOfParts>
    <vt:vector size="19" baseType="lpstr">
      <vt:lpstr>Arial</vt:lpstr>
      <vt:lpstr>Calibri</vt:lpstr>
      <vt:lpstr>Calibri Light</vt:lpstr>
      <vt:lpstr>Open Sans</vt:lpstr>
      <vt:lpstr>Roboto Slab</vt:lpstr>
      <vt:lpstr>Custom Design</vt:lpstr>
      <vt:lpstr>Office Theme</vt:lpstr>
      <vt:lpstr>1_Custom Design</vt:lpstr>
      <vt:lpstr>ACDI/VOCA Collector;  aka DB Buddy </vt:lpstr>
      <vt:lpstr>DB Buddy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Maria Castro</dc:creator>
  <cp:lastModifiedBy>Amit Kohli</cp:lastModifiedBy>
  <cp:revision>1</cp:revision>
  <dcterms:created xsi:type="dcterms:W3CDTF">2017-03-20T14:53:12Z</dcterms:created>
  <dcterms:modified xsi:type="dcterms:W3CDTF">2019-10-24T10:42:39Z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0x01010036D9CFED187BF7488676190980452D03</vt:lpwstr>
  </property>
  <property fmtid="{D5CDD505-2E9C-101B-9397-08002B2CF9AE}" pid="3" name="_dlc_DocIdItemGuid">
    <vt:lpwstr>2529556d-e25b-405e-8ef0-6fc42933b3ca</vt:lpwstr>
  </property>
  <property fmtid="{D5CDD505-2E9C-101B-9397-08002B2CF9AE}" pid="4" name="AuthorIds_UIVersion_7168">
    <vt:lpwstr>59</vt:lpwstr>
  </property>
</Properties>
</file>