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2" r:id="rId6"/>
    <p:sldMasterId id="2147483684" r:id="rId7"/>
  </p:sldMasterIdLst>
  <p:notesMasterIdLst>
    <p:notesMasterId r:id="rId24"/>
  </p:notesMasterIdLst>
  <p:sldIdLst>
    <p:sldId id="256" r:id="rId8"/>
    <p:sldId id="278" r:id="rId9"/>
    <p:sldId id="338" r:id="rId10"/>
    <p:sldId id="279" r:id="rId11"/>
    <p:sldId id="322" r:id="rId12"/>
    <p:sldId id="280" r:id="rId13"/>
    <p:sldId id="319" r:id="rId14"/>
    <p:sldId id="337" r:id="rId15"/>
    <p:sldId id="331" r:id="rId16"/>
    <p:sldId id="291" r:id="rId17"/>
    <p:sldId id="333" r:id="rId18"/>
    <p:sldId id="336" r:id="rId19"/>
    <p:sldId id="292" r:id="rId20"/>
    <p:sldId id="340" r:id="rId21"/>
    <p:sldId id="293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7"/>
    <a:srgbClr val="4F4E56"/>
    <a:srgbClr val="E96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82ABD-69DF-401C-8D1D-E2E08BEFAADB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51A09-8952-4DE4-968A-7EC8B126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picture!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0327-17A7-4203-84B0-3C5D906526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2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1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4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0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7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1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4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7221-5D9B-4F49-B7A5-76DC870A6CEF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1F2E-2001-425D-8959-A0490DDE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7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8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1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1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6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9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6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5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2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EB8E79F-41F0-47FC-A674-C9A7B48DED28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CC7507-AA0B-40FE-B2D2-E45D6B1D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3453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29259"/>
            <a:ext cx="7886700" cy="252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96286"/>
          </a:xfrm>
          <a:prstGeom prst="rect">
            <a:avLst/>
          </a:prstGeom>
          <a:solidFill>
            <a:srgbClr val="00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459297" y="6342078"/>
            <a:ext cx="8254767" cy="148497"/>
          </a:xfrm>
          <a:prstGeom prst="rect">
            <a:avLst/>
          </a:prstGeom>
          <a:solidFill>
            <a:srgbClr val="00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0F8EC-CD89-4CBF-9140-FA4D3515F49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68" y="6550959"/>
            <a:ext cx="914400" cy="2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2018-12-17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r="658" b="11365"/>
          <a:stretch/>
        </p:blipFill>
        <p:spPr>
          <a:xfrm>
            <a:off x="0" y="0"/>
            <a:ext cx="9189720" cy="52693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9297" y="6342078"/>
            <a:ext cx="8254767" cy="148497"/>
          </a:xfrm>
          <a:prstGeom prst="rect">
            <a:avLst/>
          </a:prstGeom>
          <a:solidFill>
            <a:srgbClr val="00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001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2018-12-17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96286"/>
          </a:xfrm>
          <a:prstGeom prst="rect">
            <a:avLst/>
          </a:prstGeom>
          <a:solidFill>
            <a:srgbClr val="00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459297" y="6342078"/>
            <a:ext cx="8254767" cy="148497"/>
          </a:xfrm>
          <a:prstGeom prst="rect">
            <a:avLst/>
          </a:prstGeom>
          <a:solidFill>
            <a:srgbClr val="00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A0E1E-576A-4DE1-88D8-43A7C036D51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68" y="6550959"/>
            <a:ext cx="914400" cy="2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1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JP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JP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619" y="788565"/>
            <a:ext cx="6858000" cy="158542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Calibri"/>
                <a:cs typeface="Calibri"/>
              </a:rPr>
              <a:t>ACDI/VOCA toolset</a:t>
            </a:r>
            <a:br>
              <a:rPr lang="en-US" sz="4800" b="1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800" b="1" dirty="0">
                <a:solidFill>
                  <a:srgbClr val="FFFFFF"/>
                </a:solidFill>
                <a:latin typeface="Calibri"/>
                <a:cs typeface="Calibri"/>
              </a:rPr>
              <a:t>Social Data Society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43" y="5740050"/>
            <a:ext cx="2011680" cy="52035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7183" y="3443118"/>
            <a:ext cx="6858000" cy="1047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FFFF"/>
                </a:solidFill>
                <a:latin typeface="Calibri"/>
                <a:cs typeface="Calibri"/>
              </a:rPr>
              <a:t>2018/12/17</a:t>
            </a:r>
          </a:p>
        </p:txBody>
      </p:sp>
    </p:spTree>
    <p:extLst>
      <p:ext uri="{BB962C8B-B14F-4D97-AF65-F5344CB8AC3E}">
        <p14:creationId xmlns:p14="http://schemas.microsoft.com/office/powerpoint/2010/main" val="291255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5F47-3BF4-4EC5-82A1-9B44CE66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7237"/>
            <a:ext cx="7886700" cy="994172"/>
          </a:xfrm>
        </p:spPr>
        <p:txBody>
          <a:bodyPr/>
          <a:lstStyle/>
          <a:p>
            <a:r>
              <a:rPr lang="en-US" b="1" dirty="0"/>
              <a:t>LEAP “Backbone”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A442511-BAF6-4031-9C55-67C5DF5D80E1}"/>
              </a:ext>
            </a:extLst>
          </p:cNvPr>
          <p:cNvSpPr/>
          <p:nvPr/>
        </p:nvSpPr>
        <p:spPr>
          <a:xfrm>
            <a:off x="2731120" y="2815030"/>
            <a:ext cx="278780" cy="2843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22995C-C576-4B13-AC07-C82FBF7CE678}"/>
              </a:ext>
            </a:extLst>
          </p:cNvPr>
          <p:cNvGrpSpPr/>
          <p:nvPr/>
        </p:nvGrpSpPr>
        <p:grpSpPr>
          <a:xfrm>
            <a:off x="2731120" y="2809603"/>
            <a:ext cx="925827" cy="2341592"/>
            <a:chOff x="542693" y="2613297"/>
            <a:chExt cx="1234436" cy="3122122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44812351-A7EC-4FA5-A5E2-6D8C9AE1C85B}"/>
                </a:ext>
              </a:extLst>
            </p:cNvPr>
            <p:cNvSpPr/>
            <p:nvPr/>
          </p:nvSpPr>
          <p:spPr>
            <a:xfrm>
              <a:off x="542693" y="3085160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B922FAB-5E21-4B3F-9870-DE4110B712E8}"/>
                </a:ext>
              </a:extLst>
            </p:cNvPr>
            <p:cNvSpPr/>
            <p:nvPr/>
          </p:nvSpPr>
          <p:spPr>
            <a:xfrm>
              <a:off x="542693" y="3520057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225900E3-9D6F-48E2-8F71-6A61775A4AC7}"/>
                </a:ext>
              </a:extLst>
            </p:cNvPr>
            <p:cNvSpPr/>
            <p:nvPr/>
          </p:nvSpPr>
          <p:spPr>
            <a:xfrm>
              <a:off x="542693" y="3980971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7F8845DA-C88B-4CCE-9AEF-20F476064B49}"/>
                </a:ext>
              </a:extLst>
            </p:cNvPr>
            <p:cNvSpPr/>
            <p:nvPr/>
          </p:nvSpPr>
          <p:spPr>
            <a:xfrm>
              <a:off x="542693" y="4460467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9CB0F15-62E1-4731-BA17-A8E8FEEBEDD9}"/>
                </a:ext>
              </a:extLst>
            </p:cNvPr>
            <p:cNvSpPr/>
            <p:nvPr/>
          </p:nvSpPr>
          <p:spPr>
            <a:xfrm>
              <a:off x="542693" y="4895364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953F6941-B323-4950-BB37-EF0C19871BBF}"/>
                </a:ext>
              </a:extLst>
            </p:cNvPr>
            <p:cNvSpPr/>
            <p:nvPr/>
          </p:nvSpPr>
          <p:spPr>
            <a:xfrm>
              <a:off x="542693" y="5356278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72AA9B08-4E7D-4193-B9E5-DA29016B8BF0}"/>
                </a:ext>
              </a:extLst>
            </p:cNvPr>
            <p:cNvSpPr/>
            <p:nvPr/>
          </p:nvSpPr>
          <p:spPr>
            <a:xfrm>
              <a:off x="966438" y="2613297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2531C5F8-4FAA-4685-AE12-79F6DFD836E9}"/>
                </a:ext>
              </a:extLst>
            </p:cNvPr>
            <p:cNvSpPr/>
            <p:nvPr/>
          </p:nvSpPr>
          <p:spPr>
            <a:xfrm>
              <a:off x="966438" y="3077924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AC884EEC-DFDE-4E26-A9B0-F4DD1D7A83FA}"/>
                </a:ext>
              </a:extLst>
            </p:cNvPr>
            <p:cNvSpPr/>
            <p:nvPr/>
          </p:nvSpPr>
          <p:spPr>
            <a:xfrm>
              <a:off x="966438" y="3512821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8A960DB8-5F7B-45AE-B16C-0DA1209EF469}"/>
                </a:ext>
              </a:extLst>
            </p:cNvPr>
            <p:cNvSpPr/>
            <p:nvPr/>
          </p:nvSpPr>
          <p:spPr>
            <a:xfrm>
              <a:off x="966438" y="3973735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9340F8A3-3779-4F38-A66A-A1B4B37CB1DB}"/>
                </a:ext>
              </a:extLst>
            </p:cNvPr>
            <p:cNvSpPr/>
            <p:nvPr/>
          </p:nvSpPr>
          <p:spPr>
            <a:xfrm>
              <a:off x="966438" y="4453231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D534BD63-B9A2-4384-BC4A-15654D2F061E}"/>
                </a:ext>
              </a:extLst>
            </p:cNvPr>
            <p:cNvSpPr/>
            <p:nvPr/>
          </p:nvSpPr>
          <p:spPr>
            <a:xfrm>
              <a:off x="966438" y="4888128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B4B1D1DB-ADAF-404B-A421-12B6C26041F9}"/>
                </a:ext>
              </a:extLst>
            </p:cNvPr>
            <p:cNvSpPr/>
            <p:nvPr/>
          </p:nvSpPr>
          <p:spPr>
            <a:xfrm>
              <a:off x="966438" y="5349042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DC278B04-0A0D-4CD7-9967-E7419AD2C6A1}"/>
                </a:ext>
              </a:extLst>
            </p:cNvPr>
            <p:cNvSpPr/>
            <p:nvPr/>
          </p:nvSpPr>
          <p:spPr>
            <a:xfrm>
              <a:off x="1405422" y="2620533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468FA769-E3C9-4507-A89E-706748CA0452}"/>
                </a:ext>
              </a:extLst>
            </p:cNvPr>
            <p:cNvSpPr/>
            <p:nvPr/>
          </p:nvSpPr>
          <p:spPr>
            <a:xfrm>
              <a:off x="1405422" y="3085160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4F7FB341-6FD6-4906-A2DB-E488B2355E3C}"/>
                </a:ext>
              </a:extLst>
            </p:cNvPr>
            <p:cNvSpPr/>
            <p:nvPr/>
          </p:nvSpPr>
          <p:spPr>
            <a:xfrm>
              <a:off x="1405422" y="3520057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079E1D0C-65BD-441E-A865-CDE45E6537B8}"/>
                </a:ext>
              </a:extLst>
            </p:cNvPr>
            <p:cNvSpPr/>
            <p:nvPr/>
          </p:nvSpPr>
          <p:spPr>
            <a:xfrm>
              <a:off x="1405422" y="3980971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45DD5E17-8794-4408-A924-D98E52E8D13B}"/>
                </a:ext>
              </a:extLst>
            </p:cNvPr>
            <p:cNvSpPr/>
            <p:nvPr/>
          </p:nvSpPr>
          <p:spPr>
            <a:xfrm>
              <a:off x="1405422" y="4460467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E45A5B84-C6BC-40EE-9E83-7AA234A0CBD2}"/>
                </a:ext>
              </a:extLst>
            </p:cNvPr>
            <p:cNvSpPr/>
            <p:nvPr/>
          </p:nvSpPr>
          <p:spPr>
            <a:xfrm>
              <a:off x="1405422" y="4895364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Cylinder 25">
              <a:extLst>
                <a:ext uri="{FF2B5EF4-FFF2-40B4-BE49-F238E27FC236}">
                  <a16:creationId xmlns:a16="http://schemas.microsoft.com/office/drawing/2014/main" id="{CA8631C8-C476-45BB-9BB0-899C69752BA2}"/>
                </a:ext>
              </a:extLst>
            </p:cNvPr>
            <p:cNvSpPr/>
            <p:nvPr/>
          </p:nvSpPr>
          <p:spPr>
            <a:xfrm>
              <a:off x="1405422" y="5356278"/>
              <a:ext cx="371707" cy="3791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E43FDA9C-F24F-415E-B696-A366139F4D55}"/>
              </a:ext>
            </a:extLst>
          </p:cNvPr>
          <p:cNvSpPr/>
          <p:nvPr/>
        </p:nvSpPr>
        <p:spPr>
          <a:xfrm>
            <a:off x="5816293" y="2962180"/>
            <a:ext cx="792625" cy="61014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Actuals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165C00ED-FF93-490C-BC7F-EB8D0A9352EC}"/>
              </a:ext>
            </a:extLst>
          </p:cNvPr>
          <p:cNvSpPr/>
          <p:nvPr/>
        </p:nvSpPr>
        <p:spPr>
          <a:xfrm>
            <a:off x="371053" y="3572327"/>
            <a:ext cx="835518" cy="61014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M&amp;E</a:t>
            </a:r>
          </a:p>
          <a:p>
            <a:pPr algn="ctr"/>
            <a:r>
              <a:rPr lang="en-US" sz="1350" dirty="0" err="1"/>
              <a:t>Followup</a:t>
            </a:r>
            <a:endParaRPr lang="en-US" sz="1350" dirty="0"/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92BA32FC-66D1-4E0C-A682-F648B64879DB}"/>
              </a:ext>
            </a:extLst>
          </p:cNvPr>
          <p:cNvSpPr/>
          <p:nvPr/>
        </p:nvSpPr>
        <p:spPr>
          <a:xfrm>
            <a:off x="5816293" y="3662549"/>
            <a:ext cx="792625" cy="61014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HQField</a:t>
            </a:r>
            <a:endParaRPr lang="en-US" sz="1350" dirty="0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45D563FE-F206-41A2-B64E-7054D8FE04AA}"/>
              </a:ext>
            </a:extLst>
          </p:cNvPr>
          <p:cNvSpPr/>
          <p:nvPr/>
        </p:nvSpPr>
        <p:spPr>
          <a:xfrm>
            <a:off x="5816294" y="4360552"/>
            <a:ext cx="792625" cy="61014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Runlogs</a:t>
            </a:r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3CCF9-6851-4F0C-A9DD-80AADE719B94}"/>
              </a:ext>
            </a:extLst>
          </p:cNvPr>
          <p:cNvSpPr/>
          <p:nvPr/>
        </p:nvSpPr>
        <p:spPr>
          <a:xfrm>
            <a:off x="2755628" y="2266168"/>
            <a:ext cx="9013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Project databases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0D0EBFF-829D-43E9-ACD6-B0C61A192D1A}"/>
              </a:ext>
            </a:extLst>
          </p:cNvPr>
          <p:cNvSpPr/>
          <p:nvPr/>
        </p:nvSpPr>
        <p:spPr>
          <a:xfrm>
            <a:off x="1477741" y="3199465"/>
            <a:ext cx="1135028" cy="13630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Gives context / metadata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A13EBB6-3D10-4BBD-B67B-9612029300DC}"/>
              </a:ext>
            </a:extLst>
          </p:cNvPr>
          <p:cNvSpPr/>
          <p:nvPr/>
        </p:nvSpPr>
        <p:spPr>
          <a:xfrm>
            <a:off x="3748407" y="2931397"/>
            <a:ext cx="1976425" cy="6950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Stored SQL procedures </a:t>
            </a: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A56D2CBC-C428-4C50-A1AD-EF57F307F465}"/>
              </a:ext>
            </a:extLst>
          </p:cNvPr>
          <p:cNvSpPr/>
          <p:nvPr/>
        </p:nvSpPr>
        <p:spPr>
          <a:xfrm rot="10800000" flipH="1">
            <a:off x="4450222" y="3477201"/>
            <a:ext cx="1366070" cy="1522845"/>
          </a:xfrm>
          <a:prstGeom prst="bentArrow">
            <a:avLst>
              <a:gd name="adj1" fmla="val 1384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90CC75D0-8654-42E7-8A40-552E3BB2A3B0}"/>
              </a:ext>
            </a:extLst>
          </p:cNvPr>
          <p:cNvSpPr/>
          <p:nvPr/>
        </p:nvSpPr>
        <p:spPr>
          <a:xfrm>
            <a:off x="6553200" y="2505088"/>
            <a:ext cx="1072718" cy="309941"/>
          </a:xfrm>
          <a:prstGeom prst="cloudCallout">
            <a:avLst>
              <a:gd name="adj1" fmla="val -41865"/>
              <a:gd name="adj2" fmla="val 115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 warehouse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F27F0F-7664-4C4F-A4A4-A3EF4628359A}"/>
              </a:ext>
            </a:extLst>
          </p:cNvPr>
          <p:cNvSpPr txBox="1"/>
          <p:nvPr/>
        </p:nvSpPr>
        <p:spPr>
          <a:xfrm>
            <a:off x="4779460" y="4523740"/>
            <a:ext cx="120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How did it go?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242C38-1825-4C2D-B11E-493AD320CD4C}"/>
              </a:ext>
            </a:extLst>
          </p:cNvPr>
          <p:cNvSpPr/>
          <p:nvPr/>
        </p:nvSpPr>
        <p:spPr>
          <a:xfrm>
            <a:off x="7117845" y="4492866"/>
            <a:ext cx="940276" cy="434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Command</a:t>
            </a:r>
          </a:p>
          <a:p>
            <a:pPr algn="ctr"/>
            <a:r>
              <a:rPr lang="en-US" sz="1350" dirty="0"/>
              <a:t>Center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8D5878-C7F8-473D-AF2B-F9180960D615}"/>
              </a:ext>
            </a:extLst>
          </p:cNvPr>
          <p:cNvSpPr/>
          <p:nvPr/>
        </p:nvSpPr>
        <p:spPr>
          <a:xfrm>
            <a:off x="7117845" y="3752746"/>
            <a:ext cx="940276" cy="434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Status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87A59A-BC14-4020-A309-E8EB9E759D56}"/>
              </a:ext>
            </a:extLst>
          </p:cNvPr>
          <p:cNvCxnSpPr>
            <a:stCxn id="50" idx="4"/>
            <a:endCxn id="45" idx="1"/>
          </p:cNvCxnSpPr>
          <p:nvPr/>
        </p:nvCxnSpPr>
        <p:spPr>
          <a:xfrm>
            <a:off x="6608917" y="3967623"/>
            <a:ext cx="508928" cy="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35489C2-CB20-432A-AC71-EF3758A7DAF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608917" y="4704232"/>
            <a:ext cx="508928" cy="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2BD7E8-6D0C-42F9-934D-8EBB6F652784}"/>
              </a:ext>
            </a:extLst>
          </p:cNvPr>
          <p:cNvCxnSpPr/>
          <p:nvPr/>
        </p:nvCxnSpPr>
        <p:spPr>
          <a:xfrm>
            <a:off x="6608918" y="3297059"/>
            <a:ext cx="574689" cy="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0390A2-D0DA-495D-AEF4-EEF4C57A5EE0}"/>
              </a:ext>
            </a:extLst>
          </p:cNvPr>
          <p:cNvSpPr txBox="1"/>
          <p:nvPr/>
        </p:nvSpPr>
        <p:spPr>
          <a:xfrm>
            <a:off x="7119899" y="3032920"/>
            <a:ext cx="13553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Shiny apps and </a:t>
            </a:r>
          </a:p>
          <a:p>
            <a:r>
              <a:rPr lang="en-US" sz="1350" dirty="0"/>
              <a:t>assorted lovelies</a:t>
            </a:r>
          </a:p>
        </p:txBody>
      </p:sp>
      <p:sp>
        <p:nvSpPr>
          <p:cNvPr id="54" name="Arrow: Bent 53">
            <a:extLst>
              <a:ext uri="{FF2B5EF4-FFF2-40B4-BE49-F238E27FC236}">
                <a16:creationId xmlns:a16="http://schemas.microsoft.com/office/drawing/2014/main" id="{EC4B0E71-36EA-44DD-A58D-4376222357F1}"/>
              </a:ext>
            </a:extLst>
          </p:cNvPr>
          <p:cNvSpPr/>
          <p:nvPr/>
        </p:nvSpPr>
        <p:spPr>
          <a:xfrm rot="10800000" flipH="1" flipV="1">
            <a:off x="4465462" y="1710691"/>
            <a:ext cx="1366070" cy="1348034"/>
          </a:xfrm>
          <a:prstGeom prst="bentArrow">
            <a:avLst>
              <a:gd name="adj1" fmla="val 13844"/>
              <a:gd name="adj2" fmla="val 17470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86238D-5BA0-4680-9CD6-AAE2CC556A8B}"/>
              </a:ext>
            </a:extLst>
          </p:cNvPr>
          <p:cNvSpPr txBox="1"/>
          <p:nvPr/>
        </p:nvSpPr>
        <p:spPr>
          <a:xfrm>
            <a:off x="4781323" y="1832915"/>
            <a:ext cx="120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Standard viz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9DE71F-8EE6-4D3B-BA0C-9280751A27D9}"/>
              </a:ext>
            </a:extLst>
          </p:cNvPr>
          <p:cNvSpPr/>
          <p:nvPr/>
        </p:nvSpPr>
        <p:spPr>
          <a:xfrm>
            <a:off x="5670633" y="-368684"/>
            <a:ext cx="1745937" cy="2389433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100000">
                <a:schemeClr val="accent1">
                  <a:lumMod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01ED8-5CDD-47AE-9692-1D530A579650}"/>
              </a:ext>
            </a:extLst>
          </p:cNvPr>
          <p:cNvSpPr txBox="1"/>
          <p:nvPr/>
        </p:nvSpPr>
        <p:spPr>
          <a:xfrm>
            <a:off x="5979642" y="1553068"/>
            <a:ext cx="120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Sharepoint</a:t>
            </a:r>
            <a:r>
              <a:rPr lang="en-US" sz="1200" dirty="0">
                <a:solidFill>
                  <a:schemeClr val="bg1"/>
                </a:solidFill>
              </a:rPr>
              <a:t> sites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D7E599-FE85-466F-AADE-58D7B5A85ED9}"/>
              </a:ext>
            </a:extLst>
          </p:cNvPr>
          <p:cNvCxnSpPr/>
          <p:nvPr/>
        </p:nvCxnSpPr>
        <p:spPr>
          <a:xfrm flipV="1">
            <a:off x="8058121" y="3662549"/>
            <a:ext cx="293609" cy="17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573949-9156-4A0C-A459-BF0B870135A2}"/>
              </a:ext>
            </a:extLst>
          </p:cNvPr>
          <p:cNvCxnSpPr>
            <a:cxnSpLocks/>
          </p:cNvCxnSpPr>
          <p:nvPr/>
        </p:nvCxnSpPr>
        <p:spPr>
          <a:xfrm>
            <a:off x="8058121" y="4015382"/>
            <a:ext cx="293609" cy="1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3B0423-A228-4CDD-86DE-AF526F23F44E}"/>
              </a:ext>
            </a:extLst>
          </p:cNvPr>
          <p:cNvSpPr txBox="1"/>
          <p:nvPr/>
        </p:nvSpPr>
        <p:spPr>
          <a:xfrm>
            <a:off x="8358127" y="3496707"/>
            <a:ext cx="6402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Execs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C87F0F-BE1F-4B29-8C23-A42458B9EF82}"/>
              </a:ext>
            </a:extLst>
          </p:cNvPr>
          <p:cNvSpPr txBox="1"/>
          <p:nvPr/>
        </p:nvSpPr>
        <p:spPr>
          <a:xfrm>
            <a:off x="8378881" y="3977536"/>
            <a:ext cx="8943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Working version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B97610-911F-4405-B8BB-05F4A81EF684}"/>
              </a:ext>
            </a:extLst>
          </p:cNvPr>
          <p:cNvSpPr txBox="1"/>
          <p:nvPr/>
        </p:nvSpPr>
        <p:spPr>
          <a:xfrm>
            <a:off x="6806930" y="4903393"/>
            <a:ext cx="246628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Specific Query error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General project error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General runner error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Other run/server health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64" name="Arrow: Bent 63">
            <a:extLst>
              <a:ext uri="{FF2B5EF4-FFF2-40B4-BE49-F238E27FC236}">
                <a16:creationId xmlns:a16="http://schemas.microsoft.com/office/drawing/2014/main" id="{4ABA8C0F-8EDE-483E-A5C4-6C9CE1CA6A8F}"/>
              </a:ext>
            </a:extLst>
          </p:cNvPr>
          <p:cNvSpPr/>
          <p:nvPr/>
        </p:nvSpPr>
        <p:spPr>
          <a:xfrm rot="5400000">
            <a:off x="336290" y="2949412"/>
            <a:ext cx="539885" cy="555477"/>
          </a:xfrm>
          <a:prstGeom prst="bentArrow">
            <a:avLst/>
          </a:prstGeom>
          <a:gradFill flip="none" rotWithShape="1">
            <a:gsLst>
              <a:gs pos="82000">
                <a:schemeClr val="bg1"/>
              </a:gs>
              <a:gs pos="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  <p:bldP spid="31" grpId="0" animBg="1"/>
      <p:bldP spid="32" grpId="0" animBg="1"/>
      <p:bldP spid="33" grpId="0"/>
      <p:bldP spid="38" grpId="0" animBg="1"/>
      <p:bldP spid="45" grpId="0" animBg="1"/>
      <p:bldP spid="41" grpId="0"/>
      <p:bldP spid="60" grpId="0"/>
      <p:bldP spid="61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F8162-6F91-496A-9351-845CE363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02" y="857250"/>
            <a:ext cx="4762694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F181D7-A47A-4309-8ADE-923C53EE16FF}"/>
              </a:ext>
            </a:extLst>
          </p:cNvPr>
          <p:cNvSpPr txBox="1">
            <a:spLocks/>
          </p:cNvSpPr>
          <p:nvPr/>
        </p:nvSpPr>
        <p:spPr>
          <a:xfrm>
            <a:off x="619773" y="1111959"/>
            <a:ext cx="42938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Main ACDI/VOCA package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E7DC4-5971-47A8-9153-F61A939C7816}"/>
              </a:ext>
            </a:extLst>
          </p:cNvPr>
          <p:cNvSpPr txBox="1"/>
          <p:nvPr/>
        </p:nvSpPr>
        <p:spPr>
          <a:xfrm>
            <a:off x="487680" y="2840378"/>
            <a:ext cx="364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err="1"/>
              <a:t>ConnectTo</a:t>
            </a:r>
            <a:r>
              <a:rPr lang="en-US" sz="2400" dirty="0"/>
              <a:t>…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Get…Data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Specific Helpers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1147F-E05F-4A8E-B9A3-418CD0BE91AC}"/>
              </a:ext>
            </a:extLst>
          </p:cNvPr>
          <p:cNvSpPr txBox="1"/>
          <p:nvPr/>
        </p:nvSpPr>
        <p:spPr>
          <a:xfrm>
            <a:off x="487680" y="4585358"/>
            <a:ext cx="364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Consistency!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Unit-Testing!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Collaboration!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AAF83-601B-4E73-A9FE-52D14BFB74FC}"/>
              </a:ext>
            </a:extLst>
          </p:cNvPr>
          <p:cNvSpPr/>
          <p:nvPr/>
        </p:nvSpPr>
        <p:spPr>
          <a:xfrm>
            <a:off x="1284409" y="4165677"/>
            <a:ext cx="10752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1203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88C-EA36-4BB0-A4FD-85F11FA2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Automated reports…</a:t>
            </a:r>
          </a:p>
        </p:txBody>
      </p:sp>
    </p:spTree>
    <p:extLst>
      <p:ext uri="{BB962C8B-B14F-4D97-AF65-F5344CB8AC3E}">
        <p14:creationId xmlns:p14="http://schemas.microsoft.com/office/powerpoint/2010/main" val="46749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0C1EF5-B214-4CE5-B941-CD0232A12783}"/>
              </a:ext>
            </a:extLst>
          </p:cNvPr>
          <p:cNvSpPr txBox="1">
            <a:spLocks/>
          </p:cNvSpPr>
          <p:nvPr/>
        </p:nvSpPr>
        <p:spPr>
          <a:xfrm>
            <a:off x="228815" y="807209"/>
            <a:ext cx="6907416" cy="13111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LEAP Automated Assets – Report conceptualization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26A725-E212-47F7-952B-C29723E592DB}"/>
              </a:ext>
            </a:extLst>
          </p:cNvPr>
          <p:cNvGrpSpPr/>
          <p:nvPr/>
        </p:nvGrpSpPr>
        <p:grpSpPr>
          <a:xfrm>
            <a:off x="6352007" y="2501362"/>
            <a:ext cx="2628897" cy="2519122"/>
            <a:chOff x="8469343" y="2192148"/>
            <a:chExt cx="3505196" cy="33588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A99838-15F9-4113-9814-E1C0CA35D281}"/>
                </a:ext>
              </a:extLst>
            </p:cNvPr>
            <p:cNvGrpSpPr/>
            <p:nvPr/>
          </p:nvGrpSpPr>
          <p:grpSpPr>
            <a:xfrm>
              <a:off x="8469343" y="2217249"/>
              <a:ext cx="3439751" cy="3333729"/>
              <a:chOff x="7736402" y="2644783"/>
              <a:chExt cx="2293144" cy="233991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113DCD6-5DD0-4E4E-9ECB-DF0411D65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36402" y="2644783"/>
                <a:ext cx="2293144" cy="2064544"/>
              </a:xfrm>
              <a:prstGeom prst="rect">
                <a:avLst/>
              </a:prstGeom>
            </p:spPr>
          </p:pic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9E25B19-E90E-4D86-9F29-165A1F0C50B6}"/>
                  </a:ext>
                </a:extLst>
              </p:cNvPr>
              <p:cNvSpPr/>
              <p:nvPr/>
            </p:nvSpPr>
            <p:spPr>
              <a:xfrm>
                <a:off x="8312613" y="2994902"/>
                <a:ext cx="1716932" cy="1695906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867561-129B-4B27-B0DE-E214E844FE41}"/>
                  </a:ext>
                </a:extLst>
              </p:cNvPr>
              <p:cNvSpPr txBox="1"/>
              <p:nvPr/>
            </p:nvSpPr>
            <p:spPr>
              <a:xfrm>
                <a:off x="8292170" y="4752411"/>
                <a:ext cx="1699909" cy="23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13" dirty="0"/>
                  <a:t>EXECUTIVE OVERVIEW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E595CE-BABB-4266-A841-B587FFAC48BB}"/>
                </a:ext>
              </a:extLst>
            </p:cNvPr>
            <p:cNvGrpSpPr/>
            <p:nvPr/>
          </p:nvGrpSpPr>
          <p:grpSpPr>
            <a:xfrm>
              <a:off x="9326153" y="2192148"/>
              <a:ext cx="2648386" cy="489358"/>
              <a:chOff x="9372453" y="2192148"/>
              <a:chExt cx="2648386" cy="4893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0970C43-366B-4E17-916A-1D894F08323C}"/>
                  </a:ext>
                </a:extLst>
              </p:cNvPr>
              <p:cNvSpPr/>
              <p:nvPr/>
            </p:nvSpPr>
            <p:spPr>
              <a:xfrm>
                <a:off x="9372453" y="2213901"/>
                <a:ext cx="804271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Data Upload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F1C6CD7-2E21-48F6-9047-0A1A8D3B1F1C}"/>
                  </a:ext>
                </a:extLst>
              </p:cNvPr>
              <p:cNvSpPr/>
              <p:nvPr/>
            </p:nvSpPr>
            <p:spPr>
              <a:xfrm>
                <a:off x="10246172" y="2192148"/>
                <a:ext cx="804271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Data Quality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6C0D795-4115-44A5-B01B-B16C41BF91B4}"/>
                  </a:ext>
                </a:extLst>
              </p:cNvPr>
              <p:cNvSpPr/>
              <p:nvPr/>
            </p:nvSpPr>
            <p:spPr>
              <a:xfrm>
                <a:off x="11125899" y="2205832"/>
                <a:ext cx="894940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% Target Reached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E4435B-94FB-48D6-99E5-F5F5D8B11E24}"/>
              </a:ext>
            </a:extLst>
          </p:cNvPr>
          <p:cNvGrpSpPr/>
          <p:nvPr/>
        </p:nvGrpSpPr>
        <p:grpSpPr>
          <a:xfrm>
            <a:off x="3300288" y="2520188"/>
            <a:ext cx="2631899" cy="2523096"/>
            <a:chOff x="4400383" y="2217250"/>
            <a:chExt cx="3509199" cy="33641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0DAE51-CC70-4C93-BA45-0F74A30494D6}"/>
                </a:ext>
              </a:extLst>
            </p:cNvPr>
            <p:cNvGrpSpPr/>
            <p:nvPr/>
          </p:nvGrpSpPr>
          <p:grpSpPr>
            <a:xfrm>
              <a:off x="4400383" y="2217250"/>
              <a:ext cx="3450925" cy="3364128"/>
              <a:chOff x="4767034" y="2644783"/>
              <a:chExt cx="2300593" cy="236125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E478629-AB11-4151-B048-A9E5ADB9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7034" y="2644783"/>
                <a:ext cx="2293144" cy="2064544"/>
              </a:xfrm>
              <a:prstGeom prst="rect">
                <a:avLst/>
              </a:prstGeom>
            </p:spPr>
          </p:pic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6B23D1E-E348-47BA-BD21-B1A6C8B1E57B}"/>
                  </a:ext>
                </a:extLst>
              </p:cNvPr>
              <p:cNvSpPr/>
              <p:nvPr/>
            </p:nvSpPr>
            <p:spPr>
              <a:xfrm>
                <a:off x="5361562" y="3006289"/>
                <a:ext cx="517999" cy="169590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D95981F-1157-4F62-9C3A-597A75F64473}"/>
                  </a:ext>
                </a:extLst>
              </p:cNvPr>
              <p:cNvSpPr/>
              <p:nvPr/>
            </p:nvSpPr>
            <p:spPr>
              <a:xfrm>
                <a:off x="5958673" y="3006289"/>
                <a:ext cx="517999" cy="169590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107166D-EF2A-4BDE-8A1C-7290A195F15F}"/>
                  </a:ext>
                </a:extLst>
              </p:cNvPr>
              <p:cNvSpPr/>
              <p:nvPr/>
            </p:nvSpPr>
            <p:spPr>
              <a:xfrm>
                <a:off x="6542180" y="3006289"/>
                <a:ext cx="517999" cy="169590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29F18A-1612-4BC8-BE73-2728A1460890}"/>
                  </a:ext>
                </a:extLst>
              </p:cNvPr>
              <p:cNvSpPr txBox="1"/>
              <p:nvPr/>
            </p:nvSpPr>
            <p:spPr>
              <a:xfrm>
                <a:off x="5367718" y="4773748"/>
                <a:ext cx="1699909" cy="23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13" dirty="0"/>
                  <a:t>TOPIC SPECIFIC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1DA8D8-DD31-462B-B001-343616CCD9B5}"/>
                </a:ext>
              </a:extLst>
            </p:cNvPr>
            <p:cNvGrpSpPr/>
            <p:nvPr/>
          </p:nvGrpSpPr>
          <p:grpSpPr>
            <a:xfrm>
              <a:off x="5261196" y="2219787"/>
              <a:ext cx="2648386" cy="489358"/>
              <a:chOff x="9372453" y="2192148"/>
              <a:chExt cx="2648386" cy="48935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E664D9-AD4C-4FC6-8EA9-D278F644EB78}"/>
                  </a:ext>
                </a:extLst>
              </p:cNvPr>
              <p:cNvSpPr/>
              <p:nvPr/>
            </p:nvSpPr>
            <p:spPr>
              <a:xfrm>
                <a:off x="9372453" y="2213901"/>
                <a:ext cx="804271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Data Upload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829F6B-DA57-4184-9767-893A25089C6F}"/>
                  </a:ext>
                </a:extLst>
              </p:cNvPr>
              <p:cNvSpPr/>
              <p:nvPr/>
            </p:nvSpPr>
            <p:spPr>
              <a:xfrm>
                <a:off x="10246172" y="2192148"/>
                <a:ext cx="804271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Data Quality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C0499B-419D-4C23-AC21-63D9605816FC}"/>
                  </a:ext>
                </a:extLst>
              </p:cNvPr>
              <p:cNvSpPr/>
              <p:nvPr/>
            </p:nvSpPr>
            <p:spPr>
              <a:xfrm>
                <a:off x="11125899" y="2205832"/>
                <a:ext cx="894940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% Target Reached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5E0443-6F3D-4770-BD62-92CD8E15E679}"/>
              </a:ext>
            </a:extLst>
          </p:cNvPr>
          <p:cNvGrpSpPr/>
          <p:nvPr/>
        </p:nvGrpSpPr>
        <p:grpSpPr>
          <a:xfrm>
            <a:off x="228815" y="2485047"/>
            <a:ext cx="2638724" cy="2560471"/>
            <a:chOff x="305087" y="2170395"/>
            <a:chExt cx="3518298" cy="34139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1DA779-4128-4EF8-B88B-5EBF1682610A}"/>
                </a:ext>
              </a:extLst>
            </p:cNvPr>
            <p:cNvGrpSpPr/>
            <p:nvPr/>
          </p:nvGrpSpPr>
          <p:grpSpPr>
            <a:xfrm>
              <a:off x="305087" y="2207835"/>
              <a:ext cx="3518298" cy="3376522"/>
              <a:chOff x="1797666" y="2644783"/>
              <a:chExt cx="2345508" cy="236995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3DD96A2-B9FD-459C-A666-F5874D8F8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7666" y="2644783"/>
                <a:ext cx="2293144" cy="2064544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B15A189-F88C-4F5A-86BB-32D60DDB236E}"/>
                  </a:ext>
                </a:extLst>
              </p:cNvPr>
              <p:cNvSpPr/>
              <p:nvPr/>
            </p:nvSpPr>
            <p:spPr>
              <a:xfrm>
                <a:off x="2377602" y="2994904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6DC102D-05BF-49F8-87A4-7452D42743F7}"/>
                  </a:ext>
                </a:extLst>
              </p:cNvPr>
              <p:cNvSpPr/>
              <p:nvPr/>
            </p:nvSpPr>
            <p:spPr>
              <a:xfrm>
                <a:off x="2377602" y="3170002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226C8A1-259A-4C45-BEEC-919D873A8B48}"/>
                  </a:ext>
                </a:extLst>
              </p:cNvPr>
              <p:cNvSpPr/>
              <p:nvPr/>
            </p:nvSpPr>
            <p:spPr>
              <a:xfrm>
                <a:off x="2377602" y="3345023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CA914CD-E868-4E20-B204-B58DE4E04EF1}"/>
                  </a:ext>
                </a:extLst>
              </p:cNvPr>
              <p:cNvSpPr/>
              <p:nvPr/>
            </p:nvSpPr>
            <p:spPr>
              <a:xfrm>
                <a:off x="2377602" y="3520044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9134587-3D15-4638-92AA-62FA6188D2F9}"/>
                  </a:ext>
                </a:extLst>
              </p:cNvPr>
              <p:cNvSpPr/>
              <p:nvPr/>
            </p:nvSpPr>
            <p:spPr>
              <a:xfrm>
                <a:off x="2377602" y="3695143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B4FCA9C-195A-42F9-B800-9B2CAC98008D}"/>
                  </a:ext>
                </a:extLst>
              </p:cNvPr>
              <p:cNvSpPr/>
              <p:nvPr/>
            </p:nvSpPr>
            <p:spPr>
              <a:xfrm>
                <a:off x="2377602" y="3870163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B4F4FBA-DDA8-41DD-A1FE-85440DA6298A}"/>
                  </a:ext>
                </a:extLst>
              </p:cNvPr>
              <p:cNvSpPr/>
              <p:nvPr/>
            </p:nvSpPr>
            <p:spPr>
              <a:xfrm>
                <a:off x="2377602" y="4053028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59DDFE9-8145-4692-80C3-DDAF1E78A63C}"/>
                  </a:ext>
                </a:extLst>
              </p:cNvPr>
              <p:cNvSpPr/>
              <p:nvPr/>
            </p:nvSpPr>
            <p:spPr>
              <a:xfrm>
                <a:off x="2377602" y="4228127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D173815-F94B-4913-985B-141C2345835F}"/>
                  </a:ext>
                </a:extLst>
              </p:cNvPr>
              <p:cNvSpPr/>
              <p:nvPr/>
            </p:nvSpPr>
            <p:spPr>
              <a:xfrm>
                <a:off x="2377602" y="4403148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10F1753-BF37-4F92-9D3B-7846FE1C242B}"/>
                  </a:ext>
                </a:extLst>
              </p:cNvPr>
              <p:cNvSpPr/>
              <p:nvPr/>
            </p:nvSpPr>
            <p:spPr>
              <a:xfrm>
                <a:off x="2377602" y="4586013"/>
                <a:ext cx="1698617" cy="1386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2300-70F2-4644-BD1B-02C52D449DBF}"/>
                  </a:ext>
                </a:extLst>
              </p:cNvPr>
              <p:cNvSpPr txBox="1"/>
              <p:nvPr/>
            </p:nvSpPr>
            <p:spPr>
              <a:xfrm>
                <a:off x="2443265" y="4782447"/>
                <a:ext cx="1699909" cy="23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13" dirty="0"/>
                  <a:t>PROJECT SPECIFIC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5DE4AB-1813-4FE8-9F53-908C5E1256DD}"/>
                </a:ext>
              </a:extLst>
            </p:cNvPr>
            <p:cNvGrpSpPr/>
            <p:nvPr/>
          </p:nvGrpSpPr>
          <p:grpSpPr>
            <a:xfrm>
              <a:off x="1183237" y="2170395"/>
              <a:ext cx="2625236" cy="489358"/>
              <a:chOff x="9372453" y="2192148"/>
              <a:chExt cx="2625236" cy="48935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1FFD84-AA9A-43C7-BEEF-E4E6E4DF0E4C}"/>
                  </a:ext>
                </a:extLst>
              </p:cNvPr>
              <p:cNvSpPr/>
              <p:nvPr/>
            </p:nvSpPr>
            <p:spPr>
              <a:xfrm>
                <a:off x="9372453" y="2213901"/>
                <a:ext cx="804271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Data Upload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B456847-5F23-4CE1-BE0D-C6104F7CEDD4}"/>
                  </a:ext>
                </a:extLst>
              </p:cNvPr>
              <p:cNvSpPr/>
              <p:nvPr/>
            </p:nvSpPr>
            <p:spPr>
              <a:xfrm>
                <a:off x="10246172" y="2192148"/>
                <a:ext cx="804271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Data Quality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54B8B33-2045-46F9-9A23-B381C6E45258}"/>
                  </a:ext>
                </a:extLst>
              </p:cNvPr>
              <p:cNvSpPr/>
              <p:nvPr/>
            </p:nvSpPr>
            <p:spPr>
              <a:xfrm>
                <a:off x="11102749" y="2205832"/>
                <a:ext cx="894940" cy="467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% Target Reached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758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0C1EF5-B214-4CE5-B941-CD0232A12783}"/>
              </a:ext>
            </a:extLst>
          </p:cNvPr>
          <p:cNvSpPr txBox="1">
            <a:spLocks/>
          </p:cNvSpPr>
          <p:nvPr/>
        </p:nvSpPr>
        <p:spPr>
          <a:xfrm>
            <a:off x="151169" y="925291"/>
            <a:ext cx="8992831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LEAP Automated Assets—Top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8FCF4-F262-4D97-ADB8-5100CE02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4" y="2505358"/>
            <a:ext cx="2927293" cy="31293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09274B-E0AF-4F16-A01C-096C0DC24A4B}"/>
              </a:ext>
            </a:extLst>
          </p:cNvPr>
          <p:cNvSpPr txBox="1"/>
          <p:nvPr/>
        </p:nvSpPr>
        <p:spPr>
          <a:xfrm>
            <a:off x="3368683" y="2152223"/>
            <a:ext cx="240663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Data Status Report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C237F-A22A-4039-9891-D683CD465565}"/>
              </a:ext>
            </a:extLst>
          </p:cNvPr>
          <p:cNvSpPr txBox="1"/>
          <p:nvPr/>
        </p:nvSpPr>
        <p:spPr>
          <a:xfrm>
            <a:off x="321934" y="2152223"/>
            <a:ext cx="240663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Command Center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BD7EC-69C5-4858-BEB4-9CD46673ADEC}"/>
              </a:ext>
            </a:extLst>
          </p:cNvPr>
          <p:cNvSpPr/>
          <p:nvPr/>
        </p:nvSpPr>
        <p:spPr>
          <a:xfrm>
            <a:off x="5413160" y="4119855"/>
            <a:ext cx="366203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 is hitting its targets (routine actuals are 110% of where we should be on this year's targets), and we can trust this result since 68% of the indicator calculations have been approved by the field MERL team. Data entry looks high. This project is looking great!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CB747-7FA5-40C5-825E-9F392B398D5C}"/>
              </a:ext>
            </a:extLst>
          </p:cNvPr>
          <p:cNvSpPr/>
          <p:nvPr/>
        </p:nvSpPr>
        <p:spPr>
          <a:xfrm>
            <a:off x="5413160" y="4962004"/>
            <a:ext cx="38483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 is not hitting its targets (routine actuals are 70% of where we should be on this year's targets), but we can't trust this result since only 33% of the indicator calculations have been approved. Data entry looks very low. This project is underperforming on every metric we have, a serious look is required here.</a:t>
            </a:r>
            <a:b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1A1E2-90F8-46E2-B4E8-A33DFD63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7" y="2245515"/>
            <a:ext cx="2014848" cy="1547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7804D-3212-4E10-A087-7AAA4F66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857" y="2478812"/>
            <a:ext cx="1514475" cy="15144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A67338-DD36-46D2-B8CA-A94A07DEF266}"/>
              </a:ext>
            </a:extLst>
          </p:cNvPr>
          <p:cNvSpPr txBox="1"/>
          <p:nvPr/>
        </p:nvSpPr>
        <p:spPr>
          <a:xfrm>
            <a:off x="6002739" y="1880743"/>
            <a:ext cx="240663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Cross-project aggregation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BD84E2-D08D-4790-9D76-42F1C65F6FF3}"/>
              </a:ext>
            </a:extLst>
          </p:cNvPr>
          <p:cNvSpPr txBox="1"/>
          <p:nvPr/>
        </p:nvSpPr>
        <p:spPr>
          <a:xfrm>
            <a:off x="3482590" y="4119856"/>
            <a:ext cx="240663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 err="1">
                <a:solidFill>
                  <a:schemeClr val="bg1"/>
                </a:solidFill>
                <a:highlight>
                  <a:srgbClr val="008080"/>
                </a:highlight>
              </a:rPr>
              <a:t>Excecutive</a:t>
            </a:r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 Report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3C7F443-9272-4EFC-A92A-B2FB03633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341" y="4453138"/>
            <a:ext cx="1870892" cy="13363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DD1FF2-CCE8-438A-A5CE-6E8BC6497546}"/>
              </a:ext>
            </a:extLst>
          </p:cNvPr>
          <p:cNvSpPr txBox="1"/>
          <p:nvPr/>
        </p:nvSpPr>
        <p:spPr>
          <a:xfrm>
            <a:off x="5413159" y="3791338"/>
            <a:ext cx="270325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Natural Language Generation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597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0C1EF5-B214-4CE5-B941-CD0232A12783}"/>
              </a:ext>
            </a:extLst>
          </p:cNvPr>
          <p:cNvSpPr txBox="1">
            <a:spLocks/>
          </p:cNvSpPr>
          <p:nvPr/>
        </p:nvSpPr>
        <p:spPr>
          <a:xfrm>
            <a:off x="223432" y="846676"/>
            <a:ext cx="7783732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LEAP Automated Assets—Project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5E1753-B1F3-4778-8721-456284929AAB}"/>
              </a:ext>
            </a:extLst>
          </p:cNvPr>
          <p:cNvGrpSpPr/>
          <p:nvPr/>
        </p:nvGrpSpPr>
        <p:grpSpPr>
          <a:xfrm>
            <a:off x="471262" y="3856376"/>
            <a:ext cx="2122508" cy="1385450"/>
            <a:chOff x="257575" y="4171300"/>
            <a:chExt cx="1676783" cy="10945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2C9455-B059-405E-A33E-850334DD0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575" y="4171300"/>
              <a:ext cx="1676783" cy="59541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22FACE-70EF-4326-BCF9-222DE96FE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26" y="4766711"/>
              <a:ext cx="1160177" cy="4990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84C7B5-190C-45B8-BC8B-D51872BD34E7}"/>
              </a:ext>
            </a:extLst>
          </p:cNvPr>
          <p:cNvSpPr txBox="1"/>
          <p:nvPr/>
        </p:nvSpPr>
        <p:spPr>
          <a:xfrm>
            <a:off x="1479588" y="4726589"/>
            <a:ext cx="11991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Indicator</a:t>
            </a:r>
          </a:p>
          <a:p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Summaries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866306-F86D-4258-88D0-1D4AE5803239}"/>
              </a:ext>
            </a:extLst>
          </p:cNvPr>
          <p:cNvGrpSpPr/>
          <p:nvPr/>
        </p:nvGrpSpPr>
        <p:grpSpPr>
          <a:xfrm>
            <a:off x="5742789" y="3586176"/>
            <a:ext cx="2486812" cy="1732743"/>
            <a:chOff x="5353987" y="3729602"/>
            <a:chExt cx="3315749" cy="23103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F507AA-16E8-430F-9CEB-5F3C09309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7297" y="3775544"/>
              <a:ext cx="3202439" cy="226438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8D18C-16BA-47EE-BCD4-0DADB89E0D53}"/>
                </a:ext>
              </a:extLst>
            </p:cNvPr>
            <p:cNvSpPr txBox="1"/>
            <p:nvPr/>
          </p:nvSpPr>
          <p:spPr>
            <a:xfrm>
              <a:off x="5353987" y="3729602"/>
              <a:ext cx="2702954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75" dirty="0">
                  <a:solidFill>
                    <a:schemeClr val="bg1"/>
                  </a:solidFill>
                  <a:highlight>
                    <a:srgbClr val="008080"/>
                  </a:highlight>
                </a:rPr>
                <a:t>Milestone &amp; Action Point Tracker</a:t>
              </a:r>
              <a:endParaRPr lang="en-GB" sz="1575" dirty="0">
                <a:solidFill>
                  <a:schemeClr val="bg1"/>
                </a:solidFill>
                <a:highlight>
                  <a:srgbClr val="008080"/>
                </a:highlight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1AADC19-16D6-41E8-8490-370DA6E2A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58" y="2171951"/>
            <a:ext cx="3240456" cy="1198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CA96AE-B29D-42D7-A731-BBB938E3A193}"/>
              </a:ext>
            </a:extLst>
          </p:cNvPr>
          <p:cNvSpPr txBox="1"/>
          <p:nvPr/>
        </p:nvSpPr>
        <p:spPr>
          <a:xfrm>
            <a:off x="1074840" y="2856256"/>
            <a:ext cx="24066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Auto-IPTT, </a:t>
            </a:r>
          </a:p>
          <a:p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Quarterly Reports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0DE93D7-7E23-4D6C-B263-9F97A21BC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485" y="2139928"/>
            <a:ext cx="2028824" cy="1198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EB840-7E18-4359-BA34-CD17FA641136}"/>
              </a:ext>
            </a:extLst>
          </p:cNvPr>
          <p:cNvSpPr txBox="1"/>
          <p:nvPr/>
        </p:nvSpPr>
        <p:spPr>
          <a:xfrm>
            <a:off x="6241335" y="2828940"/>
            <a:ext cx="9402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Data</a:t>
            </a:r>
          </a:p>
          <a:p>
            <a:pPr algn="r"/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Uploads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6C8159B-FF50-4E22-A216-7B79AB423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404" y="3663441"/>
            <a:ext cx="2335789" cy="17237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CA33CC-F1EB-4451-B1A1-9C6D3E7FFDAB}"/>
              </a:ext>
            </a:extLst>
          </p:cNvPr>
          <p:cNvSpPr txBox="1"/>
          <p:nvPr/>
        </p:nvSpPr>
        <p:spPr>
          <a:xfrm>
            <a:off x="3910379" y="4879788"/>
            <a:ext cx="14340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Indicator</a:t>
            </a:r>
          </a:p>
          <a:p>
            <a:pPr algn="r"/>
            <a:r>
              <a:rPr lang="en-US" sz="1575" dirty="0">
                <a:solidFill>
                  <a:schemeClr val="bg1"/>
                </a:solidFill>
                <a:highlight>
                  <a:srgbClr val="008080"/>
                </a:highlight>
              </a:rPr>
              <a:t>Performance</a:t>
            </a:r>
            <a:endParaRPr lang="en-GB" sz="1575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3B4835-53E3-43DD-AE0D-6D34C40C7560}"/>
              </a:ext>
            </a:extLst>
          </p:cNvPr>
          <p:cNvSpPr/>
          <p:nvPr/>
        </p:nvSpPr>
        <p:spPr>
          <a:xfrm>
            <a:off x="1294375" y="5381842"/>
            <a:ext cx="69352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http://www.acdivoca.org/2018/03/introducing-the-monitoring-and-evaluation-bullet-chart/</a:t>
            </a: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DE12DD63-D267-493E-AD1C-6E644A631738}"/>
              </a:ext>
            </a:extLst>
          </p:cNvPr>
          <p:cNvSpPr/>
          <p:nvPr/>
        </p:nvSpPr>
        <p:spPr>
          <a:xfrm>
            <a:off x="1178461" y="5385419"/>
            <a:ext cx="162548" cy="168542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7DFFF18-BD9B-4F6F-9D38-296A44B30008}"/>
              </a:ext>
            </a:extLst>
          </p:cNvPr>
          <p:cNvSpPr/>
          <p:nvPr/>
        </p:nvSpPr>
        <p:spPr>
          <a:xfrm>
            <a:off x="6462566" y="5387194"/>
            <a:ext cx="162548" cy="168542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847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031846"/>
            <a:ext cx="7298422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envision a world in which people are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empowered to succeed in the global economy.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www.acdivoca.org  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72" y="5757467"/>
            <a:ext cx="2011680" cy="5203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2BF643-5C35-41ED-9FCB-A4126B204BD1}"/>
              </a:ext>
            </a:extLst>
          </p:cNvPr>
          <p:cNvSpPr/>
          <p:nvPr/>
        </p:nvSpPr>
        <p:spPr>
          <a:xfrm>
            <a:off x="1274176" y="3874620"/>
            <a:ext cx="7433276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acdivoca.org/data-digest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E5D06-91ED-466E-8532-AEBCF66826F4}"/>
              </a:ext>
            </a:extLst>
          </p:cNvPr>
          <p:cNvSpPr/>
          <p:nvPr/>
        </p:nvSpPr>
        <p:spPr>
          <a:xfrm>
            <a:off x="4029351" y="5249636"/>
            <a:ext cx="10852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Amit Kohli</a:t>
            </a:r>
          </a:p>
          <a:p>
            <a:pPr algn="ctr"/>
            <a:r>
              <a:rPr lang="en-US" sz="1350" dirty="0">
                <a:solidFill>
                  <a:schemeClr val="accent1"/>
                </a:solidFill>
              </a:rPr>
              <a:t>@</a:t>
            </a:r>
            <a:r>
              <a:rPr lang="en-US" sz="1350" dirty="0" err="1">
                <a:solidFill>
                  <a:schemeClr val="accent1"/>
                </a:solidFill>
              </a:rPr>
              <a:t>vizmonkey</a:t>
            </a:r>
            <a:endParaRPr lang="en-US" sz="13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5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388237"/>
            <a:ext cx="6051406" cy="420180"/>
          </a:xfrm>
          <a:noFill/>
        </p:spPr>
        <p:txBody>
          <a:bodyPr vert="horz" wrap="square" lIns="68580" tIns="34290" rIns="68580" bIns="34290" rtlCol="0" anchor="ctr">
            <a:spAutoFit/>
          </a:bodyPr>
          <a:lstStyle/>
          <a:p>
            <a:pPr>
              <a:lnSpc>
                <a:spcPts val="2100"/>
              </a:lnSpc>
            </a:pPr>
            <a:r>
              <a:rPr lang="en-US" b="1" dirty="0"/>
              <a:t>ACDI/VOCA in Brief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22140-9E44-41BF-AFFE-A1403D00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659" y="1901093"/>
            <a:ext cx="5915025" cy="284102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Founded in 1963</a:t>
            </a:r>
          </a:p>
          <a:p>
            <a:r>
              <a:rPr lang="en-GB" dirty="0"/>
              <a:t>501(c)(3) non-profit organization</a:t>
            </a:r>
          </a:p>
          <a:p>
            <a:r>
              <a:rPr lang="en-GB" dirty="0"/>
              <a:t>Total revenues for ACDI/VOCA and Affiliates of approximately $143M</a:t>
            </a:r>
          </a:p>
          <a:p>
            <a:r>
              <a:rPr lang="en-GB" dirty="0"/>
              <a:t>~30</a:t>
            </a:r>
            <a:r>
              <a:rPr lang="en-GB" b="1" dirty="0"/>
              <a:t> </a:t>
            </a:r>
            <a:r>
              <a:rPr lang="en-GB" dirty="0"/>
              <a:t>active projects in 28 countries </a:t>
            </a:r>
          </a:p>
          <a:p>
            <a:r>
              <a:rPr lang="en-GB" dirty="0"/>
              <a:t>~1,800 employees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491D3-3411-495A-952D-FB817A4E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67" y="4358936"/>
            <a:ext cx="3870427" cy="18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1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88C-EA36-4BB0-A4FD-85F11FA2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2BEC-7282-40E3-97B8-6706CCD56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06466"/>
            <a:ext cx="7345680" cy="1311128"/>
          </a:xfr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Management Conceptual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49" y="2588972"/>
            <a:ext cx="4871302" cy="2806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070F94-65E8-4F91-BBA5-222713605BAC}"/>
              </a:ext>
            </a:extLst>
          </p:cNvPr>
          <p:cNvSpPr/>
          <p:nvPr/>
        </p:nvSpPr>
        <p:spPr>
          <a:xfrm>
            <a:off x="5047664" y="5395423"/>
            <a:ext cx="19527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- Steph Locke (@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SteffLocke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)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1FFDBE0A-1FB8-4FC7-8196-A651133F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193965"/>
            <a:ext cx="9227820" cy="416204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b="1" dirty="0"/>
              <a:t>Data Management Conceptual Framework Options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A19128-7C8F-40C3-B4F8-8FAAB9394831}"/>
              </a:ext>
            </a:extLst>
          </p:cNvPr>
          <p:cNvGrpSpPr/>
          <p:nvPr/>
        </p:nvGrpSpPr>
        <p:grpSpPr>
          <a:xfrm>
            <a:off x="1491047" y="1982162"/>
            <a:ext cx="2217421" cy="1660683"/>
            <a:chOff x="892232" y="1738684"/>
            <a:chExt cx="1945178" cy="17875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6305A5-91AC-4169-A8A3-6DE1E51DDA32}"/>
                </a:ext>
              </a:extLst>
            </p:cNvPr>
            <p:cNvSpPr/>
            <p:nvPr/>
          </p:nvSpPr>
          <p:spPr>
            <a:xfrm>
              <a:off x="892232" y="1738684"/>
              <a:ext cx="1945178" cy="1470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VALUE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AAAC72-C5E3-45E1-90E9-A3B3FC99E534}"/>
                </a:ext>
              </a:extLst>
            </p:cNvPr>
            <p:cNvSpPr/>
            <p:nvPr/>
          </p:nvSpPr>
          <p:spPr>
            <a:xfrm>
              <a:off x="1018790" y="1885726"/>
              <a:ext cx="578178" cy="922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PEOPLE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EC1787-0D0F-457C-8086-D27C80A66A13}"/>
                </a:ext>
              </a:extLst>
            </p:cNvPr>
            <p:cNvSpPr/>
            <p:nvPr/>
          </p:nvSpPr>
          <p:spPr>
            <a:xfrm>
              <a:off x="1793740" y="1885726"/>
              <a:ext cx="578178" cy="922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PROCESS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A78213-4E39-4B20-85F5-CC6729327E48}"/>
                </a:ext>
              </a:extLst>
            </p:cNvPr>
            <p:cNvSpPr/>
            <p:nvPr/>
          </p:nvSpPr>
          <p:spPr>
            <a:xfrm>
              <a:off x="2496743" y="1885726"/>
              <a:ext cx="143895" cy="922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T</a:t>
              </a:r>
            </a:p>
            <a:p>
              <a:pPr algn="ctr"/>
              <a:r>
                <a:rPr lang="en-US" sz="788" dirty="0"/>
                <a:t>O</a:t>
              </a:r>
            </a:p>
            <a:p>
              <a:pPr algn="ctr"/>
              <a:r>
                <a:rPr lang="en-US" sz="788" dirty="0"/>
                <a:t>O</a:t>
              </a:r>
            </a:p>
            <a:p>
              <a:pPr algn="ctr"/>
              <a:r>
                <a:rPr lang="en-US" sz="788" dirty="0"/>
                <a:t>L</a:t>
              </a:r>
            </a:p>
            <a:p>
              <a:pPr algn="ctr"/>
              <a:r>
                <a:rPr lang="en-US" sz="788" dirty="0"/>
                <a:t>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300778-7E2D-4794-831E-55F37473EC30}"/>
                </a:ext>
              </a:extLst>
            </p:cNvPr>
            <p:cNvSpPr/>
            <p:nvPr/>
          </p:nvSpPr>
          <p:spPr>
            <a:xfrm>
              <a:off x="892232" y="2808195"/>
              <a:ext cx="1945178" cy="2702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MERL THEORY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553B92-88A1-4199-A1F0-95C2F3529760}"/>
                </a:ext>
              </a:extLst>
            </p:cNvPr>
            <p:cNvSpPr/>
            <p:nvPr/>
          </p:nvSpPr>
          <p:spPr>
            <a:xfrm>
              <a:off x="1188645" y="3079003"/>
              <a:ext cx="1364460" cy="447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00" dirty="0"/>
                <a:t>Paper Forms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59F756-7709-422A-B052-6F0D794715D1}"/>
              </a:ext>
            </a:extLst>
          </p:cNvPr>
          <p:cNvGrpSpPr/>
          <p:nvPr/>
        </p:nvGrpSpPr>
        <p:grpSpPr>
          <a:xfrm>
            <a:off x="5146504" y="3619762"/>
            <a:ext cx="2217421" cy="2105935"/>
            <a:chOff x="5338004" y="3683348"/>
            <a:chExt cx="2956561" cy="28079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5BE1E0-7F1C-4BED-AB04-B4BDEDB6A028}"/>
                </a:ext>
              </a:extLst>
            </p:cNvPr>
            <p:cNvSpPr/>
            <p:nvPr/>
          </p:nvSpPr>
          <p:spPr>
            <a:xfrm>
              <a:off x="5338004" y="3683348"/>
              <a:ext cx="2956561" cy="7751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50200E-A2D0-4C84-94B0-04B8D72BC639}"/>
                </a:ext>
              </a:extLst>
            </p:cNvPr>
            <p:cNvSpPr/>
            <p:nvPr/>
          </p:nvSpPr>
          <p:spPr>
            <a:xfrm>
              <a:off x="5401179" y="4458509"/>
              <a:ext cx="881432" cy="1142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PEOPLE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F7287C-565E-44C7-895C-0447F89CCDBD}"/>
                </a:ext>
              </a:extLst>
            </p:cNvPr>
            <p:cNvSpPr/>
            <p:nvPr/>
          </p:nvSpPr>
          <p:spPr>
            <a:xfrm>
              <a:off x="6437204" y="4458509"/>
              <a:ext cx="881432" cy="1142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PROCESS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C99121-B980-49C0-8C85-033AA5C85582}"/>
                </a:ext>
              </a:extLst>
            </p:cNvPr>
            <p:cNvSpPr/>
            <p:nvPr/>
          </p:nvSpPr>
          <p:spPr>
            <a:xfrm>
              <a:off x="7464866" y="4458509"/>
              <a:ext cx="732766" cy="1142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TOOLS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2FF001-724F-44E4-A589-42E02A398AA6}"/>
                </a:ext>
              </a:extLst>
            </p:cNvPr>
            <p:cNvSpPr/>
            <p:nvPr/>
          </p:nvSpPr>
          <p:spPr>
            <a:xfrm>
              <a:off x="5338004" y="5601167"/>
              <a:ext cx="2956561" cy="3348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MERL THEORY + DATA THEORY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BDD419-0A9C-43C0-B59C-CD34A30A58F0}"/>
                </a:ext>
              </a:extLst>
            </p:cNvPr>
            <p:cNvSpPr/>
            <p:nvPr/>
          </p:nvSpPr>
          <p:spPr>
            <a:xfrm>
              <a:off x="6282612" y="5937263"/>
              <a:ext cx="1694426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100" dirty="0"/>
                <a:t>   System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5FDD0C-2A72-4495-999C-8E601471639D}"/>
              </a:ext>
            </a:extLst>
          </p:cNvPr>
          <p:cNvGrpSpPr/>
          <p:nvPr/>
        </p:nvGrpSpPr>
        <p:grpSpPr>
          <a:xfrm>
            <a:off x="1466950" y="3791086"/>
            <a:ext cx="2313518" cy="1934612"/>
            <a:chOff x="6283158" y="1424491"/>
            <a:chExt cx="2029478" cy="20824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AE2A44-41BF-4F04-8CD4-1FFC171ECFF6}"/>
                </a:ext>
              </a:extLst>
            </p:cNvPr>
            <p:cNvSpPr/>
            <p:nvPr/>
          </p:nvSpPr>
          <p:spPr>
            <a:xfrm>
              <a:off x="6306590" y="1424491"/>
              <a:ext cx="1945178" cy="4612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VALUE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A7CCE-09D3-48A5-8BDB-EF397686F815}"/>
                </a:ext>
              </a:extLst>
            </p:cNvPr>
            <p:cNvSpPr/>
            <p:nvPr/>
          </p:nvSpPr>
          <p:spPr>
            <a:xfrm>
              <a:off x="6433148" y="1885726"/>
              <a:ext cx="143895" cy="922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PEOPLE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904CD9-9CF2-4093-AC2F-C804F7C56EF0}"/>
                </a:ext>
              </a:extLst>
            </p:cNvPr>
            <p:cNvSpPr/>
            <p:nvPr/>
          </p:nvSpPr>
          <p:spPr>
            <a:xfrm>
              <a:off x="6772082" y="1885726"/>
              <a:ext cx="579911" cy="922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PROCESS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91CB79-2A31-48B6-ADFD-1A5872952FAE}"/>
                </a:ext>
              </a:extLst>
            </p:cNvPr>
            <p:cNvSpPr/>
            <p:nvPr/>
          </p:nvSpPr>
          <p:spPr>
            <a:xfrm>
              <a:off x="7475085" y="1885726"/>
              <a:ext cx="579911" cy="922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TOOLS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9D0092-59EC-4CCA-B84F-3471178A4D0C}"/>
                </a:ext>
              </a:extLst>
            </p:cNvPr>
            <p:cNvSpPr/>
            <p:nvPr/>
          </p:nvSpPr>
          <p:spPr>
            <a:xfrm>
              <a:off x="6306590" y="2808195"/>
              <a:ext cx="1945178" cy="2702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THEORY?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1974DB-4F12-4237-80C7-B26EE68FC831}"/>
                </a:ext>
              </a:extLst>
            </p:cNvPr>
            <p:cNvSpPr/>
            <p:nvPr/>
          </p:nvSpPr>
          <p:spPr>
            <a:xfrm>
              <a:off x="6283158" y="3059668"/>
              <a:ext cx="2029478" cy="447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00" dirty="0"/>
                <a:t>External Contractor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CF487-C590-46C5-9243-EFDE9C765F1D}"/>
              </a:ext>
            </a:extLst>
          </p:cNvPr>
          <p:cNvGrpSpPr/>
          <p:nvPr/>
        </p:nvGrpSpPr>
        <p:grpSpPr>
          <a:xfrm>
            <a:off x="5027618" y="1875609"/>
            <a:ext cx="2455190" cy="1785932"/>
            <a:chOff x="6703491" y="1357811"/>
            <a:chExt cx="3273586" cy="23812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100F09-2E7E-465A-9B5E-1E789567F6DD}"/>
                </a:ext>
              </a:extLst>
            </p:cNvPr>
            <p:cNvSpPr/>
            <p:nvPr/>
          </p:nvSpPr>
          <p:spPr>
            <a:xfrm>
              <a:off x="6703491" y="1357811"/>
              <a:ext cx="3273586" cy="3348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VALUE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1815CC-E14F-4B4E-A07A-45D5FA5DDA0D}"/>
                </a:ext>
              </a:extLst>
            </p:cNvPr>
            <p:cNvSpPr/>
            <p:nvPr/>
          </p:nvSpPr>
          <p:spPr>
            <a:xfrm>
              <a:off x="7042638" y="1682344"/>
              <a:ext cx="242164" cy="1142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PEOPLE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F9B22F-1484-4B4B-9D90-03E200A24DA2}"/>
                </a:ext>
              </a:extLst>
            </p:cNvPr>
            <p:cNvSpPr/>
            <p:nvPr/>
          </p:nvSpPr>
          <p:spPr>
            <a:xfrm>
              <a:off x="7607493" y="1707591"/>
              <a:ext cx="242164" cy="1142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PROCESS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978AD6-B543-478A-8586-129920D95F7B}"/>
                </a:ext>
              </a:extLst>
            </p:cNvPr>
            <p:cNvSpPr/>
            <p:nvPr/>
          </p:nvSpPr>
          <p:spPr>
            <a:xfrm>
              <a:off x="7950454" y="1682346"/>
              <a:ext cx="1648870" cy="1142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TOOLS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596A39-0E86-4ADC-8DC2-673F52D8B2EC}"/>
                </a:ext>
              </a:extLst>
            </p:cNvPr>
            <p:cNvSpPr/>
            <p:nvPr/>
          </p:nvSpPr>
          <p:spPr>
            <a:xfrm>
              <a:off x="6703491" y="2825002"/>
              <a:ext cx="3273586" cy="3348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88" dirty="0"/>
                <a:t>IT + DATA THEORY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0DB1BC-46A1-497C-9663-EEC349E473BE}"/>
                </a:ext>
              </a:extLst>
            </p:cNvPr>
            <p:cNvSpPr/>
            <p:nvPr/>
          </p:nvSpPr>
          <p:spPr>
            <a:xfrm>
              <a:off x="6707198" y="3185057"/>
              <a:ext cx="3266194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00" dirty="0"/>
                <a:t>Technocratic dummy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364A5-42C7-42FA-B566-97BB5E34FE47}"/>
              </a:ext>
            </a:extLst>
          </p:cNvPr>
          <p:cNvCxnSpPr/>
          <p:nvPr/>
        </p:nvCxnSpPr>
        <p:spPr>
          <a:xfrm>
            <a:off x="1273926" y="3565917"/>
            <a:ext cx="6627322" cy="0"/>
          </a:xfrm>
          <a:prstGeom prst="line">
            <a:avLst/>
          </a:prstGeom>
          <a:ln w="60325" cmpd="thickThin">
            <a:solidFill>
              <a:schemeClr val="dk1">
                <a:alpha val="4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ED6EEE-B25F-4E6D-993A-B2C92DA3E3B1}"/>
              </a:ext>
            </a:extLst>
          </p:cNvPr>
          <p:cNvCxnSpPr>
            <a:cxnSpLocks/>
          </p:cNvCxnSpPr>
          <p:nvPr/>
        </p:nvCxnSpPr>
        <p:spPr>
          <a:xfrm>
            <a:off x="4413739" y="1905734"/>
            <a:ext cx="0" cy="3600673"/>
          </a:xfrm>
          <a:prstGeom prst="line">
            <a:avLst/>
          </a:prstGeom>
          <a:ln w="60325" cmpd="thickThin">
            <a:solidFill>
              <a:schemeClr val="dk1">
                <a:alpha val="4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92CD813D-A9C4-43EF-BA33-E7F0308F4395}"/>
              </a:ext>
            </a:extLst>
          </p:cNvPr>
          <p:cNvSpPr/>
          <p:nvPr/>
        </p:nvSpPr>
        <p:spPr>
          <a:xfrm>
            <a:off x="4900229" y="2320687"/>
            <a:ext cx="1126746" cy="34263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0" name="Lightning Bolt 49">
            <a:extLst>
              <a:ext uri="{FF2B5EF4-FFF2-40B4-BE49-F238E27FC236}">
                <a16:creationId xmlns:a16="http://schemas.microsoft.com/office/drawing/2014/main" id="{9880DE75-F3A2-4AC9-8478-FBF07C5A6771}"/>
              </a:ext>
            </a:extLst>
          </p:cNvPr>
          <p:cNvSpPr/>
          <p:nvPr/>
        </p:nvSpPr>
        <p:spPr>
          <a:xfrm>
            <a:off x="1326251" y="4528955"/>
            <a:ext cx="661074" cy="238245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A5AF3-AB78-464F-9284-C037179B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15" y="1547246"/>
            <a:ext cx="927953" cy="750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D3EC6A-8806-490D-8D69-D939D910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85" y="5377843"/>
            <a:ext cx="937187" cy="3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9A13-BC2C-4323-9B8A-27664A06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63412"/>
            <a:ext cx="7124700" cy="402674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b="1" dirty="0"/>
              <a:t>LEAP Conceptual Framework in Practice</a:t>
            </a:r>
            <a:endParaRPr lang="en-GB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545324-457C-4203-B433-4D1E83E27677}"/>
              </a:ext>
            </a:extLst>
          </p:cNvPr>
          <p:cNvGrpSpPr/>
          <p:nvPr/>
        </p:nvGrpSpPr>
        <p:grpSpPr>
          <a:xfrm>
            <a:off x="5833383" y="2398606"/>
            <a:ext cx="2695922" cy="1890542"/>
            <a:chOff x="4746567" y="1819571"/>
            <a:chExt cx="3762895" cy="2881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2F33EA-FB09-46BF-B122-79A21377876A}"/>
                </a:ext>
              </a:extLst>
            </p:cNvPr>
            <p:cNvSpPr/>
            <p:nvPr/>
          </p:nvSpPr>
          <p:spPr>
            <a:xfrm>
              <a:off x="4826971" y="2959216"/>
              <a:ext cx="1121822" cy="1347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PEOPLE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31CD0A-D9D9-43EC-809C-C1E1395F7142}"/>
                </a:ext>
              </a:extLst>
            </p:cNvPr>
            <p:cNvSpPr/>
            <p:nvPr/>
          </p:nvSpPr>
          <p:spPr>
            <a:xfrm>
              <a:off x="6145549" y="2959216"/>
              <a:ext cx="1121822" cy="13471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PROCESS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3D1A48-B9D5-495A-BA69-89026070701C}"/>
                </a:ext>
              </a:extLst>
            </p:cNvPr>
            <p:cNvSpPr/>
            <p:nvPr/>
          </p:nvSpPr>
          <p:spPr>
            <a:xfrm>
              <a:off x="7453481" y="2959216"/>
              <a:ext cx="932612" cy="13471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TOOLS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042BCF-A2FB-4C68-895F-A093111C70DB}"/>
                </a:ext>
              </a:extLst>
            </p:cNvPr>
            <p:cNvSpPr/>
            <p:nvPr/>
          </p:nvSpPr>
          <p:spPr>
            <a:xfrm>
              <a:off x="4746567" y="1819571"/>
              <a:ext cx="3762895" cy="11396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VALUE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5E934E-1341-4AFE-AF29-3B3FAA7C0DF8}"/>
                </a:ext>
              </a:extLst>
            </p:cNvPr>
            <p:cNvSpPr/>
            <p:nvPr/>
          </p:nvSpPr>
          <p:spPr>
            <a:xfrm>
              <a:off x="4746567" y="4306371"/>
              <a:ext cx="3762895" cy="394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THEORY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9A559A0-6CAB-40B5-86B1-729A686C58CF}"/>
              </a:ext>
            </a:extLst>
          </p:cNvPr>
          <p:cNvSpPr txBox="1"/>
          <p:nvPr/>
        </p:nvSpPr>
        <p:spPr>
          <a:xfrm>
            <a:off x="1572451" y="2192702"/>
            <a:ext cx="28669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10-day training</a:t>
            </a:r>
          </a:p>
          <a:p>
            <a:r>
              <a:rPr lang="en-US" sz="2100" dirty="0"/>
              <a:t>Remote support</a:t>
            </a:r>
          </a:p>
          <a:p>
            <a:r>
              <a:rPr lang="en-US" sz="2100" dirty="0"/>
              <a:t>MERL Policy</a:t>
            </a:r>
          </a:p>
          <a:p>
            <a:r>
              <a:rPr lang="en-US" sz="2100" dirty="0"/>
              <a:t>Constant Follow-up</a:t>
            </a:r>
            <a:endParaRPr lang="en-US" sz="2100" b="1" dirty="0"/>
          </a:p>
          <a:p>
            <a:r>
              <a:rPr lang="en-US" sz="2100" dirty="0"/>
              <a:t>Standard custom raw relational database</a:t>
            </a:r>
          </a:p>
          <a:p>
            <a:r>
              <a:rPr lang="en-US" sz="2100" dirty="0"/>
              <a:t>Standard webpage</a:t>
            </a:r>
            <a:endParaRPr lang="en-GB" sz="2100" dirty="0"/>
          </a:p>
          <a:p>
            <a:r>
              <a:rPr lang="en-US" sz="2100" dirty="0"/>
              <a:t>Automated reports</a:t>
            </a:r>
          </a:p>
          <a:p>
            <a:r>
              <a:rPr lang="en-US" sz="2100" dirty="0"/>
              <a:t>Standard data input </a:t>
            </a:r>
          </a:p>
          <a:p>
            <a:r>
              <a:rPr lang="en-US" sz="2100" dirty="0"/>
              <a:t>&amp;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F7DD9-A1C1-4841-9D57-616C55F01DA3}"/>
              </a:ext>
            </a:extLst>
          </p:cNvPr>
          <p:cNvSpPr/>
          <p:nvPr/>
        </p:nvSpPr>
        <p:spPr>
          <a:xfrm>
            <a:off x="755006" y="2275219"/>
            <a:ext cx="217484" cy="24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F72CD-87A5-4B8D-B2F2-19F809857706}"/>
              </a:ext>
            </a:extLst>
          </p:cNvPr>
          <p:cNvSpPr/>
          <p:nvPr/>
        </p:nvSpPr>
        <p:spPr>
          <a:xfrm>
            <a:off x="1060938" y="2275217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E01CD9-F611-4892-B0A9-501E24DC6624}"/>
              </a:ext>
            </a:extLst>
          </p:cNvPr>
          <p:cNvSpPr/>
          <p:nvPr/>
        </p:nvSpPr>
        <p:spPr>
          <a:xfrm>
            <a:off x="750670" y="2609269"/>
            <a:ext cx="217484" cy="24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40DCAF-4CD6-4B1A-96F6-01689874D55C}"/>
              </a:ext>
            </a:extLst>
          </p:cNvPr>
          <p:cNvSpPr/>
          <p:nvPr/>
        </p:nvSpPr>
        <p:spPr>
          <a:xfrm>
            <a:off x="1056602" y="2609268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A2978A-65E4-48E4-A5C7-D2C733CF2E3D}"/>
              </a:ext>
            </a:extLst>
          </p:cNvPr>
          <p:cNvSpPr/>
          <p:nvPr/>
        </p:nvSpPr>
        <p:spPr>
          <a:xfrm>
            <a:off x="1056602" y="2919679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9899D2-CEBE-4F5F-9AF8-184536F76883}"/>
              </a:ext>
            </a:extLst>
          </p:cNvPr>
          <p:cNvSpPr/>
          <p:nvPr/>
        </p:nvSpPr>
        <p:spPr>
          <a:xfrm>
            <a:off x="750670" y="3235018"/>
            <a:ext cx="217484" cy="24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4500AE-D656-41CA-AB07-A2884651EA01}"/>
              </a:ext>
            </a:extLst>
          </p:cNvPr>
          <p:cNvSpPr/>
          <p:nvPr/>
        </p:nvSpPr>
        <p:spPr>
          <a:xfrm>
            <a:off x="1056602" y="3235017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5D55E4-E5C1-4FA0-92D6-4A5FE91059DE}"/>
              </a:ext>
            </a:extLst>
          </p:cNvPr>
          <p:cNvSpPr/>
          <p:nvPr/>
        </p:nvSpPr>
        <p:spPr>
          <a:xfrm>
            <a:off x="1360063" y="3235017"/>
            <a:ext cx="217484" cy="24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F9B174-E45A-4210-B049-D52F3DAAAF80}"/>
              </a:ext>
            </a:extLst>
          </p:cNvPr>
          <p:cNvSpPr/>
          <p:nvPr/>
        </p:nvSpPr>
        <p:spPr>
          <a:xfrm>
            <a:off x="1056602" y="3550354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8172D1-870B-46FE-8CC0-E2F9778DFFFF}"/>
              </a:ext>
            </a:extLst>
          </p:cNvPr>
          <p:cNvSpPr/>
          <p:nvPr/>
        </p:nvSpPr>
        <p:spPr>
          <a:xfrm>
            <a:off x="1360063" y="3550354"/>
            <a:ext cx="217484" cy="24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B9CFC4-5BF8-4979-AC85-FBC59159BD92}"/>
              </a:ext>
            </a:extLst>
          </p:cNvPr>
          <p:cNvSpPr/>
          <p:nvPr/>
        </p:nvSpPr>
        <p:spPr>
          <a:xfrm>
            <a:off x="1056602" y="4194499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F56438-9788-4378-B54B-BC1CB177E582}"/>
              </a:ext>
            </a:extLst>
          </p:cNvPr>
          <p:cNvSpPr/>
          <p:nvPr/>
        </p:nvSpPr>
        <p:spPr>
          <a:xfrm>
            <a:off x="1360063" y="4194499"/>
            <a:ext cx="217484" cy="24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A6BD74-75CB-4F48-9073-5A7B9687C269}"/>
              </a:ext>
            </a:extLst>
          </p:cNvPr>
          <p:cNvSpPr/>
          <p:nvPr/>
        </p:nvSpPr>
        <p:spPr>
          <a:xfrm>
            <a:off x="1056602" y="4509835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9F99F5-8002-43A9-B5F6-8B4FA2B05615}"/>
              </a:ext>
            </a:extLst>
          </p:cNvPr>
          <p:cNvSpPr/>
          <p:nvPr/>
        </p:nvSpPr>
        <p:spPr>
          <a:xfrm>
            <a:off x="1360063" y="4509835"/>
            <a:ext cx="217484" cy="24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5A6F7AC-4D5F-41AC-843C-F70004C445B8}"/>
              </a:ext>
            </a:extLst>
          </p:cNvPr>
          <p:cNvGrpSpPr/>
          <p:nvPr/>
        </p:nvGrpSpPr>
        <p:grpSpPr>
          <a:xfrm>
            <a:off x="3631010" y="4217447"/>
            <a:ext cx="5254921" cy="1911116"/>
            <a:chOff x="1785747" y="4770462"/>
            <a:chExt cx="7006561" cy="2548154"/>
          </a:xfrm>
        </p:grpSpPr>
        <p:pic>
          <p:nvPicPr>
            <p:cNvPr id="87" name="Graphic 86" descr="Angry Face with Solid Fill">
              <a:extLst>
                <a:ext uri="{FF2B5EF4-FFF2-40B4-BE49-F238E27FC236}">
                  <a16:creationId xmlns:a16="http://schemas.microsoft.com/office/drawing/2014/main" id="{C3DDD618-7672-412A-B9E3-583162216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3630" y="4770462"/>
              <a:ext cx="914400" cy="914400"/>
            </a:xfrm>
            <a:prstGeom prst="rect">
              <a:avLst/>
            </a:prstGeom>
          </p:spPr>
        </p:pic>
        <p:pic>
          <p:nvPicPr>
            <p:cNvPr id="88" name="Graphic 87" descr="Run">
              <a:extLst>
                <a:ext uri="{FF2B5EF4-FFF2-40B4-BE49-F238E27FC236}">
                  <a16:creationId xmlns:a16="http://schemas.microsoft.com/office/drawing/2014/main" id="{B551E755-8192-46BE-A6FC-B4293A409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5747" y="5082032"/>
              <a:ext cx="2236584" cy="2236584"/>
            </a:xfrm>
            <a:prstGeom prst="rect">
              <a:avLst/>
            </a:prstGeom>
          </p:spPr>
        </p:pic>
        <p:sp>
          <p:nvSpPr>
            <p:cNvPr id="89" name="Speech Bubble: Oval 88">
              <a:extLst>
                <a:ext uri="{FF2B5EF4-FFF2-40B4-BE49-F238E27FC236}">
                  <a16:creationId xmlns:a16="http://schemas.microsoft.com/office/drawing/2014/main" id="{D1130548-BE36-4A80-A1F3-EE76E520F672}"/>
                </a:ext>
              </a:extLst>
            </p:cNvPr>
            <p:cNvSpPr/>
            <p:nvPr/>
          </p:nvSpPr>
          <p:spPr>
            <a:xfrm>
              <a:off x="4281854" y="4889145"/>
              <a:ext cx="4510454" cy="1441939"/>
            </a:xfrm>
            <a:prstGeom prst="wedgeEllipseCallout">
              <a:avLst>
                <a:gd name="adj1" fmla="val -63328"/>
                <a:gd name="adj2" fmla="val -11890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STOP! </a:t>
              </a:r>
            </a:p>
            <a:p>
              <a:pPr algn="ctr"/>
              <a:r>
                <a:rPr lang="en-US" sz="1350" dirty="0"/>
                <a:t>… or I’ll yell “STOP!” again!!!!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681684B-1A57-41CA-A1EE-374F1F8983E8}"/>
              </a:ext>
            </a:extLst>
          </p:cNvPr>
          <p:cNvSpPr/>
          <p:nvPr/>
        </p:nvSpPr>
        <p:spPr>
          <a:xfrm>
            <a:off x="1608027" y="2919679"/>
            <a:ext cx="2641244" cy="562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DD148-F81C-4267-9FA2-1B7D8965F4E8}"/>
              </a:ext>
            </a:extLst>
          </p:cNvPr>
          <p:cNvSpPr/>
          <p:nvPr/>
        </p:nvSpPr>
        <p:spPr>
          <a:xfrm>
            <a:off x="1065620" y="4833616"/>
            <a:ext cx="217484" cy="246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1FC565-82BF-4D4E-A6F9-1E59306E96AE}"/>
              </a:ext>
            </a:extLst>
          </p:cNvPr>
          <p:cNvSpPr/>
          <p:nvPr/>
        </p:nvSpPr>
        <p:spPr>
          <a:xfrm>
            <a:off x="1369081" y="4833616"/>
            <a:ext cx="217484" cy="24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5385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EAF4B8-7B9F-4225-ACF0-4ADDA0077551}"/>
              </a:ext>
            </a:extLst>
          </p:cNvPr>
          <p:cNvCxnSpPr>
            <a:cxnSpLocks/>
          </p:cNvCxnSpPr>
          <p:nvPr/>
        </p:nvCxnSpPr>
        <p:spPr>
          <a:xfrm flipH="1">
            <a:off x="2067777" y="4629150"/>
            <a:ext cx="469190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C5520-741D-46BE-842E-620EC47976C3}"/>
              </a:ext>
            </a:extLst>
          </p:cNvPr>
          <p:cNvCxnSpPr>
            <a:cxnSpLocks/>
          </p:cNvCxnSpPr>
          <p:nvPr/>
        </p:nvCxnSpPr>
        <p:spPr>
          <a:xfrm flipH="1">
            <a:off x="2359423" y="4415790"/>
            <a:ext cx="449198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4094" y="4292233"/>
            <a:ext cx="166799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PROJECT STAFF</a:t>
            </a:r>
          </a:p>
          <a:p>
            <a:pPr algn="ctr"/>
            <a:r>
              <a:rPr lang="en-US" sz="1350" dirty="0">
                <a:solidFill>
                  <a:schemeClr val="accent6"/>
                </a:solidFill>
              </a:rPr>
              <a:t>A TON</a:t>
            </a:r>
            <a:r>
              <a:rPr lang="en-US" sz="1350" dirty="0"/>
              <a:t>!</a:t>
            </a:r>
          </a:p>
          <a:p>
            <a:pPr algn="ctr"/>
            <a:r>
              <a:rPr lang="en-US" sz="1350" dirty="0"/>
              <a:t>SLOW</a:t>
            </a:r>
          </a:p>
          <a:p>
            <a:pPr algn="ctr"/>
            <a:r>
              <a:rPr lang="en-US" sz="1350" dirty="0"/>
              <a:t>CUSTOM</a:t>
            </a:r>
          </a:p>
          <a:p>
            <a:pPr algn="ctr"/>
            <a:endParaRPr lang="en-US" sz="13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CDC970-D56D-4544-B639-5EB9A4FC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756" y="5163706"/>
            <a:ext cx="506198" cy="3980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850035-C73B-495E-9C7A-798705188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5184918"/>
            <a:ext cx="582389" cy="4086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D5DB44-3D0B-4E20-8263-16980EA49CDF}"/>
              </a:ext>
            </a:extLst>
          </p:cNvPr>
          <p:cNvSpPr/>
          <p:nvPr/>
        </p:nvSpPr>
        <p:spPr>
          <a:xfrm>
            <a:off x="6769554" y="4292233"/>
            <a:ext cx="102765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/>
              <a:t>HQ STAFF</a:t>
            </a:r>
          </a:p>
          <a:p>
            <a:pPr algn="ctr"/>
            <a:r>
              <a:rPr lang="en-US" sz="1350" dirty="0"/>
              <a:t>VERY LITTLE</a:t>
            </a:r>
            <a:br>
              <a:rPr lang="en-US" sz="1350" dirty="0"/>
            </a:br>
            <a:r>
              <a:rPr lang="en-US" sz="1350" dirty="0">
                <a:solidFill>
                  <a:schemeClr val="accent6"/>
                </a:solidFill>
              </a:rPr>
              <a:t>VERY FAST</a:t>
            </a:r>
            <a:r>
              <a:rPr lang="en-US" sz="1350" dirty="0"/>
              <a:t>!</a:t>
            </a:r>
          </a:p>
          <a:p>
            <a:pPr algn="ctr"/>
            <a:r>
              <a:rPr lang="en-US" sz="1350" dirty="0"/>
              <a:t>STANDARD</a:t>
            </a:r>
          </a:p>
          <a:p>
            <a:pPr algn="ctr"/>
            <a:endParaRPr lang="en-US" sz="135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C3618-4A4D-46F2-9F25-12F10B6F7794}"/>
              </a:ext>
            </a:extLst>
          </p:cNvPr>
          <p:cNvCxnSpPr>
            <a:cxnSpLocks/>
          </p:cNvCxnSpPr>
          <p:nvPr/>
        </p:nvCxnSpPr>
        <p:spPr>
          <a:xfrm flipH="1">
            <a:off x="1919286" y="4846231"/>
            <a:ext cx="471046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0A7D82-C786-4657-B831-4A2EE60AC727}"/>
              </a:ext>
            </a:extLst>
          </p:cNvPr>
          <p:cNvCxnSpPr>
            <a:cxnSpLocks/>
          </p:cNvCxnSpPr>
          <p:nvPr/>
        </p:nvCxnSpPr>
        <p:spPr>
          <a:xfrm flipH="1">
            <a:off x="2082481" y="5055870"/>
            <a:ext cx="463044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FF1789-C64E-4111-A42F-D24FB6BE7E97}"/>
              </a:ext>
            </a:extLst>
          </p:cNvPr>
          <p:cNvCxnSpPr>
            <a:cxnSpLocks/>
          </p:cNvCxnSpPr>
          <p:nvPr/>
        </p:nvCxnSpPr>
        <p:spPr>
          <a:xfrm flipH="1">
            <a:off x="2082481" y="5368204"/>
            <a:ext cx="4768925" cy="4324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0B5221D-A997-4153-A81F-061D8E4C629B}"/>
              </a:ext>
            </a:extLst>
          </p:cNvPr>
          <p:cNvSpPr/>
          <p:nvPr/>
        </p:nvSpPr>
        <p:spPr>
          <a:xfrm>
            <a:off x="3814773" y="4281269"/>
            <a:ext cx="1514454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350" b="1" dirty="0"/>
              <a:t>RESPONSIBLE</a:t>
            </a:r>
          </a:p>
          <a:p>
            <a:pPr algn="ctr"/>
            <a:r>
              <a:rPr lang="en-US" sz="1350" b="1" dirty="0"/>
              <a:t>AMOUNT OF DATA</a:t>
            </a:r>
          </a:p>
          <a:p>
            <a:pPr algn="ctr"/>
            <a:r>
              <a:rPr lang="en-US" sz="1350" b="1" dirty="0"/>
              <a:t>QUERY SPEEDS</a:t>
            </a:r>
          </a:p>
          <a:p>
            <a:pPr algn="ctr"/>
            <a:r>
              <a:rPr lang="en-US" sz="1350" b="1" dirty="0"/>
              <a:t>REPORT 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CEDCCC-3BF0-4483-9DA8-778DEB802DE7}"/>
              </a:ext>
            </a:extLst>
          </p:cNvPr>
          <p:cNvSpPr/>
          <p:nvPr/>
        </p:nvSpPr>
        <p:spPr>
          <a:xfrm>
            <a:off x="3744128" y="5244264"/>
            <a:ext cx="1655742" cy="3000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TECHNOLOGY</a:t>
            </a:r>
          </a:p>
        </p:txBody>
      </p:sp>
      <p:sp>
        <p:nvSpPr>
          <p:cNvPr id="20" name="Oval 19"/>
          <p:cNvSpPr/>
          <p:nvPr/>
        </p:nvSpPr>
        <p:spPr>
          <a:xfrm>
            <a:off x="2049214" y="1998310"/>
            <a:ext cx="4869180" cy="2288030"/>
          </a:xfrm>
          <a:prstGeom prst="ellipse">
            <a:avLst/>
          </a:prstGeom>
          <a:gradFill flip="none" rotWithShape="1">
            <a:gsLst>
              <a:gs pos="100000">
                <a:srgbClr val="F8F8F8">
                  <a:alpha val="47000"/>
                </a:srgbClr>
              </a:gs>
              <a:gs pos="9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Bent Arrow 5"/>
          <p:cNvSpPr/>
          <p:nvPr/>
        </p:nvSpPr>
        <p:spPr>
          <a:xfrm rot="10800000" flipH="1">
            <a:off x="4505575" y="2663130"/>
            <a:ext cx="1184736" cy="703078"/>
          </a:xfrm>
          <a:prstGeom prst="bentArrow">
            <a:avLst>
              <a:gd name="adj1" fmla="val 25000"/>
              <a:gd name="adj2" fmla="val 24383"/>
              <a:gd name="adj3" fmla="val 40447"/>
              <a:gd name="adj4" fmla="val 595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0800000">
            <a:off x="3446893" y="2663132"/>
            <a:ext cx="1184736" cy="703078"/>
          </a:xfrm>
          <a:prstGeom prst="bentArrow">
            <a:avLst>
              <a:gd name="adj1" fmla="val 25000"/>
              <a:gd name="adj2" fmla="val 22390"/>
              <a:gd name="adj3" fmla="val 40447"/>
              <a:gd name="adj4" fmla="val 595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>
            <a:off x="3176861" y="3444436"/>
            <a:ext cx="2790278" cy="25232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checks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91" y="1955902"/>
            <a:ext cx="696516" cy="707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0001" y="2353144"/>
            <a:ext cx="1909625" cy="1454438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en-US" sz="3038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RAW </a:t>
            </a:r>
          </a:p>
          <a:p>
            <a:pPr algn="ctr"/>
            <a:r>
              <a:rPr lang="en-US" sz="3038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</a:t>
            </a:r>
          </a:p>
          <a:p>
            <a:pPr algn="ctr"/>
            <a:r>
              <a:rPr lang="en-US" sz="3038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1207" y="2332978"/>
            <a:ext cx="2161297" cy="1454438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en-US" sz="303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AGGREGATE </a:t>
            </a:r>
          </a:p>
          <a:p>
            <a:pPr algn="ctr"/>
            <a:r>
              <a:rPr lang="en-US" sz="303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</a:p>
          <a:p>
            <a:pPr algn="ctr"/>
            <a:r>
              <a:rPr lang="en-US" sz="303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56103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88C-EA36-4BB0-A4FD-85F11FA2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Hood…</a:t>
            </a:r>
          </a:p>
        </p:txBody>
      </p:sp>
      <p:pic>
        <p:nvPicPr>
          <p:cNvPr id="4" name="Picture 2" descr="Image result for under the hood">
            <a:extLst>
              <a:ext uri="{FF2B5EF4-FFF2-40B4-BE49-F238E27FC236}">
                <a16:creationId xmlns:a16="http://schemas.microsoft.com/office/drawing/2014/main" id="{760D45C5-175D-4108-B237-BE336C89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31" y="4579863"/>
            <a:ext cx="1425532" cy="10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weater unraveling">
            <a:extLst>
              <a:ext uri="{FF2B5EF4-FFF2-40B4-BE49-F238E27FC236}">
                <a16:creationId xmlns:a16="http://schemas.microsoft.com/office/drawing/2014/main" id="{FBACE819-C0D0-4326-9BC9-F3252974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0" y="4579863"/>
            <a:ext cx="1027554" cy="10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house of cards  icon">
            <a:extLst>
              <a:ext uri="{FF2B5EF4-FFF2-40B4-BE49-F238E27FC236}">
                <a16:creationId xmlns:a16="http://schemas.microsoft.com/office/drawing/2014/main" id="{F194B69D-8FD8-446B-8B89-A4752B94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06" y="4579863"/>
            <a:ext cx="1067774" cy="10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juggling chainsaw icon">
            <a:extLst>
              <a:ext uri="{FF2B5EF4-FFF2-40B4-BE49-F238E27FC236}">
                <a16:creationId xmlns:a16="http://schemas.microsoft.com/office/drawing/2014/main" id="{1647499B-E606-4307-8614-6828776B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35" y="4542737"/>
            <a:ext cx="1392174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warning icon">
            <a:extLst>
              <a:ext uri="{FF2B5EF4-FFF2-40B4-BE49-F238E27FC236}">
                <a16:creationId xmlns:a16="http://schemas.microsoft.com/office/drawing/2014/main" id="{A28BD776-763A-470B-8B60-DA790310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91" y="920729"/>
            <a:ext cx="724673" cy="72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A60D52-1CDD-4987-A242-846EC48ED58A}"/>
              </a:ext>
            </a:extLst>
          </p:cNvPr>
          <p:cNvSpPr/>
          <p:nvPr/>
        </p:nvSpPr>
        <p:spPr>
          <a:xfrm>
            <a:off x="8140342" y="1573339"/>
            <a:ext cx="1003658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Techie </a:t>
            </a:r>
          </a:p>
          <a:p>
            <a:pPr algn="ctr"/>
            <a:r>
              <a:rPr lang="en-US" sz="1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warning!!</a:t>
            </a:r>
          </a:p>
        </p:txBody>
      </p:sp>
    </p:spTree>
    <p:extLst>
      <p:ext uri="{BB962C8B-B14F-4D97-AF65-F5344CB8AC3E}">
        <p14:creationId xmlns:p14="http://schemas.microsoft.com/office/powerpoint/2010/main" val="17857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9A13-BC2C-4323-9B8A-27664A06BFE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b="1" dirty="0"/>
              <a:t>LEAP Software Stack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B3450-D5C1-4DBA-B6EB-71E400C8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13" y="2783707"/>
            <a:ext cx="878681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EA08C-4603-4D1D-989E-F47045D2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21" y="2125200"/>
            <a:ext cx="1135856" cy="9786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545E58-646B-4E90-AD0E-8594044D3785}"/>
              </a:ext>
            </a:extLst>
          </p:cNvPr>
          <p:cNvSpPr/>
          <p:nvPr/>
        </p:nvSpPr>
        <p:spPr>
          <a:xfrm>
            <a:off x="904673" y="2125266"/>
            <a:ext cx="3370634" cy="3875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6831-B2CA-4903-8C61-A7C8F7109280}"/>
              </a:ext>
            </a:extLst>
          </p:cNvPr>
          <p:cNvSpPr/>
          <p:nvPr/>
        </p:nvSpPr>
        <p:spPr>
          <a:xfrm>
            <a:off x="2849748" y="2316399"/>
            <a:ext cx="1310803" cy="3616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61EB06-6BAD-4EC2-A29B-34A91BDC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812" y="4003899"/>
            <a:ext cx="857250" cy="850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FFA4C5-1704-4128-9935-70CEA0CE8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812" y="4997300"/>
            <a:ext cx="857250" cy="8956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54CBBA-8767-423D-BA43-84837AEDA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651" y="2864077"/>
            <a:ext cx="1145149" cy="9003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8A9CB3-60F4-4E78-BE3F-ADDD25FEF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120" y="4997487"/>
            <a:ext cx="1378210" cy="967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C1151E-97CF-4BE9-B3F5-8F08A64F9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049" y="1891225"/>
            <a:ext cx="1070702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4DC92B-A9A0-4D80-A700-F8795C75B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105" y="3880063"/>
            <a:ext cx="850940" cy="9157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D6D79C-6E78-4261-8719-9710EB34514B}"/>
              </a:ext>
            </a:extLst>
          </p:cNvPr>
          <p:cNvSpPr/>
          <p:nvPr/>
        </p:nvSpPr>
        <p:spPr>
          <a:xfrm>
            <a:off x="5413442" y="1762571"/>
            <a:ext cx="1721796" cy="3106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81AE7F-8BF2-4D0E-8FA2-20FBCA3E0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3631" y="3880063"/>
            <a:ext cx="741503" cy="857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2D5A81-958C-4B9C-B611-D61F26CCD481}"/>
              </a:ext>
            </a:extLst>
          </p:cNvPr>
          <p:cNvSpPr txBox="1"/>
          <p:nvPr/>
        </p:nvSpPr>
        <p:spPr>
          <a:xfrm>
            <a:off x="3013143" y="2316398"/>
            <a:ext cx="1020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Each 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BF5C2-576C-43B9-8F3E-AC444771E30F}"/>
              </a:ext>
            </a:extLst>
          </p:cNvPr>
          <p:cNvSpPr txBox="1"/>
          <p:nvPr/>
        </p:nvSpPr>
        <p:spPr>
          <a:xfrm>
            <a:off x="2169889" y="2079172"/>
            <a:ext cx="10201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ACDI/VOCA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8069C-60A2-4310-AFE2-1F486275586C}"/>
              </a:ext>
            </a:extLst>
          </p:cNvPr>
          <p:cNvSpPr txBox="1"/>
          <p:nvPr/>
        </p:nvSpPr>
        <p:spPr>
          <a:xfrm>
            <a:off x="5788289" y="1681088"/>
            <a:ext cx="10201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R-Servers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EF2698-D41B-48BE-BA57-312B1E7245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8435" y="3649621"/>
            <a:ext cx="851627" cy="3091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BC43D8-088C-45DC-8062-45C4A9FCD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57" y="2968723"/>
            <a:ext cx="642938" cy="45005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B0DED4B-3C91-4FAD-B7AF-C09EF6A415DA}"/>
              </a:ext>
            </a:extLst>
          </p:cNvPr>
          <p:cNvSpPr txBox="1"/>
          <p:nvPr/>
        </p:nvSpPr>
        <p:spPr>
          <a:xfrm>
            <a:off x="7576005" y="2642422"/>
            <a:ext cx="1503142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Offline sync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7CF282-3321-45E3-8260-7BED3D529DDC}"/>
              </a:ext>
            </a:extLst>
          </p:cNvPr>
          <p:cNvGrpSpPr/>
          <p:nvPr/>
        </p:nvGrpSpPr>
        <p:grpSpPr>
          <a:xfrm>
            <a:off x="4227100" y="2637765"/>
            <a:ext cx="1031600" cy="1149134"/>
            <a:chOff x="5647841" y="2883809"/>
            <a:chExt cx="1375466" cy="153217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A1164E-4545-455C-97E9-0171417D8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69816" y="3531266"/>
              <a:ext cx="1096911" cy="66426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A4FADFB-3110-4418-BF75-01FC11695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7841" y="4185439"/>
              <a:ext cx="1113911" cy="2305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81BC68C-9740-4010-91D4-E64FFB1A5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57710" y="2883809"/>
              <a:ext cx="980383" cy="30702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6CAAC9-F6B4-4A01-A01C-AFBF64DA3EE3}"/>
                </a:ext>
              </a:extLst>
            </p:cNvPr>
            <p:cNvSpPr txBox="1"/>
            <p:nvPr/>
          </p:nvSpPr>
          <p:spPr>
            <a:xfrm>
              <a:off x="5663056" y="3136220"/>
              <a:ext cx="13602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ODBC Driver 11/13 for SQL Server</a:t>
              </a:r>
            </a:p>
          </p:txBody>
        </p:sp>
      </p:grpSp>
      <p:pic>
        <p:nvPicPr>
          <p:cNvPr id="2050" name="Picture 2" descr="Image result for github icon">
            <a:extLst>
              <a:ext uri="{FF2B5EF4-FFF2-40B4-BE49-F238E27FC236}">
                <a16:creationId xmlns:a16="http://schemas.microsoft.com/office/drawing/2014/main" id="{5BCB2D81-FE97-4086-B05B-0472A676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86" y="1015096"/>
            <a:ext cx="1757363" cy="14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Content Placeholder 26">
            <a:extLst>
              <a:ext uri="{FF2B5EF4-FFF2-40B4-BE49-F238E27FC236}">
                <a16:creationId xmlns:a16="http://schemas.microsoft.com/office/drawing/2014/main" id="{514F8A9B-99AC-4E08-A9BE-74882DF65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7861" y="4751336"/>
            <a:ext cx="1228725" cy="3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56AC37A-E473-4E0D-AED8-555D6DA039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89" y="4314828"/>
            <a:ext cx="1214438" cy="4214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669073-051E-423A-A290-BA33AA5AC9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36" y="3839915"/>
            <a:ext cx="978694" cy="5429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BD1254-8469-4EEF-A458-32CCCB637550}"/>
              </a:ext>
            </a:extLst>
          </p:cNvPr>
          <p:cNvSpPr txBox="1"/>
          <p:nvPr/>
        </p:nvSpPr>
        <p:spPr>
          <a:xfrm>
            <a:off x="7577945" y="3562916"/>
            <a:ext cx="1512096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And sometimes…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11F7D05F-5232-4913-9966-CD11CD2FC66D}"/>
              </a:ext>
            </a:extLst>
          </p:cNvPr>
          <p:cNvSpPr/>
          <p:nvPr/>
        </p:nvSpPr>
        <p:spPr>
          <a:xfrm rot="2825088">
            <a:off x="4189526" y="2309836"/>
            <a:ext cx="1016940" cy="1021691"/>
          </a:xfrm>
          <a:prstGeom prst="bentArrow">
            <a:avLst>
              <a:gd name="adj1" fmla="val 6917"/>
              <a:gd name="adj2" fmla="val 1173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27C530E7-D2D2-4FED-AF8B-EC7B727CA79F}"/>
              </a:ext>
            </a:extLst>
          </p:cNvPr>
          <p:cNvSpPr/>
          <p:nvPr/>
        </p:nvSpPr>
        <p:spPr>
          <a:xfrm rot="13288295">
            <a:off x="4059279" y="3199219"/>
            <a:ext cx="1016940" cy="1021691"/>
          </a:xfrm>
          <a:prstGeom prst="bentArrow">
            <a:avLst>
              <a:gd name="adj1" fmla="val 6917"/>
              <a:gd name="adj2" fmla="val 1173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603DAFC-A35A-4CD8-A453-5B6C18470FA1}"/>
              </a:ext>
            </a:extLst>
          </p:cNvPr>
          <p:cNvSpPr/>
          <p:nvPr/>
        </p:nvSpPr>
        <p:spPr>
          <a:xfrm rot="20793286" flipV="1">
            <a:off x="4128642" y="3449371"/>
            <a:ext cx="1173145" cy="2543570"/>
          </a:xfrm>
          <a:prstGeom prst="bentArrow">
            <a:avLst>
              <a:gd name="adj1" fmla="val 3712"/>
              <a:gd name="adj2" fmla="val 6980"/>
              <a:gd name="adj3" fmla="val 1287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/>
      <p:bldP spid="38" grpId="0" animBg="1"/>
      <p:bldP spid="42" grpId="0" animBg="1"/>
      <p:bldP spid="8" grpId="0" animBg="1"/>
      <p:bldP spid="43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Document_x0020_Type xmlns="a96d1671-b0b4-4464-a043-593dbebfaddd">Templates</Document_x0020_Type>
    <_dlc_DocId xmlns="a96d1671-b0b4-4464-a043-593dbebfaddd">XV4EPD6DQDWV-425280750-279</_dlc_DocId>
    <_dlc_DocIdUrl xmlns="a96d1671-b0b4-4464-a043-593dbebfaddd">
      <Url>https://acdivoca.sharepoint.com/sites/Intranet/Communications%20and%20Outreach/_layouts/15/DocIdRedir.aspx?ID=XV4EPD6DQDWV-425280750-279</Url>
      <Description>XV4EPD6DQDWV-425280750-279</Description>
    </_dlc_DocIdUrl>
    <SharedWithUsers xmlns="a96d1671-b0b4-4464-a043-593dbebfaddd">
      <UserInfo>
        <DisplayName>Jeremy Barnes</DisplayName>
        <AccountId>27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9CFED187BF7488676190980452D03" ma:contentTypeVersion="62" ma:contentTypeDescription="Create a new document." ma:contentTypeScope="" ma:versionID="f761c6092ddb9a8572d85ee000694f16">
  <xsd:schema xmlns:xsd="http://www.w3.org/2001/XMLSchema" xmlns:xs="http://www.w3.org/2001/XMLSchema" xmlns:p="http://schemas.microsoft.com/office/2006/metadata/properties" xmlns:ns2="a96d1671-b0b4-4464-a043-593dbebfaddd" xmlns:ns3="37de64d2-ce74-4969-8515-12d72371f525" xmlns:ns4="http://schemas.microsoft.com/sharepoint/v4" xmlns:ns5="c1c025bf-26bb-4323-b721-4697d7655428" targetNamespace="http://schemas.microsoft.com/office/2006/metadata/properties" ma:root="true" ma:fieldsID="0c3f5eefc4d171069921ffa367690358" ns2:_="" ns3:_="" ns4:_="" ns5:_="">
    <xsd:import namespace="a96d1671-b0b4-4464-a043-593dbebfaddd"/>
    <xsd:import namespace="37de64d2-ce74-4969-8515-12d72371f525"/>
    <xsd:import namespace="http://schemas.microsoft.com/sharepoint/v4"/>
    <xsd:import namespace="c1c025bf-26bb-4323-b721-4697d7655428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SharedWithUsers" minOccurs="0"/>
                <xsd:element ref="ns3:SharingHintHash" minOccurs="0"/>
                <xsd:element ref="ns4:IconOverlay" minOccurs="0"/>
                <xsd:element ref="ns3:SharedWithDetails" minOccurs="0"/>
                <xsd:element ref="ns2:_dlc_DocId" minOccurs="0"/>
                <xsd:element ref="ns2:_dlc_DocIdUrl" minOccurs="0"/>
                <xsd:element ref="ns2:_dlc_DocIdPersistId" minOccurs="0"/>
                <xsd:element ref="ns3:LastSharedByUser" minOccurs="0"/>
                <xsd:element ref="ns3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d1671-b0b4-4464-a043-593dbebfaddd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format="Dropdown" ma:internalName="Document_x0020_Type">
      <xsd:simpleType>
        <xsd:restriction base="dms:Choice">
          <xsd:enumeration value="ACDI/VOCA Brand"/>
          <xsd:enumeration value="Fact Sheets"/>
          <xsd:enumeration value="Past Project Web Briefs"/>
          <xsd:enumeration value="Photos and Videos"/>
          <xsd:enumeration value="Media"/>
          <xsd:enumeration value="Templates"/>
          <xsd:enumeration value="Website and Social Media"/>
          <xsd:enumeration value="Writing Tips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e64d2-ce74-4969-8515-12d72371f525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025bf-26bb-4323-b721-4697d7655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433D9-53EE-411D-B438-D58B6E866577}">
  <ds:schemaRefs>
    <ds:schemaRef ds:uri="http://schemas.openxmlformats.org/package/2006/metadata/core-properties"/>
    <ds:schemaRef ds:uri="http://schemas.microsoft.com/sharepoint/v4"/>
    <ds:schemaRef ds:uri="http://purl.org/dc/terms/"/>
    <ds:schemaRef ds:uri="c1c025bf-26bb-4323-b721-4697d7655428"/>
    <ds:schemaRef ds:uri="http://schemas.microsoft.com/office/2006/documentManagement/types"/>
    <ds:schemaRef ds:uri="http://schemas.microsoft.com/office/infopath/2007/PartnerControls"/>
    <ds:schemaRef ds:uri="a96d1671-b0b4-4464-a043-593dbebfaddd"/>
    <ds:schemaRef ds:uri="http://purl.org/dc/elements/1.1/"/>
    <ds:schemaRef ds:uri="http://schemas.microsoft.com/office/2006/metadata/properties"/>
    <ds:schemaRef ds:uri="37de64d2-ce74-4969-8515-12d72371f52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FDEC1F-96EC-45F7-AEB2-F6A3AEB153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6d1671-b0b4-4464-a043-593dbebfaddd"/>
    <ds:schemaRef ds:uri="37de64d2-ce74-4969-8515-12d72371f525"/>
    <ds:schemaRef ds:uri="http://schemas.microsoft.com/sharepoint/v4"/>
    <ds:schemaRef ds:uri="c1c025bf-26bb-4323-b721-4697d765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826EFB-0280-4C03-8118-EF1242AD4EA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BCE7F47-F312-427C-8E3C-92B8516F46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516</Words>
  <Application>Microsoft Office PowerPoint</Application>
  <PresentationFormat>On-screen Show (4:3)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Times New Roman</vt:lpstr>
      <vt:lpstr>Custom Design</vt:lpstr>
      <vt:lpstr>Office Theme</vt:lpstr>
      <vt:lpstr>1_Custom Design</vt:lpstr>
      <vt:lpstr>ACDI/VOCA toolset Social Data Society</vt:lpstr>
      <vt:lpstr>ACDI/VOCA in Brief</vt:lpstr>
      <vt:lpstr>The concept…</vt:lpstr>
      <vt:lpstr>Data Management Conceptual Framework</vt:lpstr>
      <vt:lpstr>Data Management Conceptual Framework Options</vt:lpstr>
      <vt:lpstr>LEAP Conceptual Framework in Practice</vt:lpstr>
      <vt:lpstr>PowerPoint Presentation</vt:lpstr>
      <vt:lpstr>Under the Hood…</vt:lpstr>
      <vt:lpstr>LEAP Software Stack</vt:lpstr>
      <vt:lpstr>LEAP “Backbone”</vt:lpstr>
      <vt:lpstr>PowerPoint Presentation</vt:lpstr>
      <vt:lpstr>On Automated reports…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Castro</dc:creator>
  <cp:lastModifiedBy>Amit Kohli</cp:lastModifiedBy>
  <cp:revision>54</cp:revision>
  <dcterms:created xsi:type="dcterms:W3CDTF">2017-03-20T14:53:12Z</dcterms:created>
  <dcterms:modified xsi:type="dcterms:W3CDTF">2018-12-17T16:00:22Z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0x01010036D9CFED187BF7488676190980452D03</vt:lpwstr>
  </property>
  <property fmtid="{D5CDD505-2E9C-101B-9397-08002B2CF9AE}" pid="3" name="_dlc_DocIdItemGuid">
    <vt:lpwstr>2529556d-e25b-405e-8ef0-6fc42933b3ca</vt:lpwstr>
  </property>
</Properties>
</file>