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61" r:id="rId3"/>
    <p:sldId id="257" r:id="rId4"/>
    <p:sldId id="258"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82" r:id="rId20"/>
    <p:sldId id="275" r:id="rId21"/>
    <p:sldId id="285" r:id="rId22"/>
    <p:sldId id="286" r:id="rId23"/>
    <p:sldId id="287" r:id="rId24"/>
    <p:sldId id="277" r:id="rId25"/>
    <p:sldId id="276" r:id="rId26"/>
    <p:sldId id="278" r:id="rId27"/>
    <p:sldId id="260" r:id="rId28"/>
    <p:sldId id="279" r:id="rId29"/>
    <p:sldId id="281" r:id="rId30"/>
    <p:sldId id="284" r:id="rId31"/>
    <p:sldId id="280" r:id="rId32"/>
    <p:sldId id="28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16" autoAdjust="0"/>
    <p:restoredTop sz="94660"/>
  </p:normalViewPr>
  <p:slideViewPr>
    <p:cSldViewPr snapToGrid="0">
      <p:cViewPr>
        <p:scale>
          <a:sx n="90" d="100"/>
          <a:sy n="90" d="100"/>
        </p:scale>
        <p:origin x="7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D:\Personal\Thesis\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Accuracy vs. Data Percentage</a:t>
            </a: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v>Dataset 3</c:v>
          </c:tx>
          <c:spPr>
            <a:ln w="22225" cap="rnd">
              <a:solidFill>
                <a:schemeClr val="accent1"/>
              </a:solidFill>
            </a:ln>
            <a:effectLst>
              <a:glow rad="139700">
                <a:schemeClr val="accent1">
                  <a:satMod val="175000"/>
                  <a:alpha val="14000"/>
                </a:schemeClr>
              </a:glow>
            </a:effectLst>
          </c:spPr>
          <c:marker>
            <c:symbol val="none"/>
          </c:marker>
          <c:cat>
            <c:numRef>
              <c:f>'Data Percentage '!$C$7:$G$7</c:f>
              <c:numCache>
                <c:formatCode>0%</c:formatCode>
                <c:ptCount val="5"/>
                <c:pt idx="0">
                  <c:v>0.2</c:v>
                </c:pt>
                <c:pt idx="1">
                  <c:v>0.4</c:v>
                </c:pt>
                <c:pt idx="2">
                  <c:v>0.6</c:v>
                </c:pt>
                <c:pt idx="3">
                  <c:v>0.8</c:v>
                </c:pt>
                <c:pt idx="4">
                  <c:v>1</c:v>
                </c:pt>
              </c:numCache>
            </c:numRef>
          </c:cat>
          <c:val>
            <c:numRef>
              <c:f>'Data Percentage '!$C$10:$G$10</c:f>
              <c:numCache>
                <c:formatCode>0.00%</c:formatCode>
                <c:ptCount val="5"/>
                <c:pt idx="0">
                  <c:v>0.82579999999999998</c:v>
                </c:pt>
                <c:pt idx="1">
                  <c:v>0.8569</c:v>
                </c:pt>
                <c:pt idx="2">
                  <c:v>0.92889999999999995</c:v>
                </c:pt>
                <c:pt idx="3">
                  <c:v>0.9123</c:v>
                </c:pt>
                <c:pt idx="4">
                  <c:v>0.93320000000000003</c:v>
                </c:pt>
              </c:numCache>
            </c:numRef>
          </c:val>
          <c:smooth val="0"/>
          <c:extLst>
            <c:ext xmlns:c16="http://schemas.microsoft.com/office/drawing/2014/chart" uri="{C3380CC4-5D6E-409C-BE32-E72D297353CC}">
              <c16:uniqueId val="{00000000-6209-4FF7-BBD9-CB879A2DC505}"/>
            </c:ext>
          </c:extLst>
        </c:ser>
        <c:ser>
          <c:idx val="1"/>
          <c:order val="1"/>
          <c:tx>
            <c:v>Dataset 8</c:v>
          </c:tx>
          <c:spPr>
            <a:ln w="22225" cap="rnd">
              <a:solidFill>
                <a:schemeClr val="accent2"/>
              </a:solidFill>
            </a:ln>
            <a:effectLst>
              <a:glow rad="139700">
                <a:schemeClr val="accent2">
                  <a:satMod val="175000"/>
                  <a:alpha val="14000"/>
                </a:schemeClr>
              </a:glow>
            </a:effectLst>
          </c:spPr>
          <c:marker>
            <c:symbol val="none"/>
          </c:marker>
          <c:cat>
            <c:numRef>
              <c:f>'Data Percentage '!$C$7:$G$7</c:f>
              <c:numCache>
                <c:formatCode>0%</c:formatCode>
                <c:ptCount val="5"/>
                <c:pt idx="0">
                  <c:v>0.2</c:v>
                </c:pt>
                <c:pt idx="1">
                  <c:v>0.4</c:v>
                </c:pt>
                <c:pt idx="2">
                  <c:v>0.6</c:v>
                </c:pt>
                <c:pt idx="3">
                  <c:v>0.8</c:v>
                </c:pt>
                <c:pt idx="4">
                  <c:v>1</c:v>
                </c:pt>
              </c:numCache>
            </c:numRef>
          </c:cat>
          <c:val>
            <c:numRef>
              <c:f>'Data Percentage '!$C$15:$G$15</c:f>
              <c:numCache>
                <c:formatCode>0.00%</c:formatCode>
                <c:ptCount val="5"/>
                <c:pt idx="0">
                  <c:v>0.80979999999999996</c:v>
                </c:pt>
                <c:pt idx="1">
                  <c:v>0.81089999999999995</c:v>
                </c:pt>
                <c:pt idx="2">
                  <c:v>0.81040000000000001</c:v>
                </c:pt>
                <c:pt idx="3">
                  <c:v>0.8135</c:v>
                </c:pt>
                <c:pt idx="4">
                  <c:v>0.81299999999999994</c:v>
                </c:pt>
              </c:numCache>
            </c:numRef>
          </c:val>
          <c:smooth val="0"/>
          <c:extLst>
            <c:ext xmlns:c16="http://schemas.microsoft.com/office/drawing/2014/chart" uri="{C3380CC4-5D6E-409C-BE32-E72D297353CC}">
              <c16:uniqueId val="{00000001-6209-4FF7-BBD9-CB879A2DC505}"/>
            </c:ext>
          </c:extLst>
        </c:ser>
        <c:ser>
          <c:idx val="2"/>
          <c:order val="2"/>
          <c:tx>
            <c:v>Dataset 10</c:v>
          </c:tx>
          <c:spPr>
            <a:ln w="22225" cap="rnd">
              <a:solidFill>
                <a:schemeClr val="accent3"/>
              </a:solidFill>
            </a:ln>
            <a:effectLst>
              <a:glow rad="139700">
                <a:schemeClr val="accent3">
                  <a:satMod val="175000"/>
                  <a:alpha val="14000"/>
                </a:schemeClr>
              </a:glow>
            </a:effectLst>
          </c:spPr>
          <c:marker>
            <c:symbol val="none"/>
          </c:marker>
          <c:cat>
            <c:numRef>
              <c:f>'Data Percentage '!$C$7:$G$7</c:f>
              <c:numCache>
                <c:formatCode>0%</c:formatCode>
                <c:ptCount val="5"/>
                <c:pt idx="0">
                  <c:v>0.2</c:v>
                </c:pt>
                <c:pt idx="1">
                  <c:v>0.4</c:v>
                </c:pt>
                <c:pt idx="2">
                  <c:v>0.6</c:v>
                </c:pt>
                <c:pt idx="3">
                  <c:v>0.8</c:v>
                </c:pt>
                <c:pt idx="4">
                  <c:v>1</c:v>
                </c:pt>
              </c:numCache>
            </c:numRef>
          </c:cat>
          <c:val>
            <c:numRef>
              <c:f>'Data Percentage '!$C$17:$G$17</c:f>
              <c:numCache>
                <c:formatCode>0.00%</c:formatCode>
                <c:ptCount val="5"/>
                <c:pt idx="0">
                  <c:v>0.78300000000000003</c:v>
                </c:pt>
                <c:pt idx="1">
                  <c:v>0.84350000000000003</c:v>
                </c:pt>
                <c:pt idx="2">
                  <c:v>0.83650000000000002</c:v>
                </c:pt>
                <c:pt idx="3">
                  <c:v>0.85570000000000002</c:v>
                </c:pt>
                <c:pt idx="4">
                  <c:v>0.84560000000000002</c:v>
                </c:pt>
              </c:numCache>
            </c:numRef>
          </c:val>
          <c:smooth val="0"/>
          <c:extLst>
            <c:ext xmlns:c16="http://schemas.microsoft.com/office/drawing/2014/chart" uri="{C3380CC4-5D6E-409C-BE32-E72D297353CC}">
              <c16:uniqueId val="{00000002-6209-4FF7-BBD9-CB879A2DC505}"/>
            </c:ext>
          </c:extLst>
        </c:ser>
        <c:ser>
          <c:idx val="3"/>
          <c:order val="3"/>
          <c:tx>
            <c:v>Dataset 12</c:v>
          </c:tx>
          <c:spPr>
            <a:ln w="22225" cap="rnd">
              <a:solidFill>
                <a:schemeClr val="accent4"/>
              </a:solidFill>
            </a:ln>
            <a:effectLst>
              <a:glow rad="139700">
                <a:schemeClr val="accent4">
                  <a:satMod val="175000"/>
                  <a:alpha val="14000"/>
                </a:schemeClr>
              </a:glow>
            </a:effectLst>
          </c:spPr>
          <c:marker>
            <c:symbol val="none"/>
          </c:marker>
          <c:cat>
            <c:numRef>
              <c:f>'Data Percentage '!$C$7:$G$7</c:f>
              <c:numCache>
                <c:formatCode>0%</c:formatCode>
                <c:ptCount val="5"/>
                <c:pt idx="0">
                  <c:v>0.2</c:v>
                </c:pt>
                <c:pt idx="1">
                  <c:v>0.4</c:v>
                </c:pt>
                <c:pt idx="2">
                  <c:v>0.6</c:v>
                </c:pt>
                <c:pt idx="3">
                  <c:v>0.8</c:v>
                </c:pt>
                <c:pt idx="4">
                  <c:v>1</c:v>
                </c:pt>
              </c:numCache>
            </c:numRef>
          </c:cat>
          <c:val>
            <c:numRef>
              <c:f>'Data Percentage '!$C$19:$G$19</c:f>
              <c:numCache>
                <c:formatCode>0.00%</c:formatCode>
                <c:ptCount val="5"/>
                <c:pt idx="0">
                  <c:v>0.79320000000000002</c:v>
                </c:pt>
                <c:pt idx="1">
                  <c:v>0.83679999999999999</c:v>
                </c:pt>
                <c:pt idx="2">
                  <c:v>0.84809999999999997</c:v>
                </c:pt>
                <c:pt idx="3">
                  <c:v>0.83030000000000004</c:v>
                </c:pt>
                <c:pt idx="4">
                  <c:v>0.85619999999999996</c:v>
                </c:pt>
              </c:numCache>
            </c:numRef>
          </c:val>
          <c:smooth val="0"/>
          <c:extLst>
            <c:ext xmlns:c16="http://schemas.microsoft.com/office/drawing/2014/chart" uri="{C3380CC4-5D6E-409C-BE32-E72D297353CC}">
              <c16:uniqueId val="{00000003-6209-4FF7-BBD9-CB879A2DC505}"/>
            </c:ext>
          </c:extLst>
        </c:ser>
        <c:ser>
          <c:idx val="4"/>
          <c:order val="4"/>
          <c:tx>
            <c:v>Dataset 2</c:v>
          </c:tx>
          <c:spPr>
            <a:ln w="22225" cap="rnd">
              <a:solidFill>
                <a:schemeClr val="accent5"/>
              </a:solidFill>
            </a:ln>
            <a:effectLst>
              <a:glow rad="139700">
                <a:schemeClr val="accent5">
                  <a:satMod val="175000"/>
                  <a:alpha val="14000"/>
                </a:schemeClr>
              </a:glow>
            </a:effectLst>
          </c:spPr>
          <c:marker>
            <c:symbol val="none"/>
          </c:marker>
          <c:val>
            <c:numRef>
              <c:f>'Data Percentage '!$C$9:$G$9</c:f>
              <c:numCache>
                <c:formatCode>0.00%</c:formatCode>
                <c:ptCount val="5"/>
                <c:pt idx="0">
                  <c:v>0.98209999999999997</c:v>
                </c:pt>
                <c:pt idx="1">
                  <c:v>0.99139999999999995</c:v>
                </c:pt>
                <c:pt idx="2">
                  <c:v>0.99319999999999997</c:v>
                </c:pt>
                <c:pt idx="3">
                  <c:v>0.99419999999999997</c:v>
                </c:pt>
                <c:pt idx="4">
                  <c:v>0.99370000000000003</c:v>
                </c:pt>
              </c:numCache>
            </c:numRef>
          </c:val>
          <c:smooth val="0"/>
          <c:extLst>
            <c:ext xmlns:c16="http://schemas.microsoft.com/office/drawing/2014/chart" uri="{C3380CC4-5D6E-409C-BE32-E72D297353CC}">
              <c16:uniqueId val="{00000004-6209-4FF7-BBD9-CB879A2DC505}"/>
            </c:ext>
          </c:extLst>
        </c:ser>
        <c:ser>
          <c:idx val="5"/>
          <c:order val="5"/>
          <c:tx>
            <c:v>Dataset 6</c:v>
          </c:tx>
          <c:spPr>
            <a:ln w="22225" cap="rnd">
              <a:solidFill>
                <a:schemeClr val="accent6"/>
              </a:solidFill>
            </a:ln>
            <a:effectLst>
              <a:glow rad="139700">
                <a:schemeClr val="accent6">
                  <a:satMod val="175000"/>
                  <a:alpha val="14000"/>
                </a:schemeClr>
              </a:glow>
            </a:effectLst>
          </c:spPr>
          <c:marker>
            <c:symbol val="none"/>
          </c:marker>
          <c:val>
            <c:numRef>
              <c:f>'Data Percentage '!$C$13:$G$13</c:f>
              <c:numCache>
                <c:formatCode>0.00%</c:formatCode>
                <c:ptCount val="5"/>
                <c:pt idx="0">
                  <c:v>0.54910000000000003</c:v>
                </c:pt>
                <c:pt idx="1">
                  <c:v>0.58840000000000003</c:v>
                </c:pt>
                <c:pt idx="2">
                  <c:v>0.58940000000000003</c:v>
                </c:pt>
                <c:pt idx="3">
                  <c:v>0.63490000000000002</c:v>
                </c:pt>
                <c:pt idx="4">
                  <c:v>0.64629999999999999</c:v>
                </c:pt>
              </c:numCache>
            </c:numRef>
          </c:val>
          <c:smooth val="0"/>
          <c:extLst>
            <c:ext xmlns:c16="http://schemas.microsoft.com/office/drawing/2014/chart" uri="{C3380CC4-5D6E-409C-BE32-E72D297353CC}">
              <c16:uniqueId val="{00000005-6209-4FF7-BBD9-CB879A2DC505}"/>
            </c:ext>
          </c:extLst>
        </c:ser>
        <c:ser>
          <c:idx val="6"/>
          <c:order val="6"/>
          <c:tx>
            <c:v>Dataset 11</c:v>
          </c:tx>
          <c:spPr>
            <a:ln w="22225" cap="rnd">
              <a:solidFill>
                <a:schemeClr val="accent1">
                  <a:lumMod val="60000"/>
                </a:schemeClr>
              </a:solidFill>
            </a:ln>
            <a:effectLst>
              <a:glow rad="139700">
                <a:schemeClr val="accent1">
                  <a:lumMod val="60000"/>
                  <a:satMod val="175000"/>
                  <a:alpha val="14000"/>
                </a:schemeClr>
              </a:glow>
            </a:effectLst>
          </c:spPr>
          <c:marker>
            <c:symbol val="none"/>
          </c:marker>
          <c:val>
            <c:numRef>
              <c:f>'Data Percentage '!$C$18:$G$18</c:f>
              <c:numCache>
                <c:formatCode>0.00%</c:formatCode>
                <c:ptCount val="5"/>
                <c:pt idx="0">
                  <c:v>0.97019999999999995</c:v>
                </c:pt>
                <c:pt idx="1">
                  <c:v>0.97940000000000005</c:v>
                </c:pt>
                <c:pt idx="2">
                  <c:v>0.9788</c:v>
                </c:pt>
                <c:pt idx="3">
                  <c:v>0.97909999999999997</c:v>
                </c:pt>
                <c:pt idx="4">
                  <c:v>0.97940000000000005</c:v>
                </c:pt>
              </c:numCache>
            </c:numRef>
          </c:val>
          <c:smooth val="0"/>
          <c:extLst>
            <c:ext xmlns:c16="http://schemas.microsoft.com/office/drawing/2014/chart" uri="{C3380CC4-5D6E-409C-BE32-E72D297353CC}">
              <c16:uniqueId val="{00000006-6209-4FF7-BBD9-CB879A2DC505}"/>
            </c:ext>
          </c:extLst>
        </c:ser>
        <c:dLbls>
          <c:showLegendKey val="0"/>
          <c:showVal val="0"/>
          <c:showCatName val="0"/>
          <c:showSerName val="0"/>
          <c:showPercent val="0"/>
          <c:showBubbleSize val="0"/>
        </c:dLbls>
        <c:smooth val="0"/>
        <c:axId val="660447424"/>
        <c:axId val="660457824"/>
      </c:lineChart>
      <c:catAx>
        <c:axId val="6604474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60457824"/>
        <c:crosses val="autoZero"/>
        <c:auto val="1"/>
        <c:lblAlgn val="ctr"/>
        <c:lblOffset val="100"/>
        <c:noMultiLvlLbl val="0"/>
      </c:catAx>
      <c:valAx>
        <c:axId val="660457824"/>
        <c:scaling>
          <c:orientation val="minMax"/>
          <c:max val="1"/>
          <c:min val="0.5"/>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6044742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6957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5952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25608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1671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63933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09A250-FF31-4206-8172-F9D3106AACB1}" type="datetimeFigureOut">
              <a:rPr lang="en-US" smtClean="0"/>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60858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09A250-FF31-4206-8172-F9D3106AACB1}" type="datetimeFigureOut">
              <a:rPr lang="en-US" smtClean="0"/>
              <a:t>7/23/2019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18677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9A250-FF31-4206-8172-F9D3106AACB1}" type="datetimeFigureOut">
              <a:rPr lang="en-US" smtClean="0"/>
              <a:t>7/23/2019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58222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3692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72663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1777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9A250-FF31-4206-8172-F9D3106AACB1}" type="datetimeFigureOut">
              <a:rPr lang="en-US" smtClean="0"/>
              <a:t>7/23/2019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21760923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D-Smart ML</a:t>
            </a:r>
            <a:endParaRPr lang="en-US" dirty="0"/>
          </a:p>
        </p:txBody>
      </p:sp>
      <p:sp>
        <p:nvSpPr>
          <p:cNvPr id="3" name="Subtitle 2"/>
          <p:cNvSpPr>
            <a:spLocks noGrp="1"/>
          </p:cNvSpPr>
          <p:nvPr>
            <p:ph type="subTitle" idx="1"/>
          </p:nvPr>
        </p:nvSpPr>
        <p:spPr/>
        <p:txBody>
          <a:bodyPr/>
          <a:lstStyle/>
          <a:p>
            <a:r>
              <a:rPr lang="en-US" dirty="0" smtClean="0"/>
              <a:t>Distributed Auto ML Library</a:t>
            </a:r>
            <a:endParaRPr lang="en-US" dirty="0"/>
          </a:p>
        </p:txBody>
      </p:sp>
    </p:spTree>
    <p:extLst>
      <p:ext uri="{BB962C8B-B14F-4D97-AF65-F5344CB8AC3E}">
        <p14:creationId xmlns:p14="http://schemas.microsoft.com/office/powerpoint/2010/main" val="1743969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726377"/>
          </a:xfrm>
        </p:spPr>
        <p:txBody>
          <a:bodyPr/>
          <a:lstStyle/>
          <a:p>
            <a:r>
              <a:rPr lang="en-US" dirty="0"/>
              <a:t>G</a:t>
            </a:r>
            <a:r>
              <a:rPr lang="en-US" dirty="0" smtClean="0"/>
              <a:t>et </a:t>
            </a:r>
            <a:r>
              <a:rPr lang="en-US" dirty="0"/>
              <a:t>B</a:t>
            </a:r>
            <a:r>
              <a:rPr lang="en-US" dirty="0" smtClean="0"/>
              <a:t>est Algorithm </a:t>
            </a:r>
            <a:r>
              <a:rPr lang="en-US" sz="2800" dirty="0" smtClean="0"/>
              <a:t>(2)</a:t>
            </a:r>
            <a:endParaRPr lang="en-US" dirty="0"/>
          </a:p>
        </p:txBody>
      </p:sp>
      <p:sp>
        <p:nvSpPr>
          <p:cNvPr id="3" name="Content Placeholder 2"/>
          <p:cNvSpPr>
            <a:spLocks noGrp="1"/>
          </p:cNvSpPr>
          <p:nvPr>
            <p:ph idx="1"/>
          </p:nvPr>
        </p:nvSpPr>
        <p:spPr>
          <a:xfrm>
            <a:off x="646112" y="1419727"/>
            <a:ext cx="9403742" cy="1576136"/>
          </a:xfrm>
        </p:spPr>
        <p:txBody>
          <a:bodyPr>
            <a:normAutofit fontScale="85000" lnSpcReduction="10000"/>
          </a:bodyPr>
          <a:lstStyle/>
          <a:p>
            <a:r>
              <a:rPr lang="en-US" dirty="0"/>
              <a:t>We have used </a:t>
            </a:r>
            <a:r>
              <a:rPr lang="en-US" dirty="0" smtClean="0"/>
              <a:t>GBT Classifier to determine which algorithms (out of the 9 algorithms) is good or bad for each dataset based on its metadata.</a:t>
            </a:r>
          </a:p>
          <a:p>
            <a:r>
              <a:rPr lang="en-US" dirty="0" smtClean="0"/>
              <a:t>The Model saved and used to predict any new dataset</a:t>
            </a:r>
          </a:p>
          <a:p>
            <a:r>
              <a:rPr lang="en-US" dirty="0" smtClean="0"/>
              <a:t>The metrics of this saved models are:</a:t>
            </a:r>
          </a:p>
          <a:p>
            <a:endParaRPr lang="en-US" dirty="0"/>
          </a:p>
        </p:txBody>
      </p:sp>
      <p:sp>
        <p:nvSpPr>
          <p:cNvPr id="5" name="Rectangle 4"/>
          <p:cNvSpPr/>
          <p:nvPr/>
        </p:nvSpPr>
        <p:spPr>
          <a:xfrm>
            <a:off x="1303421" y="3093530"/>
            <a:ext cx="3328737" cy="1200329"/>
          </a:xfrm>
          <a:prstGeom prst="rect">
            <a:avLst/>
          </a:prstGeom>
        </p:spPr>
        <p:txBody>
          <a:bodyPr wrap="square">
            <a:spAutoFit/>
          </a:bodyPr>
          <a:lstStyle/>
          <a:p>
            <a:r>
              <a:rPr lang="en-US" b="1" dirty="0" smtClean="0"/>
              <a:t>- Accuracy</a:t>
            </a:r>
            <a:r>
              <a:rPr lang="en-US" b="1" dirty="0"/>
              <a:t>:  </a:t>
            </a:r>
            <a:r>
              <a:rPr lang="en-US" dirty="0" smtClean="0"/>
              <a:t>79.33 %</a:t>
            </a:r>
            <a:endParaRPr lang="en-US" dirty="0"/>
          </a:p>
          <a:p>
            <a:r>
              <a:rPr lang="en-US" b="1" dirty="0" smtClean="0"/>
              <a:t>- Precision</a:t>
            </a:r>
            <a:r>
              <a:rPr lang="en-US" b="1" dirty="0"/>
              <a:t>:</a:t>
            </a:r>
            <a:r>
              <a:rPr lang="en-US" dirty="0"/>
              <a:t> </a:t>
            </a:r>
            <a:r>
              <a:rPr lang="en-US" dirty="0" smtClean="0"/>
              <a:t>   75.47 %</a:t>
            </a:r>
            <a:endParaRPr lang="en-US" dirty="0"/>
          </a:p>
          <a:p>
            <a:r>
              <a:rPr lang="en-US" b="1" dirty="0" smtClean="0"/>
              <a:t>- Recall</a:t>
            </a:r>
            <a:r>
              <a:rPr lang="en-US" b="1" dirty="0"/>
              <a:t>:    </a:t>
            </a:r>
            <a:r>
              <a:rPr lang="en-US" b="1" dirty="0" smtClean="0"/>
              <a:t>     </a:t>
            </a:r>
            <a:r>
              <a:rPr lang="en-US" dirty="0" smtClean="0"/>
              <a:t>76.92 %</a:t>
            </a:r>
            <a:endParaRPr lang="en-US" dirty="0"/>
          </a:p>
          <a:p>
            <a:r>
              <a:rPr lang="en-US" b="1" dirty="0" smtClean="0"/>
              <a:t>- F-Score</a:t>
            </a:r>
            <a:r>
              <a:rPr lang="en-US" b="1" dirty="0"/>
              <a:t>:</a:t>
            </a:r>
            <a:r>
              <a:rPr lang="en-US" dirty="0"/>
              <a:t>   </a:t>
            </a:r>
            <a:r>
              <a:rPr lang="en-US" dirty="0" smtClean="0"/>
              <a:t>    76.19 %</a:t>
            </a:r>
            <a:endParaRPr lang="en-US" dirty="0"/>
          </a:p>
        </p:txBody>
      </p:sp>
    </p:spTree>
    <p:extLst>
      <p:ext uri="{BB962C8B-B14F-4D97-AF65-F5344CB8AC3E}">
        <p14:creationId xmlns:p14="http://schemas.microsoft.com/office/powerpoint/2010/main" val="1160568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7260" y="3305723"/>
            <a:ext cx="9011929" cy="892606"/>
          </a:xfrm>
        </p:spPr>
        <p:txBody>
          <a:bodyPr/>
          <a:lstStyle/>
          <a:p>
            <a:r>
              <a:rPr lang="en-US" dirty="0"/>
              <a:t>3</a:t>
            </a:r>
            <a:r>
              <a:rPr lang="en-US" dirty="0" smtClean="0"/>
              <a:t>) Hyper-parameters Optimization</a:t>
            </a:r>
            <a:endParaRPr lang="en-US" dirty="0"/>
          </a:p>
        </p:txBody>
      </p:sp>
    </p:spTree>
    <p:extLst>
      <p:ext uri="{BB962C8B-B14F-4D97-AF65-F5344CB8AC3E}">
        <p14:creationId xmlns:p14="http://schemas.microsoft.com/office/powerpoint/2010/main" val="1198606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6377"/>
          </a:xfrm>
        </p:spPr>
        <p:txBody>
          <a:bodyPr/>
          <a:lstStyle/>
          <a:p>
            <a:r>
              <a:rPr lang="en-US" dirty="0" smtClean="0"/>
              <a:t>Hyperband</a:t>
            </a:r>
            <a:endParaRPr lang="en-US" dirty="0"/>
          </a:p>
        </p:txBody>
      </p:sp>
      <p:sp>
        <p:nvSpPr>
          <p:cNvPr id="3" name="Content Placeholder 2"/>
          <p:cNvSpPr>
            <a:spLocks noGrp="1"/>
          </p:cNvSpPr>
          <p:nvPr>
            <p:ph idx="1"/>
          </p:nvPr>
        </p:nvSpPr>
        <p:spPr>
          <a:xfrm>
            <a:off x="646112" y="1467854"/>
            <a:ext cx="9403742" cy="4780546"/>
          </a:xfrm>
        </p:spPr>
        <p:txBody>
          <a:bodyPr>
            <a:normAutofit fontScale="92500" lnSpcReduction="10000"/>
          </a:bodyPr>
          <a:lstStyle/>
          <a:p>
            <a:r>
              <a:rPr lang="en-US" dirty="0"/>
              <a:t>We are using Hyperband in order to determine best hyperparameters quickly, hyperband based on Successive Halving algorithm which allocates exponentially more resources to more promising configurations, the algorithm do the following</a:t>
            </a:r>
            <a:r>
              <a:rPr lang="en-US" dirty="0" smtClean="0"/>
              <a:t>:</a:t>
            </a:r>
          </a:p>
          <a:p>
            <a:pPr marL="0" indent="0">
              <a:buNone/>
            </a:pPr>
            <a:endParaRPr lang="en-US" dirty="0"/>
          </a:p>
          <a:p>
            <a:pPr lvl="1">
              <a:buFont typeface="Wingdings" panose="05000000000000000000" pitchFamily="2" charset="2"/>
              <a:buChar char="§"/>
            </a:pPr>
            <a:r>
              <a:rPr lang="en-US" dirty="0"/>
              <a:t>Uniformly allocate a budget to a set of hyperparameter configurations</a:t>
            </a:r>
          </a:p>
          <a:p>
            <a:pPr lvl="1">
              <a:buFont typeface="Wingdings" panose="05000000000000000000" pitchFamily="2" charset="2"/>
              <a:buChar char="§"/>
            </a:pPr>
            <a:r>
              <a:rPr lang="en-US" dirty="0"/>
              <a:t>Evaluate the performance of all configurations</a:t>
            </a:r>
          </a:p>
          <a:p>
            <a:pPr lvl="1">
              <a:buFont typeface="Wingdings" panose="05000000000000000000" pitchFamily="2" charset="2"/>
              <a:buChar char="§"/>
            </a:pPr>
            <a:r>
              <a:rPr lang="en-US" dirty="0"/>
              <a:t>Throw out the worst half</a:t>
            </a:r>
          </a:p>
          <a:p>
            <a:pPr lvl="1">
              <a:buFont typeface="Wingdings" panose="05000000000000000000" pitchFamily="2" charset="2"/>
              <a:buChar char="§"/>
            </a:pPr>
            <a:r>
              <a:rPr lang="en-US" dirty="0"/>
              <a:t>Repeat until one configuration </a:t>
            </a:r>
            <a:r>
              <a:rPr lang="en-US" dirty="0" smtClean="0"/>
              <a:t>remains</a:t>
            </a:r>
          </a:p>
          <a:p>
            <a:pPr lvl="1">
              <a:buFont typeface="Wingdings" panose="05000000000000000000" pitchFamily="2" charset="2"/>
              <a:buChar char="§"/>
            </a:pPr>
            <a:endParaRPr lang="en-US" dirty="0"/>
          </a:p>
          <a:p>
            <a:r>
              <a:rPr lang="en-US" dirty="0"/>
              <a:t>we have used number of instances (data sampling) as the hyperband resource, so the maximum resources that can be allocated is 100% of data.</a:t>
            </a:r>
          </a:p>
          <a:p>
            <a:pPr lvl="1">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89562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80046"/>
          </a:xfrm>
        </p:spPr>
        <p:txBody>
          <a:bodyPr>
            <a:normAutofit fontScale="90000"/>
          </a:bodyPr>
          <a:lstStyle/>
          <a:p>
            <a:r>
              <a:rPr lang="en-US" dirty="0" smtClean="0"/>
              <a:t>Hyperband </a:t>
            </a:r>
            <a:r>
              <a:rPr lang="en-US" sz="2800" dirty="0" smtClean="0"/>
              <a:t>(1)</a:t>
            </a:r>
            <a:endParaRPr lang="en-US" dirty="0"/>
          </a:p>
        </p:txBody>
      </p:sp>
      <p:sp>
        <p:nvSpPr>
          <p:cNvPr id="6" name="Content Placeholder 5"/>
          <p:cNvSpPr>
            <a:spLocks noGrp="1"/>
          </p:cNvSpPr>
          <p:nvPr>
            <p:ph idx="1"/>
          </p:nvPr>
        </p:nvSpPr>
        <p:spPr>
          <a:xfrm>
            <a:off x="764276" y="1405720"/>
            <a:ext cx="9285578" cy="4842680"/>
          </a:xfrm>
        </p:spPr>
        <p:txBody>
          <a:bodyPr/>
          <a:lstStyle/>
          <a:p>
            <a:r>
              <a:rPr lang="en-US" dirty="0" smtClean="0"/>
              <a:t>Based on Successive Halving, it consists of two loops:</a:t>
            </a:r>
          </a:p>
          <a:p>
            <a:pPr lvl="1">
              <a:buFont typeface="Wingdings" panose="05000000000000000000" pitchFamily="2" charset="2"/>
              <a:buChar char="§"/>
            </a:pPr>
            <a:r>
              <a:rPr lang="en-US" dirty="0"/>
              <a:t>the inner loop invokes SuccessiveHalving for fixed values of n and </a:t>
            </a:r>
            <a:r>
              <a:rPr lang="en-US" dirty="0" smtClean="0"/>
              <a:t>r</a:t>
            </a:r>
          </a:p>
          <a:p>
            <a:pPr lvl="1">
              <a:buFont typeface="Wingdings" panose="05000000000000000000" pitchFamily="2" charset="2"/>
              <a:buChar char="§"/>
            </a:pPr>
            <a:r>
              <a:rPr lang="en-US" dirty="0"/>
              <a:t>the outer loop iterates over different values of n and </a:t>
            </a:r>
            <a:r>
              <a:rPr lang="en-US" dirty="0" smtClean="0"/>
              <a:t>r</a:t>
            </a:r>
          </a:p>
          <a:p>
            <a:r>
              <a:rPr lang="en-US" dirty="0"/>
              <a:t>Hyperband </a:t>
            </a:r>
            <a:r>
              <a:rPr lang="en-US" dirty="0" smtClean="0"/>
              <a:t>Input:</a:t>
            </a:r>
          </a:p>
          <a:p>
            <a:pPr lvl="1">
              <a:buFont typeface="Wingdings" panose="05000000000000000000" pitchFamily="2" charset="2"/>
              <a:buChar char="§"/>
            </a:pPr>
            <a:r>
              <a:rPr lang="en-US" sz="2800" b="1" dirty="0"/>
              <a:t>R</a:t>
            </a:r>
            <a:r>
              <a:rPr lang="en-US" dirty="0"/>
              <a:t>, the maximum amount of resource that can be allocated to a single </a:t>
            </a:r>
            <a:r>
              <a:rPr lang="en-US" dirty="0" smtClean="0"/>
              <a:t>configuration</a:t>
            </a:r>
          </a:p>
          <a:p>
            <a:pPr lvl="1">
              <a:buFont typeface="Wingdings" panose="05000000000000000000" pitchFamily="2" charset="2"/>
              <a:buChar char="§"/>
            </a:pPr>
            <a:r>
              <a:rPr lang="en-US" sz="2800" b="1" dirty="0"/>
              <a:t>η</a:t>
            </a:r>
            <a:r>
              <a:rPr lang="en-US" dirty="0"/>
              <a:t>, an input that controls the proportion of configurations discarded in each round of   SuccessiveHalving</a:t>
            </a:r>
          </a:p>
          <a:p>
            <a:pPr lvl="1"/>
            <a:endParaRPr lang="en-US" dirty="0"/>
          </a:p>
          <a:p>
            <a:pPr lvl="1"/>
            <a:endParaRPr lang="en-US" dirty="0"/>
          </a:p>
        </p:txBody>
      </p:sp>
    </p:spTree>
    <p:extLst>
      <p:ext uri="{BB962C8B-B14F-4D97-AF65-F5344CB8AC3E}">
        <p14:creationId xmlns:p14="http://schemas.microsoft.com/office/powerpoint/2010/main" val="996168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80046"/>
          </a:xfrm>
        </p:spPr>
        <p:txBody>
          <a:bodyPr>
            <a:normAutofit fontScale="90000"/>
          </a:bodyPr>
          <a:lstStyle/>
          <a:p>
            <a:r>
              <a:rPr lang="en-US" dirty="0" smtClean="0"/>
              <a:t>Hyperband </a:t>
            </a:r>
            <a:r>
              <a:rPr lang="en-US" sz="2400" dirty="0" smtClean="0"/>
              <a:t>(2)</a:t>
            </a:r>
            <a:endParaRPr lang="en-US" dirty="0"/>
          </a:p>
        </p:txBody>
      </p:sp>
      <p:sp>
        <p:nvSpPr>
          <p:cNvPr id="4" name="Rounded Rectangle 3"/>
          <p:cNvSpPr/>
          <p:nvPr/>
        </p:nvSpPr>
        <p:spPr>
          <a:xfrm>
            <a:off x="646111" y="1883391"/>
            <a:ext cx="3093376" cy="408068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Bucket 1</a:t>
            </a:r>
          </a:p>
          <a:p>
            <a:pPr algn="ctr"/>
            <a:r>
              <a:rPr lang="en-US" b="1" dirty="0" smtClean="0"/>
              <a:t>(Successive Halving)</a:t>
            </a:r>
          </a:p>
          <a:p>
            <a:pPr algn="ctr"/>
            <a:r>
              <a:rPr lang="en-US" b="1" dirty="0" smtClean="0"/>
              <a:t>n = 81</a:t>
            </a:r>
            <a:endParaRPr lang="en-US" b="1" dirty="0"/>
          </a:p>
        </p:txBody>
      </p:sp>
      <p:sp>
        <p:nvSpPr>
          <p:cNvPr id="5" name="Rounded Rectangle 4"/>
          <p:cNvSpPr/>
          <p:nvPr/>
        </p:nvSpPr>
        <p:spPr>
          <a:xfrm>
            <a:off x="4150996" y="1883388"/>
            <a:ext cx="3093376" cy="40806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Bucket 2</a:t>
            </a:r>
            <a:endParaRPr lang="en-US" b="1" dirty="0"/>
          </a:p>
          <a:p>
            <a:pPr algn="ctr"/>
            <a:r>
              <a:rPr lang="en-US" dirty="0" smtClean="0"/>
              <a:t>Successive Halving</a:t>
            </a:r>
          </a:p>
          <a:p>
            <a:pPr algn="ctr"/>
            <a:r>
              <a:rPr lang="en-US" b="1" dirty="0"/>
              <a:t>n = </a:t>
            </a:r>
            <a:r>
              <a:rPr lang="en-US" b="1" dirty="0" smtClean="0"/>
              <a:t>27</a:t>
            </a:r>
            <a:endParaRPr lang="en-US" dirty="0"/>
          </a:p>
        </p:txBody>
      </p:sp>
      <p:sp>
        <p:nvSpPr>
          <p:cNvPr id="6" name="Rounded Rectangle 5"/>
          <p:cNvSpPr/>
          <p:nvPr/>
        </p:nvSpPr>
        <p:spPr>
          <a:xfrm>
            <a:off x="8181950" y="1883390"/>
            <a:ext cx="3093376" cy="40806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Bucket </a:t>
            </a:r>
            <a:r>
              <a:rPr lang="en-US" sz="2400" b="1" dirty="0" smtClean="0"/>
              <a:t>S </a:t>
            </a:r>
            <a:r>
              <a:rPr lang="en-US" b="1" dirty="0" smtClean="0"/>
              <a:t>max</a:t>
            </a:r>
          </a:p>
          <a:p>
            <a:pPr algn="ctr"/>
            <a:r>
              <a:rPr lang="en-US" dirty="0"/>
              <a:t>Successive Halving</a:t>
            </a:r>
          </a:p>
          <a:p>
            <a:pPr algn="ctr"/>
            <a:endParaRPr lang="en-US" b="1" dirty="0"/>
          </a:p>
        </p:txBody>
      </p:sp>
      <p:sp>
        <p:nvSpPr>
          <p:cNvPr id="7" name="TextBox 6"/>
          <p:cNvSpPr txBox="1"/>
          <p:nvPr/>
        </p:nvSpPr>
        <p:spPr>
          <a:xfrm>
            <a:off x="7335042" y="3692897"/>
            <a:ext cx="665567" cy="461665"/>
          </a:xfrm>
          <a:prstGeom prst="rect">
            <a:avLst/>
          </a:prstGeom>
          <a:noFill/>
        </p:spPr>
        <p:txBody>
          <a:bodyPr wrap="none" rtlCol="0">
            <a:spAutoFit/>
          </a:bodyPr>
          <a:lstStyle/>
          <a:p>
            <a:r>
              <a:rPr lang="en-US" sz="2400" b="1" dirty="0" smtClean="0"/>
              <a:t>…..</a:t>
            </a:r>
            <a:endParaRPr lang="en-US" sz="2400" b="1" dirty="0"/>
          </a:p>
        </p:txBody>
      </p:sp>
    </p:spTree>
    <p:extLst>
      <p:ext uri="{BB962C8B-B14F-4D97-AF65-F5344CB8AC3E}">
        <p14:creationId xmlns:p14="http://schemas.microsoft.com/office/powerpoint/2010/main" val="2522066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812342" y="991952"/>
            <a:ext cx="2308010" cy="572166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aphicFrame>
        <p:nvGraphicFramePr>
          <p:cNvPr id="9" name="Table 8"/>
          <p:cNvGraphicFramePr>
            <a:graphicFrameLocks noGrp="1"/>
          </p:cNvGraphicFramePr>
          <p:nvPr>
            <p:extLst>
              <p:ext uri="{D42A27DB-BD31-4B8C-83A1-F6EECF244321}">
                <p14:modId xmlns:p14="http://schemas.microsoft.com/office/powerpoint/2010/main" val="3877264871"/>
              </p:ext>
            </p:extLst>
          </p:nvPr>
        </p:nvGraphicFramePr>
        <p:xfrm>
          <a:off x="192506" y="785988"/>
          <a:ext cx="2767262" cy="5692212"/>
        </p:xfrm>
        <a:graphic>
          <a:graphicData uri="http://schemas.openxmlformats.org/drawingml/2006/table">
            <a:tbl>
              <a:tblPr firstRow="1" bandRow="1">
                <a:tableStyleId>{21E4AEA4-8DFA-4A89-87EB-49C32662AFE0}</a:tableStyleId>
              </a:tblPr>
              <a:tblGrid>
                <a:gridCol w="585355">
                  <a:extLst>
                    <a:ext uri="{9D8B030D-6E8A-4147-A177-3AD203B41FA5}">
                      <a16:colId xmlns:a16="http://schemas.microsoft.com/office/drawing/2014/main" val="1396347712"/>
                    </a:ext>
                  </a:extLst>
                </a:gridCol>
                <a:gridCol w="585998">
                  <a:extLst>
                    <a:ext uri="{9D8B030D-6E8A-4147-A177-3AD203B41FA5}">
                      <a16:colId xmlns:a16="http://schemas.microsoft.com/office/drawing/2014/main" val="943253013"/>
                    </a:ext>
                  </a:extLst>
                </a:gridCol>
                <a:gridCol w="585999">
                  <a:extLst>
                    <a:ext uri="{9D8B030D-6E8A-4147-A177-3AD203B41FA5}">
                      <a16:colId xmlns:a16="http://schemas.microsoft.com/office/drawing/2014/main" val="1931461066"/>
                    </a:ext>
                  </a:extLst>
                </a:gridCol>
                <a:gridCol w="1009910">
                  <a:extLst>
                    <a:ext uri="{9D8B030D-6E8A-4147-A177-3AD203B41FA5}">
                      <a16:colId xmlns:a16="http://schemas.microsoft.com/office/drawing/2014/main" val="1862237152"/>
                    </a:ext>
                  </a:extLst>
                </a:gridCol>
              </a:tblGrid>
              <a:tr h="316234">
                <a:tc>
                  <a:txBody>
                    <a:bodyPr/>
                    <a:lstStyle/>
                    <a:p>
                      <a:r>
                        <a:rPr lang="en-US" sz="1100" dirty="0" smtClean="0"/>
                        <a:t>depth</a:t>
                      </a:r>
                      <a:endParaRPr lang="en-US" sz="1100" dirty="0"/>
                    </a:p>
                  </a:txBody>
                  <a:tcPr/>
                </a:tc>
                <a:tc>
                  <a:txBody>
                    <a:bodyPr/>
                    <a:lstStyle/>
                    <a:p>
                      <a:r>
                        <a:rPr lang="en-US" sz="1100" dirty="0" smtClean="0"/>
                        <a:t>Bins</a:t>
                      </a:r>
                      <a:endParaRPr lang="en-US" sz="1100" dirty="0"/>
                    </a:p>
                  </a:txBody>
                  <a:tcPr/>
                </a:tc>
                <a:tc>
                  <a:txBody>
                    <a:bodyPr/>
                    <a:lstStyle/>
                    <a:p>
                      <a:r>
                        <a:rPr lang="en-US" sz="1100" dirty="0" smtClean="0"/>
                        <a:t>Trees</a:t>
                      </a:r>
                      <a:endParaRPr lang="en-US" sz="1100" dirty="0"/>
                    </a:p>
                  </a:txBody>
                  <a:tcPr/>
                </a:tc>
                <a:tc>
                  <a:txBody>
                    <a:bodyPr/>
                    <a:lstStyle/>
                    <a:p>
                      <a:r>
                        <a:rPr lang="en-US" sz="1100" dirty="0" smtClean="0"/>
                        <a:t>impurity</a:t>
                      </a:r>
                      <a:endParaRPr lang="en-US" sz="1100" dirty="0"/>
                    </a:p>
                  </a:txBody>
                  <a:tcPr/>
                </a:tc>
                <a:extLst>
                  <a:ext uri="{0D108BD9-81ED-4DB2-BD59-A6C34878D82A}">
                    <a16:rowId xmlns:a16="http://schemas.microsoft.com/office/drawing/2014/main" val="1247770519"/>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10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2634226234"/>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10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1266678788"/>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20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3879056396"/>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20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4001684811"/>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30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3514823359"/>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30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952334250"/>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10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3780366044"/>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10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3957689641"/>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20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1905207508"/>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20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150783616"/>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30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323225899"/>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30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343972637"/>
                  </a:ext>
                </a:extLst>
              </a:tr>
              <a:tr h="316234">
                <a:tc>
                  <a:txBody>
                    <a:bodyPr/>
                    <a:lstStyle/>
                    <a:p>
                      <a:r>
                        <a:rPr lang="en-US" sz="1400" dirty="0" smtClean="0"/>
                        <a:t>5</a:t>
                      </a:r>
                      <a:endParaRPr lang="en-US" sz="1400" dirty="0"/>
                    </a:p>
                  </a:txBody>
                  <a:tcPr/>
                </a:tc>
                <a:tc>
                  <a:txBody>
                    <a:bodyPr/>
                    <a:lstStyle/>
                    <a:p>
                      <a:r>
                        <a:rPr lang="en-US" sz="1400" dirty="0" smtClean="0"/>
                        <a:t>128</a:t>
                      </a:r>
                      <a:endParaRPr lang="en-US" sz="1400" dirty="0"/>
                    </a:p>
                  </a:txBody>
                  <a:tcPr/>
                </a:tc>
                <a:tc>
                  <a:txBody>
                    <a:bodyPr/>
                    <a:lstStyle/>
                    <a:p>
                      <a:r>
                        <a:rPr lang="en-US" sz="1400" dirty="0" smtClean="0"/>
                        <a:t>10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1280607072"/>
                  </a:ext>
                </a:extLst>
              </a:tr>
              <a:tr h="316234">
                <a:tc>
                  <a:txBody>
                    <a:bodyPr/>
                    <a:lstStyle/>
                    <a:p>
                      <a:r>
                        <a:rPr lang="en-US" sz="1400" dirty="0" smtClean="0"/>
                        <a:t>5</a:t>
                      </a:r>
                      <a:endParaRPr lang="en-US" sz="1400" dirty="0"/>
                    </a:p>
                  </a:txBody>
                  <a:tcPr/>
                </a:tc>
                <a:tc>
                  <a:txBody>
                    <a:bodyPr/>
                    <a:lstStyle/>
                    <a:p>
                      <a:r>
                        <a:rPr lang="en-US" sz="1400" dirty="0" smtClean="0"/>
                        <a:t>128</a:t>
                      </a:r>
                      <a:endParaRPr lang="en-US" sz="1400" dirty="0"/>
                    </a:p>
                  </a:txBody>
                  <a:tcPr/>
                </a:tc>
                <a:tc>
                  <a:txBody>
                    <a:bodyPr/>
                    <a:lstStyle/>
                    <a:p>
                      <a:r>
                        <a:rPr lang="en-US" sz="1400" dirty="0" smtClean="0"/>
                        <a:t>10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462792343"/>
                  </a:ext>
                </a:extLst>
              </a:tr>
              <a:tr h="316234">
                <a:tc>
                  <a:txBody>
                    <a:bodyPr/>
                    <a:lstStyle/>
                    <a:p>
                      <a:r>
                        <a:rPr lang="en-US" sz="1400" dirty="0" smtClean="0"/>
                        <a:t>5</a:t>
                      </a:r>
                      <a:endParaRPr lang="en-US" sz="1400" dirty="0"/>
                    </a:p>
                  </a:txBody>
                  <a:tcPr/>
                </a:tc>
                <a:tc>
                  <a:txBody>
                    <a:bodyPr/>
                    <a:lstStyle/>
                    <a:p>
                      <a:r>
                        <a:rPr lang="en-US" sz="1400" dirty="0" smtClean="0"/>
                        <a:t>128</a:t>
                      </a:r>
                      <a:endParaRPr lang="en-US" sz="1400" dirty="0"/>
                    </a:p>
                  </a:txBody>
                  <a:tcPr/>
                </a:tc>
                <a:tc>
                  <a:txBody>
                    <a:bodyPr/>
                    <a:lstStyle/>
                    <a:p>
                      <a:r>
                        <a:rPr lang="en-US" sz="1400" dirty="0" smtClean="0"/>
                        <a:t>20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836130564"/>
                  </a:ext>
                </a:extLst>
              </a:tr>
              <a:tr h="316234">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extLst>
                  <a:ext uri="{0D108BD9-81ED-4DB2-BD59-A6C34878D82A}">
                    <a16:rowId xmlns:a16="http://schemas.microsoft.com/office/drawing/2014/main" val="2856326349"/>
                  </a:ext>
                </a:extLst>
              </a:tr>
              <a:tr h="316234">
                <a:tc>
                  <a:txBody>
                    <a:bodyPr/>
                    <a:lstStyle/>
                    <a:p>
                      <a:r>
                        <a:rPr lang="en-US" sz="1400" dirty="0" smtClean="0"/>
                        <a:t>10</a:t>
                      </a:r>
                      <a:endParaRPr lang="en-US" sz="1400" dirty="0"/>
                    </a:p>
                  </a:txBody>
                  <a:tcPr/>
                </a:tc>
                <a:tc>
                  <a:txBody>
                    <a:bodyPr/>
                    <a:lstStyle/>
                    <a:p>
                      <a:r>
                        <a:rPr lang="en-US" sz="1400" dirty="0" smtClean="0"/>
                        <a:t>128</a:t>
                      </a:r>
                      <a:endParaRPr lang="en-US" sz="1400" dirty="0"/>
                    </a:p>
                  </a:txBody>
                  <a:tcPr/>
                </a:tc>
                <a:tc>
                  <a:txBody>
                    <a:bodyPr/>
                    <a:lstStyle/>
                    <a:p>
                      <a:r>
                        <a:rPr lang="en-US" sz="1400" dirty="0" smtClean="0"/>
                        <a:t>30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1088092244"/>
                  </a:ext>
                </a:extLst>
              </a:tr>
            </a:tbl>
          </a:graphicData>
        </a:graphic>
      </p:graphicFrame>
      <p:sp>
        <p:nvSpPr>
          <p:cNvPr id="10" name="Rounded Rectangle 9"/>
          <p:cNvSpPr/>
          <p:nvPr/>
        </p:nvSpPr>
        <p:spPr>
          <a:xfrm>
            <a:off x="7396526" y="991951"/>
            <a:ext cx="2181163" cy="572166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1" name="Rounded Rectangle 10"/>
          <p:cNvSpPr/>
          <p:nvPr/>
        </p:nvSpPr>
        <p:spPr>
          <a:xfrm>
            <a:off x="9853863" y="930397"/>
            <a:ext cx="2198695" cy="57832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cxnSp>
        <p:nvCxnSpPr>
          <p:cNvPr id="13" name="Straight Arrow Connector 12"/>
          <p:cNvCxnSpPr/>
          <p:nvPr/>
        </p:nvCxnSpPr>
        <p:spPr>
          <a:xfrm>
            <a:off x="3046197" y="3854275"/>
            <a:ext cx="1744289" cy="120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Rectangle 13"/>
          <p:cNvSpPr/>
          <p:nvPr/>
        </p:nvSpPr>
        <p:spPr>
          <a:xfrm>
            <a:off x="5009834" y="1154896"/>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p:cNvSpPr txBox="1"/>
          <p:nvPr/>
        </p:nvSpPr>
        <p:spPr>
          <a:xfrm>
            <a:off x="4990076" y="622620"/>
            <a:ext cx="1959191" cy="307777"/>
          </a:xfrm>
          <a:prstGeom prst="rect">
            <a:avLst/>
          </a:prstGeom>
          <a:noFill/>
        </p:spPr>
        <p:txBody>
          <a:bodyPr wrap="none" rtlCol="0">
            <a:spAutoFit/>
          </a:bodyPr>
          <a:lstStyle/>
          <a:p>
            <a:r>
              <a:rPr lang="en-US" sz="1400" dirty="0" smtClean="0"/>
              <a:t>Hyperparameters:</a:t>
            </a:r>
            <a:r>
              <a:rPr lang="en-US" sz="1400" b="1" dirty="0" smtClean="0"/>
              <a:t>81</a:t>
            </a:r>
          </a:p>
        </p:txBody>
      </p:sp>
      <p:sp>
        <p:nvSpPr>
          <p:cNvPr id="18" name="TextBox 17"/>
          <p:cNvSpPr txBox="1"/>
          <p:nvPr/>
        </p:nvSpPr>
        <p:spPr>
          <a:xfrm>
            <a:off x="5175260" y="300630"/>
            <a:ext cx="1539204" cy="369332"/>
          </a:xfrm>
          <a:prstGeom prst="rect">
            <a:avLst/>
          </a:prstGeom>
          <a:noFill/>
        </p:spPr>
        <p:txBody>
          <a:bodyPr wrap="none" rtlCol="0">
            <a:spAutoFit/>
          </a:bodyPr>
          <a:lstStyle/>
          <a:p>
            <a:r>
              <a:rPr lang="en-US" b="1" dirty="0" smtClean="0"/>
              <a:t>Session One</a:t>
            </a:r>
            <a:endParaRPr lang="en-US" b="1" dirty="0"/>
          </a:p>
        </p:txBody>
      </p:sp>
      <p:sp>
        <p:nvSpPr>
          <p:cNvPr id="19" name="TextBox 18"/>
          <p:cNvSpPr txBox="1"/>
          <p:nvPr/>
        </p:nvSpPr>
        <p:spPr>
          <a:xfrm>
            <a:off x="7650439" y="312396"/>
            <a:ext cx="1487908" cy="369332"/>
          </a:xfrm>
          <a:prstGeom prst="rect">
            <a:avLst/>
          </a:prstGeom>
          <a:noFill/>
        </p:spPr>
        <p:txBody>
          <a:bodyPr wrap="none" rtlCol="0">
            <a:spAutoFit/>
          </a:bodyPr>
          <a:lstStyle/>
          <a:p>
            <a:r>
              <a:rPr lang="en-US" b="1" dirty="0" smtClean="0"/>
              <a:t>Session Two</a:t>
            </a:r>
            <a:endParaRPr lang="en-US" b="1" dirty="0"/>
          </a:p>
        </p:txBody>
      </p:sp>
      <p:sp>
        <p:nvSpPr>
          <p:cNvPr id="20" name="TextBox 19"/>
          <p:cNvSpPr txBox="1"/>
          <p:nvPr/>
        </p:nvSpPr>
        <p:spPr>
          <a:xfrm>
            <a:off x="10074322" y="277352"/>
            <a:ext cx="1662635" cy="369332"/>
          </a:xfrm>
          <a:prstGeom prst="rect">
            <a:avLst/>
          </a:prstGeom>
          <a:noFill/>
        </p:spPr>
        <p:txBody>
          <a:bodyPr wrap="none" rtlCol="0">
            <a:spAutoFit/>
          </a:bodyPr>
          <a:lstStyle/>
          <a:p>
            <a:r>
              <a:rPr lang="en-US" b="1" dirty="0" smtClean="0"/>
              <a:t>Session Three</a:t>
            </a:r>
            <a:endParaRPr lang="en-US" b="1" dirty="0"/>
          </a:p>
        </p:txBody>
      </p:sp>
      <p:sp>
        <p:nvSpPr>
          <p:cNvPr id="21" name="TextBox 20"/>
          <p:cNvSpPr txBox="1"/>
          <p:nvPr/>
        </p:nvSpPr>
        <p:spPr>
          <a:xfrm>
            <a:off x="4989897" y="1154895"/>
            <a:ext cx="1882888" cy="523220"/>
          </a:xfrm>
          <a:prstGeom prst="rect">
            <a:avLst/>
          </a:prstGeom>
          <a:noFill/>
        </p:spPr>
        <p:txBody>
          <a:bodyPr wrap="none" rtlCol="0">
            <a:spAutoFit/>
          </a:bodyPr>
          <a:lstStyle/>
          <a:p>
            <a:pPr algn="ctr"/>
            <a:r>
              <a:rPr lang="en-US" sz="1400" dirty="0" smtClean="0">
                <a:solidFill>
                  <a:schemeClr val="bg1"/>
                </a:solidFill>
              </a:rPr>
              <a:t>Hyperparameters:</a:t>
            </a:r>
            <a:r>
              <a:rPr lang="en-US" sz="1400" b="1" dirty="0" smtClean="0">
                <a:solidFill>
                  <a:schemeClr val="bg1"/>
                </a:solidFill>
              </a:rPr>
              <a:t>81</a:t>
            </a:r>
          </a:p>
          <a:p>
            <a:pPr algn="ctr"/>
            <a:r>
              <a:rPr lang="en-US" sz="1400" dirty="0" smtClean="0">
                <a:solidFill>
                  <a:schemeClr val="bg1"/>
                </a:solidFill>
              </a:rPr>
              <a:t>Data Percentage:</a:t>
            </a:r>
            <a:r>
              <a:rPr lang="en-US" sz="1400" b="1" dirty="0" smtClean="0">
                <a:solidFill>
                  <a:schemeClr val="bg1"/>
                </a:solidFill>
              </a:rPr>
              <a:t>1.23</a:t>
            </a:r>
            <a:r>
              <a:rPr lang="en-US" sz="1400" b="1" dirty="0">
                <a:solidFill>
                  <a:schemeClr val="bg1"/>
                </a:solidFill>
              </a:rPr>
              <a:t>%</a:t>
            </a:r>
            <a:endParaRPr lang="en-US" sz="1400" b="1" dirty="0" smtClean="0">
              <a:solidFill>
                <a:schemeClr val="bg1"/>
              </a:solidFill>
            </a:endParaRPr>
          </a:p>
        </p:txBody>
      </p:sp>
      <p:sp>
        <p:nvSpPr>
          <p:cNvPr id="27" name="TextBox 26"/>
          <p:cNvSpPr txBox="1"/>
          <p:nvPr/>
        </p:nvSpPr>
        <p:spPr>
          <a:xfrm>
            <a:off x="3008250" y="3089787"/>
            <a:ext cx="1755609" cy="738664"/>
          </a:xfrm>
          <a:prstGeom prst="rect">
            <a:avLst/>
          </a:prstGeom>
          <a:noFill/>
        </p:spPr>
        <p:txBody>
          <a:bodyPr wrap="none" rtlCol="0">
            <a:spAutoFit/>
          </a:bodyPr>
          <a:lstStyle/>
          <a:p>
            <a:pPr algn="ctr"/>
            <a:r>
              <a:rPr lang="en-US" sz="1400" dirty="0" smtClean="0"/>
              <a:t>Randomly Get </a:t>
            </a:r>
            <a:r>
              <a:rPr lang="en-US" sz="1400" b="1" dirty="0" smtClean="0"/>
              <a:t>81</a:t>
            </a:r>
          </a:p>
          <a:p>
            <a:pPr algn="ctr"/>
            <a:r>
              <a:rPr lang="en-US" sz="1400" dirty="0" smtClean="0"/>
              <a:t>Hyperparameters </a:t>
            </a:r>
          </a:p>
          <a:p>
            <a:pPr algn="ctr"/>
            <a:r>
              <a:rPr lang="en-US" sz="1400" dirty="0" smtClean="0"/>
              <a:t>value</a:t>
            </a:r>
          </a:p>
        </p:txBody>
      </p:sp>
      <p:sp>
        <p:nvSpPr>
          <p:cNvPr id="28" name="TextBox 27"/>
          <p:cNvSpPr txBox="1"/>
          <p:nvPr/>
        </p:nvSpPr>
        <p:spPr>
          <a:xfrm>
            <a:off x="264698" y="447433"/>
            <a:ext cx="2590774" cy="307777"/>
          </a:xfrm>
          <a:prstGeom prst="rect">
            <a:avLst/>
          </a:prstGeom>
          <a:noFill/>
        </p:spPr>
        <p:txBody>
          <a:bodyPr wrap="none" rtlCol="0">
            <a:spAutoFit/>
          </a:bodyPr>
          <a:lstStyle/>
          <a:p>
            <a:r>
              <a:rPr lang="en-US" sz="1400" dirty="0" smtClean="0"/>
              <a:t>All Hyperparameters Values</a:t>
            </a:r>
            <a:endParaRPr lang="en-US" sz="1400" b="1" dirty="0" smtClean="0"/>
          </a:p>
        </p:txBody>
      </p:sp>
      <p:sp>
        <p:nvSpPr>
          <p:cNvPr id="42" name="Curved Right Arrow 41"/>
          <p:cNvSpPr/>
          <p:nvPr/>
        </p:nvSpPr>
        <p:spPr>
          <a:xfrm>
            <a:off x="5207892" y="1695635"/>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TextBox 42"/>
          <p:cNvSpPr txBox="1"/>
          <p:nvPr/>
        </p:nvSpPr>
        <p:spPr>
          <a:xfrm>
            <a:off x="5693279" y="1704676"/>
            <a:ext cx="705642" cy="307777"/>
          </a:xfrm>
          <a:prstGeom prst="rect">
            <a:avLst/>
          </a:prstGeom>
          <a:noFill/>
        </p:spPr>
        <p:txBody>
          <a:bodyPr wrap="none" rtlCol="0">
            <a:spAutoFit/>
          </a:bodyPr>
          <a:lstStyle/>
          <a:p>
            <a:r>
              <a:rPr lang="en-US" sz="1400" dirty="0" smtClean="0"/>
              <a:t>81 run</a:t>
            </a:r>
            <a:endParaRPr lang="en-US" sz="1400" b="1" dirty="0" smtClean="0"/>
          </a:p>
        </p:txBody>
      </p:sp>
      <p:sp>
        <p:nvSpPr>
          <p:cNvPr id="44" name="TextBox 43"/>
          <p:cNvSpPr txBox="1"/>
          <p:nvPr/>
        </p:nvSpPr>
        <p:spPr>
          <a:xfrm>
            <a:off x="5875369" y="2140382"/>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45" name="Rectangle 44"/>
          <p:cNvSpPr/>
          <p:nvPr/>
        </p:nvSpPr>
        <p:spPr>
          <a:xfrm>
            <a:off x="5014216" y="2462574"/>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TextBox 45"/>
          <p:cNvSpPr txBox="1"/>
          <p:nvPr/>
        </p:nvSpPr>
        <p:spPr>
          <a:xfrm>
            <a:off x="5058789" y="2462573"/>
            <a:ext cx="1791516" cy="523220"/>
          </a:xfrm>
          <a:prstGeom prst="rect">
            <a:avLst/>
          </a:prstGeom>
          <a:noFill/>
        </p:spPr>
        <p:txBody>
          <a:bodyPr wrap="none" rtlCol="0">
            <a:spAutoFit/>
          </a:bodyPr>
          <a:lstStyle/>
          <a:p>
            <a:pPr algn="ctr"/>
            <a:r>
              <a:rPr lang="en-US" sz="1400" dirty="0" smtClean="0">
                <a:solidFill>
                  <a:schemeClr val="bg1"/>
                </a:solidFill>
              </a:rPr>
              <a:t>Hyperparameters:</a:t>
            </a:r>
            <a:r>
              <a:rPr lang="en-US" sz="1400" b="1" dirty="0" smtClean="0">
                <a:solidFill>
                  <a:schemeClr val="bg1"/>
                </a:solidFill>
              </a:rPr>
              <a:t>27</a:t>
            </a:r>
          </a:p>
          <a:p>
            <a:pPr algn="ctr"/>
            <a:r>
              <a:rPr lang="en-US" sz="1400" dirty="0">
                <a:solidFill>
                  <a:schemeClr val="bg1"/>
                </a:solidFill>
              </a:rPr>
              <a:t>Data Percentage:</a:t>
            </a:r>
            <a:r>
              <a:rPr lang="en-US" sz="1400" b="1" dirty="0">
                <a:solidFill>
                  <a:schemeClr val="bg1"/>
                </a:solidFill>
              </a:rPr>
              <a:t>3.7%</a:t>
            </a:r>
            <a:endParaRPr lang="en-US" sz="1400" b="1" dirty="0" smtClean="0">
              <a:solidFill>
                <a:schemeClr val="bg1"/>
              </a:solidFill>
            </a:endParaRPr>
          </a:p>
        </p:txBody>
      </p:sp>
      <p:sp>
        <p:nvSpPr>
          <p:cNvPr id="47" name="Curved Right Arrow 46"/>
          <p:cNvSpPr/>
          <p:nvPr/>
        </p:nvSpPr>
        <p:spPr>
          <a:xfrm>
            <a:off x="5212274" y="3003313"/>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TextBox 47"/>
          <p:cNvSpPr txBox="1"/>
          <p:nvPr/>
        </p:nvSpPr>
        <p:spPr>
          <a:xfrm>
            <a:off x="5697661" y="3012354"/>
            <a:ext cx="705642" cy="307777"/>
          </a:xfrm>
          <a:prstGeom prst="rect">
            <a:avLst/>
          </a:prstGeom>
          <a:noFill/>
        </p:spPr>
        <p:txBody>
          <a:bodyPr wrap="none" rtlCol="0">
            <a:spAutoFit/>
          </a:bodyPr>
          <a:lstStyle/>
          <a:p>
            <a:r>
              <a:rPr lang="en-US" sz="1400" dirty="0" smtClean="0"/>
              <a:t>27 run</a:t>
            </a:r>
            <a:endParaRPr lang="en-US" sz="1400" b="1" dirty="0" smtClean="0"/>
          </a:p>
        </p:txBody>
      </p:sp>
      <p:sp>
        <p:nvSpPr>
          <p:cNvPr id="49" name="Rectangle 48"/>
          <p:cNvSpPr/>
          <p:nvPr/>
        </p:nvSpPr>
        <p:spPr>
          <a:xfrm>
            <a:off x="5002498" y="3770251"/>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TextBox 49"/>
          <p:cNvSpPr txBox="1"/>
          <p:nvPr/>
        </p:nvSpPr>
        <p:spPr>
          <a:xfrm>
            <a:off x="4988019" y="3770250"/>
            <a:ext cx="1974258" cy="523220"/>
          </a:xfrm>
          <a:prstGeom prst="rect">
            <a:avLst/>
          </a:prstGeom>
          <a:noFill/>
        </p:spPr>
        <p:txBody>
          <a:bodyPr wrap="none" rtlCol="0">
            <a:spAutoFit/>
          </a:bodyPr>
          <a:lstStyle/>
          <a:p>
            <a:pPr algn="ctr"/>
            <a:r>
              <a:rPr lang="en-US" sz="1400" dirty="0" smtClean="0">
                <a:solidFill>
                  <a:schemeClr val="bg1"/>
                </a:solidFill>
              </a:rPr>
              <a:t>Hyperparameters:</a:t>
            </a:r>
            <a:r>
              <a:rPr lang="en-US" sz="1400" b="1" dirty="0">
                <a:solidFill>
                  <a:schemeClr val="bg1"/>
                </a:solidFill>
              </a:rPr>
              <a:t>9</a:t>
            </a:r>
            <a:endParaRPr lang="en-US" sz="1400" b="1" dirty="0" smtClean="0">
              <a:solidFill>
                <a:schemeClr val="bg1"/>
              </a:solidFill>
            </a:endParaRPr>
          </a:p>
          <a:p>
            <a:pPr algn="ctr"/>
            <a:r>
              <a:rPr lang="en-US" sz="1400" dirty="0">
                <a:solidFill>
                  <a:schemeClr val="bg1"/>
                </a:solidFill>
              </a:rPr>
              <a:t>Data Percentage:</a:t>
            </a:r>
            <a:r>
              <a:rPr lang="en-US" sz="1400" b="1" dirty="0">
                <a:solidFill>
                  <a:schemeClr val="bg1"/>
                </a:solidFill>
              </a:rPr>
              <a:t>11.11%</a:t>
            </a:r>
            <a:endParaRPr lang="en-US" sz="1400" b="1" dirty="0" smtClean="0">
              <a:solidFill>
                <a:schemeClr val="bg1"/>
              </a:solidFill>
            </a:endParaRPr>
          </a:p>
        </p:txBody>
      </p:sp>
      <p:sp>
        <p:nvSpPr>
          <p:cNvPr id="51" name="Curved Right Arrow 50"/>
          <p:cNvSpPr/>
          <p:nvPr/>
        </p:nvSpPr>
        <p:spPr>
          <a:xfrm>
            <a:off x="5200556" y="4310990"/>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p:cNvSpPr txBox="1"/>
          <p:nvPr/>
        </p:nvSpPr>
        <p:spPr>
          <a:xfrm>
            <a:off x="5685943" y="4320031"/>
            <a:ext cx="606256" cy="307777"/>
          </a:xfrm>
          <a:prstGeom prst="rect">
            <a:avLst/>
          </a:prstGeom>
          <a:noFill/>
        </p:spPr>
        <p:txBody>
          <a:bodyPr wrap="none" rtlCol="0">
            <a:spAutoFit/>
          </a:bodyPr>
          <a:lstStyle/>
          <a:p>
            <a:r>
              <a:rPr lang="en-US" sz="1400" dirty="0" smtClean="0"/>
              <a:t>9 run</a:t>
            </a:r>
            <a:endParaRPr lang="en-US" sz="1400" b="1" dirty="0" smtClean="0"/>
          </a:p>
        </p:txBody>
      </p:sp>
      <p:sp>
        <p:nvSpPr>
          <p:cNvPr id="54" name="Rectangle 53"/>
          <p:cNvSpPr/>
          <p:nvPr/>
        </p:nvSpPr>
        <p:spPr>
          <a:xfrm>
            <a:off x="5015282" y="5065800"/>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TextBox 54"/>
          <p:cNvSpPr txBox="1"/>
          <p:nvPr/>
        </p:nvSpPr>
        <p:spPr>
          <a:xfrm>
            <a:off x="4988771" y="5065799"/>
            <a:ext cx="1974258" cy="523220"/>
          </a:xfrm>
          <a:prstGeom prst="rect">
            <a:avLst/>
          </a:prstGeom>
          <a:noFill/>
        </p:spPr>
        <p:txBody>
          <a:bodyPr wrap="none" rtlCol="0">
            <a:spAutoFit/>
          </a:bodyPr>
          <a:lstStyle/>
          <a:p>
            <a:pPr algn="ctr"/>
            <a:r>
              <a:rPr lang="en-US" sz="1400" dirty="0" smtClean="0">
                <a:solidFill>
                  <a:schemeClr val="bg1"/>
                </a:solidFill>
              </a:rPr>
              <a:t>Hyperparameters:</a:t>
            </a:r>
            <a:r>
              <a:rPr lang="en-US" sz="1400" b="1" dirty="0">
                <a:solidFill>
                  <a:schemeClr val="bg1"/>
                </a:solidFill>
              </a:rPr>
              <a:t>3</a:t>
            </a:r>
            <a:endParaRPr lang="en-US" sz="1400" b="1" dirty="0" smtClean="0">
              <a:solidFill>
                <a:schemeClr val="bg1"/>
              </a:solidFill>
            </a:endParaRPr>
          </a:p>
          <a:p>
            <a:pPr algn="ctr"/>
            <a:r>
              <a:rPr lang="en-US" sz="1400" dirty="0" smtClean="0">
                <a:solidFill>
                  <a:schemeClr val="bg1"/>
                </a:solidFill>
              </a:rPr>
              <a:t>Data Percentage:</a:t>
            </a:r>
            <a:r>
              <a:rPr lang="en-US" sz="1400" b="1" dirty="0">
                <a:solidFill>
                  <a:schemeClr val="bg1"/>
                </a:solidFill>
              </a:rPr>
              <a:t>33.33</a:t>
            </a:r>
            <a:r>
              <a:rPr lang="en-US" sz="1400" b="1" dirty="0" smtClean="0">
                <a:solidFill>
                  <a:schemeClr val="bg1"/>
                </a:solidFill>
              </a:rPr>
              <a:t>%</a:t>
            </a:r>
          </a:p>
        </p:txBody>
      </p:sp>
      <p:sp>
        <p:nvSpPr>
          <p:cNvPr id="56" name="Curved Right Arrow 55"/>
          <p:cNvSpPr/>
          <p:nvPr/>
        </p:nvSpPr>
        <p:spPr>
          <a:xfrm>
            <a:off x="5213340" y="5606539"/>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TextBox 56"/>
          <p:cNvSpPr txBox="1"/>
          <p:nvPr/>
        </p:nvSpPr>
        <p:spPr>
          <a:xfrm>
            <a:off x="5698727" y="5615580"/>
            <a:ext cx="606256" cy="307777"/>
          </a:xfrm>
          <a:prstGeom prst="rect">
            <a:avLst/>
          </a:prstGeom>
          <a:noFill/>
        </p:spPr>
        <p:txBody>
          <a:bodyPr wrap="none" rtlCol="0">
            <a:spAutoFit/>
          </a:bodyPr>
          <a:lstStyle/>
          <a:p>
            <a:r>
              <a:rPr lang="en-US" sz="1400" dirty="0"/>
              <a:t>3</a:t>
            </a:r>
            <a:r>
              <a:rPr lang="en-US" sz="1400" dirty="0" smtClean="0"/>
              <a:t> run</a:t>
            </a:r>
            <a:endParaRPr lang="en-US" sz="1400" b="1" dirty="0" smtClean="0"/>
          </a:p>
        </p:txBody>
      </p:sp>
      <p:cxnSp>
        <p:nvCxnSpPr>
          <p:cNvPr id="60" name="Straight Arrow Connector 59"/>
          <p:cNvCxnSpPr/>
          <p:nvPr/>
        </p:nvCxnSpPr>
        <p:spPr>
          <a:xfrm>
            <a:off x="5930548" y="2143624"/>
            <a:ext cx="0" cy="3189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1" name="Straight Arrow Connector 60"/>
          <p:cNvCxnSpPr/>
          <p:nvPr/>
        </p:nvCxnSpPr>
        <p:spPr>
          <a:xfrm>
            <a:off x="5913485" y="3451301"/>
            <a:ext cx="0" cy="3189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2" name="Straight Arrow Connector 61"/>
          <p:cNvCxnSpPr/>
          <p:nvPr/>
        </p:nvCxnSpPr>
        <p:spPr>
          <a:xfrm>
            <a:off x="5913485" y="4746850"/>
            <a:ext cx="0" cy="3189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3" name="Straight Arrow Connector 62"/>
          <p:cNvCxnSpPr/>
          <p:nvPr/>
        </p:nvCxnSpPr>
        <p:spPr>
          <a:xfrm>
            <a:off x="5927799" y="6078085"/>
            <a:ext cx="0" cy="3189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4" name="TextBox 63"/>
          <p:cNvSpPr txBox="1"/>
          <p:nvPr/>
        </p:nvSpPr>
        <p:spPr>
          <a:xfrm>
            <a:off x="7507511" y="614673"/>
            <a:ext cx="1959191" cy="307777"/>
          </a:xfrm>
          <a:prstGeom prst="rect">
            <a:avLst/>
          </a:prstGeom>
          <a:noFill/>
        </p:spPr>
        <p:txBody>
          <a:bodyPr wrap="none" rtlCol="0">
            <a:spAutoFit/>
          </a:bodyPr>
          <a:lstStyle/>
          <a:p>
            <a:r>
              <a:rPr lang="en-US" sz="1400" dirty="0" smtClean="0"/>
              <a:t>Hyperparameters:</a:t>
            </a:r>
            <a:r>
              <a:rPr lang="en-US" sz="1400" b="1" dirty="0" smtClean="0"/>
              <a:t>27</a:t>
            </a:r>
          </a:p>
        </p:txBody>
      </p:sp>
      <p:sp>
        <p:nvSpPr>
          <p:cNvPr id="65" name="TextBox 64"/>
          <p:cNvSpPr txBox="1"/>
          <p:nvPr/>
        </p:nvSpPr>
        <p:spPr>
          <a:xfrm>
            <a:off x="9926043" y="581147"/>
            <a:ext cx="1856598" cy="307777"/>
          </a:xfrm>
          <a:prstGeom prst="rect">
            <a:avLst/>
          </a:prstGeom>
          <a:noFill/>
        </p:spPr>
        <p:txBody>
          <a:bodyPr wrap="none" rtlCol="0">
            <a:spAutoFit/>
          </a:bodyPr>
          <a:lstStyle/>
          <a:p>
            <a:r>
              <a:rPr lang="en-US" sz="1400" dirty="0" smtClean="0"/>
              <a:t>Hyperparameters:9</a:t>
            </a:r>
            <a:endParaRPr lang="en-US" sz="1400" b="1" dirty="0" smtClean="0"/>
          </a:p>
        </p:txBody>
      </p:sp>
      <p:sp>
        <p:nvSpPr>
          <p:cNvPr id="66" name="TextBox 65"/>
          <p:cNvSpPr txBox="1"/>
          <p:nvPr/>
        </p:nvSpPr>
        <p:spPr>
          <a:xfrm>
            <a:off x="5875369" y="3459119"/>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67" name="TextBox 66"/>
          <p:cNvSpPr txBox="1"/>
          <p:nvPr/>
        </p:nvSpPr>
        <p:spPr>
          <a:xfrm>
            <a:off x="5875369" y="4752147"/>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68" name="TextBox 67"/>
          <p:cNvSpPr txBox="1"/>
          <p:nvPr/>
        </p:nvSpPr>
        <p:spPr>
          <a:xfrm>
            <a:off x="5374032" y="6370216"/>
            <a:ext cx="1141659" cy="307777"/>
          </a:xfrm>
          <a:prstGeom prst="rect">
            <a:avLst/>
          </a:prstGeom>
          <a:noFill/>
        </p:spPr>
        <p:txBody>
          <a:bodyPr wrap="none" rtlCol="0">
            <a:spAutoFit/>
          </a:bodyPr>
          <a:lstStyle/>
          <a:p>
            <a:r>
              <a:rPr lang="en-US" sz="1400" b="1" dirty="0" smtClean="0"/>
              <a:t>Best Model</a:t>
            </a:r>
          </a:p>
        </p:txBody>
      </p:sp>
    </p:spTree>
    <p:extLst>
      <p:ext uri="{BB962C8B-B14F-4D97-AF65-F5344CB8AC3E}">
        <p14:creationId xmlns:p14="http://schemas.microsoft.com/office/powerpoint/2010/main" val="1213273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19009" y="742236"/>
            <a:ext cx="2308010" cy="58901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aphicFrame>
        <p:nvGraphicFramePr>
          <p:cNvPr id="9" name="Table 8"/>
          <p:cNvGraphicFramePr>
            <a:graphicFrameLocks noGrp="1"/>
          </p:cNvGraphicFramePr>
          <p:nvPr>
            <p:extLst>
              <p:ext uri="{D42A27DB-BD31-4B8C-83A1-F6EECF244321}">
                <p14:modId xmlns:p14="http://schemas.microsoft.com/office/powerpoint/2010/main" val="1484636867"/>
              </p:ext>
            </p:extLst>
          </p:nvPr>
        </p:nvGraphicFramePr>
        <p:xfrm>
          <a:off x="2747086" y="946780"/>
          <a:ext cx="2767262" cy="5692212"/>
        </p:xfrm>
        <a:graphic>
          <a:graphicData uri="http://schemas.openxmlformats.org/drawingml/2006/table">
            <a:tbl>
              <a:tblPr firstRow="1" bandRow="1">
                <a:tableStyleId>{21E4AEA4-8DFA-4A89-87EB-49C32662AFE0}</a:tableStyleId>
              </a:tblPr>
              <a:tblGrid>
                <a:gridCol w="585355">
                  <a:extLst>
                    <a:ext uri="{9D8B030D-6E8A-4147-A177-3AD203B41FA5}">
                      <a16:colId xmlns:a16="http://schemas.microsoft.com/office/drawing/2014/main" val="1396347712"/>
                    </a:ext>
                  </a:extLst>
                </a:gridCol>
                <a:gridCol w="585998">
                  <a:extLst>
                    <a:ext uri="{9D8B030D-6E8A-4147-A177-3AD203B41FA5}">
                      <a16:colId xmlns:a16="http://schemas.microsoft.com/office/drawing/2014/main" val="943253013"/>
                    </a:ext>
                  </a:extLst>
                </a:gridCol>
                <a:gridCol w="585999">
                  <a:extLst>
                    <a:ext uri="{9D8B030D-6E8A-4147-A177-3AD203B41FA5}">
                      <a16:colId xmlns:a16="http://schemas.microsoft.com/office/drawing/2014/main" val="1931461066"/>
                    </a:ext>
                  </a:extLst>
                </a:gridCol>
                <a:gridCol w="1009910">
                  <a:extLst>
                    <a:ext uri="{9D8B030D-6E8A-4147-A177-3AD203B41FA5}">
                      <a16:colId xmlns:a16="http://schemas.microsoft.com/office/drawing/2014/main" val="1862237152"/>
                    </a:ext>
                  </a:extLst>
                </a:gridCol>
              </a:tblGrid>
              <a:tr h="316234">
                <a:tc>
                  <a:txBody>
                    <a:bodyPr/>
                    <a:lstStyle/>
                    <a:p>
                      <a:r>
                        <a:rPr lang="en-US" sz="1100" dirty="0" smtClean="0"/>
                        <a:t>depth</a:t>
                      </a:r>
                      <a:endParaRPr lang="en-US" sz="1100" dirty="0"/>
                    </a:p>
                  </a:txBody>
                  <a:tcPr/>
                </a:tc>
                <a:tc>
                  <a:txBody>
                    <a:bodyPr/>
                    <a:lstStyle/>
                    <a:p>
                      <a:r>
                        <a:rPr lang="en-US" sz="1100" dirty="0" smtClean="0"/>
                        <a:t>Bins</a:t>
                      </a:r>
                      <a:endParaRPr lang="en-US" sz="1100" dirty="0"/>
                    </a:p>
                  </a:txBody>
                  <a:tcPr/>
                </a:tc>
                <a:tc>
                  <a:txBody>
                    <a:bodyPr/>
                    <a:lstStyle/>
                    <a:p>
                      <a:r>
                        <a:rPr lang="en-US" sz="1100" dirty="0" smtClean="0"/>
                        <a:t>Trees</a:t>
                      </a:r>
                      <a:endParaRPr lang="en-US" sz="1100" dirty="0"/>
                    </a:p>
                  </a:txBody>
                  <a:tcPr/>
                </a:tc>
                <a:tc>
                  <a:txBody>
                    <a:bodyPr/>
                    <a:lstStyle/>
                    <a:p>
                      <a:r>
                        <a:rPr lang="en-US" sz="1100" dirty="0" smtClean="0"/>
                        <a:t>impurity</a:t>
                      </a:r>
                      <a:endParaRPr lang="en-US" sz="1100" dirty="0"/>
                    </a:p>
                  </a:txBody>
                  <a:tcPr/>
                </a:tc>
                <a:extLst>
                  <a:ext uri="{0D108BD9-81ED-4DB2-BD59-A6C34878D82A}">
                    <a16:rowId xmlns:a16="http://schemas.microsoft.com/office/drawing/2014/main" val="1247770519"/>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10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2634226234"/>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10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1266678788"/>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20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3879056396"/>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20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4001684811"/>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30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3514823359"/>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30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952334250"/>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10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3780366044"/>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10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3957689641"/>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20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1905207508"/>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20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150783616"/>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30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323225899"/>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30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343972637"/>
                  </a:ext>
                </a:extLst>
              </a:tr>
              <a:tr h="316234">
                <a:tc>
                  <a:txBody>
                    <a:bodyPr/>
                    <a:lstStyle/>
                    <a:p>
                      <a:r>
                        <a:rPr lang="en-US" sz="1400" dirty="0" smtClean="0"/>
                        <a:t>5</a:t>
                      </a:r>
                      <a:endParaRPr lang="en-US" sz="1400" dirty="0"/>
                    </a:p>
                  </a:txBody>
                  <a:tcPr/>
                </a:tc>
                <a:tc>
                  <a:txBody>
                    <a:bodyPr/>
                    <a:lstStyle/>
                    <a:p>
                      <a:r>
                        <a:rPr lang="en-US" sz="1400" dirty="0" smtClean="0"/>
                        <a:t>128</a:t>
                      </a:r>
                      <a:endParaRPr lang="en-US" sz="1400" dirty="0"/>
                    </a:p>
                  </a:txBody>
                  <a:tcPr/>
                </a:tc>
                <a:tc>
                  <a:txBody>
                    <a:bodyPr/>
                    <a:lstStyle/>
                    <a:p>
                      <a:r>
                        <a:rPr lang="en-US" sz="1400" dirty="0" smtClean="0"/>
                        <a:t>10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1280607072"/>
                  </a:ext>
                </a:extLst>
              </a:tr>
              <a:tr h="316234">
                <a:tc>
                  <a:txBody>
                    <a:bodyPr/>
                    <a:lstStyle/>
                    <a:p>
                      <a:r>
                        <a:rPr lang="en-US" sz="1400" dirty="0" smtClean="0"/>
                        <a:t>5</a:t>
                      </a:r>
                      <a:endParaRPr lang="en-US" sz="1400" dirty="0"/>
                    </a:p>
                  </a:txBody>
                  <a:tcPr/>
                </a:tc>
                <a:tc>
                  <a:txBody>
                    <a:bodyPr/>
                    <a:lstStyle/>
                    <a:p>
                      <a:r>
                        <a:rPr lang="en-US" sz="1400" dirty="0" smtClean="0"/>
                        <a:t>128</a:t>
                      </a:r>
                      <a:endParaRPr lang="en-US" sz="1400" dirty="0"/>
                    </a:p>
                  </a:txBody>
                  <a:tcPr/>
                </a:tc>
                <a:tc>
                  <a:txBody>
                    <a:bodyPr/>
                    <a:lstStyle/>
                    <a:p>
                      <a:r>
                        <a:rPr lang="en-US" sz="1400" dirty="0" smtClean="0"/>
                        <a:t>10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462792343"/>
                  </a:ext>
                </a:extLst>
              </a:tr>
              <a:tr h="316234">
                <a:tc>
                  <a:txBody>
                    <a:bodyPr/>
                    <a:lstStyle/>
                    <a:p>
                      <a:r>
                        <a:rPr lang="en-US" sz="1400" dirty="0" smtClean="0"/>
                        <a:t>5</a:t>
                      </a:r>
                      <a:endParaRPr lang="en-US" sz="1400" dirty="0"/>
                    </a:p>
                  </a:txBody>
                  <a:tcPr/>
                </a:tc>
                <a:tc>
                  <a:txBody>
                    <a:bodyPr/>
                    <a:lstStyle/>
                    <a:p>
                      <a:r>
                        <a:rPr lang="en-US" sz="1400" dirty="0" smtClean="0"/>
                        <a:t>128</a:t>
                      </a:r>
                      <a:endParaRPr lang="en-US" sz="1400" dirty="0"/>
                    </a:p>
                  </a:txBody>
                  <a:tcPr/>
                </a:tc>
                <a:tc>
                  <a:txBody>
                    <a:bodyPr/>
                    <a:lstStyle/>
                    <a:p>
                      <a:r>
                        <a:rPr lang="en-US" sz="1400" dirty="0" smtClean="0"/>
                        <a:t>20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836130564"/>
                  </a:ext>
                </a:extLst>
              </a:tr>
              <a:tr h="316234">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extLst>
                  <a:ext uri="{0D108BD9-81ED-4DB2-BD59-A6C34878D82A}">
                    <a16:rowId xmlns:a16="http://schemas.microsoft.com/office/drawing/2014/main" val="2856326349"/>
                  </a:ext>
                </a:extLst>
              </a:tr>
              <a:tr h="316234">
                <a:tc>
                  <a:txBody>
                    <a:bodyPr/>
                    <a:lstStyle/>
                    <a:p>
                      <a:r>
                        <a:rPr lang="en-US" sz="1400" dirty="0" smtClean="0"/>
                        <a:t>10</a:t>
                      </a:r>
                      <a:endParaRPr lang="en-US" sz="1400" dirty="0"/>
                    </a:p>
                  </a:txBody>
                  <a:tcPr/>
                </a:tc>
                <a:tc>
                  <a:txBody>
                    <a:bodyPr/>
                    <a:lstStyle/>
                    <a:p>
                      <a:r>
                        <a:rPr lang="en-US" sz="1400" dirty="0" smtClean="0"/>
                        <a:t>128</a:t>
                      </a:r>
                      <a:endParaRPr lang="en-US" sz="1400" dirty="0"/>
                    </a:p>
                  </a:txBody>
                  <a:tcPr/>
                </a:tc>
                <a:tc>
                  <a:txBody>
                    <a:bodyPr/>
                    <a:lstStyle/>
                    <a:p>
                      <a:r>
                        <a:rPr lang="en-US" sz="1400" dirty="0" smtClean="0"/>
                        <a:t>30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1088092244"/>
                  </a:ext>
                </a:extLst>
              </a:tr>
            </a:tbl>
          </a:graphicData>
        </a:graphic>
      </p:graphicFrame>
      <p:sp>
        <p:nvSpPr>
          <p:cNvPr id="11" name="Rounded Rectangle 10"/>
          <p:cNvSpPr/>
          <p:nvPr/>
        </p:nvSpPr>
        <p:spPr>
          <a:xfrm>
            <a:off x="9853863" y="930397"/>
            <a:ext cx="2198695" cy="5783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13" name="Straight Arrow Connector 12"/>
          <p:cNvCxnSpPr/>
          <p:nvPr/>
        </p:nvCxnSpPr>
        <p:spPr>
          <a:xfrm>
            <a:off x="5636873" y="3810523"/>
            <a:ext cx="1744289" cy="12031"/>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14" name="Rectangle 13"/>
          <p:cNvSpPr/>
          <p:nvPr/>
        </p:nvSpPr>
        <p:spPr>
          <a:xfrm>
            <a:off x="428533" y="893148"/>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p:cNvSpPr txBox="1"/>
          <p:nvPr/>
        </p:nvSpPr>
        <p:spPr>
          <a:xfrm>
            <a:off x="396743" y="372904"/>
            <a:ext cx="1959191" cy="307777"/>
          </a:xfrm>
          <a:prstGeom prst="rect">
            <a:avLst/>
          </a:prstGeom>
          <a:noFill/>
        </p:spPr>
        <p:txBody>
          <a:bodyPr wrap="none" rtlCol="0">
            <a:spAutoFit/>
          </a:bodyPr>
          <a:lstStyle/>
          <a:p>
            <a:r>
              <a:rPr lang="en-US" sz="1400" dirty="0" smtClean="0"/>
              <a:t>Hyperparameters:</a:t>
            </a:r>
            <a:r>
              <a:rPr lang="en-US" sz="1400" b="1" dirty="0" smtClean="0"/>
              <a:t>81</a:t>
            </a:r>
          </a:p>
        </p:txBody>
      </p:sp>
      <p:sp>
        <p:nvSpPr>
          <p:cNvPr id="18" name="TextBox 17"/>
          <p:cNvSpPr txBox="1"/>
          <p:nvPr/>
        </p:nvSpPr>
        <p:spPr>
          <a:xfrm>
            <a:off x="581927" y="50914"/>
            <a:ext cx="1539204" cy="369332"/>
          </a:xfrm>
          <a:prstGeom prst="rect">
            <a:avLst/>
          </a:prstGeom>
          <a:noFill/>
        </p:spPr>
        <p:txBody>
          <a:bodyPr wrap="none" rtlCol="0">
            <a:spAutoFit/>
          </a:bodyPr>
          <a:lstStyle/>
          <a:p>
            <a:r>
              <a:rPr lang="en-US" b="1" dirty="0" smtClean="0"/>
              <a:t>Session One</a:t>
            </a:r>
            <a:endParaRPr lang="en-US" b="1" dirty="0"/>
          </a:p>
        </p:txBody>
      </p:sp>
      <p:sp>
        <p:nvSpPr>
          <p:cNvPr id="19" name="TextBox 18"/>
          <p:cNvSpPr txBox="1"/>
          <p:nvPr/>
        </p:nvSpPr>
        <p:spPr>
          <a:xfrm>
            <a:off x="7530169" y="132182"/>
            <a:ext cx="1487908" cy="369332"/>
          </a:xfrm>
          <a:prstGeom prst="rect">
            <a:avLst/>
          </a:prstGeom>
          <a:noFill/>
        </p:spPr>
        <p:txBody>
          <a:bodyPr wrap="none" rtlCol="0">
            <a:spAutoFit/>
          </a:bodyPr>
          <a:lstStyle/>
          <a:p>
            <a:r>
              <a:rPr lang="en-US" b="1" dirty="0" smtClean="0"/>
              <a:t>Session Two</a:t>
            </a:r>
            <a:endParaRPr lang="en-US" b="1" dirty="0"/>
          </a:p>
        </p:txBody>
      </p:sp>
      <p:sp>
        <p:nvSpPr>
          <p:cNvPr id="20" name="TextBox 19"/>
          <p:cNvSpPr txBox="1"/>
          <p:nvPr/>
        </p:nvSpPr>
        <p:spPr>
          <a:xfrm>
            <a:off x="10074322" y="277352"/>
            <a:ext cx="1662635" cy="369332"/>
          </a:xfrm>
          <a:prstGeom prst="rect">
            <a:avLst/>
          </a:prstGeom>
          <a:noFill/>
        </p:spPr>
        <p:txBody>
          <a:bodyPr wrap="none" rtlCol="0">
            <a:spAutoFit/>
          </a:bodyPr>
          <a:lstStyle/>
          <a:p>
            <a:r>
              <a:rPr lang="en-US" b="1" dirty="0" smtClean="0"/>
              <a:t>Session Three</a:t>
            </a:r>
            <a:endParaRPr lang="en-US" b="1" dirty="0"/>
          </a:p>
        </p:txBody>
      </p:sp>
      <p:sp>
        <p:nvSpPr>
          <p:cNvPr id="21" name="TextBox 20"/>
          <p:cNvSpPr txBox="1"/>
          <p:nvPr/>
        </p:nvSpPr>
        <p:spPr>
          <a:xfrm>
            <a:off x="368688" y="893147"/>
            <a:ext cx="1965529"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smtClean="0">
                <a:solidFill>
                  <a:schemeClr val="bg1"/>
                </a:solidFill>
              </a:rPr>
              <a:t>81</a:t>
            </a:r>
          </a:p>
          <a:p>
            <a:pPr algn="ctr"/>
            <a:r>
              <a:rPr lang="en-US" sz="1200" dirty="0" smtClean="0">
                <a:solidFill>
                  <a:schemeClr val="bg1"/>
                </a:solidFill>
              </a:rPr>
              <a:t>Data :</a:t>
            </a:r>
            <a:r>
              <a:rPr lang="en-US" sz="1200" b="1" dirty="0" smtClean="0">
                <a:solidFill>
                  <a:schemeClr val="bg1"/>
                </a:solidFill>
              </a:rPr>
              <a:t>1.23</a:t>
            </a:r>
            <a:r>
              <a:rPr lang="en-US" sz="1200" b="1" dirty="0">
                <a:solidFill>
                  <a:schemeClr val="bg1"/>
                </a:solidFill>
              </a:rPr>
              <a:t>%</a:t>
            </a:r>
            <a:endParaRPr lang="en-US" sz="1200" b="1" dirty="0" smtClean="0">
              <a:solidFill>
                <a:schemeClr val="bg1"/>
              </a:solidFill>
            </a:endParaRPr>
          </a:p>
        </p:txBody>
      </p:sp>
      <p:sp>
        <p:nvSpPr>
          <p:cNvPr id="27" name="TextBox 26"/>
          <p:cNvSpPr txBox="1"/>
          <p:nvPr/>
        </p:nvSpPr>
        <p:spPr>
          <a:xfrm>
            <a:off x="5598926" y="3046035"/>
            <a:ext cx="1755609" cy="738664"/>
          </a:xfrm>
          <a:prstGeom prst="rect">
            <a:avLst/>
          </a:prstGeom>
          <a:noFill/>
        </p:spPr>
        <p:txBody>
          <a:bodyPr wrap="none" rtlCol="0">
            <a:spAutoFit/>
          </a:bodyPr>
          <a:lstStyle/>
          <a:p>
            <a:pPr algn="ctr"/>
            <a:r>
              <a:rPr lang="en-US" sz="1400" dirty="0" smtClean="0"/>
              <a:t>Randomly Get </a:t>
            </a:r>
            <a:r>
              <a:rPr lang="en-US" sz="1400" b="1" dirty="0" smtClean="0"/>
              <a:t>27</a:t>
            </a:r>
          </a:p>
          <a:p>
            <a:pPr algn="ctr"/>
            <a:r>
              <a:rPr lang="en-US" sz="1400" dirty="0" smtClean="0"/>
              <a:t>Hyperparameters </a:t>
            </a:r>
          </a:p>
          <a:p>
            <a:pPr algn="ctr"/>
            <a:r>
              <a:rPr lang="en-US" sz="1400" dirty="0" smtClean="0"/>
              <a:t>value</a:t>
            </a:r>
          </a:p>
        </p:txBody>
      </p:sp>
      <p:sp>
        <p:nvSpPr>
          <p:cNvPr id="28" name="TextBox 27"/>
          <p:cNvSpPr txBox="1"/>
          <p:nvPr/>
        </p:nvSpPr>
        <p:spPr>
          <a:xfrm>
            <a:off x="2819278" y="608225"/>
            <a:ext cx="2590774" cy="307777"/>
          </a:xfrm>
          <a:prstGeom prst="rect">
            <a:avLst/>
          </a:prstGeom>
          <a:noFill/>
        </p:spPr>
        <p:txBody>
          <a:bodyPr wrap="none" rtlCol="0">
            <a:spAutoFit/>
          </a:bodyPr>
          <a:lstStyle/>
          <a:p>
            <a:r>
              <a:rPr lang="en-US" sz="1400" dirty="0" smtClean="0"/>
              <a:t>All Hyperparameters Values</a:t>
            </a:r>
            <a:endParaRPr lang="en-US" sz="1400" b="1" dirty="0" smtClean="0"/>
          </a:p>
        </p:txBody>
      </p:sp>
      <p:sp>
        <p:nvSpPr>
          <p:cNvPr id="42" name="Curved Right Arrow 41"/>
          <p:cNvSpPr/>
          <p:nvPr/>
        </p:nvSpPr>
        <p:spPr>
          <a:xfrm>
            <a:off x="626591" y="1433887"/>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TextBox 42"/>
          <p:cNvSpPr txBox="1"/>
          <p:nvPr/>
        </p:nvSpPr>
        <p:spPr>
          <a:xfrm>
            <a:off x="1111978" y="1442928"/>
            <a:ext cx="705642" cy="307777"/>
          </a:xfrm>
          <a:prstGeom prst="rect">
            <a:avLst/>
          </a:prstGeom>
          <a:noFill/>
        </p:spPr>
        <p:txBody>
          <a:bodyPr wrap="none" rtlCol="0">
            <a:spAutoFit/>
          </a:bodyPr>
          <a:lstStyle/>
          <a:p>
            <a:r>
              <a:rPr lang="en-US" sz="1400" dirty="0" smtClean="0"/>
              <a:t>81 run</a:t>
            </a:r>
            <a:endParaRPr lang="en-US" sz="1400" b="1" dirty="0" smtClean="0"/>
          </a:p>
        </p:txBody>
      </p:sp>
      <p:sp>
        <p:nvSpPr>
          <p:cNvPr id="44" name="TextBox 43"/>
          <p:cNvSpPr txBox="1"/>
          <p:nvPr/>
        </p:nvSpPr>
        <p:spPr>
          <a:xfrm>
            <a:off x="1294068" y="1878634"/>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45" name="Rectangle 44"/>
          <p:cNvSpPr/>
          <p:nvPr/>
        </p:nvSpPr>
        <p:spPr>
          <a:xfrm>
            <a:off x="432915" y="2200826"/>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TextBox 45"/>
          <p:cNvSpPr txBox="1"/>
          <p:nvPr/>
        </p:nvSpPr>
        <p:spPr>
          <a:xfrm>
            <a:off x="421197" y="2200825"/>
            <a:ext cx="1913020"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smtClean="0">
                <a:solidFill>
                  <a:schemeClr val="bg1"/>
                </a:solidFill>
              </a:rPr>
              <a:t>27</a:t>
            </a:r>
          </a:p>
          <a:p>
            <a:pPr algn="ctr"/>
            <a:r>
              <a:rPr lang="en-US" sz="1200" dirty="0">
                <a:solidFill>
                  <a:schemeClr val="bg1"/>
                </a:solidFill>
              </a:rPr>
              <a:t>Data </a:t>
            </a:r>
            <a:r>
              <a:rPr lang="en-US" sz="1200" dirty="0" smtClean="0">
                <a:solidFill>
                  <a:schemeClr val="bg1"/>
                </a:solidFill>
              </a:rPr>
              <a:t>:</a:t>
            </a:r>
            <a:r>
              <a:rPr lang="en-US" sz="1200" b="1" dirty="0">
                <a:solidFill>
                  <a:schemeClr val="bg1"/>
                </a:solidFill>
              </a:rPr>
              <a:t>3.7%</a:t>
            </a:r>
            <a:endParaRPr lang="en-US" sz="1200" b="1" dirty="0" smtClean="0">
              <a:solidFill>
                <a:schemeClr val="bg1"/>
              </a:solidFill>
            </a:endParaRPr>
          </a:p>
        </p:txBody>
      </p:sp>
      <p:sp>
        <p:nvSpPr>
          <p:cNvPr id="47" name="Curved Right Arrow 46"/>
          <p:cNvSpPr/>
          <p:nvPr/>
        </p:nvSpPr>
        <p:spPr>
          <a:xfrm>
            <a:off x="630973" y="2741565"/>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TextBox 47"/>
          <p:cNvSpPr txBox="1"/>
          <p:nvPr/>
        </p:nvSpPr>
        <p:spPr>
          <a:xfrm>
            <a:off x="1116360" y="2750606"/>
            <a:ext cx="705642" cy="307777"/>
          </a:xfrm>
          <a:prstGeom prst="rect">
            <a:avLst/>
          </a:prstGeom>
          <a:noFill/>
        </p:spPr>
        <p:txBody>
          <a:bodyPr wrap="none" rtlCol="0">
            <a:spAutoFit/>
          </a:bodyPr>
          <a:lstStyle/>
          <a:p>
            <a:r>
              <a:rPr lang="en-US" sz="1400" dirty="0" smtClean="0"/>
              <a:t>27 run</a:t>
            </a:r>
            <a:endParaRPr lang="en-US" sz="1400" b="1" dirty="0" smtClean="0"/>
          </a:p>
        </p:txBody>
      </p:sp>
      <p:sp>
        <p:nvSpPr>
          <p:cNvPr id="49" name="Rectangle 48"/>
          <p:cNvSpPr/>
          <p:nvPr/>
        </p:nvSpPr>
        <p:spPr>
          <a:xfrm>
            <a:off x="421197" y="3508503"/>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TextBox 49"/>
          <p:cNvSpPr txBox="1"/>
          <p:nvPr/>
        </p:nvSpPr>
        <p:spPr>
          <a:xfrm>
            <a:off x="408775" y="3508502"/>
            <a:ext cx="1925442"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a:solidFill>
                  <a:schemeClr val="bg1"/>
                </a:solidFill>
              </a:rPr>
              <a:t>9</a:t>
            </a:r>
            <a:endParaRPr lang="en-US" sz="1200" b="1" dirty="0" smtClean="0">
              <a:solidFill>
                <a:schemeClr val="bg1"/>
              </a:solidFill>
            </a:endParaRPr>
          </a:p>
          <a:p>
            <a:pPr algn="ctr"/>
            <a:r>
              <a:rPr lang="en-US" sz="1200" dirty="0">
                <a:solidFill>
                  <a:schemeClr val="bg1"/>
                </a:solidFill>
              </a:rPr>
              <a:t>Data </a:t>
            </a:r>
            <a:r>
              <a:rPr lang="en-US" sz="1200" dirty="0" smtClean="0">
                <a:solidFill>
                  <a:schemeClr val="bg1"/>
                </a:solidFill>
              </a:rPr>
              <a:t>:</a:t>
            </a:r>
            <a:r>
              <a:rPr lang="en-US" sz="1200" b="1" dirty="0">
                <a:solidFill>
                  <a:schemeClr val="bg1"/>
                </a:solidFill>
              </a:rPr>
              <a:t>11.11%</a:t>
            </a:r>
            <a:endParaRPr lang="en-US" sz="1200" b="1" dirty="0" smtClean="0">
              <a:solidFill>
                <a:schemeClr val="bg1"/>
              </a:solidFill>
            </a:endParaRPr>
          </a:p>
        </p:txBody>
      </p:sp>
      <p:sp>
        <p:nvSpPr>
          <p:cNvPr id="51" name="Curved Right Arrow 50"/>
          <p:cNvSpPr/>
          <p:nvPr/>
        </p:nvSpPr>
        <p:spPr>
          <a:xfrm>
            <a:off x="619255" y="4049242"/>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p:cNvSpPr txBox="1"/>
          <p:nvPr/>
        </p:nvSpPr>
        <p:spPr>
          <a:xfrm>
            <a:off x="1104642" y="4058283"/>
            <a:ext cx="606256" cy="307777"/>
          </a:xfrm>
          <a:prstGeom prst="rect">
            <a:avLst/>
          </a:prstGeom>
          <a:noFill/>
        </p:spPr>
        <p:txBody>
          <a:bodyPr wrap="none" rtlCol="0">
            <a:spAutoFit/>
          </a:bodyPr>
          <a:lstStyle/>
          <a:p>
            <a:r>
              <a:rPr lang="en-US" sz="1400" dirty="0" smtClean="0"/>
              <a:t>9 run</a:t>
            </a:r>
            <a:endParaRPr lang="en-US" sz="1400" b="1" dirty="0" smtClean="0"/>
          </a:p>
        </p:txBody>
      </p:sp>
      <p:sp>
        <p:nvSpPr>
          <p:cNvPr id="54" name="Rectangle 53"/>
          <p:cNvSpPr/>
          <p:nvPr/>
        </p:nvSpPr>
        <p:spPr>
          <a:xfrm>
            <a:off x="433981" y="4804052"/>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TextBox 54"/>
          <p:cNvSpPr txBox="1"/>
          <p:nvPr/>
        </p:nvSpPr>
        <p:spPr>
          <a:xfrm>
            <a:off x="421197" y="4804051"/>
            <a:ext cx="1913020" cy="430887"/>
          </a:xfrm>
          <a:prstGeom prst="rect">
            <a:avLst/>
          </a:prstGeom>
          <a:noFill/>
        </p:spPr>
        <p:txBody>
          <a:bodyPr wrap="square" rtlCol="0">
            <a:spAutoFit/>
          </a:bodyPr>
          <a:lstStyle/>
          <a:p>
            <a:pPr algn="ctr"/>
            <a:r>
              <a:rPr lang="en-US" sz="1100" dirty="0" smtClean="0">
                <a:solidFill>
                  <a:schemeClr val="bg1"/>
                </a:solidFill>
              </a:rPr>
              <a:t>Hyperparameters:</a:t>
            </a:r>
            <a:r>
              <a:rPr lang="en-US" sz="1100" b="1" dirty="0">
                <a:solidFill>
                  <a:schemeClr val="bg1"/>
                </a:solidFill>
              </a:rPr>
              <a:t>3</a:t>
            </a:r>
            <a:endParaRPr lang="en-US" sz="1100" b="1" dirty="0" smtClean="0">
              <a:solidFill>
                <a:schemeClr val="bg1"/>
              </a:solidFill>
            </a:endParaRPr>
          </a:p>
          <a:p>
            <a:pPr algn="ctr"/>
            <a:r>
              <a:rPr lang="en-US" sz="1100" dirty="0" smtClean="0">
                <a:solidFill>
                  <a:schemeClr val="bg1"/>
                </a:solidFill>
              </a:rPr>
              <a:t>Data :</a:t>
            </a:r>
            <a:r>
              <a:rPr lang="en-US" sz="1100" b="1" dirty="0" smtClean="0">
                <a:solidFill>
                  <a:schemeClr val="bg1"/>
                </a:solidFill>
              </a:rPr>
              <a:t>33.33%</a:t>
            </a:r>
          </a:p>
        </p:txBody>
      </p:sp>
      <p:sp>
        <p:nvSpPr>
          <p:cNvPr id="56" name="Curved Right Arrow 55"/>
          <p:cNvSpPr/>
          <p:nvPr/>
        </p:nvSpPr>
        <p:spPr>
          <a:xfrm>
            <a:off x="632039" y="5344791"/>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TextBox 56"/>
          <p:cNvSpPr txBox="1"/>
          <p:nvPr/>
        </p:nvSpPr>
        <p:spPr>
          <a:xfrm>
            <a:off x="1117426" y="5353832"/>
            <a:ext cx="606256" cy="307777"/>
          </a:xfrm>
          <a:prstGeom prst="rect">
            <a:avLst/>
          </a:prstGeom>
          <a:noFill/>
        </p:spPr>
        <p:txBody>
          <a:bodyPr wrap="none" rtlCol="0">
            <a:spAutoFit/>
          </a:bodyPr>
          <a:lstStyle/>
          <a:p>
            <a:r>
              <a:rPr lang="en-US" sz="1400" dirty="0"/>
              <a:t>3</a:t>
            </a:r>
            <a:r>
              <a:rPr lang="en-US" sz="1400" dirty="0" smtClean="0"/>
              <a:t> run</a:t>
            </a:r>
            <a:endParaRPr lang="en-US" sz="1400" b="1" dirty="0" smtClean="0"/>
          </a:p>
        </p:txBody>
      </p:sp>
      <p:cxnSp>
        <p:nvCxnSpPr>
          <p:cNvPr id="60" name="Straight Arrow Connector 59"/>
          <p:cNvCxnSpPr/>
          <p:nvPr/>
        </p:nvCxnSpPr>
        <p:spPr>
          <a:xfrm>
            <a:off x="1349247" y="1881876"/>
            <a:ext cx="0" cy="3189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1" name="Straight Arrow Connector 60"/>
          <p:cNvCxnSpPr/>
          <p:nvPr/>
        </p:nvCxnSpPr>
        <p:spPr>
          <a:xfrm>
            <a:off x="1332184" y="3189553"/>
            <a:ext cx="0" cy="3189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2" name="Straight Arrow Connector 61"/>
          <p:cNvCxnSpPr/>
          <p:nvPr/>
        </p:nvCxnSpPr>
        <p:spPr>
          <a:xfrm>
            <a:off x="1332184" y="4485102"/>
            <a:ext cx="0" cy="3189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3" name="Straight Arrow Connector 62"/>
          <p:cNvCxnSpPr/>
          <p:nvPr/>
        </p:nvCxnSpPr>
        <p:spPr>
          <a:xfrm flipH="1">
            <a:off x="1344216" y="5792273"/>
            <a:ext cx="2282" cy="22647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4" name="TextBox 63"/>
          <p:cNvSpPr txBox="1"/>
          <p:nvPr/>
        </p:nvSpPr>
        <p:spPr>
          <a:xfrm>
            <a:off x="7387241" y="434459"/>
            <a:ext cx="1959191" cy="307777"/>
          </a:xfrm>
          <a:prstGeom prst="rect">
            <a:avLst/>
          </a:prstGeom>
          <a:noFill/>
        </p:spPr>
        <p:txBody>
          <a:bodyPr wrap="none" rtlCol="0">
            <a:spAutoFit/>
          </a:bodyPr>
          <a:lstStyle/>
          <a:p>
            <a:r>
              <a:rPr lang="en-US" sz="1400" dirty="0" smtClean="0"/>
              <a:t>Hyperparameters:</a:t>
            </a:r>
            <a:r>
              <a:rPr lang="en-US" sz="1400" b="1" dirty="0" smtClean="0"/>
              <a:t>27</a:t>
            </a:r>
          </a:p>
        </p:txBody>
      </p:sp>
      <p:sp>
        <p:nvSpPr>
          <p:cNvPr id="65" name="TextBox 64"/>
          <p:cNvSpPr txBox="1"/>
          <p:nvPr/>
        </p:nvSpPr>
        <p:spPr>
          <a:xfrm>
            <a:off x="9926043" y="581147"/>
            <a:ext cx="1856598" cy="307777"/>
          </a:xfrm>
          <a:prstGeom prst="rect">
            <a:avLst/>
          </a:prstGeom>
          <a:noFill/>
        </p:spPr>
        <p:txBody>
          <a:bodyPr wrap="none" rtlCol="0">
            <a:spAutoFit/>
          </a:bodyPr>
          <a:lstStyle/>
          <a:p>
            <a:r>
              <a:rPr lang="en-US" sz="1400" dirty="0" smtClean="0"/>
              <a:t>Hyperparameters:9</a:t>
            </a:r>
            <a:endParaRPr lang="en-US" sz="1400" b="1" dirty="0" smtClean="0"/>
          </a:p>
        </p:txBody>
      </p:sp>
      <p:sp>
        <p:nvSpPr>
          <p:cNvPr id="66" name="TextBox 65"/>
          <p:cNvSpPr txBox="1"/>
          <p:nvPr/>
        </p:nvSpPr>
        <p:spPr>
          <a:xfrm>
            <a:off x="1294068" y="3197371"/>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67" name="TextBox 66"/>
          <p:cNvSpPr txBox="1"/>
          <p:nvPr/>
        </p:nvSpPr>
        <p:spPr>
          <a:xfrm>
            <a:off x="1294068" y="4490399"/>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88" name="TextBox 87"/>
          <p:cNvSpPr txBox="1"/>
          <p:nvPr/>
        </p:nvSpPr>
        <p:spPr>
          <a:xfrm>
            <a:off x="416557" y="5961172"/>
            <a:ext cx="1913020" cy="646331"/>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smtClean="0">
                <a:solidFill>
                  <a:schemeClr val="bg1"/>
                </a:solidFill>
              </a:rPr>
              <a:t>1</a:t>
            </a:r>
          </a:p>
          <a:p>
            <a:pPr algn="ctr"/>
            <a:r>
              <a:rPr lang="en-US" sz="1200" dirty="0" smtClean="0">
                <a:solidFill>
                  <a:schemeClr val="bg1"/>
                </a:solidFill>
              </a:rPr>
              <a:t>Data :</a:t>
            </a:r>
            <a:r>
              <a:rPr lang="en-US" sz="1200" b="1" dirty="0" smtClean="0">
                <a:solidFill>
                  <a:schemeClr val="bg1"/>
                </a:solidFill>
              </a:rPr>
              <a:t>100%</a:t>
            </a:r>
          </a:p>
          <a:p>
            <a:pPr algn="ctr"/>
            <a:r>
              <a:rPr lang="en-US" sz="1200" b="1" dirty="0" smtClean="0">
                <a:solidFill>
                  <a:schemeClr val="bg1"/>
                </a:solidFill>
              </a:rPr>
              <a:t>Best Model</a:t>
            </a:r>
          </a:p>
        </p:txBody>
      </p:sp>
      <p:sp>
        <p:nvSpPr>
          <p:cNvPr id="89" name="Rounded Rectangle 88"/>
          <p:cNvSpPr/>
          <p:nvPr/>
        </p:nvSpPr>
        <p:spPr>
          <a:xfrm>
            <a:off x="7342994" y="826091"/>
            <a:ext cx="2308010" cy="58901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5" name="Rectangle 94"/>
          <p:cNvSpPr/>
          <p:nvPr/>
        </p:nvSpPr>
        <p:spPr>
          <a:xfrm>
            <a:off x="7544868" y="973232"/>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6" name="TextBox 95"/>
          <p:cNvSpPr txBox="1"/>
          <p:nvPr/>
        </p:nvSpPr>
        <p:spPr>
          <a:xfrm>
            <a:off x="7533150" y="973231"/>
            <a:ext cx="1913020"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smtClean="0">
                <a:solidFill>
                  <a:schemeClr val="bg1"/>
                </a:solidFill>
              </a:rPr>
              <a:t>27</a:t>
            </a:r>
          </a:p>
          <a:p>
            <a:pPr algn="ctr"/>
            <a:r>
              <a:rPr lang="en-US" sz="1200" dirty="0">
                <a:solidFill>
                  <a:schemeClr val="bg1"/>
                </a:solidFill>
              </a:rPr>
              <a:t>Data </a:t>
            </a:r>
            <a:r>
              <a:rPr lang="en-US" sz="1200" dirty="0" smtClean="0">
                <a:solidFill>
                  <a:schemeClr val="bg1"/>
                </a:solidFill>
              </a:rPr>
              <a:t>:</a:t>
            </a:r>
            <a:r>
              <a:rPr lang="en-US" sz="1200" b="1" dirty="0">
                <a:solidFill>
                  <a:schemeClr val="bg1"/>
                </a:solidFill>
              </a:rPr>
              <a:t>3.7%</a:t>
            </a:r>
            <a:endParaRPr lang="en-US" sz="1200" b="1" dirty="0" smtClean="0">
              <a:solidFill>
                <a:schemeClr val="bg1"/>
              </a:solidFill>
            </a:endParaRPr>
          </a:p>
        </p:txBody>
      </p:sp>
      <p:sp>
        <p:nvSpPr>
          <p:cNvPr id="97" name="Curved Right Arrow 96"/>
          <p:cNvSpPr/>
          <p:nvPr/>
        </p:nvSpPr>
        <p:spPr>
          <a:xfrm>
            <a:off x="7742926" y="1513971"/>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TextBox 97"/>
          <p:cNvSpPr txBox="1"/>
          <p:nvPr/>
        </p:nvSpPr>
        <p:spPr>
          <a:xfrm>
            <a:off x="8228313" y="1523012"/>
            <a:ext cx="705642" cy="307777"/>
          </a:xfrm>
          <a:prstGeom prst="rect">
            <a:avLst/>
          </a:prstGeom>
          <a:noFill/>
        </p:spPr>
        <p:txBody>
          <a:bodyPr wrap="none" rtlCol="0">
            <a:spAutoFit/>
          </a:bodyPr>
          <a:lstStyle/>
          <a:p>
            <a:r>
              <a:rPr lang="en-US" sz="1400" dirty="0" smtClean="0"/>
              <a:t>27 run</a:t>
            </a:r>
            <a:endParaRPr lang="en-US" sz="1400" b="1" dirty="0" smtClean="0"/>
          </a:p>
        </p:txBody>
      </p:sp>
      <p:sp>
        <p:nvSpPr>
          <p:cNvPr id="99" name="Rectangle 98"/>
          <p:cNvSpPr/>
          <p:nvPr/>
        </p:nvSpPr>
        <p:spPr>
          <a:xfrm>
            <a:off x="7533150" y="2280909"/>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0" name="TextBox 99"/>
          <p:cNvSpPr txBox="1"/>
          <p:nvPr/>
        </p:nvSpPr>
        <p:spPr>
          <a:xfrm>
            <a:off x="7520728" y="2280908"/>
            <a:ext cx="1925442"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a:solidFill>
                  <a:schemeClr val="bg1"/>
                </a:solidFill>
              </a:rPr>
              <a:t>9</a:t>
            </a:r>
            <a:endParaRPr lang="en-US" sz="1200" b="1" dirty="0" smtClean="0">
              <a:solidFill>
                <a:schemeClr val="bg1"/>
              </a:solidFill>
            </a:endParaRPr>
          </a:p>
          <a:p>
            <a:pPr algn="ctr"/>
            <a:r>
              <a:rPr lang="en-US" sz="1200" dirty="0">
                <a:solidFill>
                  <a:schemeClr val="bg1"/>
                </a:solidFill>
              </a:rPr>
              <a:t>Data </a:t>
            </a:r>
            <a:r>
              <a:rPr lang="en-US" sz="1200" dirty="0" smtClean="0">
                <a:solidFill>
                  <a:schemeClr val="bg1"/>
                </a:solidFill>
              </a:rPr>
              <a:t>:</a:t>
            </a:r>
            <a:r>
              <a:rPr lang="en-US" sz="1200" b="1" dirty="0">
                <a:solidFill>
                  <a:schemeClr val="bg1"/>
                </a:solidFill>
              </a:rPr>
              <a:t>11.11%</a:t>
            </a:r>
            <a:endParaRPr lang="en-US" sz="1200" b="1" dirty="0" smtClean="0">
              <a:solidFill>
                <a:schemeClr val="bg1"/>
              </a:solidFill>
            </a:endParaRPr>
          </a:p>
        </p:txBody>
      </p:sp>
      <p:sp>
        <p:nvSpPr>
          <p:cNvPr id="101" name="Curved Right Arrow 100"/>
          <p:cNvSpPr/>
          <p:nvPr/>
        </p:nvSpPr>
        <p:spPr>
          <a:xfrm>
            <a:off x="7731208" y="2821648"/>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 name="TextBox 101"/>
          <p:cNvSpPr txBox="1"/>
          <p:nvPr/>
        </p:nvSpPr>
        <p:spPr>
          <a:xfrm>
            <a:off x="8216595" y="2830689"/>
            <a:ext cx="606256" cy="307777"/>
          </a:xfrm>
          <a:prstGeom prst="rect">
            <a:avLst/>
          </a:prstGeom>
          <a:noFill/>
        </p:spPr>
        <p:txBody>
          <a:bodyPr wrap="none" rtlCol="0">
            <a:spAutoFit/>
          </a:bodyPr>
          <a:lstStyle/>
          <a:p>
            <a:r>
              <a:rPr lang="en-US" sz="1400" dirty="0" smtClean="0"/>
              <a:t>9 run</a:t>
            </a:r>
            <a:endParaRPr lang="en-US" sz="1400" b="1" dirty="0" smtClean="0"/>
          </a:p>
        </p:txBody>
      </p:sp>
      <p:sp>
        <p:nvSpPr>
          <p:cNvPr id="103" name="Rectangle 102"/>
          <p:cNvSpPr/>
          <p:nvPr/>
        </p:nvSpPr>
        <p:spPr>
          <a:xfrm>
            <a:off x="7545934" y="3576458"/>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4" name="TextBox 103"/>
          <p:cNvSpPr txBox="1"/>
          <p:nvPr/>
        </p:nvSpPr>
        <p:spPr>
          <a:xfrm>
            <a:off x="7533150" y="3576457"/>
            <a:ext cx="1913020"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a:solidFill>
                  <a:schemeClr val="bg1"/>
                </a:solidFill>
              </a:rPr>
              <a:t>3</a:t>
            </a:r>
            <a:endParaRPr lang="en-US" sz="1200" b="1" dirty="0" smtClean="0">
              <a:solidFill>
                <a:schemeClr val="bg1"/>
              </a:solidFill>
            </a:endParaRPr>
          </a:p>
          <a:p>
            <a:pPr algn="ctr"/>
            <a:r>
              <a:rPr lang="en-US" sz="1200" dirty="0" smtClean="0">
                <a:solidFill>
                  <a:schemeClr val="bg1"/>
                </a:solidFill>
              </a:rPr>
              <a:t>Data :</a:t>
            </a:r>
            <a:r>
              <a:rPr lang="en-US" sz="1200" b="1" dirty="0" smtClean="0">
                <a:solidFill>
                  <a:schemeClr val="bg1"/>
                </a:solidFill>
              </a:rPr>
              <a:t>33.33%</a:t>
            </a:r>
          </a:p>
        </p:txBody>
      </p:sp>
      <p:sp>
        <p:nvSpPr>
          <p:cNvPr id="105" name="Curved Right Arrow 104"/>
          <p:cNvSpPr/>
          <p:nvPr/>
        </p:nvSpPr>
        <p:spPr>
          <a:xfrm>
            <a:off x="7743992" y="4117197"/>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TextBox 105"/>
          <p:cNvSpPr txBox="1"/>
          <p:nvPr/>
        </p:nvSpPr>
        <p:spPr>
          <a:xfrm>
            <a:off x="8229379" y="4126238"/>
            <a:ext cx="606256" cy="307777"/>
          </a:xfrm>
          <a:prstGeom prst="rect">
            <a:avLst/>
          </a:prstGeom>
          <a:noFill/>
        </p:spPr>
        <p:txBody>
          <a:bodyPr wrap="none" rtlCol="0">
            <a:spAutoFit/>
          </a:bodyPr>
          <a:lstStyle/>
          <a:p>
            <a:r>
              <a:rPr lang="en-US" sz="1400" dirty="0"/>
              <a:t>3</a:t>
            </a:r>
            <a:r>
              <a:rPr lang="en-US" sz="1400" dirty="0" smtClean="0"/>
              <a:t> run</a:t>
            </a:r>
            <a:endParaRPr lang="en-US" sz="1400" b="1" dirty="0" smtClean="0"/>
          </a:p>
        </p:txBody>
      </p:sp>
      <p:cxnSp>
        <p:nvCxnSpPr>
          <p:cNvPr id="108" name="Straight Arrow Connector 107"/>
          <p:cNvCxnSpPr/>
          <p:nvPr/>
        </p:nvCxnSpPr>
        <p:spPr>
          <a:xfrm>
            <a:off x="8444137" y="1961959"/>
            <a:ext cx="0" cy="3189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9" name="Straight Arrow Connector 108"/>
          <p:cNvCxnSpPr/>
          <p:nvPr/>
        </p:nvCxnSpPr>
        <p:spPr>
          <a:xfrm>
            <a:off x="8444137" y="3257508"/>
            <a:ext cx="0" cy="3189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10" name="Straight Arrow Connector 109"/>
          <p:cNvCxnSpPr/>
          <p:nvPr/>
        </p:nvCxnSpPr>
        <p:spPr>
          <a:xfrm flipH="1">
            <a:off x="8456169" y="4564679"/>
            <a:ext cx="2282" cy="22647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11" name="TextBox 110"/>
          <p:cNvSpPr txBox="1"/>
          <p:nvPr/>
        </p:nvSpPr>
        <p:spPr>
          <a:xfrm>
            <a:off x="8406021" y="1969777"/>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112" name="TextBox 111"/>
          <p:cNvSpPr txBox="1"/>
          <p:nvPr/>
        </p:nvSpPr>
        <p:spPr>
          <a:xfrm>
            <a:off x="8406021" y="3262805"/>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113" name="TextBox 112"/>
          <p:cNvSpPr txBox="1"/>
          <p:nvPr/>
        </p:nvSpPr>
        <p:spPr>
          <a:xfrm>
            <a:off x="7528510" y="4733578"/>
            <a:ext cx="1913020" cy="646331"/>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smtClean="0">
                <a:solidFill>
                  <a:schemeClr val="bg1"/>
                </a:solidFill>
              </a:rPr>
              <a:t>1</a:t>
            </a:r>
          </a:p>
          <a:p>
            <a:pPr algn="ctr"/>
            <a:r>
              <a:rPr lang="en-US" sz="1200" dirty="0" smtClean="0">
                <a:solidFill>
                  <a:schemeClr val="bg1"/>
                </a:solidFill>
              </a:rPr>
              <a:t>Data :</a:t>
            </a:r>
            <a:r>
              <a:rPr lang="en-US" sz="1200" b="1" dirty="0" smtClean="0">
                <a:solidFill>
                  <a:schemeClr val="bg1"/>
                </a:solidFill>
              </a:rPr>
              <a:t>100%</a:t>
            </a:r>
          </a:p>
          <a:p>
            <a:pPr algn="ctr"/>
            <a:r>
              <a:rPr lang="en-US" sz="1200" b="1" dirty="0" smtClean="0">
                <a:solidFill>
                  <a:schemeClr val="bg1"/>
                </a:solidFill>
              </a:rPr>
              <a:t>Best Model</a:t>
            </a:r>
          </a:p>
        </p:txBody>
      </p:sp>
    </p:spTree>
    <p:extLst>
      <p:ext uri="{BB962C8B-B14F-4D97-AF65-F5344CB8AC3E}">
        <p14:creationId xmlns:p14="http://schemas.microsoft.com/office/powerpoint/2010/main" val="3953870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19009" y="742236"/>
            <a:ext cx="2308010" cy="58901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aphicFrame>
        <p:nvGraphicFramePr>
          <p:cNvPr id="9" name="Table 8"/>
          <p:cNvGraphicFramePr>
            <a:graphicFrameLocks noGrp="1"/>
          </p:cNvGraphicFramePr>
          <p:nvPr>
            <p:extLst>
              <p:ext uri="{D42A27DB-BD31-4B8C-83A1-F6EECF244321}">
                <p14:modId xmlns:p14="http://schemas.microsoft.com/office/powerpoint/2010/main" val="1928155909"/>
              </p:ext>
            </p:extLst>
          </p:nvPr>
        </p:nvGraphicFramePr>
        <p:xfrm>
          <a:off x="5188018" y="887319"/>
          <a:ext cx="2767262" cy="5692212"/>
        </p:xfrm>
        <a:graphic>
          <a:graphicData uri="http://schemas.openxmlformats.org/drawingml/2006/table">
            <a:tbl>
              <a:tblPr firstRow="1" bandRow="1">
                <a:tableStyleId>{21E4AEA4-8DFA-4A89-87EB-49C32662AFE0}</a:tableStyleId>
              </a:tblPr>
              <a:tblGrid>
                <a:gridCol w="585355">
                  <a:extLst>
                    <a:ext uri="{9D8B030D-6E8A-4147-A177-3AD203B41FA5}">
                      <a16:colId xmlns:a16="http://schemas.microsoft.com/office/drawing/2014/main" val="1396347712"/>
                    </a:ext>
                  </a:extLst>
                </a:gridCol>
                <a:gridCol w="585998">
                  <a:extLst>
                    <a:ext uri="{9D8B030D-6E8A-4147-A177-3AD203B41FA5}">
                      <a16:colId xmlns:a16="http://schemas.microsoft.com/office/drawing/2014/main" val="943253013"/>
                    </a:ext>
                  </a:extLst>
                </a:gridCol>
                <a:gridCol w="585999">
                  <a:extLst>
                    <a:ext uri="{9D8B030D-6E8A-4147-A177-3AD203B41FA5}">
                      <a16:colId xmlns:a16="http://schemas.microsoft.com/office/drawing/2014/main" val="1931461066"/>
                    </a:ext>
                  </a:extLst>
                </a:gridCol>
                <a:gridCol w="1009910">
                  <a:extLst>
                    <a:ext uri="{9D8B030D-6E8A-4147-A177-3AD203B41FA5}">
                      <a16:colId xmlns:a16="http://schemas.microsoft.com/office/drawing/2014/main" val="1862237152"/>
                    </a:ext>
                  </a:extLst>
                </a:gridCol>
              </a:tblGrid>
              <a:tr h="316234">
                <a:tc>
                  <a:txBody>
                    <a:bodyPr/>
                    <a:lstStyle/>
                    <a:p>
                      <a:r>
                        <a:rPr lang="en-US" sz="1100" dirty="0" smtClean="0"/>
                        <a:t>depth</a:t>
                      </a:r>
                      <a:endParaRPr lang="en-US" sz="1100" dirty="0"/>
                    </a:p>
                  </a:txBody>
                  <a:tcPr/>
                </a:tc>
                <a:tc>
                  <a:txBody>
                    <a:bodyPr/>
                    <a:lstStyle/>
                    <a:p>
                      <a:r>
                        <a:rPr lang="en-US" sz="1100" dirty="0" smtClean="0"/>
                        <a:t>Bins</a:t>
                      </a:r>
                      <a:endParaRPr lang="en-US" sz="1100" dirty="0"/>
                    </a:p>
                  </a:txBody>
                  <a:tcPr/>
                </a:tc>
                <a:tc>
                  <a:txBody>
                    <a:bodyPr/>
                    <a:lstStyle/>
                    <a:p>
                      <a:r>
                        <a:rPr lang="en-US" sz="1100" dirty="0" smtClean="0"/>
                        <a:t>Trees</a:t>
                      </a:r>
                      <a:endParaRPr lang="en-US" sz="1100" dirty="0"/>
                    </a:p>
                  </a:txBody>
                  <a:tcPr/>
                </a:tc>
                <a:tc>
                  <a:txBody>
                    <a:bodyPr/>
                    <a:lstStyle/>
                    <a:p>
                      <a:r>
                        <a:rPr lang="en-US" sz="1100" dirty="0" smtClean="0"/>
                        <a:t>impurity</a:t>
                      </a:r>
                      <a:endParaRPr lang="en-US" sz="1100" dirty="0"/>
                    </a:p>
                  </a:txBody>
                  <a:tcPr/>
                </a:tc>
                <a:extLst>
                  <a:ext uri="{0D108BD9-81ED-4DB2-BD59-A6C34878D82A}">
                    <a16:rowId xmlns:a16="http://schemas.microsoft.com/office/drawing/2014/main" val="1247770519"/>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10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2634226234"/>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10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1266678788"/>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20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3879056396"/>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20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4001684811"/>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30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3514823359"/>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30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952334250"/>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10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3780366044"/>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10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3957689641"/>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20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1905207508"/>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20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150783616"/>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30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323225899"/>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30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343972637"/>
                  </a:ext>
                </a:extLst>
              </a:tr>
              <a:tr h="316234">
                <a:tc>
                  <a:txBody>
                    <a:bodyPr/>
                    <a:lstStyle/>
                    <a:p>
                      <a:r>
                        <a:rPr lang="en-US" sz="1400" dirty="0" smtClean="0"/>
                        <a:t>5</a:t>
                      </a:r>
                      <a:endParaRPr lang="en-US" sz="1400" dirty="0"/>
                    </a:p>
                  </a:txBody>
                  <a:tcPr/>
                </a:tc>
                <a:tc>
                  <a:txBody>
                    <a:bodyPr/>
                    <a:lstStyle/>
                    <a:p>
                      <a:r>
                        <a:rPr lang="en-US" sz="1400" dirty="0" smtClean="0"/>
                        <a:t>128</a:t>
                      </a:r>
                      <a:endParaRPr lang="en-US" sz="1400" dirty="0"/>
                    </a:p>
                  </a:txBody>
                  <a:tcPr/>
                </a:tc>
                <a:tc>
                  <a:txBody>
                    <a:bodyPr/>
                    <a:lstStyle/>
                    <a:p>
                      <a:r>
                        <a:rPr lang="en-US" sz="1400" dirty="0" smtClean="0"/>
                        <a:t>10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1280607072"/>
                  </a:ext>
                </a:extLst>
              </a:tr>
              <a:tr h="316234">
                <a:tc>
                  <a:txBody>
                    <a:bodyPr/>
                    <a:lstStyle/>
                    <a:p>
                      <a:r>
                        <a:rPr lang="en-US" sz="1400" dirty="0" smtClean="0"/>
                        <a:t>5</a:t>
                      </a:r>
                      <a:endParaRPr lang="en-US" sz="1400" dirty="0"/>
                    </a:p>
                  </a:txBody>
                  <a:tcPr/>
                </a:tc>
                <a:tc>
                  <a:txBody>
                    <a:bodyPr/>
                    <a:lstStyle/>
                    <a:p>
                      <a:r>
                        <a:rPr lang="en-US" sz="1400" dirty="0" smtClean="0"/>
                        <a:t>128</a:t>
                      </a:r>
                      <a:endParaRPr lang="en-US" sz="1400" dirty="0"/>
                    </a:p>
                  </a:txBody>
                  <a:tcPr/>
                </a:tc>
                <a:tc>
                  <a:txBody>
                    <a:bodyPr/>
                    <a:lstStyle/>
                    <a:p>
                      <a:r>
                        <a:rPr lang="en-US" sz="1400" dirty="0" smtClean="0"/>
                        <a:t>10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462792343"/>
                  </a:ext>
                </a:extLst>
              </a:tr>
              <a:tr h="316234">
                <a:tc>
                  <a:txBody>
                    <a:bodyPr/>
                    <a:lstStyle/>
                    <a:p>
                      <a:r>
                        <a:rPr lang="en-US" sz="1400" dirty="0" smtClean="0"/>
                        <a:t>5</a:t>
                      </a:r>
                      <a:endParaRPr lang="en-US" sz="1400" dirty="0"/>
                    </a:p>
                  </a:txBody>
                  <a:tcPr/>
                </a:tc>
                <a:tc>
                  <a:txBody>
                    <a:bodyPr/>
                    <a:lstStyle/>
                    <a:p>
                      <a:r>
                        <a:rPr lang="en-US" sz="1400" dirty="0" smtClean="0"/>
                        <a:t>128</a:t>
                      </a:r>
                      <a:endParaRPr lang="en-US" sz="1400" dirty="0"/>
                    </a:p>
                  </a:txBody>
                  <a:tcPr/>
                </a:tc>
                <a:tc>
                  <a:txBody>
                    <a:bodyPr/>
                    <a:lstStyle/>
                    <a:p>
                      <a:r>
                        <a:rPr lang="en-US" sz="1400" dirty="0" smtClean="0"/>
                        <a:t>20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836130564"/>
                  </a:ext>
                </a:extLst>
              </a:tr>
              <a:tr h="316234">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extLst>
                  <a:ext uri="{0D108BD9-81ED-4DB2-BD59-A6C34878D82A}">
                    <a16:rowId xmlns:a16="http://schemas.microsoft.com/office/drawing/2014/main" val="2856326349"/>
                  </a:ext>
                </a:extLst>
              </a:tr>
              <a:tr h="316234">
                <a:tc>
                  <a:txBody>
                    <a:bodyPr/>
                    <a:lstStyle/>
                    <a:p>
                      <a:r>
                        <a:rPr lang="en-US" sz="1400" dirty="0" smtClean="0"/>
                        <a:t>10</a:t>
                      </a:r>
                      <a:endParaRPr lang="en-US" sz="1400" dirty="0"/>
                    </a:p>
                  </a:txBody>
                  <a:tcPr/>
                </a:tc>
                <a:tc>
                  <a:txBody>
                    <a:bodyPr/>
                    <a:lstStyle/>
                    <a:p>
                      <a:r>
                        <a:rPr lang="en-US" sz="1400" dirty="0" smtClean="0"/>
                        <a:t>128</a:t>
                      </a:r>
                      <a:endParaRPr lang="en-US" sz="1400" dirty="0"/>
                    </a:p>
                  </a:txBody>
                  <a:tcPr/>
                </a:tc>
                <a:tc>
                  <a:txBody>
                    <a:bodyPr/>
                    <a:lstStyle/>
                    <a:p>
                      <a:r>
                        <a:rPr lang="en-US" sz="1400" dirty="0" smtClean="0"/>
                        <a:t>30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1088092244"/>
                  </a:ext>
                </a:extLst>
              </a:tr>
            </a:tbl>
          </a:graphicData>
        </a:graphic>
      </p:graphicFrame>
      <p:sp>
        <p:nvSpPr>
          <p:cNvPr id="11" name="Rounded Rectangle 10"/>
          <p:cNvSpPr/>
          <p:nvPr/>
        </p:nvSpPr>
        <p:spPr>
          <a:xfrm>
            <a:off x="9853863" y="930397"/>
            <a:ext cx="2198695" cy="5783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13" name="Straight Arrow Connector 12"/>
          <p:cNvCxnSpPr/>
          <p:nvPr/>
        </p:nvCxnSpPr>
        <p:spPr>
          <a:xfrm>
            <a:off x="8065773" y="3714971"/>
            <a:ext cx="1744289" cy="12031"/>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14" name="Rectangle 13"/>
          <p:cNvSpPr/>
          <p:nvPr/>
        </p:nvSpPr>
        <p:spPr>
          <a:xfrm>
            <a:off x="428533" y="893148"/>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p:cNvSpPr txBox="1"/>
          <p:nvPr/>
        </p:nvSpPr>
        <p:spPr>
          <a:xfrm>
            <a:off x="396743" y="372904"/>
            <a:ext cx="1959191" cy="307777"/>
          </a:xfrm>
          <a:prstGeom prst="rect">
            <a:avLst/>
          </a:prstGeom>
          <a:noFill/>
        </p:spPr>
        <p:txBody>
          <a:bodyPr wrap="none" rtlCol="0">
            <a:spAutoFit/>
          </a:bodyPr>
          <a:lstStyle/>
          <a:p>
            <a:r>
              <a:rPr lang="en-US" sz="1400" dirty="0" smtClean="0"/>
              <a:t>Hyperparameters:</a:t>
            </a:r>
            <a:r>
              <a:rPr lang="en-US" sz="1400" b="1" dirty="0" smtClean="0"/>
              <a:t>81</a:t>
            </a:r>
          </a:p>
        </p:txBody>
      </p:sp>
      <p:sp>
        <p:nvSpPr>
          <p:cNvPr id="18" name="TextBox 17"/>
          <p:cNvSpPr txBox="1"/>
          <p:nvPr/>
        </p:nvSpPr>
        <p:spPr>
          <a:xfrm>
            <a:off x="593959" y="87010"/>
            <a:ext cx="1539204" cy="369332"/>
          </a:xfrm>
          <a:prstGeom prst="rect">
            <a:avLst/>
          </a:prstGeom>
          <a:noFill/>
        </p:spPr>
        <p:txBody>
          <a:bodyPr wrap="none" rtlCol="0">
            <a:spAutoFit/>
          </a:bodyPr>
          <a:lstStyle/>
          <a:p>
            <a:r>
              <a:rPr lang="en-US" b="1" dirty="0" smtClean="0"/>
              <a:t>Session One</a:t>
            </a:r>
            <a:endParaRPr lang="en-US" b="1" dirty="0"/>
          </a:p>
        </p:txBody>
      </p:sp>
      <p:sp>
        <p:nvSpPr>
          <p:cNvPr id="19" name="TextBox 18"/>
          <p:cNvSpPr txBox="1"/>
          <p:nvPr/>
        </p:nvSpPr>
        <p:spPr>
          <a:xfrm>
            <a:off x="2963913" y="61310"/>
            <a:ext cx="1487908" cy="369332"/>
          </a:xfrm>
          <a:prstGeom prst="rect">
            <a:avLst/>
          </a:prstGeom>
          <a:noFill/>
        </p:spPr>
        <p:txBody>
          <a:bodyPr wrap="none" rtlCol="0">
            <a:spAutoFit/>
          </a:bodyPr>
          <a:lstStyle/>
          <a:p>
            <a:r>
              <a:rPr lang="en-US" b="1" dirty="0" smtClean="0"/>
              <a:t>Session Two</a:t>
            </a:r>
            <a:endParaRPr lang="en-US" b="1" dirty="0"/>
          </a:p>
        </p:txBody>
      </p:sp>
      <p:sp>
        <p:nvSpPr>
          <p:cNvPr id="20" name="TextBox 19"/>
          <p:cNvSpPr txBox="1"/>
          <p:nvPr/>
        </p:nvSpPr>
        <p:spPr>
          <a:xfrm>
            <a:off x="10074322" y="277352"/>
            <a:ext cx="1662635" cy="369332"/>
          </a:xfrm>
          <a:prstGeom prst="rect">
            <a:avLst/>
          </a:prstGeom>
          <a:noFill/>
        </p:spPr>
        <p:txBody>
          <a:bodyPr wrap="none" rtlCol="0">
            <a:spAutoFit/>
          </a:bodyPr>
          <a:lstStyle/>
          <a:p>
            <a:r>
              <a:rPr lang="en-US" b="1" dirty="0" smtClean="0"/>
              <a:t>Session Three</a:t>
            </a:r>
            <a:endParaRPr lang="en-US" b="1" dirty="0"/>
          </a:p>
        </p:txBody>
      </p:sp>
      <p:sp>
        <p:nvSpPr>
          <p:cNvPr id="21" name="TextBox 20"/>
          <p:cNvSpPr txBox="1"/>
          <p:nvPr/>
        </p:nvSpPr>
        <p:spPr>
          <a:xfrm>
            <a:off x="368688" y="893147"/>
            <a:ext cx="1965529"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smtClean="0">
                <a:solidFill>
                  <a:schemeClr val="bg1"/>
                </a:solidFill>
              </a:rPr>
              <a:t>81</a:t>
            </a:r>
          </a:p>
          <a:p>
            <a:pPr algn="ctr"/>
            <a:r>
              <a:rPr lang="en-US" sz="1200" dirty="0" smtClean="0">
                <a:solidFill>
                  <a:schemeClr val="bg1"/>
                </a:solidFill>
              </a:rPr>
              <a:t>Data :</a:t>
            </a:r>
            <a:r>
              <a:rPr lang="en-US" sz="1200" b="1" dirty="0" smtClean="0">
                <a:solidFill>
                  <a:schemeClr val="bg1"/>
                </a:solidFill>
              </a:rPr>
              <a:t>1.23</a:t>
            </a:r>
            <a:r>
              <a:rPr lang="en-US" sz="1200" b="1" dirty="0">
                <a:solidFill>
                  <a:schemeClr val="bg1"/>
                </a:solidFill>
              </a:rPr>
              <a:t>%</a:t>
            </a:r>
            <a:endParaRPr lang="en-US" sz="1200" b="1" dirty="0" smtClean="0">
              <a:solidFill>
                <a:schemeClr val="bg1"/>
              </a:solidFill>
            </a:endParaRPr>
          </a:p>
        </p:txBody>
      </p:sp>
      <p:sp>
        <p:nvSpPr>
          <p:cNvPr id="27" name="TextBox 26"/>
          <p:cNvSpPr txBox="1"/>
          <p:nvPr/>
        </p:nvSpPr>
        <p:spPr>
          <a:xfrm>
            <a:off x="8027826" y="2909539"/>
            <a:ext cx="1755609" cy="738664"/>
          </a:xfrm>
          <a:prstGeom prst="rect">
            <a:avLst/>
          </a:prstGeom>
          <a:noFill/>
        </p:spPr>
        <p:txBody>
          <a:bodyPr wrap="none" rtlCol="0">
            <a:spAutoFit/>
          </a:bodyPr>
          <a:lstStyle/>
          <a:p>
            <a:pPr algn="ctr"/>
            <a:r>
              <a:rPr lang="en-US" sz="1400" dirty="0" smtClean="0"/>
              <a:t>Randomly Get </a:t>
            </a:r>
            <a:r>
              <a:rPr lang="en-US" sz="1400" b="1" dirty="0" smtClean="0"/>
              <a:t>9</a:t>
            </a:r>
          </a:p>
          <a:p>
            <a:pPr algn="ctr"/>
            <a:r>
              <a:rPr lang="en-US" sz="1400" dirty="0" smtClean="0"/>
              <a:t>Hyperparameters </a:t>
            </a:r>
          </a:p>
          <a:p>
            <a:pPr algn="ctr"/>
            <a:r>
              <a:rPr lang="en-US" sz="1400" dirty="0" smtClean="0"/>
              <a:t>value</a:t>
            </a:r>
          </a:p>
        </p:txBody>
      </p:sp>
      <p:sp>
        <p:nvSpPr>
          <p:cNvPr id="28" name="TextBox 27"/>
          <p:cNvSpPr txBox="1"/>
          <p:nvPr/>
        </p:nvSpPr>
        <p:spPr>
          <a:xfrm>
            <a:off x="5260210" y="548764"/>
            <a:ext cx="2590774" cy="307777"/>
          </a:xfrm>
          <a:prstGeom prst="rect">
            <a:avLst/>
          </a:prstGeom>
          <a:noFill/>
        </p:spPr>
        <p:txBody>
          <a:bodyPr wrap="none" rtlCol="0">
            <a:spAutoFit/>
          </a:bodyPr>
          <a:lstStyle/>
          <a:p>
            <a:r>
              <a:rPr lang="en-US" sz="1400" dirty="0" smtClean="0"/>
              <a:t>All Hyperparameters Values</a:t>
            </a:r>
            <a:endParaRPr lang="en-US" sz="1400" b="1" dirty="0" smtClean="0"/>
          </a:p>
        </p:txBody>
      </p:sp>
      <p:sp>
        <p:nvSpPr>
          <p:cNvPr id="42" name="Curved Right Arrow 41"/>
          <p:cNvSpPr/>
          <p:nvPr/>
        </p:nvSpPr>
        <p:spPr>
          <a:xfrm>
            <a:off x="626591" y="1433887"/>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TextBox 42"/>
          <p:cNvSpPr txBox="1"/>
          <p:nvPr/>
        </p:nvSpPr>
        <p:spPr>
          <a:xfrm>
            <a:off x="1111978" y="1442928"/>
            <a:ext cx="705642" cy="307777"/>
          </a:xfrm>
          <a:prstGeom prst="rect">
            <a:avLst/>
          </a:prstGeom>
          <a:noFill/>
        </p:spPr>
        <p:txBody>
          <a:bodyPr wrap="none" rtlCol="0">
            <a:spAutoFit/>
          </a:bodyPr>
          <a:lstStyle/>
          <a:p>
            <a:r>
              <a:rPr lang="en-US" sz="1400" dirty="0" smtClean="0"/>
              <a:t>81 run</a:t>
            </a:r>
            <a:endParaRPr lang="en-US" sz="1400" b="1" dirty="0" smtClean="0"/>
          </a:p>
        </p:txBody>
      </p:sp>
      <p:sp>
        <p:nvSpPr>
          <p:cNvPr id="44" name="TextBox 43"/>
          <p:cNvSpPr txBox="1"/>
          <p:nvPr/>
        </p:nvSpPr>
        <p:spPr>
          <a:xfrm>
            <a:off x="1294068" y="1878634"/>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45" name="Rectangle 44"/>
          <p:cNvSpPr/>
          <p:nvPr/>
        </p:nvSpPr>
        <p:spPr>
          <a:xfrm>
            <a:off x="432915" y="2200826"/>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TextBox 45"/>
          <p:cNvSpPr txBox="1"/>
          <p:nvPr/>
        </p:nvSpPr>
        <p:spPr>
          <a:xfrm>
            <a:off x="421197" y="2200825"/>
            <a:ext cx="1913020"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smtClean="0">
                <a:solidFill>
                  <a:schemeClr val="bg1"/>
                </a:solidFill>
              </a:rPr>
              <a:t>27</a:t>
            </a:r>
          </a:p>
          <a:p>
            <a:pPr algn="ctr"/>
            <a:r>
              <a:rPr lang="en-US" sz="1200" dirty="0">
                <a:solidFill>
                  <a:schemeClr val="bg1"/>
                </a:solidFill>
              </a:rPr>
              <a:t>Data </a:t>
            </a:r>
            <a:r>
              <a:rPr lang="en-US" sz="1200" dirty="0" smtClean="0">
                <a:solidFill>
                  <a:schemeClr val="bg1"/>
                </a:solidFill>
              </a:rPr>
              <a:t>:</a:t>
            </a:r>
            <a:r>
              <a:rPr lang="en-US" sz="1200" b="1" dirty="0">
                <a:solidFill>
                  <a:schemeClr val="bg1"/>
                </a:solidFill>
              </a:rPr>
              <a:t>3.7%</a:t>
            </a:r>
            <a:endParaRPr lang="en-US" sz="1200" b="1" dirty="0" smtClean="0">
              <a:solidFill>
                <a:schemeClr val="bg1"/>
              </a:solidFill>
            </a:endParaRPr>
          </a:p>
        </p:txBody>
      </p:sp>
      <p:sp>
        <p:nvSpPr>
          <p:cNvPr id="47" name="Curved Right Arrow 46"/>
          <p:cNvSpPr/>
          <p:nvPr/>
        </p:nvSpPr>
        <p:spPr>
          <a:xfrm>
            <a:off x="630973" y="2741565"/>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TextBox 47"/>
          <p:cNvSpPr txBox="1"/>
          <p:nvPr/>
        </p:nvSpPr>
        <p:spPr>
          <a:xfrm>
            <a:off x="1116360" y="2750606"/>
            <a:ext cx="705642" cy="307777"/>
          </a:xfrm>
          <a:prstGeom prst="rect">
            <a:avLst/>
          </a:prstGeom>
          <a:noFill/>
        </p:spPr>
        <p:txBody>
          <a:bodyPr wrap="none" rtlCol="0">
            <a:spAutoFit/>
          </a:bodyPr>
          <a:lstStyle/>
          <a:p>
            <a:r>
              <a:rPr lang="en-US" sz="1400" dirty="0" smtClean="0"/>
              <a:t>27 run</a:t>
            </a:r>
            <a:endParaRPr lang="en-US" sz="1400" b="1" dirty="0" smtClean="0"/>
          </a:p>
        </p:txBody>
      </p:sp>
      <p:sp>
        <p:nvSpPr>
          <p:cNvPr id="49" name="Rectangle 48"/>
          <p:cNvSpPr/>
          <p:nvPr/>
        </p:nvSpPr>
        <p:spPr>
          <a:xfrm>
            <a:off x="421197" y="3508503"/>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TextBox 49"/>
          <p:cNvSpPr txBox="1"/>
          <p:nvPr/>
        </p:nvSpPr>
        <p:spPr>
          <a:xfrm>
            <a:off x="408775" y="3508502"/>
            <a:ext cx="1925442"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a:solidFill>
                  <a:schemeClr val="bg1"/>
                </a:solidFill>
              </a:rPr>
              <a:t>9</a:t>
            </a:r>
            <a:endParaRPr lang="en-US" sz="1200" b="1" dirty="0" smtClean="0">
              <a:solidFill>
                <a:schemeClr val="bg1"/>
              </a:solidFill>
            </a:endParaRPr>
          </a:p>
          <a:p>
            <a:pPr algn="ctr"/>
            <a:r>
              <a:rPr lang="en-US" sz="1200" dirty="0">
                <a:solidFill>
                  <a:schemeClr val="bg1"/>
                </a:solidFill>
              </a:rPr>
              <a:t>Data </a:t>
            </a:r>
            <a:r>
              <a:rPr lang="en-US" sz="1200" dirty="0" smtClean="0">
                <a:solidFill>
                  <a:schemeClr val="bg1"/>
                </a:solidFill>
              </a:rPr>
              <a:t>:</a:t>
            </a:r>
            <a:r>
              <a:rPr lang="en-US" sz="1200" b="1" dirty="0">
                <a:solidFill>
                  <a:schemeClr val="bg1"/>
                </a:solidFill>
              </a:rPr>
              <a:t>11.11%</a:t>
            </a:r>
            <a:endParaRPr lang="en-US" sz="1200" b="1" dirty="0" smtClean="0">
              <a:solidFill>
                <a:schemeClr val="bg1"/>
              </a:solidFill>
            </a:endParaRPr>
          </a:p>
        </p:txBody>
      </p:sp>
      <p:sp>
        <p:nvSpPr>
          <p:cNvPr id="51" name="Curved Right Arrow 50"/>
          <p:cNvSpPr/>
          <p:nvPr/>
        </p:nvSpPr>
        <p:spPr>
          <a:xfrm>
            <a:off x="619255" y="4049242"/>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p:cNvSpPr txBox="1"/>
          <p:nvPr/>
        </p:nvSpPr>
        <p:spPr>
          <a:xfrm>
            <a:off x="1104642" y="4058283"/>
            <a:ext cx="606256" cy="307777"/>
          </a:xfrm>
          <a:prstGeom prst="rect">
            <a:avLst/>
          </a:prstGeom>
          <a:noFill/>
        </p:spPr>
        <p:txBody>
          <a:bodyPr wrap="none" rtlCol="0">
            <a:spAutoFit/>
          </a:bodyPr>
          <a:lstStyle/>
          <a:p>
            <a:r>
              <a:rPr lang="en-US" sz="1400" dirty="0" smtClean="0"/>
              <a:t>9 run</a:t>
            </a:r>
            <a:endParaRPr lang="en-US" sz="1400" b="1" dirty="0" smtClean="0"/>
          </a:p>
        </p:txBody>
      </p:sp>
      <p:sp>
        <p:nvSpPr>
          <p:cNvPr id="54" name="Rectangle 53"/>
          <p:cNvSpPr/>
          <p:nvPr/>
        </p:nvSpPr>
        <p:spPr>
          <a:xfrm>
            <a:off x="433981" y="4804052"/>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TextBox 54"/>
          <p:cNvSpPr txBox="1"/>
          <p:nvPr/>
        </p:nvSpPr>
        <p:spPr>
          <a:xfrm>
            <a:off x="421197" y="4804051"/>
            <a:ext cx="1913020"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a:solidFill>
                  <a:schemeClr val="bg1"/>
                </a:solidFill>
              </a:rPr>
              <a:t>3</a:t>
            </a:r>
            <a:endParaRPr lang="en-US" sz="1200" b="1" dirty="0" smtClean="0">
              <a:solidFill>
                <a:schemeClr val="bg1"/>
              </a:solidFill>
            </a:endParaRPr>
          </a:p>
          <a:p>
            <a:pPr algn="ctr"/>
            <a:r>
              <a:rPr lang="en-US" sz="1200" dirty="0" smtClean="0">
                <a:solidFill>
                  <a:schemeClr val="bg1"/>
                </a:solidFill>
              </a:rPr>
              <a:t>Data :</a:t>
            </a:r>
            <a:r>
              <a:rPr lang="en-US" sz="1200" b="1" dirty="0" smtClean="0">
                <a:solidFill>
                  <a:schemeClr val="bg1"/>
                </a:solidFill>
              </a:rPr>
              <a:t>33.33%</a:t>
            </a:r>
          </a:p>
        </p:txBody>
      </p:sp>
      <p:sp>
        <p:nvSpPr>
          <p:cNvPr id="56" name="Curved Right Arrow 55"/>
          <p:cNvSpPr/>
          <p:nvPr/>
        </p:nvSpPr>
        <p:spPr>
          <a:xfrm>
            <a:off x="632039" y="5344791"/>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TextBox 56"/>
          <p:cNvSpPr txBox="1"/>
          <p:nvPr/>
        </p:nvSpPr>
        <p:spPr>
          <a:xfrm>
            <a:off x="1117426" y="5353832"/>
            <a:ext cx="606256" cy="307777"/>
          </a:xfrm>
          <a:prstGeom prst="rect">
            <a:avLst/>
          </a:prstGeom>
          <a:noFill/>
        </p:spPr>
        <p:txBody>
          <a:bodyPr wrap="none" rtlCol="0">
            <a:spAutoFit/>
          </a:bodyPr>
          <a:lstStyle/>
          <a:p>
            <a:r>
              <a:rPr lang="en-US" sz="1400" dirty="0"/>
              <a:t>3</a:t>
            </a:r>
            <a:r>
              <a:rPr lang="en-US" sz="1400" dirty="0" smtClean="0"/>
              <a:t> run</a:t>
            </a:r>
            <a:endParaRPr lang="en-US" sz="1400" b="1" dirty="0" smtClean="0"/>
          </a:p>
        </p:txBody>
      </p:sp>
      <p:cxnSp>
        <p:nvCxnSpPr>
          <p:cNvPr id="60" name="Straight Arrow Connector 59"/>
          <p:cNvCxnSpPr/>
          <p:nvPr/>
        </p:nvCxnSpPr>
        <p:spPr>
          <a:xfrm>
            <a:off x="1349247" y="1881876"/>
            <a:ext cx="0" cy="3189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1" name="Straight Arrow Connector 60"/>
          <p:cNvCxnSpPr/>
          <p:nvPr/>
        </p:nvCxnSpPr>
        <p:spPr>
          <a:xfrm>
            <a:off x="1332184" y="3189553"/>
            <a:ext cx="0" cy="3189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2" name="Straight Arrow Connector 61"/>
          <p:cNvCxnSpPr/>
          <p:nvPr/>
        </p:nvCxnSpPr>
        <p:spPr>
          <a:xfrm>
            <a:off x="1332184" y="4485102"/>
            <a:ext cx="0" cy="3189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3" name="Straight Arrow Connector 62"/>
          <p:cNvCxnSpPr/>
          <p:nvPr/>
        </p:nvCxnSpPr>
        <p:spPr>
          <a:xfrm flipH="1">
            <a:off x="1344216" y="5792273"/>
            <a:ext cx="2282" cy="22647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4" name="TextBox 63"/>
          <p:cNvSpPr txBox="1"/>
          <p:nvPr/>
        </p:nvSpPr>
        <p:spPr>
          <a:xfrm>
            <a:off x="2728272" y="350604"/>
            <a:ext cx="1959191" cy="307777"/>
          </a:xfrm>
          <a:prstGeom prst="rect">
            <a:avLst/>
          </a:prstGeom>
          <a:noFill/>
        </p:spPr>
        <p:txBody>
          <a:bodyPr wrap="none" rtlCol="0">
            <a:spAutoFit/>
          </a:bodyPr>
          <a:lstStyle/>
          <a:p>
            <a:r>
              <a:rPr lang="en-US" sz="1400" dirty="0" smtClean="0"/>
              <a:t>Hyperparameters:</a:t>
            </a:r>
            <a:r>
              <a:rPr lang="en-US" sz="1400" b="1" dirty="0" smtClean="0"/>
              <a:t>27</a:t>
            </a:r>
          </a:p>
        </p:txBody>
      </p:sp>
      <p:sp>
        <p:nvSpPr>
          <p:cNvPr id="65" name="TextBox 64"/>
          <p:cNvSpPr txBox="1"/>
          <p:nvPr/>
        </p:nvSpPr>
        <p:spPr>
          <a:xfrm>
            <a:off x="9926043" y="581147"/>
            <a:ext cx="1856598" cy="307777"/>
          </a:xfrm>
          <a:prstGeom prst="rect">
            <a:avLst/>
          </a:prstGeom>
          <a:noFill/>
        </p:spPr>
        <p:txBody>
          <a:bodyPr wrap="none" rtlCol="0">
            <a:spAutoFit/>
          </a:bodyPr>
          <a:lstStyle/>
          <a:p>
            <a:r>
              <a:rPr lang="en-US" sz="1400" dirty="0" smtClean="0"/>
              <a:t>Hyperparameters:9</a:t>
            </a:r>
            <a:endParaRPr lang="en-US" sz="1400" b="1" dirty="0" smtClean="0"/>
          </a:p>
        </p:txBody>
      </p:sp>
      <p:sp>
        <p:nvSpPr>
          <p:cNvPr id="66" name="TextBox 65"/>
          <p:cNvSpPr txBox="1"/>
          <p:nvPr/>
        </p:nvSpPr>
        <p:spPr>
          <a:xfrm>
            <a:off x="1294068" y="3197371"/>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67" name="TextBox 66"/>
          <p:cNvSpPr txBox="1"/>
          <p:nvPr/>
        </p:nvSpPr>
        <p:spPr>
          <a:xfrm>
            <a:off x="1294068" y="4490399"/>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88" name="TextBox 87"/>
          <p:cNvSpPr txBox="1"/>
          <p:nvPr/>
        </p:nvSpPr>
        <p:spPr>
          <a:xfrm>
            <a:off x="416557" y="5961172"/>
            <a:ext cx="1913020" cy="646331"/>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smtClean="0">
                <a:solidFill>
                  <a:schemeClr val="bg1"/>
                </a:solidFill>
              </a:rPr>
              <a:t>1</a:t>
            </a:r>
          </a:p>
          <a:p>
            <a:pPr algn="ctr"/>
            <a:r>
              <a:rPr lang="en-US" sz="1200" dirty="0" smtClean="0">
                <a:solidFill>
                  <a:schemeClr val="bg1"/>
                </a:solidFill>
              </a:rPr>
              <a:t>Data :</a:t>
            </a:r>
            <a:r>
              <a:rPr lang="en-US" sz="1200" b="1" dirty="0" smtClean="0">
                <a:solidFill>
                  <a:schemeClr val="bg1"/>
                </a:solidFill>
              </a:rPr>
              <a:t>100%</a:t>
            </a:r>
          </a:p>
          <a:p>
            <a:pPr algn="ctr"/>
            <a:r>
              <a:rPr lang="en-US" sz="1200" b="1" dirty="0" smtClean="0">
                <a:solidFill>
                  <a:schemeClr val="bg1"/>
                </a:solidFill>
              </a:rPr>
              <a:t>Best Model</a:t>
            </a:r>
          </a:p>
        </p:txBody>
      </p:sp>
      <p:sp>
        <p:nvSpPr>
          <p:cNvPr id="89" name="Rounded Rectangle 88"/>
          <p:cNvSpPr/>
          <p:nvPr/>
        </p:nvSpPr>
        <p:spPr>
          <a:xfrm>
            <a:off x="2684025" y="742236"/>
            <a:ext cx="2308010" cy="58901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5" name="Rectangle 94"/>
          <p:cNvSpPr/>
          <p:nvPr/>
        </p:nvSpPr>
        <p:spPr>
          <a:xfrm>
            <a:off x="2885899" y="889377"/>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6" name="TextBox 95"/>
          <p:cNvSpPr txBox="1"/>
          <p:nvPr/>
        </p:nvSpPr>
        <p:spPr>
          <a:xfrm>
            <a:off x="2874181" y="889376"/>
            <a:ext cx="1913020"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smtClean="0">
                <a:solidFill>
                  <a:schemeClr val="bg1"/>
                </a:solidFill>
              </a:rPr>
              <a:t>27</a:t>
            </a:r>
          </a:p>
          <a:p>
            <a:pPr algn="ctr"/>
            <a:r>
              <a:rPr lang="en-US" sz="1200" dirty="0">
                <a:solidFill>
                  <a:schemeClr val="bg1"/>
                </a:solidFill>
              </a:rPr>
              <a:t>Data </a:t>
            </a:r>
            <a:r>
              <a:rPr lang="en-US" sz="1200" dirty="0" smtClean="0">
                <a:solidFill>
                  <a:schemeClr val="bg1"/>
                </a:solidFill>
              </a:rPr>
              <a:t>:</a:t>
            </a:r>
            <a:r>
              <a:rPr lang="en-US" sz="1200" b="1" dirty="0">
                <a:solidFill>
                  <a:schemeClr val="bg1"/>
                </a:solidFill>
              </a:rPr>
              <a:t>3.7%</a:t>
            </a:r>
            <a:endParaRPr lang="en-US" sz="1200" b="1" dirty="0" smtClean="0">
              <a:solidFill>
                <a:schemeClr val="bg1"/>
              </a:solidFill>
            </a:endParaRPr>
          </a:p>
        </p:txBody>
      </p:sp>
      <p:sp>
        <p:nvSpPr>
          <p:cNvPr id="97" name="Curved Right Arrow 96"/>
          <p:cNvSpPr/>
          <p:nvPr/>
        </p:nvSpPr>
        <p:spPr>
          <a:xfrm>
            <a:off x="3083957" y="1430116"/>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TextBox 97"/>
          <p:cNvSpPr txBox="1"/>
          <p:nvPr/>
        </p:nvSpPr>
        <p:spPr>
          <a:xfrm>
            <a:off x="3569344" y="1439157"/>
            <a:ext cx="705642" cy="307777"/>
          </a:xfrm>
          <a:prstGeom prst="rect">
            <a:avLst/>
          </a:prstGeom>
          <a:noFill/>
        </p:spPr>
        <p:txBody>
          <a:bodyPr wrap="none" rtlCol="0">
            <a:spAutoFit/>
          </a:bodyPr>
          <a:lstStyle/>
          <a:p>
            <a:r>
              <a:rPr lang="en-US" sz="1400" dirty="0" smtClean="0"/>
              <a:t>27 run</a:t>
            </a:r>
            <a:endParaRPr lang="en-US" sz="1400" b="1" dirty="0" smtClean="0"/>
          </a:p>
        </p:txBody>
      </p:sp>
      <p:sp>
        <p:nvSpPr>
          <p:cNvPr id="99" name="Rectangle 98"/>
          <p:cNvSpPr/>
          <p:nvPr/>
        </p:nvSpPr>
        <p:spPr>
          <a:xfrm>
            <a:off x="2874181" y="2197054"/>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0" name="TextBox 99"/>
          <p:cNvSpPr txBox="1"/>
          <p:nvPr/>
        </p:nvSpPr>
        <p:spPr>
          <a:xfrm>
            <a:off x="2861759" y="2197053"/>
            <a:ext cx="1925442"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a:solidFill>
                  <a:schemeClr val="bg1"/>
                </a:solidFill>
              </a:rPr>
              <a:t>9</a:t>
            </a:r>
            <a:endParaRPr lang="en-US" sz="1200" b="1" dirty="0" smtClean="0">
              <a:solidFill>
                <a:schemeClr val="bg1"/>
              </a:solidFill>
            </a:endParaRPr>
          </a:p>
          <a:p>
            <a:pPr algn="ctr"/>
            <a:r>
              <a:rPr lang="en-US" sz="1200" dirty="0">
                <a:solidFill>
                  <a:schemeClr val="bg1"/>
                </a:solidFill>
              </a:rPr>
              <a:t>Data </a:t>
            </a:r>
            <a:r>
              <a:rPr lang="en-US" sz="1200" dirty="0" smtClean="0">
                <a:solidFill>
                  <a:schemeClr val="bg1"/>
                </a:solidFill>
              </a:rPr>
              <a:t>:</a:t>
            </a:r>
            <a:r>
              <a:rPr lang="en-US" sz="1200" b="1" dirty="0">
                <a:solidFill>
                  <a:schemeClr val="bg1"/>
                </a:solidFill>
              </a:rPr>
              <a:t>11.11%</a:t>
            </a:r>
            <a:endParaRPr lang="en-US" sz="1200" b="1" dirty="0" smtClean="0">
              <a:solidFill>
                <a:schemeClr val="bg1"/>
              </a:solidFill>
            </a:endParaRPr>
          </a:p>
        </p:txBody>
      </p:sp>
      <p:sp>
        <p:nvSpPr>
          <p:cNvPr id="101" name="Curved Right Arrow 100"/>
          <p:cNvSpPr/>
          <p:nvPr/>
        </p:nvSpPr>
        <p:spPr>
          <a:xfrm>
            <a:off x="3072239" y="2737793"/>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 name="TextBox 101"/>
          <p:cNvSpPr txBox="1"/>
          <p:nvPr/>
        </p:nvSpPr>
        <p:spPr>
          <a:xfrm>
            <a:off x="3557626" y="2746834"/>
            <a:ext cx="606256" cy="307777"/>
          </a:xfrm>
          <a:prstGeom prst="rect">
            <a:avLst/>
          </a:prstGeom>
          <a:noFill/>
        </p:spPr>
        <p:txBody>
          <a:bodyPr wrap="none" rtlCol="0">
            <a:spAutoFit/>
          </a:bodyPr>
          <a:lstStyle/>
          <a:p>
            <a:r>
              <a:rPr lang="en-US" sz="1400" dirty="0" smtClean="0"/>
              <a:t>9 run</a:t>
            </a:r>
            <a:endParaRPr lang="en-US" sz="1400" b="1" dirty="0" smtClean="0"/>
          </a:p>
        </p:txBody>
      </p:sp>
      <p:sp>
        <p:nvSpPr>
          <p:cNvPr id="103" name="Rectangle 102"/>
          <p:cNvSpPr/>
          <p:nvPr/>
        </p:nvSpPr>
        <p:spPr>
          <a:xfrm>
            <a:off x="2886965" y="3492603"/>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4" name="TextBox 103"/>
          <p:cNvSpPr txBox="1"/>
          <p:nvPr/>
        </p:nvSpPr>
        <p:spPr>
          <a:xfrm>
            <a:off x="2874181" y="3492602"/>
            <a:ext cx="1913020"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a:solidFill>
                  <a:schemeClr val="bg1"/>
                </a:solidFill>
              </a:rPr>
              <a:t>3</a:t>
            </a:r>
            <a:endParaRPr lang="en-US" sz="1200" b="1" dirty="0" smtClean="0">
              <a:solidFill>
                <a:schemeClr val="bg1"/>
              </a:solidFill>
            </a:endParaRPr>
          </a:p>
          <a:p>
            <a:pPr algn="ctr"/>
            <a:r>
              <a:rPr lang="en-US" sz="1200" dirty="0" smtClean="0">
                <a:solidFill>
                  <a:schemeClr val="bg1"/>
                </a:solidFill>
              </a:rPr>
              <a:t>Data :</a:t>
            </a:r>
            <a:r>
              <a:rPr lang="en-US" sz="1200" b="1" dirty="0" smtClean="0">
                <a:solidFill>
                  <a:schemeClr val="bg1"/>
                </a:solidFill>
              </a:rPr>
              <a:t>33.33%</a:t>
            </a:r>
          </a:p>
        </p:txBody>
      </p:sp>
      <p:sp>
        <p:nvSpPr>
          <p:cNvPr id="105" name="Curved Right Arrow 104"/>
          <p:cNvSpPr/>
          <p:nvPr/>
        </p:nvSpPr>
        <p:spPr>
          <a:xfrm>
            <a:off x="3085023" y="4033342"/>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TextBox 105"/>
          <p:cNvSpPr txBox="1"/>
          <p:nvPr/>
        </p:nvSpPr>
        <p:spPr>
          <a:xfrm>
            <a:off x="3570410" y="4042383"/>
            <a:ext cx="606256" cy="307777"/>
          </a:xfrm>
          <a:prstGeom prst="rect">
            <a:avLst/>
          </a:prstGeom>
          <a:noFill/>
        </p:spPr>
        <p:txBody>
          <a:bodyPr wrap="none" rtlCol="0">
            <a:spAutoFit/>
          </a:bodyPr>
          <a:lstStyle/>
          <a:p>
            <a:r>
              <a:rPr lang="en-US" sz="1400" dirty="0"/>
              <a:t>3</a:t>
            </a:r>
            <a:r>
              <a:rPr lang="en-US" sz="1400" dirty="0" smtClean="0"/>
              <a:t> run</a:t>
            </a:r>
            <a:endParaRPr lang="en-US" sz="1400" b="1" dirty="0" smtClean="0"/>
          </a:p>
        </p:txBody>
      </p:sp>
      <p:cxnSp>
        <p:nvCxnSpPr>
          <p:cNvPr id="108" name="Straight Arrow Connector 107"/>
          <p:cNvCxnSpPr/>
          <p:nvPr/>
        </p:nvCxnSpPr>
        <p:spPr>
          <a:xfrm>
            <a:off x="3785168" y="1878104"/>
            <a:ext cx="0" cy="3189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9" name="Straight Arrow Connector 108"/>
          <p:cNvCxnSpPr/>
          <p:nvPr/>
        </p:nvCxnSpPr>
        <p:spPr>
          <a:xfrm>
            <a:off x="3785168" y="3173653"/>
            <a:ext cx="0" cy="3189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10" name="Straight Arrow Connector 109"/>
          <p:cNvCxnSpPr/>
          <p:nvPr/>
        </p:nvCxnSpPr>
        <p:spPr>
          <a:xfrm flipH="1">
            <a:off x="3797200" y="4480824"/>
            <a:ext cx="2282" cy="22647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11" name="TextBox 110"/>
          <p:cNvSpPr txBox="1"/>
          <p:nvPr/>
        </p:nvSpPr>
        <p:spPr>
          <a:xfrm>
            <a:off x="3747052" y="1885922"/>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112" name="TextBox 111"/>
          <p:cNvSpPr txBox="1"/>
          <p:nvPr/>
        </p:nvSpPr>
        <p:spPr>
          <a:xfrm>
            <a:off x="3747052" y="3178950"/>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113" name="TextBox 112"/>
          <p:cNvSpPr txBox="1"/>
          <p:nvPr/>
        </p:nvSpPr>
        <p:spPr>
          <a:xfrm>
            <a:off x="2869541" y="4649723"/>
            <a:ext cx="1913020" cy="646331"/>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smtClean="0">
                <a:solidFill>
                  <a:schemeClr val="bg1"/>
                </a:solidFill>
              </a:rPr>
              <a:t>1</a:t>
            </a:r>
          </a:p>
          <a:p>
            <a:pPr algn="ctr"/>
            <a:r>
              <a:rPr lang="en-US" sz="1200" dirty="0" smtClean="0">
                <a:solidFill>
                  <a:schemeClr val="bg1"/>
                </a:solidFill>
              </a:rPr>
              <a:t>Data :</a:t>
            </a:r>
            <a:r>
              <a:rPr lang="en-US" sz="1200" b="1" dirty="0" smtClean="0">
                <a:solidFill>
                  <a:schemeClr val="bg1"/>
                </a:solidFill>
              </a:rPr>
              <a:t>100%</a:t>
            </a:r>
          </a:p>
          <a:p>
            <a:pPr algn="ctr"/>
            <a:r>
              <a:rPr lang="en-US" sz="1200" b="1" dirty="0" smtClean="0">
                <a:solidFill>
                  <a:schemeClr val="bg1"/>
                </a:solidFill>
              </a:rPr>
              <a:t>Best Model</a:t>
            </a:r>
          </a:p>
        </p:txBody>
      </p:sp>
      <p:sp>
        <p:nvSpPr>
          <p:cNvPr id="70" name="Rectangle 69"/>
          <p:cNvSpPr/>
          <p:nvPr/>
        </p:nvSpPr>
        <p:spPr>
          <a:xfrm>
            <a:off x="10023557" y="1077410"/>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1" name="TextBox 70"/>
          <p:cNvSpPr txBox="1"/>
          <p:nvPr/>
        </p:nvSpPr>
        <p:spPr>
          <a:xfrm>
            <a:off x="10011135" y="1077409"/>
            <a:ext cx="1925442"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a:solidFill>
                  <a:schemeClr val="bg1"/>
                </a:solidFill>
              </a:rPr>
              <a:t>9</a:t>
            </a:r>
            <a:endParaRPr lang="en-US" sz="1200" b="1" dirty="0" smtClean="0">
              <a:solidFill>
                <a:schemeClr val="bg1"/>
              </a:solidFill>
            </a:endParaRPr>
          </a:p>
          <a:p>
            <a:pPr algn="ctr"/>
            <a:r>
              <a:rPr lang="en-US" sz="1200" dirty="0">
                <a:solidFill>
                  <a:schemeClr val="bg1"/>
                </a:solidFill>
              </a:rPr>
              <a:t>Data </a:t>
            </a:r>
            <a:r>
              <a:rPr lang="en-US" sz="1200" dirty="0" smtClean="0">
                <a:solidFill>
                  <a:schemeClr val="bg1"/>
                </a:solidFill>
              </a:rPr>
              <a:t>:</a:t>
            </a:r>
            <a:r>
              <a:rPr lang="en-US" sz="1200" b="1" dirty="0">
                <a:solidFill>
                  <a:schemeClr val="bg1"/>
                </a:solidFill>
              </a:rPr>
              <a:t>11.11%</a:t>
            </a:r>
            <a:endParaRPr lang="en-US" sz="1200" b="1" dirty="0" smtClean="0">
              <a:solidFill>
                <a:schemeClr val="bg1"/>
              </a:solidFill>
            </a:endParaRPr>
          </a:p>
        </p:txBody>
      </p:sp>
      <p:sp>
        <p:nvSpPr>
          <p:cNvPr id="72" name="Curved Right Arrow 71"/>
          <p:cNvSpPr/>
          <p:nvPr/>
        </p:nvSpPr>
        <p:spPr>
          <a:xfrm>
            <a:off x="10221615" y="1618149"/>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TextBox 72"/>
          <p:cNvSpPr txBox="1"/>
          <p:nvPr/>
        </p:nvSpPr>
        <p:spPr>
          <a:xfrm>
            <a:off x="10707002" y="1627190"/>
            <a:ext cx="606256" cy="307777"/>
          </a:xfrm>
          <a:prstGeom prst="rect">
            <a:avLst/>
          </a:prstGeom>
          <a:noFill/>
        </p:spPr>
        <p:txBody>
          <a:bodyPr wrap="none" rtlCol="0">
            <a:spAutoFit/>
          </a:bodyPr>
          <a:lstStyle/>
          <a:p>
            <a:r>
              <a:rPr lang="en-US" sz="1400" dirty="0" smtClean="0"/>
              <a:t>9 run</a:t>
            </a:r>
            <a:endParaRPr lang="en-US" sz="1400" b="1" dirty="0" smtClean="0"/>
          </a:p>
        </p:txBody>
      </p:sp>
      <p:sp>
        <p:nvSpPr>
          <p:cNvPr id="74" name="Rectangle 73"/>
          <p:cNvSpPr/>
          <p:nvPr/>
        </p:nvSpPr>
        <p:spPr>
          <a:xfrm>
            <a:off x="10036341" y="2372959"/>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5" name="TextBox 74"/>
          <p:cNvSpPr txBox="1"/>
          <p:nvPr/>
        </p:nvSpPr>
        <p:spPr>
          <a:xfrm>
            <a:off x="10023557" y="2372958"/>
            <a:ext cx="1913020"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a:solidFill>
                  <a:schemeClr val="bg1"/>
                </a:solidFill>
              </a:rPr>
              <a:t>3</a:t>
            </a:r>
            <a:endParaRPr lang="en-US" sz="1200" b="1" dirty="0" smtClean="0">
              <a:solidFill>
                <a:schemeClr val="bg1"/>
              </a:solidFill>
            </a:endParaRPr>
          </a:p>
          <a:p>
            <a:pPr algn="ctr"/>
            <a:r>
              <a:rPr lang="en-US" sz="1200" dirty="0" smtClean="0">
                <a:solidFill>
                  <a:schemeClr val="bg1"/>
                </a:solidFill>
              </a:rPr>
              <a:t>Data :</a:t>
            </a:r>
            <a:r>
              <a:rPr lang="en-US" sz="1200" b="1" dirty="0" smtClean="0">
                <a:solidFill>
                  <a:schemeClr val="bg1"/>
                </a:solidFill>
              </a:rPr>
              <a:t>33.33%</a:t>
            </a:r>
          </a:p>
        </p:txBody>
      </p:sp>
      <p:sp>
        <p:nvSpPr>
          <p:cNvPr id="76" name="Curved Right Arrow 75"/>
          <p:cNvSpPr/>
          <p:nvPr/>
        </p:nvSpPr>
        <p:spPr>
          <a:xfrm>
            <a:off x="10234399" y="2913698"/>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76"/>
          <p:cNvSpPr txBox="1"/>
          <p:nvPr/>
        </p:nvSpPr>
        <p:spPr>
          <a:xfrm>
            <a:off x="10719786" y="2922739"/>
            <a:ext cx="606256" cy="307777"/>
          </a:xfrm>
          <a:prstGeom prst="rect">
            <a:avLst/>
          </a:prstGeom>
          <a:noFill/>
        </p:spPr>
        <p:txBody>
          <a:bodyPr wrap="none" rtlCol="0">
            <a:spAutoFit/>
          </a:bodyPr>
          <a:lstStyle/>
          <a:p>
            <a:r>
              <a:rPr lang="en-US" sz="1400" dirty="0"/>
              <a:t>3</a:t>
            </a:r>
            <a:r>
              <a:rPr lang="en-US" sz="1400" dirty="0" smtClean="0"/>
              <a:t> run</a:t>
            </a:r>
            <a:endParaRPr lang="en-US" sz="1400" b="1" dirty="0" smtClean="0"/>
          </a:p>
        </p:txBody>
      </p:sp>
      <p:cxnSp>
        <p:nvCxnSpPr>
          <p:cNvPr id="79" name="Straight Arrow Connector 78"/>
          <p:cNvCxnSpPr/>
          <p:nvPr/>
        </p:nvCxnSpPr>
        <p:spPr>
          <a:xfrm>
            <a:off x="10934544" y="2054009"/>
            <a:ext cx="0" cy="3189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0" name="Straight Arrow Connector 79"/>
          <p:cNvCxnSpPr/>
          <p:nvPr/>
        </p:nvCxnSpPr>
        <p:spPr>
          <a:xfrm flipH="1">
            <a:off x="10946576" y="3361180"/>
            <a:ext cx="2282" cy="22647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82" name="TextBox 81"/>
          <p:cNvSpPr txBox="1"/>
          <p:nvPr/>
        </p:nvSpPr>
        <p:spPr>
          <a:xfrm>
            <a:off x="10896428" y="2059306"/>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83" name="TextBox 82"/>
          <p:cNvSpPr txBox="1"/>
          <p:nvPr/>
        </p:nvSpPr>
        <p:spPr>
          <a:xfrm>
            <a:off x="10018917" y="3530079"/>
            <a:ext cx="1913020" cy="646331"/>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smtClean="0">
                <a:solidFill>
                  <a:schemeClr val="bg1"/>
                </a:solidFill>
              </a:rPr>
              <a:t>1</a:t>
            </a:r>
          </a:p>
          <a:p>
            <a:pPr algn="ctr"/>
            <a:r>
              <a:rPr lang="en-US" sz="1200" dirty="0" smtClean="0">
                <a:solidFill>
                  <a:schemeClr val="bg1"/>
                </a:solidFill>
              </a:rPr>
              <a:t>Data :</a:t>
            </a:r>
            <a:r>
              <a:rPr lang="en-US" sz="1200" b="1" dirty="0" smtClean="0">
                <a:solidFill>
                  <a:schemeClr val="bg1"/>
                </a:solidFill>
              </a:rPr>
              <a:t>100%</a:t>
            </a:r>
          </a:p>
          <a:p>
            <a:pPr algn="ctr"/>
            <a:r>
              <a:rPr lang="en-US" sz="1200" b="1" dirty="0" smtClean="0">
                <a:solidFill>
                  <a:schemeClr val="bg1"/>
                </a:solidFill>
              </a:rPr>
              <a:t>Best Model</a:t>
            </a:r>
          </a:p>
        </p:txBody>
      </p:sp>
    </p:spTree>
    <p:extLst>
      <p:ext uri="{BB962C8B-B14F-4D97-AF65-F5344CB8AC3E}">
        <p14:creationId xmlns:p14="http://schemas.microsoft.com/office/powerpoint/2010/main" val="1673135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19009" y="742236"/>
            <a:ext cx="2308010" cy="58901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aphicFrame>
        <p:nvGraphicFramePr>
          <p:cNvPr id="9" name="Table 8"/>
          <p:cNvGraphicFramePr>
            <a:graphicFrameLocks noGrp="1"/>
          </p:cNvGraphicFramePr>
          <p:nvPr>
            <p:extLst/>
          </p:nvPr>
        </p:nvGraphicFramePr>
        <p:xfrm>
          <a:off x="7678884" y="844907"/>
          <a:ext cx="2767262" cy="5692212"/>
        </p:xfrm>
        <a:graphic>
          <a:graphicData uri="http://schemas.openxmlformats.org/drawingml/2006/table">
            <a:tbl>
              <a:tblPr firstRow="1" bandRow="1">
                <a:tableStyleId>{5C22544A-7EE6-4342-B048-85BDC9FD1C3A}</a:tableStyleId>
              </a:tblPr>
              <a:tblGrid>
                <a:gridCol w="585355">
                  <a:extLst>
                    <a:ext uri="{9D8B030D-6E8A-4147-A177-3AD203B41FA5}">
                      <a16:colId xmlns:a16="http://schemas.microsoft.com/office/drawing/2014/main" val="1396347712"/>
                    </a:ext>
                  </a:extLst>
                </a:gridCol>
                <a:gridCol w="585998">
                  <a:extLst>
                    <a:ext uri="{9D8B030D-6E8A-4147-A177-3AD203B41FA5}">
                      <a16:colId xmlns:a16="http://schemas.microsoft.com/office/drawing/2014/main" val="943253013"/>
                    </a:ext>
                  </a:extLst>
                </a:gridCol>
                <a:gridCol w="585999">
                  <a:extLst>
                    <a:ext uri="{9D8B030D-6E8A-4147-A177-3AD203B41FA5}">
                      <a16:colId xmlns:a16="http://schemas.microsoft.com/office/drawing/2014/main" val="1931461066"/>
                    </a:ext>
                  </a:extLst>
                </a:gridCol>
                <a:gridCol w="1009910">
                  <a:extLst>
                    <a:ext uri="{9D8B030D-6E8A-4147-A177-3AD203B41FA5}">
                      <a16:colId xmlns:a16="http://schemas.microsoft.com/office/drawing/2014/main" val="1862237152"/>
                    </a:ext>
                  </a:extLst>
                </a:gridCol>
              </a:tblGrid>
              <a:tr h="316234">
                <a:tc>
                  <a:txBody>
                    <a:bodyPr/>
                    <a:lstStyle/>
                    <a:p>
                      <a:r>
                        <a:rPr lang="en-US" sz="1100" dirty="0" smtClean="0"/>
                        <a:t>depth</a:t>
                      </a:r>
                      <a:endParaRPr lang="en-US" sz="1100" dirty="0"/>
                    </a:p>
                  </a:txBody>
                  <a:tcPr/>
                </a:tc>
                <a:tc>
                  <a:txBody>
                    <a:bodyPr/>
                    <a:lstStyle/>
                    <a:p>
                      <a:r>
                        <a:rPr lang="en-US" sz="1100" dirty="0" smtClean="0"/>
                        <a:t>Bins</a:t>
                      </a:r>
                      <a:endParaRPr lang="en-US" sz="1100" dirty="0"/>
                    </a:p>
                  </a:txBody>
                  <a:tcPr/>
                </a:tc>
                <a:tc>
                  <a:txBody>
                    <a:bodyPr/>
                    <a:lstStyle/>
                    <a:p>
                      <a:r>
                        <a:rPr lang="en-US" sz="1100" dirty="0" smtClean="0"/>
                        <a:t>Trees</a:t>
                      </a:r>
                      <a:endParaRPr lang="en-US" sz="1100" dirty="0"/>
                    </a:p>
                  </a:txBody>
                  <a:tcPr/>
                </a:tc>
                <a:tc>
                  <a:txBody>
                    <a:bodyPr/>
                    <a:lstStyle/>
                    <a:p>
                      <a:r>
                        <a:rPr lang="en-US" sz="1100" dirty="0" smtClean="0"/>
                        <a:t>impurity</a:t>
                      </a:r>
                      <a:endParaRPr lang="en-US" sz="1100" dirty="0"/>
                    </a:p>
                  </a:txBody>
                  <a:tcPr/>
                </a:tc>
                <a:extLst>
                  <a:ext uri="{0D108BD9-81ED-4DB2-BD59-A6C34878D82A}">
                    <a16:rowId xmlns:a16="http://schemas.microsoft.com/office/drawing/2014/main" val="1247770519"/>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10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2634226234"/>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10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1266678788"/>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20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3879056396"/>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20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4001684811"/>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30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3514823359"/>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30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952334250"/>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10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3780366044"/>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10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3957689641"/>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20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1905207508"/>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20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150783616"/>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30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323225899"/>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30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343972637"/>
                  </a:ext>
                </a:extLst>
              </a:tr>
              <a:tr h="316234">
                <a:tc>
                  <a:txBody>
                    <a:bodyPr/>
                    <a:lstStyle/>
                    <a:p>
                      <a:r>
                        <a:rPr lang="en-US" sz="1400" dirty="0" smtClean="0"/>
                        <a:t>5</a:t>
                      </a:r>
                      <a:endParaRPr lang="en-US" sz="1400" dirty="0"/>
                    </a:p>
                  </a:txBody>
                  <a:tcPr/>
                </a:tc>
                <a:tc>
                  <a:txBody>
                    <a:bodyPr/>
                    <a:lstStyle/>
                    <a:p>
                      <a:r>
                        <a:rPr lang="en-US" sz="1400" dirty="0" smtClean="0"/>
                        <a:t>128</a:t>
                      </a:r>
                      <a:endParaRPr lang="en-US" sz="1400" dirty="0"/>
                    </a:p>
                  </a:txBody>
                  <a:tcPr/>
                </a:tc>
                <a:tc>
                  <a:txBody>
                    <a:bodyPr/>
                    <a:lstStyle/>
                    <a:p>
                      <a:r>
                        <a:rPr lang="en-US" sz="1400" dirty="0" smtClean="0"/>
                        <a:t>10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1280607072"/>
                  </a:ext>
                </a:extLst>
              </a:tr>
              <a:tr h="316234">
                <a:tc>
                  <a:txBody>
                    <a:bodyPr/>
                    <a:lstStyle/>
                    <a:p>
                      <a:r>
                        <a:rPr lang="en-US" sz="1400" dirty="0" smtClean="0"/>
                        <a:t>5</a:t>
                      </a:r>
                      <a:endParaRPr lang="en-US" sz="1400" dirty="0"/>
                    </a:p>
                  </a:txBody>
                  <a:tcPr/>
                </a:tc>
                <a:tc>
                  <a:txBody>
                    <a:bodyPr/>
                    <a:lstStyle/>
                    <a:p>
                      <a:r>
                        <a:rPr lang="en-US" sz="1400" dirty="0" smtClean="0"/>
                        <a:t>128</a:t>
                      </a:r>
                      <a:endParaRPr lang="en-US" sz="1400" dirty="0"/>
                    </a:p>
                  </a:txBody>
                  <a:tcPr/>
                </a:tc>
                <a:tc>
                  <a:txBody>
                    <a:bodyPr/>
                    <a:lstStyle/>
                    <a:p>
                      <a:r>
                        <a:rPr lang="en-US" sz="1400" dirty="0" smtClean="0"/>
                        <a:t>10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462792343"/>
                  </a:ext>
                </a:extLst>
              </a:tr>
              <a:tr h="316234">
                <a:tc>
                  <a:txBody>
                    <a:bodyPr/>
                    <a:lstStyle/>
                    <a:p>
                      <a:r>
                        <a:rPr lang="en-US" sz="1400" dirty="0" smtClean="0"/>
                        <a:t>5</a:t>
                      </a:r>
                      <a:endParaRPr lang="en-US" sz="1400" dirty="0"/>
                    </a:p>
                  </a:txBody>
                  <a:tcPr/>
                </a:tc>
                <a:tc>
                  <a:txBody>
                    <a:bodyPr/>
                    <a:lstStyle/>
                    <a:p>
                      <a:r>
                        <a:rPr lang="en-US" sz="1400" dirty="0" smtClean="0"/>
                        <a:t>128</a:t>
                      </a:r>
                      <a:endParaRPr lang="en-US" sz="1400" dirty="0"/>
                    </a:p>
                  </a:txBody>
                  <a:tcPr/>
                </a:tc>
                <a:tc>
                  <a:txBody>
                    <a:bodyPr/>
                    <a:lstStyle/>
                    <a:p>
                      <a:r>
                        <a:rPr lang="en-US" sz="1400" dirty="0" smtClean="0"/>
                        <a:t>20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836130564"/>
                  </a:ext>
                </a:extLst>
              </a:tr>
              <a:tr h="316234">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extLst>
                  <a:ext uri="{0D108BD9-81ED-4DB2-BD59-A6C34878D82A}">
                    <a16:rowId xmlns:a16="http://schemas.microsoft.com/office/drawing/2014/main" val="2856326349"/>
                  </a:ext>
                </a:extLst>
              </a:tr>
              <a:tr h="316234">
                <a:tc>
                  <a:txBody>
                    <a:bodyPr/>
                    <a:lstStyle/>
                    <a:p>
                      <a:r>
                        <a:rPr lang="en-US" sz="1400" dirty="0" smtClean="0"/>
                        <a:t>10</a:t>
                      </a:r>
                      <a:endParaRPr lang="en-US" sz="1400" dirty="0"/>
                    </a:p>
                  </a:txBody>
                  <a:tcPr/>
                </a:tc>
                <a:tc>
                  <a:txBody>
                    <a:bodyPr/>
                    <a:lstStyle/>
                    <a:p>
                      <a:r>
                        <a:rPr lang="en-US" sz="1400" dirty="0" smtClean="0"/>
                        <a:t>128</a:t>
                      </a:r>
                      <a:endParaRPr lang="en-US" sz="1400" dirty="0"/>
                    </a:p>
                  </a:txBody>
                  <a:tcPr/>
                </a:tc>
                <a:tc>
                  <a:txBody>
                    <a:bodyPr/>
                    <a:lstStyle/>
                    <a:p>
                      <a:r>
                        <a:rPr lang="en-US" sz="1400" dirty="0" smtClean="0"/>
                        <a:t>30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1088092244"/>
                  </a:ext>
                </a:extLst>
              </a:tr>
            </a:tbl>
          </a:graphicData>
        </a:graphic>
      </p:graphicFrame>
      <p:sp>
        <p:nvSpPr>
          <p:cNvPr id="11" name="Rounded Rectangle 10"/>
          <p:cNvSpPr/>
          <p:nvPr/>
        </p:nvSpPr>
        <p:spPr>
          <a:xfrm>
            <a:off x="5185973" y="757990"/>
            <a:ext cx="2264437" cy="58495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ectangle 13"/>
          <p:cNvSpPr/>
          <p:nvPr/>
        </p:nvSpPr>
        <p:spPr>
          <a:xfrm>
            <a:off x="428533" y="893148"/>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p:cNvSpPr txBox="1"/>
          <p:nvPr/>
        </p:nvSpPr>
        <p:spPr>
          <a:xfrm>
            <a:off x="396743" y="372904"/>
            <a:ext cx="1959191" cy="307777"/>
          </a:xfrm>
          <a:prstGeom prst="rect">
            <a:avLst/>
          </a:prstGeom>
          <a:noFill/>
        </p:spPr>
        <p:txBody>
          <a:bodyPr wrap="none" rtlCol="0">
            <a:spAutoFit/>
          </a:bodyPr>
          <a:lstStyle/>
          <a:p>
            <a:r>
              <a:rPr lang="en-US" sz="1400" dirty="0" smtClean="0"/>
              <a:t>Hyperparameters:</a:t>
            </a:r>
            <a:r>
              <a:rPr lang="en-US" sz="1400" b="1" dirty="0" smtClean="0"/>
              <a:t>81</a:t>
            </a:r>
          </a:p>
        </p:txBody>
      </p:sp>
      <p:sp>
        <p:nvSpPr>
          <p:cNvPr id="18" name="TextBox 17"/>
          <p:cNvSpPr txBox="1"/>
          <p:nvPr/>
        </p:nvSpPr>
        <p:spPr>
          <a:xfrm>
            <a:off x="581927" y="99042"/>
            <a:ext cx="1539204" cy="369332"/>
          </a:xfrm>
          <a:prstGeom prst="rect">
            <a:avLst/>
          </a:prstGeom>
          <a:noFill/>
        </p:spPr>
        <p:txBody>
          <a:bodyPr wrap="none" rtlCol="0">
            <a:spAutoFit/>
          </a:bodyPr>
          <a:lstStyle/>
          <a:p>
            <a:r>
              <a:rPr lang="en-US" b="1" dirty="0" smtClean="0"/>
              <a:t>Session One</a:t>
            </a:r>
            <a:endParaRPr lang="en-US" b="1" dirty="0"/>
          </a:p>
        </p:txBody>
      </p:sp>
      <p:sp>
        <p:nvSpPr>
          <p:cNvPr id="19" name="TextBox 18"/>
          <p:cNvSpPr txBox="1"/>
          <p:nvPr/>
        </p:nvSpPr>
        <p:spPr>
          <a:xfrm>
            <a:off x="3108297" y="73342"/>
            <a:ext cx="1487908" cy="369332"/>
          </a:xfrm>
          <a:prstGeom prst="rect">
            <a:avLst/>
          </a:prstGeom>
          <a:noFill/>
        </p:spPr>
        <p:txBody>
          <a:bodyPr wrap="none" rtlCol="0">
            <a:spAutoFit/>
          </a:bodyPr>
          <a:lstStyle/>
          <a:p>
            <a:r>
              <a:rPr lang="en-US" b="1" dirty="0" smtClean="0"/>
              <a:t>Session Two</a:t>
            </a:r>
            <a:endParaRPr lang="en-US" b="1" dirty="0"/>
          </a:p>
        </p:txBody>
      </p:sp>
      <p:sp>
        <p:nvSpPr>
          <p:cNvPr id="20" name="TextBox 19"/>
          <p:cNvSpPr txBox="1"/>
          <p:nvPr/>
        </p:nvSpPr>
        <p:spPr>
          <a:xfrm>
            <a:off x="5406432" y="111075"/>
            <a:ext cx="1662635" cy="369332"/>
          </a:xfrm>
          <a:prstGeom prst="rect">
            <a:avLst/>
          </a:prstGeom>
          <a:noFill/>
        </p:spPr>
        <p:txBody>
          <a:bodyPr wrap="none" rtlCol="0">
            <a:spAutoFit/>
          </a:bodyPr>
          <a:lstStyle/>
          <a:p>
            <a:r>
              <a:rPr lang="en-US" b="1" dirty="0" smtClean="0"/>
              <a:t>Session Three</a:t>
            </a:r>
            <a:endParaRPr lang="en-US" b="1" dirty="0"/>
          </a:p>
        </p:txBody>
      </p:sp>
      <p:sp>
        <p:nvSpPr>
          <p:cNvPr id="21" name="TextBox 20"/>
          <p:cNvSpPr txBox="1"/>
          <p:nvPr/>
        </p:nvSpPr>
        <p:spPr>
          <a:xfrm>
            <a:off x="368688" y="893147"/>
            <a:ext cx="1965529"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smtClean="0">
                <a:solidFill>
                  <a:schemeClr val="bg1"/>
                </a:solidFill>
              </a:rPr>
              <a:t>81</a:t>
            </a:r>
          </a:p>
          <a:p>
            <a:pPr algn="ctr"/>
            <a:r>
              <a:rPr lang="en-US" sz="1200" dirty="0" smtClean="0">
                <a:solidFill>
                  <a:schemeClr val="bg1"/>
                </a:solidFill>
              </a:rPr>
              <a:t>Data :</a:t>
            </a:r>
            <a:r>
              <a:rPr lang="en-US" sz="1200" b="1" dirty="0" smtClean="0">
                <a:solidFill>
                  <a:schemeClr val="bg1"/>
                </a:solidFill>
              </a:rPr>
              <a:t>1.23</a:t>
            </a:r>
            <a:r>
              <a:rPr lang="en-US" sz="1200" b="1" dirty="0">
                <a:solidFill>
                  <a:schemeClr val="bg1"/>
                </a:solidFill>
              </a:rPr>
              <a:t>%</a:t>
            </a:r>
            <a:endParaRPr lang="en-US" sz="1200" b="1" dirty="0" smtClean="0">
              <a:solidFill>
                <a:schemeClr val="bg1"/>
              </a:solidFill>
            </a:endParaRPr>
          </a:p>
        </p:txBody>
      </p:sp>
      <p:sp>
        <p:nvSpPr>
          <p:cNvPr id="28" name="TextBox 27"/>
          <p:cNvSpPr txBox="1"/>
          <p:nvPr/>
        </p:nvSpPr>
        <p:spPr>
          <a:xfrm>
            <a:off x="7751076" y="506352"/>
            <a:ext cx="2590774" cy="307777"/>
          </a:xfrm>
          <a:prstGeom prst="rect">
            <a:avLst/>
          </a:prstGeom>
          <a:noFill/>
        </p:spPr>
        <p:txBody>
          <a:bodyPr wrap="none" rtlCol="0">
            <a:spAutoFit/>
          </a:bodyPr>
          <a:lstStyle/>
          <a:p>
            <a:r>
              <a:rPr lang="en-US" sz="1400" dirty="0" smtClean="0"/>
              <a:t>All Hyperparameters Values</a:t>
            </a:r>
            <a:endParaRPr lang="en-US" sz="1400" b="1" dirty="0" smtClean="0"/>
          </a:p>
        </p:txBody>
      </p:sp>
      <p:sp>
        <p:nvSpPr>
          <p:cNvPr id="42" name="Curved Right Arrow 41"/>
          <p:cNvSpPr/>
          <p:nvPr/>
        </p:nvSpPr>
        <p:spPr>
          <a:xfrm>
            <a:off x="626591" y="1433887"/>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TextBox 42"/>
          <p:cNvSpPr txBox="1"/>
          <p:nvPr/>
        </p:nvSpPr>
        <p:spPr>
          <a:xfrm>
            <a:off x="1111978" y="1442928"/>
            <a:ext cx="705642" cy="307777"/>
          </a:xfrm>
          <a:prstGeom prst="rect">
            <a:avLst/>
          </a:prstGeom>
          <a:noFill/>
        </p:spPr>
        <p:txBody>
          <a:bodyPr wrap="none" rtlCol="0">
            <a:spAutoFit/>
          </a:bodyPr>
          <a:lstStyle/>
          <a:p>
            <a:r>
              <a:rPr lang="en-US" sz="1400" dirty="0" smtClean="0"/>
              <a:t>81 run</a:t>
            </a:r>
            <a:endParaRPr lang="en-US" sz="1400" b="1" dirty="0" smtClean="0"/>
          </a:p>
        </p:txBody>
      </p:sp>
      <p:sp>
        <p:nvSpPr>
          <p:cNvPr id="44" name="TextBox 43"/>
          <p:cNvSpPr txBox="1"/>
          <p:nvPr/>
        </p:nvSpPr>
        <p:spPr>
          <a:xfrm>
            <a:off x="1294068" y="1878634"/>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45" name="Rectangle 44"/>
          <p:cNvSpPr/>
          <p:nvPr/>
        </p:nvSpPr>
        <p:spPr>
          <a:xfrm>
            <a:off x="432915" y="2200826"/>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TextBox 45"/>
          <p:cNvSpPr txBox="1"/>
          <p:nvPr/>
        </p:nvSpPr>
        <p:spPr>
          <a:xfrm>
            <a:off x="421197" y="2200825"/>
            <a:ext cx="1913020"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smtClean="0">
                <a:solidFill>
                  <a:schemeClr val="bg1"/>
                </a:solidFill>
              </a:rPr>
              <a:t>27</a:t>
            </a:r>
          </a:p>
          <a:p>
            <a:pPr algn="ctr"/>
            <a:r>
              <a:rPr lang="en-US" sz="1200" dirty="0">
                <a:solidFill>
                  <a:schemeClr val="bg1"/>
                </a:solidFill>
              </a:rPr>
              <a:t>Data </a:t>
            </a:r>
            <a:r>
              <a:rPr lang="en-US" sz="1200" dirty="0" smtClean="0">
                <a:solidFill>
                  <a:schemeClr val="bg1"/>
                </a:solidFill>
              </a:rPr>
              <a:t>:</a:t>
            </a:r>
            <a:r>
              <a:rPr lang="en-US" sz="1200" b="1" dirty="0">
                <a:solidFill>
                  <a:schemeClr val="bg1"/>
                </a:solidFill>
              </a:rPr>
              <a:t>3.7%</a:t>
            </a:r>
            <a:endParaRPr lang="en-US" sz="1200" b="1" dirty="0" smtClean="0">
              <a:solidFill>
                <a:schemeClr val="bg1"/>
              </a:solidFill>
            </a:endParaRPr>
          </a:p>
        </p:txBody>
      </p:sp>
      <p:sp>
        <p:nvSpPr>
          <p:cNvPr id="47" name="Curved Right Arrow 46"/>
          <p:cNvSpPr/>
          <p:nvPr/>
        </p:nvSpPr>
        <p:spPr>
          <a:xfrm>
            <a:off x="630973" y="2741565"/>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TextBox 47"/>
          <p:cNvSpPr txBox="1"/>
          <p:nvPr/>
        </p:nvSpPr>
        <p:spPr>
          <a:xfrm>
            <a:off x="1116360" y="2750606"/>
            <a:ext cx="705642" cy="307777"/>
          </a:xfrm>
          <a:prstGeom prst="rect">
            <a:avLst/>
          </a:prstGeom>
          <a:noFill/>
        </p:spPr>
        <p:txBody>
          <a:bodyPr wrap="none" rtlCol="0">
            <a:spAutoFit/>
          </a:bodyPr>
          <a:lstStyle/>
          <a:p>
            <a:r>
              <a:rPr lang="en-US" sz="1400" dirty="0" smtClean="0"/>
              <a:t>27 run</a:t>
            </a:r>
            <a:endParaRPr lang="en-US" sz="1400" b="1" dirty="0" smtClean="0"/>
          </a:p>
        </p:txBody>
      </p:sp>
      <p:sp>
        <p:nvSpPr>
          <p:cNvPr id="49" name="Rectangle 48"/>
          <p:cNvSpPr/>
          <p:nvPr/>
        </p:nvSpPr>
        <p:spPr>
          <a:xfrm>
            <a:off x="421197" y="3508503"/>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TextBox 49"/>
          <p:cNvSpPr txBox="1"/>
          <p:nvPr/>
        </p:nvSpPr>
        <p:spPr>
          <a:xfrm>
            <a:off x="408775" y="3508502"/>
            <a:ext cx="1925442"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a:solidFill>
                  <a:schemeClr val="bg1"/>
                </a:solidFill>
              </a:rPr>
              <a:t>9</a:t>
            </a:r>
            <a:endParaRPr lang="en-US" sz="1200" b="1" dirty="0" smtClean="0">
              <a:solidFill>
                <a:schemeClr val="bg1"/>
              </a:solidFill>
            </a:endParaRPr>
          </a:p>
          <a:p>
            <a:pPr algn="ctr"/>
            <a:r>
              <a:rPr lang="en-US" sz="1200" dirty="0">
                <a:solidFill>
                  <a:schemeClr val="bg1"/>
                </a:solidFill>
              </a:rPr>
              <a:t>Data </a:t>
            </a:r>
            <a:r>
              <a:rPr lang="en-US" sz="1200" dirty="0" smtClean="0">
                <a:solidFill>
                  <a:schemeClr val="bg1"/>
                </a:solidFill>
              </a:rPr>
              <a:t>:</a:t>
            </a:r>
            <a:r>
              <a:rPr lang="en-US" sz="1200" b="1" dirty="0">
                <a:solidFill>
                  <a:schemeClr val="bg1"/>
                </a:solidFill>
              </a:rPr>
              <a:t>11.11%</a:t>
            </a:r>
            <a:endParaRPr lang="en-US" sz="1200" b="1" dirty="0" smtClean="0">
              <a:solidFill>
                <a:schemeClr val="bg1"/>
              </a:solidFill>
            </a:endParaRPr>
          </a:p>
        </p:txBody>
      </p:sp>
      <p:sp>
        <p:nvSpPr>
          <p:cNvPr id="51" name="Curved Right Arrow 50"/>
          <p:cNvSpPr/>
          <p:nvPr/>
        </p:nvSpPr>
        <p:spPr>
          <a:xfrm>
            <a:off x="619255" y="4049242"/>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p:cNvSpPr txBox="1"/>
          <p:nvPr/>
        </p:nvSpPr>
        <p:spPr>
          <a:xfrm>
            <a:off x="1104642" y="4058283"/>
            <a:ext cx="606256" cy="307777"/>
          </a:xfrm>
          <a:prstGeom prst="rect">
            <a:avLst/>
          </a:prstGeom>
          <a:noFill/>
        </p:spPr>
        <p:txBody>
          <a:bodyPr wrap="none" rtlCol="0">
            <a:spAutoFit/>
          </a:bodyPr>
          <a:lstStyle/>
          <a:p>
            <a:r>
              <a:rPr lang="en-US" sz="1400" dirty="0" smtClean="0"/>
              <a:t>9 run</a:t>
            </a:r>
            <a:endParaRPr lang="en-US" sz="1400" b="1" dirty="0" smtClean="0"/>
          </a:p>
        </p:txBody>
      </p:sp>
      <p:sp>
        <p:nvSpPr>
          <p:cNvPr id="54" name="Rectangle 53"/>
          <p:cNvSpPr/>
          <p:nvPr/>
        </p:nvSpPr>
        <p:spPr>
          <a:xfrm>
            <a:off x="433981" y="4804052"/>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TextBox 54"/>
          <p:cNvSpPr txBox="1"/>
          <p:nvPr/>
        </p:nvSpPr>
        <p:spPr>
          <a:xfrm>
            <a:off x="421197" y="4804051"/>
            <a:ext cx="1913020"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a:solidFill>
                  <a:schemeClr val="bg1"/>
                </a:solidFill>
              </a:rPr>
              <a:t>3</a:t>
            </a:r>
            <a:endParaRPr lang="en-US" sz="1200" b="1" dirty="0" smtClean="0">
              <a:solidFill>
                <a:schemeClr val="bg1"/>
              </a:solidFill>
            </a:endParaRPr>
          </a:p>
          <a:p>
            <a:pPr algn="ctr"/>
            <a:r>
              <a:rPr lang="en-US" sz="1200" dirty="0" smtClean="0">
                <a:solidFill>
                  <a:schemeClr val="bg1"/>
                </a:solidFill>
              </a:rPr>
              <a:t>Data :</a:t>
            </a:r>
            <a:r>
              <a:rPr lang="en-US" sz="1200" b="1" dirty="0" smtClean="0">
                <a:solidFill>
                  <a:schemeClr val="bg1"/>
                </a:solidFill>
              </a:rPr>
              <a:t>33.33%</a:t>
            </a:r>
          </a:p>
        </p:txBody>
      </p:sp>
      <p:sp>
        <p:nvSpPr>
          <p:cNvPr id="56" name="Curved Right Arrow 55"/>
          <p:cNvSpPr/>
          <p:nvPr/>
        </p:nvSpPr>
        <p:spPr>
          <a:xfrm>
            <a:off x="632039" y="5344791"/>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TextBox 56"/>
          <p:cNvSpPr txBox="1"/>
          <p:nvPr/>
        </p:nvSpPr>
        <p:spPr>
          <a:xfrm>
            <a:off x="1117426" y="5353832"/>
            <a:ext cx="606256" cy="307777"/>
          </a:xfrm>
          <a:prstGeom prst="rect">
            <a:avLst/>
          </a:prstGeom>
          <a:noFill/>
        </p:spPr>
        <p:txBody>
          <a:bodyPr wrap="none" rtlCol="0">
            <a:spAutoFit/>
          </a:bodyPr>
          <a:lstStyle/>
          <a:p>
            <a:r>
              <a:rPr lang="en-US" sz="1400" dirty="0"/>
              <a:t>3</a:t>
            </a:r>
            <a:r>
              <a:rPr lang="en-US" sz="1400" dirty="0" smtClean="0"/>
              <a:t> run</a:t>
            </a:r>
            <a:endParaRPr lang="en-US" sz="1400" b="1" dirty="0" smtClean="0"/>
          </a:p>
        </p:txBody>
      </p:sp>
      <p:cxnSp>
        <p:nvCxnSpPr>
          <p:cNvPr id="60" name="Straight Arrow Connector 59"/>
          <p:cNvCxnSpPr/>
          <p:nvPr/>
        </p:nvCxnSpPr>
        <p:spPr>
          <a:xfrm>
            <a:off x="1349247" y="1881876"/>
            <a:ext cx="0" cy="3189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1" name="Straight Arrow Connector 60"/>
          <p:cNvCxnSpPr/>
          <p:nvPr/>
        </p:nvCxnSpPr>
        <p:spPr>
          <a:xfrm>
            <a:off x="1332184" y="3189553"/>
            <a:ext cx="0" cy="3189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2" name="Straight Arrow Connector 61"/>
          <p:cNvCxnSpPr/>
          <p:nvPr/>
        </p:nvCxnSpPr>
        <p:spPr>
          <a:xfrm>
            <a:off x="1332184" y="4485102"/>
            <a:ext cx="0" cy="3189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3" name="Straight Arrow Connector 62"/>
          <p:cNvCxnSpPr/>
          <p:nvPr/>
        </p:nvCxnSpPr>
        <p:spPr>
          <a:xfrm flipH="1">
            <a:off x="1344216" y="5792273"/>
            <a:ext cx="2282" cy="22647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4" name="TextBox 63"/>
          <p:cNvSpPr txBox="1"/>
          <p:nvPr/>
        </p:nvSpPr>
        <p:spPr>
          <a:xfrm>
            <a:off x="2872656" y="374668"/>
            <a:ext cx="1959191" cy="307777"/>
          </a:xfrm>
          <a:prstGeom prst="rect">
            <a:avLst/>
          </a:prstGeom>
          <a:noFill/>
        </p:spPr>
        <p:txBody>
          <a:bodyPr wrap="none" rtlCol="0">
            <a:spAutoFit/>
          </a:bodyPr>
          <a:lstStyle/>
          <a:p>
            <a:r>
              <a:rPr lang="en-US" sz="1400" dirty="0" smtClean="0"/>
              <a:t>Hyperparameters:</a:t>
            </a:r>
            <a:r>
              <a:rPr lang="en-US" sz="1400" b="1" dirty="0" smtClean="0"/>
              <a:t>27</a:t>
            </a:r>
          </a:p>
        </p:txBody>
      </p:sp>
      <p:sp>
        <p:nvSpPr>
          <p:cNvPr id="65" name="TextBox 64"/>
          <p:cNvSpPr txBox="1"/>
          <p:nvPr/>
        </p:nvSpPr>
        <p:spPr>
          <a:xfrm>
            <a:off x="5258153" y="402838"/>
            <a:ext cx="1856598" cy="307777"/>
          </a:xfrm>
          <a:prstGeom prst="rect">
            <a:avLst/>
          </a:prstGeom>
          <a:noFill/>
        </p:spPr>
        <p:txBody>
          <a:bodyPr wrap="none" rtlCol="0">
            <a:spAutoFit/>
          </a:bodyPr>
          <a:lstStyle/>
          <a:p>
            <a:r>
              <a:rPr lang="en-US" sz="1400" dirty="0" smtClean="0"/>
              <a:t>Hyperparameters:</a:t>
            </a:r>
            <a:r>
              <a:rPr lang="en-US" sz="1400" b="1" dirty="0" smtClean="0"/>
              <a:t>9</a:t>
            </a:r>
          </a:p>
        </p:txBody>
      </p:sp>
      <p:sp>
        <p:nvSpPr>
          <p:cNvPr id="66" name="TextBox 65"/>
          <p:cNvSpPr txBox="1"/>
          <p:nvPr/>
        </p:nvSpPr>
        <p:spPr>
          <a:xfrm>
            <a:off x="1294068" y="3197371"/>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67" name="TextBox 66"/>
          <p:cNvSpPr txBox="1"/>
          <p:nvPr/>
        </p:nvSpPr>
        <p:spPr>
          <a:xfrm>
            <a:off x="1294068" y="4490399"/>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88" name="TextBox 87"/>
          <p:cNvSpPr txBox="1"/>
          <p:nvPr/>
        </p:nvSpPr>
        <p:spPr>
          <a:xfrm>
            <a:off x="416557" y="5961172"/>
            <a:ext cx="1913020" cy="646331"/>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smtClean="0">
                <a:solidFill>
                  <a:schemeClr val="bg1"/>
                </a:solidFill>
              </a:rPr>
              <a:t>1</a:t>
            </a:r>
          </a:p>
          <a:p>
            <a:pPr algn="ctr"/>
            <a:r>
              <a:rPr lang="en-US" sz="1200" dirty="0" smtClean="0">
                <a:solidFill>
                  <a:schemeClr val="bg1"/>
                </a:solidFill>
              </a:rPr>
              <a:t>Data :</a:t>
            </a:r>
            <a:r>
              <a:rPr lang="en-US" sz="1200" b="1" dirty="0" smtClean="0">
                <a:solidFill>
                  <a:schemeClr val="bg1"/>
                </a:solidFill>
              </a:rPr>
              <a:t>100%</a:t>
            </a:r>
          </a:p>
          <a:p>
            <a:pPr algn="ctr"/>
            <a:r>
              <a:rPr lang="en-US" sz="1200" b="1" dirty="0" smtClean="0">
                <a:solidFill>
                  <a:schemeClr val="bg1"/>
                </a:solidFill>
              </a:rPr>
              <a:t>Best Model</a:t>
            </a:r>
          </a:p>
        </p:txBody>
      </p:sp>
      <p:sp>
        <p:nvSpPr>
          <p:cNvPr id="89" name="Rounded Rectangle 88"/>
          <p:cNvSpPr/>
          <p:nvPr/>
        </p:nvSpPr>
        <p:spPr>
          <a:xfrm>
            <a:off x="2720121" y="742236"/>
            <a:ext cx="2308010" cy="58901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5" name="Rectangle 94"/>
          <p:cNvSpPr/>
          <p:nvPr/>
        </p:nvSpPr>
        <p:spPr>
          <a:xfrm>
            <a:off x="2921995" y="889377"/>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6" name="TextBox 95"/>
          <p:cNvSpPr txBox="1"/>
          <p:nvPr/>
        </p:nvSpPr>
        <p:spPr>
          <a:xfrm>
            <a:off x="2910277" y="889376"/>
            <a:ext cx="1913020"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smtClean="0">
                <a:solidFill>
                  <a:schemeClr val="bg1"/>
                </a:solidFill>
              </a:rPr>
              <a:t>27</a:t>
            </a:r>
          </a:p>
          <a:p>
            <a:pPr algn="ctr"/>
            <a:r>
              <a:rPr lang="en-US" sz="1200" dirty="0">
                <a:solidFill>
                  <a:schemeClr val="bg1"/>
                </a:solidFill>
              </a:rPr>
              <a:t>Data </a:t>
            </a:r>
            <a:r>
              <a:rPr lang="en-US" sz="1200" dirty="0" smtClean="0">
                <a:solidFill>
                  <a:schemeClr val="bg1"/>
                </a:solidFill>
              </a:rPr>
              <a:t>:</a:t>
            </a:r>
            <a:r>
              <a:rPr lang="en-US" sz="1200" b="1" dirty="0">
                <a:solidFill>
                  <a:schemeClr val="bg1"/>
                </a:solidFill>
              </a:rPr>
              <a:t>3.7%</a:t>
            </a:r>
            <a:endParaRPr lang="en-US" sz="1200" b="1" dirty="0" smtClean="0">
              <a:solidFill>
                <a:schemeClr val="bg1"/>
              </a:solidFill>
            </a:endParaRPr>
          </a:p>
        </p:txBody>
      </p:sp>
      <p:sp>
        <p:nvSpPr>
          <p:cNvPr id="97" name="Curved Right Arrow 96"/>
          <p:cNvSpPr/>
          <p:nvPr/>
        </p:nvSpPr>
        <p:spPr>
          <a:xfrm>
            <a:off x="3120053" y="1430116"/>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TextBox 97"/>
          <p:cNvSpPr txBox="1"/>
          <p:nvPr/>
        </p:nvSpPr>
        <p:spPr>
          <a:xfrm>
            <a:off x="3605440" y="1439157"/>
            <a:ext cx="705642" cy="307777"/>
          </a:xfrm>
          <a:prstGeom prst="rect">
            <a:avLst/>
          </a:prstGeom>
          <a:noFill/>
        </p:spPr>
        <p:txBody>
          <a:bodyPr wrap="none" rtlCol="0">
            <a:spAutoFit/>
          </a:bodyPr>
          <a:lstStyle/>
          <a:p>
            <a:r>
              <a:rPr lang="en-US" sz="1400" dirty="0" smtClean="0"/>
              <a:t>27 run</a:t>
            </a:r>
            <a:endParaRPr lang="en-US" sz="1400" b="1" dirty="0" smtClean="0"/>
          </a:p>
        </p:txBody>
      </p:sp>
      <p:sp>
        <p:nvSpPr>
          <p:cNvPr id="99" name="Rectangle 98"/>
          <p:cNvSpPr/>
          <p:nvPr/>
        </p:nvSpPr>
        <p:spPr>
          <a:xfrm>
            <a:off x="2910277" y="2197054"/>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0" name="TextBox 99"/>
          <p:cNvSpPr txBox="1"/>
          <p:nvPr/>
        </p:nvSpPr>
        <p:spPr>
          <a:xfrm>
            <a:off x="2897855" y="2197053"/>
            <a:ext cx="1925442"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a:solidFill>
                  <a:schemeClr val="bg1"/>
                </a:solidFill>
              </a:rPr>
              <a:t>9</a:t>
            </a:r>
            <a:endParaRPr lang="en-US" sz="1200" b="1" dirty="0" smtClean="0">
              <a:solidFill>
                <a:schemeClr val="bg1"/>
              </a:solidFill>
            </a:endParaRPr>
          </a:p>
          <a:p>
            <a:pPr algn="ctr"/>
            <a:r>
              <a:rPr lang="en-US" sz="1200" dirty="0">
                <a:solidFill>
                  <a:schemeClr val="bg1"/>
                </a:solidFill>
              </a:rPr>
              <a:t>Data </a:t>
            </a:r>
            <a:r>
              <a:rPr lang="en-US" sz="1200" dirty="0" smtClean="0">
                <a:solidFill>
                  <a:schemeClr val="bg1"/>
                </a:solidFill>
              </a:rPr>
              <a:t>:</a:t>
            </a:r>
            <a:r>
              <a:rPr lang="en-US" sz="1200" b="1" dirty="0">
                <a:solidFill>
                  <a:schemeClr val="bg1"/>
                </a:solidFill>
              </a:rPr>
              <a:t>11.11%</a:t>
            </a:r>
            <a:endParaRPr lang="en-US" sz="1200" b="1" dirty="0" smtClean="0">
              <a:solidFill>
                <a:schemeClr val="bg1"/>
              </a:solidFill>
            </a:endParaRPr>
          </a:p>
        </p:txBody>
      </p:sp>
      <p:sp>
        <p:nvSpPr>
          <p:cNvPr id="101" name="Curved Right Arrow 100"/>
          <p:cNvSpPr/>
          <p:nvPr/>
        </p:nvSpPr>
        <p:spPr>
          <a:xfrm>
            <a:off x="3108335" y="2737793"/>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 name="TextBox 101"/>
          <p:cNvSpPr txBox="1"/>
          <p:nvPr/>
        </p:nvSpPr>
        <p:spPr>
          <a:xfrm>
            <a:off x="3593722" y="2746834"/>
            <a:ext cx="606256" cy="307777"/>
          </a:xfrm>
          <a:prstGeom prst="rect">
            <a:avLst/>
          </a:prstGeom>
          <a:noFill/>
        </p:spPr>
        <p:txBody>
          <a:bodyPr wrap="none" rtlCol="0">
            <a:spAutoFit/>
          </a:bodyPr>
          <a:lstStyle/>
          <a:p>
            <a:r>
              <a:rPr lang="en-US" sz="1400" dirty="0" smtClean="0"/>
              <a:t>9 run</a:t>
            </a:r>
            <a:endParaRPr lang="en-US" sz="1400" b="1" dirty="0" smtClean="0"/>
          </a:p>
        </p:txBody>
      </p:sp>
      <p:sp>
        <p:nvSpPr>
          <p:cNvPr id="103" name="Rectangle 102"/>
          <p:cNvSpPr/>
          <p:nvPr/>
        </p:nvSpPr>
        <p:spPr>
          <a:xfrm>
            <a:off x="2923061" y="3492603"/>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4" name="TextBox 103"/>
          <p:cNvSpPr txBox="1"/>
          <p:nvPr/>
        </p:nvSpPr>
        <p:spPr>
          <a:xfrm>
            <a:off x="2910277" y="3492602"/>
            <a:ext cx="1913020"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a:solidFill>
                  <a:schemeClr val="bg1"/>
                </a:solidFill>
              </a:rPr>
              <a:t>3</a:t>
            </a:r>
            <a:endParaRPr lang="en-US" sz="1200" b="1" dirty="0" smtClean="0">
              <a:solidFill>
                <a:schemeClr val="bg1"/>
              </a:solidFill>
            </a:endParaRPr>
          </a:p>
          <a:p>
            <a:pPr algn="ctr"/>
            <a:r>
              <a:rPr lang="en-US" sz="1200" dirty="0" smtClean="0">
                <a:solidFill>
                  <a:schemeClr val="bg1"/>
                </a:solidFill>
              </a:rPr>
              <a:t>Data :</a:t>
            </a:r>
            <a:r>
              <a:rPr lang="en-US" sz="1200" b="1" dirty="0" smtClean="0">
                <a:solidFill>
                  <a:schemeClr val="bg1"/>
                </a:solidFill>
              </a:rPr>
              <a:t>33.33%</a:t>
            </a:r>
          </a:p>
        </p:txBody>
      </p:sp>
      <p:sp>
        <p:nvSpPr>
          <p:cNvPr id="105" name="Curved Right Arrow 104"/>
          <p:cNvSpPr/>
          <p:nvPr/>
        </p:nvSpPr>
        <p:spPr>
          <a:xfrm>
            <a:off x="3121119" y="4033342"/>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TextBox 105"/>
          <p:cNvSpPr txBox="1"/>
          <p:nvPr/>
        </p:nvSpPr>
        <p:spPr>
          <a:xfrm>
            <a:off x="3606506" y="4042383"/>
            <a:ext cx="606256" cy="307777"/>
          </a:xfrm>
          <a:prstGeom prst="rect">
            <a:avLst/>
          </a:prstGeom>
          <a:noFill/>
        </p:spPr>
        <p:txBody>
          <a:bodyPr wrap="none" rtlCol="0">
            <a:spAutoFit/>
          </a:bodyPr>
          <a:lstStyle/>
          <a:p>
            <a:r>
              <a:rPr lang="en-US" sz="1400" dirty="0"/>
              <a:t>3</a:t>
            </a:r>
            <a:r>
              <a:rPr lang="en-US" sz="1400" dirty="0" smtClean="0"/>
              <a:t> run</a:t>
            </a:r>
            <a:endParaRPr lang="en-US" sz="1400" b="1" dirty="0" smtClean="0"/>
          </a:p>
        </p:txBody>
      </p:sp>
      <p:cxnSp>
        <p:nvCxnSpPr>
          <p:cNvPr id="108" name="Straight Arrow Connector 107"/>
          <p:cNvCxnSpPr/>
          <p:nvPr/>
        </p:nvCxnSpPr>
        <p:spPr>
          <a:xfrm>
            <a:off x="3821264" y="1878104"/>
            <a:ext cx="0" cy="3189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9" name="Straight Arrow Connector 108"/>
          <p:cNvCxnSpPr/>
          <p:nvPr/>
        </p:nvCxnSpPr>
        <p:spPr>
          <a:xfrm>
            <a:off x="3821264" y="3173653"/>
            <a:ext cx="0" cy="3189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10" name="Straight Arrow Connector 109"/>
          <p:cNvCxnSpPr/>
          <p:nvPr/>
        </p:nvCxnSpPr>
        <p:spPr>
          <a:xfrm flipH="1">
            <a:off x="3833296" y="4480824"/>
            <a:ext cx="2282" cy="22647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11" name="TextBox 110"/>
          <p:cNvSpPr txBox="1"/>
          <p:nvPr/>
        </p:nvSpPr>
        <p:spPr>
          <a:xfrm>
            <a:off x="3783148" y="1885922"/>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112" name="TextBox 111"/>
          <p:cNvSpPr txBox="1"/>
          <p:nvPr/>
        </p:nvSpPr>
        <p:spPr>
          <a:xfrm>
            <a:off x="3783148" y="3178950"/>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113" name="TextBox 112"/>
          <p:cNvSpPr txBox="1"/>
          <p:nvPr/>
        </p:nvSpPr>
        <p:spPr>
          <a:xfrm>
            <a:off x="2905637" y="4649723"/>
            <a:ext cx="1913020" cy="646331"/>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smtClean="0">
                <a:solidFill>
                  <a:schemeClr val="bg1"/>
                </a:solidFill>
              </a:rPr>
              <a:t>1</a:t>
            </a:r>
          </a:p>
          <a:p>
            <a:pPr algn="ctr"/>
            <a:r>
              <a:rPr lang="en-US" sz="1200" dirty="0" smtClean="0">
                <a:solidFill>
                  <a:schemeClr val="bg1"/>
                </a:solidFill>
              </a:rPr>
              <a:t>Data :</a:t>
            </a:r>
            <a:r>
              <a:rPr lang="en-US" sz="1200" b="1" dirty="0" smtClean="0">
                <a:solidFill>
                  <a:schemeClr val="bg1"/>
                </a:solidFill>
              </a:rPr>
              <a:t>100%</a:t>
            </a:r>
          </a:p>
          <a:p>
            <a:pPr algn="ctr"/>
            <a:r>
              <a:rPr lang="en-US" sz="1200" b="1" dirty="0" smtClean="0">
                <a:solidFill>
                  <a:schemeClr val="bg1"/>
                </a:solidFill>
              </a:rPr>
              <a:t>Best Model</a:t>
            </a:r>
          </a:p>
        </p:txBody>
      </p:sp>
      <p:sp>
        <p:nvSpPr>
          <p:cNvPr id="70" name="Rectangle 69"/>
          <p:cNvSpPr/>
          <p:nvPr/>
        </p:nvSpPr>
        <p:spPr>
          <a:xfrm>
            <a:off x="5355667" y="971293"/>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1" name="TextBox 70"/>
          <p:cNvSpPr txBox="1"/>
          <p:nvPr/>
        </p:nvSpPr>
        <p:spPr>
          <a:xfrm>
            <a:off x="5343245" y="971292"/>
            <a:ext cx="1925442"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a:solidFill>
                  <a:schemeClr val="bg1"/>
                </a:solidFill>
              </a:rPr>
              <a:t>9</a:t>
            </a:r>
            <a:endParaRPr lang="en-US" sz="1200" b="1" dirty="0" smtClean="0">
              <a:solidFill>
                <a:schemeClr val="bg1"/>
              </a:solidFill>
            </a:endParaRPr>
          </a:p>
          <a:p>
            <a:pPr algn="ctr"/>
            <a:r>
              <a:rPr lang="en-US" sz="1200" dirty="0">
                <a:solidFill>
                  <a:schemeClr val="bg1"/>
                </a:solidFill>
              </a:rPr>
              <a:t>Data </a:t>
            </a:r>
            <a:r>
              <a:rPr lang="en-US" sz="1200" dirty="0" smtClean="0">
                <a:solidFill>
                  <a:schemeClr val="bg1"/>
                </a:solidFill>
              </a:rPr>
              <a:t>:</a:t>
            </a:r>
            <a:r>
              <a:rPr lang="en-US" sz="1200" b="1" dirty="0">
                <a:solidFill>
                  <a:schemeClr val="bg1"/>
                </a:solidFill>
              </a:rPr>
              <a:t>11.11%</a:t>
            </a:r>
            <a:endParaRPr lang="en-US" sz="1200" b="1" dirty="0" smtClean="0">
              <a:solidFill>
                <a:schemeClr val="bg1"/>
              </a:solidFill>
            </a:endParaRPr>
          </a:p>
        </p:txBody>
      </p:sp>
      <p:sp>
        <p:nvSpPr>
          <p:cNvPr id="72" name="Curved Right Arrow 71"/>
          <p:cNvSpPr/>
          <p:nvPr/>
        </p:nvSpPr>
        <p:spPr>
          <a:xfrm>
            <a:off x="5553725" y="1512032"/>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TextBox 72"/>
          <p:cNvSpPr txBox="1"/>
          <p:nvPr/>
        </p:nvSpPr>
        <p:spPr>
          <a:xfrm>
            <a:off x="6039112" y="1521073"/>
            <a:ext cx="606256" cy="307777"/>
          </a:xfrm>
          <a:prstGeom prst="rect">
            <a:avLst/>
          </a:prstGeom>
          <a:noFill/>
        </p:spPr>
        <p:txBody>
          <a:bodyPr wrap="none" rtlCol="0">
            <a:spAutoFit/>
          </a:bodyPr>
          <a:lstStyle/>
          <a:p>
            <a:r>
              <a:rPr lang="en-US" sz="1400" dirty="0" smtClean="0"/>
              <a:t>9 run</a:t>
            </a:r>
            <a:endParaRPr lang="en-US" sz="1400" b="1" dirty="0" smtClean="0"/>
          </a:p>
        </p:txBody>
      </p:sp>
      <p:sp>
        <p:nvSpPr>
          <p:cNvPr id="74" name="Rectangle 73"/>
          <p:cNvSpPr/>
          <p:nvPr/>
        </p:nvSpPr>
        <p:spPr>
          <a:xfrm>
            <a:off x="5368451" y="2266842"/>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5" name="TextBox 74"/>
          <p:cNvSpPr txBox="1"/>
          <p:nvPr/>
        </p:nvSpPr>
        <p:spPr>
          <a:xfrm>
            <a:off x="5355667" y="2266841"/>
            <a:ext cx="1913020"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a:solidFill>
                  <a:schemeClr val="bg1"/>
                </a:solidFill>
              </a:rPr>
              <a:t>3</a:t>
            </a:r>
            <a:endParaRPr lang="en-US" sz="1200" b="1" dirty="0" smtClean="0">
              <a:solidFill>
                <a:schemeClr val="bg1"/>
              </a:solidFill>
            </a:endParaRPr>
          </a:p>
          <a:p>
            <a:pPr algn="ctr"/>
            <a:r>
              <a:rPr lang="en-US" sz="1200" dirty="0" smtClean="0">
                <a:solidFill>
                  <a:schemeClr val="bg1"/>
                </a:solidFill>
              </a:rPr>
              <a:t>Data :</a:t>
            </a:r>
            <a:r>
              <a:rPr lang="en-US" sz="1200" b="1" dirty="0" smtClean="0">
                <a:solidFill>
                  <a:schemeClr val="bg1"/>
                </a:solidFill>
              </a:rPr>
              <a:t>33.33%</a:t>
            </a:r>
          </a:p>
        </p:txBody>
      </p:sp>
      <p:sp>
        <p:nvSpPr>
          <p:cNvPr id="76" name="Curved Right Arrow 75"/>
          <p:cNvSpPr/>
          <p:nvPr/>
        </p:nvSpPr>
        <p:spPr>
          <a:xfrm>
            <a:off x="5566509" y="2807581"/>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76"/>
          <p:cNvSpPr txBox="1"/>
          <p:nvPr/>
        </p:nvSpPr>
        <p:spPr>
          <a:xfrm>
            <a:off x="6051896" y="2816622"/>
            <a:ext cx="606256" cy="307777"/>
          </a:xfrm>
          <a:prstGeom prst="rect">
            <a:avLst/>
          </a:prstGeom>
          <a:noFill/>
        </p:spPr>
        <p:txBody>
          <a:bodyPr wrap="none" rtlCol="0">
            <a:spAutoFit/>
          </a:bodyPr>
          <a:lstStyle/>
          <a:p>
            <a:r>
              <a:rPr lang="en-US" sz="1400" dirty="0"/>
              <a:t>3</a:t>
            </a:r>
            <a:r>
              <a:rPr lang="en-US" sz="1400" dirty="0" smtClean="0"/>
              <a:t> run</a:t>
            </a:r>
            <a:endParaRPr lang="en-US" sz="1400" b="1" dirty="0" smtClean="0"/>
          </a:p>
        </p:txBody>
      </p:sp>
      <p:cxnSp>
        <p:nvCxnSpPr>
          <p:cNvPr id="79" name="Straight Arrow Connector 78"/>
          <p:cNvCxnSpPr/>
          <p:nvPr/>
        </p:nvCxnSpPr>
        <p:spPr>
          <a:xfrm>
            <a:off x="6266654" y="1947892"/>
            <a:ext cx="0" cy="3189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0" name="Straight Arrow Connector 79"/>
          <p:cNvCxnSpPr/>
          <p:nvPr/>
        </p:nvCxnSpPr>
        <p:spPr>
          <a:xfrm flipH="1">
            <a:off x="6278686" y="3255063"/>
            <a:ext cx="2282" cy="22647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82" name="TextBox 81"/>
          <p:cNvSpPr txBox="1"/>
          <p:nvPr/>
        </p:nvSpPr>
        <p:spPr>
          <a:xfrm>
            <a:off x="6228538" y="1953189"/>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83" name="TextBox 82"/>
          <p:cNvSpPr txBox="1"/>
          <p:nvPr/>
        </p:nvSpPr>
        <p:spPr>
          <a:xfrm>
            <a:off x="5351027" y="3423962"/>
            <a:ext cx="1913020" cy="646331"/>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smtClean="0">
                <a:solidFill>
                  <a:schemeClr val="bg1"/>
                </a:solidFill>
              </a:rPr>
              <a:t>1</a:t>
            </a:r>
          </a:p>
          <a:p>
            <a:pPr algn="ctr"/>
            <a:r>
              <a:rPr lang="en-US" sz="1200" dirty="0" smtClean="0">
                <a:solidFill>
                  <a:schemeClr val="bg1"/>
                </a:solidFill>
              </a:rPr>
              <a:t>Data :</a:t>
            </a:r>
            <a:r>
              <a:rPr lang="en-US" sz="1200" b="1" dirty="0" smtClean="0">
                <a:solidFill>
                  <a:schemeClr val="bg1"/>
                </a:solidFill>
              </a:rPr>
              <a:t>100%</a:t>
            </a:r>
          </a:p>
          <a:p>
            <a:pPr algn="ctr"/>
            <a:r>
              <a:rPr lang="en-US" sz="1200" b="1" dirty="0" smtClean="0">
                <a:solidFill>
                  <a:schemeClr val="bg1"/>
                </a:solidFill>
              </a:rPr>
              <a:t>Best Model</a:t>
            </a:r>
          </a:p>
        </p:txBody>
      </p:sp>
    </p:spTree>
    <p:extLst>
      <p:ext uri="{BB962C8B-B14F-4D97-AF65-F5344CB8AC3E}">
        <p14:creationId xmlns:p14="http://schemas.microsoft.com/office/powerpoint/2010/main" val="41964121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 name="Rounded Rectangle 3"/>
          <p:cNvSpPr/>
          <p:nvPr/>
        </p:nvSpPr>
        <p:spPr>
          <a:xfrm>
            <a:off x="4258748" y="668894"/>
            <a:ext cx="2308010" cy="60321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aphicFrame>
        <p:nvGraphicFramePr>
          <p:cNvPr id="9" name="Table 8"/>
          <p:cNvGraphicFramePr>
            <a:graphicFrameLocks noGrp="1"/>
          </p:cNvGraphicFramePr>
          <p:nvPr>
            <p:extLst>
              <p:ext uri="{D42A27DB-BD31-4B8C-83A1-F6EECF244321}">
                <p14:modId xmlns:p14="http://schemas.microsoft.com/office/powerpoint/2010/main" val="1561634450"/>
              </p:ext>
            </p:extLst>
          </p:nvPr>
        </p:nvGraphicFramePr>
        <p:xfrm>
          <a:off x="313899" y="753292"/>
          <a:ext cx="2429302" cy="5692212"/>
        </p:xfrm>
        <a:graphic>
          <a:graphicData uri="http://schemas.openxmlformats.org/drawingml/2006/table">
            <a:tbl>
              <a:tblPr firstRow="1" bandRow="1">
                <a:tableStyleId>{21E4AEA4-8DFA-4A89-87EB-49C32662AFE0}</a:tableStyleId>
              </a:tblPr>
              <a:tblGrid>
                <a:gridCol w="532262">
                  <a:extLst>
                    <a:ext uri="{9D8B030D-6E8A-4147-A177-3AD203B41FA5}">
                      <a16:colId xmlns:a16="http://schemas.microsoft.com/office/drawing/2014/main" val="1396347712"/>
                    </a:ext>
                  </a:extLst>
                </a:gridCol>
                <a:gridCol w="496036">
                  <a:extLst>
                    <a:ext uri="{9D8B030D-6E8A-4147-A177-3AD203B41FA5}">
                      <a16:colId xmlns:a16="http://schemas.microsoft.com/office/drawing/2014/main" val="943253013"/>
                    </a:ext>
                  </a:extLst>
                </a:gridCol>
                <a:gridCol w="514432">
                  <a:extLst>
                    <a:ext uri="{9D8B030D-6E8A-4147-A177-3AD203B41FA5}">
                      <a16:colId xmlns:a16="http://schemas.microsoft.com/office/drawing/2014/main" val="1931461066"/>
                    </a:ext>
                  </a:extLst>
                </a:gridCol>
                <a:gridCol w="886572">
                  <a:extLst>
                    <a:ext uri="{9D8B030D-6E8A-4147-A177-3AD203B41FA5}">
                      <a16:colId xmlns:a16="http://schemas.microsoft.com/office/drawing/2014/main" val="1862237152"/>
                    </a:ext>
                  </a:extLst>
                </a:gridCol>
              </a:tblGrid>
              <a:tr h="316234">
                <a:tc>
                  <a:txBody>
                    <a:bodyPr/>
                    <a:lstStyle/>
                    <a:p>
                      <a:r>
                        <a:rPr lang="en-US" sz="1100" dirty="0" smtClean="0"/>
                        <a:t>depth</a:t>
                      </a:r>
                      <a:endParaRPr lang="en-US" sz="1100" dirty="0"/>
                    </a:p>
                  </a:txBody>
                  <a:tcPr/>
                </a:tc>
                <a:tc>
                  <a:txBody>
                    <a:bodyPr/>
                    <a:lstStyle/>
                    <a:p>
                      <a:r>
                        <a:rPr lang="en-US" sz="1100" dirty="0" smtClean="0"/>
                        <a:t>Bins</a:t>
                      </a:r>
                      <a:endParaRPr lang="en-US" sz="1100" dirty="0"/>
                    </a:p>
                  </a:txBody>
                  <a:tcPr/>
                </a:tc>
                <a:tc>
                  <a:txBody>
                    <a:bodyPr/>
                    <a:lstStyle/>
                    <a:p>
                      <a:r>
                        <a:rPr lang="en-US" sz="1100" dirty="0" smtClean="0"/>
                        <a:t>Trees</a:t>
                      </a:r>
                      <a:endParaRPr lang="en-US" sz="1100" dirty="0"/>
                    </a:p>
                  </a:txBody>
                  <a:tcPr/>
                </a:tc>
                <a:tc>
                  <a:txBody>
                    <a:bodyPr/>
                    <a:lstStyle/>
                    <a:p>
                      <a:r>
                        <a:rPr lang="en-US" sz="1100" dirty="0" smtClean="0"/>
                        <a:t>impurity</a:t>
                      </a:r>
                      <a:endParaRPr lang="en-US" sz="1100" dirty="0"/>
                    </a:p>
                  </a:txBody>
                  <a:tcPr/>
                </a:tc>
                <a:extLst>
                  <a:ext uri="{0D108BD9-81ED-4DB2-BD59-A6C34878D82A}">
                    <a16:rowId xmlns:a16="http://schemas.microsoft.com/office/drawing/2014/main" val="1247770519"/>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10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2634226234"/>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10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1266678788"/>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20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3879056396"/>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20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4001684811"/>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30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3514823359"/>
                  </a:ext>
                </a:extLst>
              </a:tr>
              <a:tr h="316234">
                <a:tc>
                  <a:txBody>
                    <a:bodyPr/>
                    <a:lstStyle/>
                    <a:p>
                      <a:r>
                        <a:rPr lang="en-US" sz="1400" dirty="0" smtClean="0"/>
                        <a:t>5</a:t>
                      </a:r>
                      <a:endParaRPr lang="en-US" sz="1400" dirty="0"/>
                    </a:p>
                  </a:txBody>
                  <a:tcPr/>
                </a:tc>
                <a:tc>
                  <a:txBody>
                    <a:bodyPr/>
                    <a:lstStyle/>
                    <a:p>
                      <a:r>
                        <a:rPr lang="en-US" sz="1400" dirty="0" smtClean="0"/>
                        <a:t>32</a:t>
                      </a:r>
                      <a:endParaRPr lang="en-US" sz="1400" dirty="0"/>
                    </a:p>
                  </a:txBody>
                  <a:tcPr/>
                </a:tc>
                <a:tc>
                  <a:txBody>
                    <a:bodyPr/>
                    <a:lstStyle/>
                    <a:p>
                      <a:r>
                        <a:rPr lang="en-US" sz="1400" dirty="0" smtClean="0"/>
                        <a:t>30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952334250"/>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10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3780366044"/>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10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3957689641"/>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20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1905207508"/>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20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150783616"/>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30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323225899"/>
                  </a:ext>
                </a:extLst>
              </a:tr>
              <a:tr h="316234">
                <a:tc>
                  <a:txBody>
                    <a:bodyPr/>
                    <a:lstStyle/>
                    <a:p>
                      <a:r>
                        <a:rPr lang="en-US" sz="1400" dirty="0" smtClean="0"/>
                        <a:t>5</a:t>
                      </a:r>
                      <a:endParaRPr lang="en-US" sz="1400" dirty="0"/>
                    </a:p>
                  </a:txBody>
                  <a:tcPr/>
                </a:tc>
                <a:tc>
                  <a:txBody>
                    <a:bodyPr/>
                    <a:lstStyle/>
                    <a:p>
                      <a:r>
                        <a:rPr lang="en-US" sz="1400" dirty="0" smtClean="0"/>
                        <a:t>64</a:t>
                      </a:r>
                      <a:endParaRPr lang="en-US" sz="1400" dirty="0"/>
                    </a:p>
                  </a:txBody>
                  <a:tcPr/>
                </a:tc>
                <a:tc>
                  <a:txBody>
                    <a:bodyPr/>
                    <a:lstStyle/>
                    <a:p>
                      <a:r>
                        <a:rPr lang="en-US" sz="1400" dirty="0" smtClean="0"/>
                        <a:t>30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343972637"/>
                  </a:ext>
                </a:extLst>
              </a:tr>
              <a:tr h="316234">
                <a:tc>
                  <a:txBody>
                    <a:bodyPr/>
                    <a:lstStyle/>
                    <a:p>
                      <a:r>
                        <a:rPr lang="en-US" sz="1400" dirty="0" smtClean="0"/>
                        <a:t>5</a:t>
                      </a:r>
                      <a:endParaRPr lang="en-US" sz="1400" dirty="0"/>
                    </a:p>
                  </a:txBody>
                  <a:tcPr/>
                </a:tc>
                <a:tc>
                  <a:txBody>
                    <a:bodyPr/>
                    <a:lstStyle/>
                    <a:p>
                      <a:r>
                        <a:rPr lang="en-US" sz="1400" dirty="0" smtClean="0"/>
                        <a:t>128</a:t>
                      </a:r>
                      <a:endParaRPr lang="en-US" sz="1400" dirty="0"/>
                    </a:p>
                  </a:txBody>
                  <a:tcPr/>
                </a:tc>
                <a:tc>
                  <a:txBody>
                    <a:bodyPr/>
                    <a:lstStyle/>
                    <a:p>
                      <a:r>
                        <a:rPr lang="en-US" sz="1400" dirty="0" smtClean="0"/>
                        <a:t>10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1280607072"/>
                  </a:ext>
                </a:extLst>
              </a:tr>
              <a:tr h="316234">
                <a:tc>
                  <a:txBody>
                    <a:bodyPr/>
                    <a:lstStyle/>
                    <a:p>
                      <a:r>
                        <a:rPr lang="en-US" sz="1400" dirty="0" smtClean="0"/>
                        <a:t>5</a:t>
                      </a:r>
                      <a:endParaRPr lang="en-US" sz="1400" dirty="0"/>
                    </a:p>
                  </a:txBody>
                  <a:tcPr/>
                </a:tc>
                <a:tc>
                  <a:txBody>
                    <a:bodyPr/>
                    <a:lstStyle/>
                    <a:p>
                      <a:r>
                        <a:rPr lang="en-US" sz="1400" dirty="0" smtClean="0"/>
                        <a:t>128</a:t>
                      </a:r>
                      <a:endParaRPr lang="en-US" sz="1400" dirty="0"/>
                    </a:p>
                  </a:txBody>
                  <a:tcPr/>
                </a:tc>
                <a:tc>
                  <a:txBody>
                    <a:bodyPr/>
                    <a:lstStyle/>
                    <a:p>
                      <a:r>
                        <a:rPr lang="en-US" sz="1400" dirty="0" smtClean="0"/>
                        <a:t>10</a:t>
                      </a:r>
                      <a:endParaRPr lang="en-US" sz="1400" dirty="0"/>
                    </a:p>
                  </a:txBody>
                  <a:tcPr/>
                </a:tc>
                <a:tc>
                  <a:txBody>
                    <a:bodyPr/>
                    <a:lstStyle/>
                    <a:p>
                      <a:r>
                        <a:rPr lang="en-US" sz="1400" dirty="0" smtClean="0"/>
                        <a:t>entropy</a:t>
                      </a:r>
                      <a:endParaRPr lang="en-US" sz="1400" dirty="0"/>
                    </a:p>
                  </a:txBody>
                  <a:tcPr/>
                </a:tc>
                <a:extLst>
                  <a:ext uri="{0D108BD9-81ED-4DB2-BD59-A6C34878D82A}">
                    <a16:rowId xmlns:a16="http://schemas.microsoft.com/office/drawing/2014/main" val="462792343"/>
                  </a:ext>
                </a:extLst>
              </a:tr>
              <a:tr h="316234">
                <a:tc>
                  <a:txBody>
                    <a:bodyPr/>
                    <a:lstStyle/>
                    <a:p>
                      <a:r>
                        <a:rPr lang="en-US" sz="1400" dirty="0" smtClean="0"/>
                        <a:t>5</a:t>
                      </a:r>
                      <a:endParaRPr lang="en-US" sz="1400" dirty="0"/>
                    </a:p>
                  </a:txBody>
                  <a:tcPr/>
                </a:tc>
                <a:tc>
                  <a:txBody>
                    <a:bodyPr/>
                    <a:lstStyle/>
                    <a:p>
                      <a:r>
                        <a:rPr lang="en-US" sz="1400" dirty="0" smtClean="0"/>
                        <a:t>128</a:t>
                      </a:r>
                      <a:endParaRPr lang="en-US" sz="1400" dirty="0"/>
                    </a:p>
                  </a:txBody>
                  <a:tcPr/>
                </a:tc>
                <a:tc>
                  <a:txBody>
                    <a:bodyPr/>
                    <a:lstStyle/>
                    <a:p>
                      <a:r>
                        <a:rPr lang="en-US" sz="1400" dirty="0" smtClean="0"/>
                        <a:t>20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836130564"/>
                  </a:ext>
                </a:extLst>
              </a:tr>
              <a:tr h="316234">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extLst>
                  <a:ext uri="{0D108BD9-81ED-4DB2-BD59-A6C34878D82A}">
                    <a16:rowId xmlns:a16="http://schemas.microsoft.com/office/drawing/2014/main" val="2856326349"/>
                  </a:ext>
                </a:extLst>
              </a:tr>
              <a:tr h="316234">
                <a:tc>
                  <a:txBody>
                    <a:bodyPr/>
                    <a:lstStyle/>
                    <a:p>
                      <a:r>
                        <a:rPr lang="en-US" sz="1400" dirty="0" smtClean="0"/>
                        <a:t>10</a:t>
                      </a:r>
                      <a:endParaRPr lang="en-US" sz="1400" dirty="0"/>
                    </a:p>
                  </a:txBody>
                  <a:tcPr/>
                </a:tc>
                <a:tc>
                  <a:txBody>
                    <a:bodyPr/>
                    <a:lstStyle/>
                    <a:p>
                      <a:r>
                        <a:rPr lang="en-US" sz="1400" dirty="0" smtClean="0"/>
                        <a:t>128</a:t>
                      </a:r>
                      <a:endParaRPr lang="en-US" sz="1400" dirty="0"/>
                    </a:p>
                  </a:txBody>
                  <a:tcPr/>
                </a:tc>
                <a:tc>
                  <a:txBody>
                    <a:bodyPr/>
                    <a:lstStyle/>
                    <a:p>
                      <a:r>
                        <a:rPr lang="en-US" sz="1400" dirty="0" smtClean="0"/>
                        <a:t>30</a:t>
                      </a:r>
                      <a:endParaRPr lang="en-US" sz="1400" dirty="0"/>
                    </a:p>
                  </a:txBody>
                  <a:tcPr/>
                </a:tc>
                <a:tc>
                  <a:txBody>
                    <a:bodyPr/>
                    <a:lstStyle/>
                    <a:p>
                      <a:r>
                        <a:rPr lang="en-US" sz="1400" dirty="0" smtClean="0"/>
                        <a:t>gini</a:t>
                      </a:r>
                      <a:endParaRPr lang="en-US" sz="1400" dirty="0"/>
                    </a:p>
                  </a:txBody>
                  <a:tcPr/>
                </a:tc>
                <a:extLst>
                  <a:ext uri="{0D108BD9-81ED-4DB2-BD59-A6C34878D82A}">
                    <a16:rowId xmlns:a16="http://schemas.microsoft.com/office/drawing/2014/main" val="1088092244"/>
                  </a:ext>
                </a:extLst>
              </a:tr>
            </a:tbl>
          </a:graphicData>
        </a:graphic>
      </p:graphicFrame>
      <p:sp>
        <p:nvSpPr>
          <p:cNvPr id="11" name="Rounded Rectangle 10"/>
          <p:cNvSpPr/>
          <p:nvPr/>
        </p:nvSpPr>
        <p:spPr>
          <a:xfrm>
            <a:off x="9225712" y="684647"/>
            <a:ext cx="2264437" cy="601640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4" name="Rectangle 13"/>
          <p:cNvSpPr/>
          <p:nvPr/>
        </p:nvSpPr>
        <p:spPr>
          <a:xfrm>
            <a:off x="4468272" y="819806"/>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p:cNvSpPr txBox="1"/>
          <p:nvPr/>
        </p:nvSpPr>
        <p:spPr>
          <a:xfrm>
            <a:off x="4436482" y="299562"/>
            <a:ext cx="1959191" cy="307777"/>
          </a:xfrm>
          <a:prstGeom prst="rect">
            <a:avLst/>
          </a:prstGeom>
          <a:noFill/>
        </p:spPr>
        <p:txBody>
          <a:bodyPr wrap="none" rtlCol="0">
            <a:spAutoFit/>
          </a:bodyPr>
          <a:lstStyle/>
          <a:p>
            <a:r>
              <a:rPr lang="en-US" sz="1400" dirty="0" smtClean="0"/>
              <a:t>Hyperparameters:</a:t>
            </a:r>
            <a:r>
              <a:rPr lang="en-US" sz="1400" b="1" dirty="0" smtClean="0"/>
              <a:t>81</a:t>
            </a:r>
          </a:p>
        </p:txBody>
      </p:sp>
      <p:sp>
        <p:nvSpPr>
          <p:cNvPr id="18" name="TextBox 17"/>
          <p:cNvSpPr txBox="1"/>
          <p:nvPr/>
        </p:nvSpPr>
        <p:spPr>
          <a:xfrm>
            <a:off x="4621666" y="25700"/>
            <a:ext cx="1539204" cy="369332"/>
          </a:xfrm>
          <a:prstGeom prst="rect">
            <a:avLst/>
          </a:prstGeom>
          <a:noFill/>
        </p:spPr>
        <p:txBody>
          <a:bodyPr wrap="none" rtlCol="0">
            <a:spAutoFit/>
          </a:bodyPr>
          <a:lstStyle/>
          <a:p>
            <a:r>
              <a:rPr lang="en-US" b="1" dirty="0" smtClean="0"/>
              <a:t>Session One</a:t>
            </a:r>
            <a:endParaRPr lang="en-US" b="1" dirty="0"/>
          </a:p>
        </p:txBody>
      </p:sp>
      <p:sp>
        <p:nvSpPr>
          <p:cNvPr id="19" name="TextBox 18"/>
          <p:cNvSpPr txBox="1"/>
          <p:nvPr/>
        </p:nvSpPr>
        <p:spPr>
          <a:xfrm>
            <a:off x="7148036" y="0"/>
            <a:ext cx="1487908" cy="369332"/>
          </a:xfrm>
          <a:prstGeom prst="rect">
            <a:avLst/>
          </a:prstGeom>
          <a:noFill/>
        </p:spPr>
        <p:txBody>
          <a:bodyPr wrap="none" rtlCol="0">
            <a:spAutoFit/>
          </a:bodyPr>
          <a:lstStyle/>
          <a:p>
            <a:r>
              <a:rPr lang="en-US" b="1" dirty="0" smtClean="0"/>
              <a:t>Session Two</a:t>
            </a:r>
            <a:endParaRPr lang="en-US" b="1" dirty="0"/>
          </a:p>
        </p:txBody>
      </p:sp>
      <p:sp>
        <p:nvSpPr>
          <p:cNvPr id="20" name="TextBox 19"/>
          <p:cNvSpPr txBox="1"/>
          <p:nvPr/>
        </p:nvSpPr>
        <p:spPr>
          <a:xfrm>
            <a:off x="9446171" y="37733"/>
            <a:ext cx="1662635" cy="369332"/>
          </a:xfrm>
          <a:prstGeom prst="rect">
            <a:avLst/>
          </a:prstGeom>
          <a:noFill/>
        </p:spPr>
        <p:txBody>
          <a:bodyPr wrap="none" rtlCol="0">
            <a:spAutoFit/>
          </a:bodyPr>
          <a:lstStyle/>
          <a:p>
            <a:r>
              <a:rPr lang="en-US" b="1" dirty="0" smtClean="0"/>
              <a:t>Session Three</a:t>
            </a:r>
            <a:endParaRPr lang="en-US" b="1" dirty="0"/>
          </a:p>
        </p:txBody>
      </p:sp>
      <p:sp>
        <p:nvSpPr>
          <p:cNvPr id="21" name="TextBox 20"/>
          <p:cNvSpPr txBox="1"/>
          <p:nvPr/>
        </p:nvSpPr>
        <p:spPr>
          <a:xfrm>
            <a:off x="4408427" y="819805"/>
            <a:ext cx="1965529" cy="492443"/>
          </a:xfrm>
          <a:prstGeom prst="rect">
            <a:avLst/>
          </a:prstGeom>
          <a:noFill/>
        </p:spPr>
        <p:txBody>
          <a:bodyPr wrap="square" rtlCol="0">
            <a:spAutoFit/>
          </a:bodyPr>
          <a:lstStyle/>
          <a:p>
            <a:pPr algn="ctr"/>
            <a:r>
              <a:rPr lang="en-US" sz="1400" dirty="0" smtClean="0">
                <a:solidFill>
                  <a:schemeClr val="bg1"/>
                </a:solidFill>
              </a:rPr>
              <a:t>Hyperparameters:</a:t>
            </a:r>
            <a:r>
              <a:rPr lang="en-US" sz="1400" b="1" dirty="0" smtClean="0">
                <a:solidFill>
                  <a:schemeClr val="bg1"/>
                </a:solidFill>
              </a:rPr>
              <a:t>81</a:t>
            </a:r>
            <a:endParaRPr lang="en-US" sz="1200" b="1" dirty="0" smtClean="0">
              <a:solidFill>
                <a:schemeClr val="bg1"/>
              </a:solidFill>
            </a:endParaRPr>
          </a:p>
          <a:p>
            <a:pPr algn="ctr"/>
            <a:r>
              <a:rPr lang="en-US" sz="1200" dirty="0" smtClean="0">
                <a:solidFill>
                  <a:schemeClr val="bg1"/>
                </a:solidFill>
              </a:rPr>
              <a:t>Data :</a:t>
            </a:r>
            <a:r>
              <a:rPr lang="en-US" sz="1200" b="1" dirty="0" smtClean="0">
                <a:solidFill>
                  <a:schemeClr val="bg1"/>
                </a:solidFill>
              </a:rPr>
              <a:t>1.23</a:t>
            </a:r>
            <a:r>
              <a:rPr lang="en-US" sz="1200" b="1" dirty="0">
                <a:solidFill>
                  <a:schemeClr val="bg1"/>
                </a:solidFill>
              </a:rPr>
              <a:t>%</a:t>
            </a:r>
            <a:endParaRPr lang="en-US" sz="1200" b="1" dirty="0" smtClean="0">
              <a:solidFill>
                <a:schemeClr val="bg1"/>
              </a:solidFill>
            </a:endParaRPr>
          </a:p>
        </p:txBody>
      </p:sp>
      <p:sp>
        <p:nvSpPr>
          <p:cNvPr id="28" name="TextBox 27"/>
          <p:cNvSpPr txBox="1"/>
          <p:nvPr/>
        </p:nvSpPr>
        <p:spPr>
          <a:xfrm>
            <a:off x="478823" y="414737"/>
            <a:ext cx="2379209" cy="307777"/>
          </a:xfrm>
          <a:prstGeom prst="rect">
            <a:avLst/>
          </a:prstGeom>
          <a:noFill/>
        </p:spPr>
        <p:txBody>
          <a:bodyPr wrap="square" rtlCol="0">
            <a:spAutoFit/>
          </a:bodyPr>
          <a:lstStyle/>
          <a:p>
            <a:r>
              <a:rPr lang="en-US" sz="1400" dirty="0" smtClean="0"/>
              <a:t>All Hyperparameters Values</a:t>
            </a:r>
            <a:endParaRPr lang="en-US" sz="1400" b="1" dirty="0" smtClean="0"/>
          </a:p>
        </p:txBody>
      </p:sp>
      <p:sp>
        <p:nvSpPr>
          <p:cNvPr id="42" name="Curved Right Arrow 41"/>
          <p:cNvSpPr/>
          <p:nvPr/>
        </p:nvSpPr>
        <p:spPr>
          <a:xfrm>
            <a:off x="4666330" y="1360545"/>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TextBox 42"/>
          <p:cNvSpPr txBox="1"/>
          <p:nvPr/>
        </p:nvSpPr>
        <p:spPr>
          <a:xfrm>
            <a:off x="5151717" y="1369586"/>
            <a:ext cx="705642" cy="307777"/>
          </a:xfrm>
          <a:prstGeom prst="rect">
            <a:avLst/>
          </a:prstGeom>
          <a:noFill/>
        </p:spPr>
        <p:txBody>
          <a:bodyPr wrap="none" rtlCol="0">
            <a:spAutoFit/>
          </a:bodyPr>
          <a:lstStyle/>
          <a:p>
            <a:r>
              <a:rPr lang="en-US" sz="1400" dirty="0" smtClean="0"/>
              <a:t>81 run</a:t>
            </a:r>
            <a:endParaRPr lang="en-US" sz="1400" b="1" dirty="0" smtClean="0"/>
          </a:p>
        </p:txBody>
      </p:sp>
      <p:sp>
        <p:nvSpPr>
          <p:cNvPr id="44" name="TextBox 43"/>
          <p:cNvSpPr txBox="1"/>
          <p:nvPr/>
        </p:nvSpPr>
        <p:spPr>
          <a:xfrm>
            <a:off x="5374751" y="1805292"/>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45" name="Rectangle 44"/>
          <p:cNvSpPr/>
          <p:nvPr/>
        </p:nvSpPr>
        <p:spPr>
          <a:xfrm>
            <a:off x="4472654" y="2127484"/>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TextBox 45"/>
          <p:cNvSpPr txBox="1"/>
          <p:nvPr/>
        </p:nvSpPr>
        <p:spPr>
          <a:xfrm>
            <a:off x="4460936" y="2127483"/>
            <a:ext cx="1913020" cy="492443"/>
          </a:xfrm>
          <a:prstGeom prst="rect">
            <a:avLst/>
          </a:prstGeom>
          <a:noFill/>
        </p:spPr>
        <p:txBody>
          <a:bodyPr wrap="square" rtlCol="0">
            <a:spAutoFit/>
          </a:bodyPr>
          <a:lstStyle/>
          <a:p>
            <a:pPr algn="ctr"/>
            <a:r>
              <a:rPr lang="en-US" sz="1400" dirty="0" smtClean="0">
                <a:solidFill>
                  <a:schemeClr val="bg1"/>
                </a:solidFill>
              </a:rPr>
              <a:t>Hyperparameters:</a:t>
            </a:r>
            <a:r>
              <a:rPr lang="en-US" sz="1400" b="1" dirty="0" smtClean="0">
                <a:solidFill>
                  <a:schemeClr val="bg1"/>
                </a:solidFill>
              </a:rPr>
              <a:t>27</a:t>
            </a:r>
            <a:endParaRPr lang="en-US" sz="1200" b="1" dirty="0" smtClean="0">
              <a:solidFill>
                <a:schemeClr val="bg1"/>
              </a:solidFill>
            </a:endParaRPr>
          </a:p>
          <a:p>
            <a:pPr algn="ctr"/>
            <a:r>
              <a:rPr lang="en-US" sz="1200" dirty="0">
                <a:solidFill>
                  <a:schemeClr val="bg1"/>
                </a:solidFill>
              </a:rPr>
              <a:t>Data </a:t>
            </a:r>
            <a:r>
              <a:rPr lang="en-US" sz="1200" dirty="0" smtClean="0">
                <a:solidFill>
                  <a:schemeClr val="bg1"/>
                </a:solidFill>
              </a:rPr>
              <a:t>:</a:t>
            </a:r>
            <a:r>
              <a:rPr lang="en-US" sz="1200" b="1" dirty="0">
                <a:solidFill>
                  <a:schemeClr val="bg1"/>
                </a:solidFill>
              </a:rPr>
              <a:t>3.7%</a:t>
            </a:r>
            <a:endParaRPr lang="en-US" sz="1200" b="1" dirty="0" smtClean="0">
              <a:solidFill>
                <a:schemeClr val="bg1"/>
              </a:solidFill>
            </a:endParaRPr>
          </a:p>
        </p:txBody>
      </p:sp>
      <p:sp>
        <p:nvSpPr>
          <p:cNvPr id="47" name="Curved Right Arrow 46"/>
          <p:cNvSpPr/>
          <p:nvPr/>
        </p:nvSpPr>
        <p:spPr>
          <a:xfrm>
            <a:off x="4670712" y="2668223"/>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TextBox 47"/>
          <p:cNvSpPr txBox="1"/>
          <p:nvPr/>
        </p:nvSpPr>
        <p:spPr>
          <a:xfrm>
            <a:off x="5156099" y="2677264"/>
            <a:ext cx="705642" cy="307777"/>
          </a:xfrm>
          <a:prstGeom prst="rect">
            <a:avLst/>
          </a:prstGeom>
          <a:noFill/>
        </p:spPr>
        <p:txBody>
          <a:bodyPr wrap="none" rtlCol="0">
            <a:spAutoFit/>
          </a:bodyPr>
          <a:lstStyle/>
          <a:p>
            <a:r>
              <a:rPr lang="en-US" sz="1400" dirty="0" smtClean="0"/>
              <a:t>27 run</a:t>
            </a:r>
            <a:endParaRPr lang="en-US" sz="1400" b="1" dirty="0" smtClean="0"/>
          </a:p>
        </p:txBody>
      </p:sp>
      <p:sp>
        <p:nvSpPr>
          <p:cNvPr id="49" name="Rectangle 48"/>
          <p:cNvSpPr/>
          <p:nvPr/>
        </p:nvSpPr>
        <p:spPr>
          <a:xfrm>
            <a:off x="4460936" y="3435161"/>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TextBox 49"/>
          <p:cNvSpPr txBox="1"/>
          <p:nvPr/>
        </p:nvSpPr>
        <p:spPr>
          <a:xfrm>
            <a:off x="4448514" y="3435160"/>
            <a:ext cx="1925442" cy="492443"/>
          </a:xfrm>
          <a:prstGeom prst="rect">
            <a:avLst/>
          </a:prstGeom>
          <a:noFill/>
        </p:spPr>
        <p:txBody>
          <a:bodyPr wrap="square" rtlCol="0">
            <a:spAutoFit/>
          </a:bodyPr>
          <a:lstStyle/>
          <a:p>
            <a:pPr algn="ctr"/>
            <a:r>
              <a:rPr lang="en-US" sz="1400" dirty="0" smtClean="0">
                <a:solidFill>
                  <a:schemeClr val="bg1"/>
                </a:solidFill>
              </a:rPr>
              <a:t>Hyperparameters:</a:t>
            </a:r>
            <a:r>
              <a:rPr lang="en-US" sz="1400" b="1" dirty="0">
                <a:solidFill>
                  <a:schemeClr val="bg1"/>
                </a:solidFill>
              </a:rPr>
              <a:t>9</a:t>
            </a:r>
            <a:endParaRPr lang="en-US" sz="1200" b="1" dirty="0" smtClean="0">
              <a:solidFill>
                <a:schemeClr val="bg1"/>
              </a:solidFill>
            </a:endParaRPr>
          </a:p>
          <a:p>
            <a:pPr algn="ctr"/>
            <a:r>
              <a:rPr lang="en-US" sz="1200" dirty="0">
                <a:solidFill>
                  <a:schemeClr val="bg1"/>
                </a:solidFill>
              </a:rPr>
              <a:t>Data </a:t>
            </a:r>
            <a:r>
              <a:rPr lang="en-US" sz="1200" dirty="0" smtClean="0">
                <a:solidFill>
                  <a:schemeClr val="bg1"/>
                </a:solidFill>
              </a:rPr>
              <a:t>:</a:t>
            </a:r>
            <a:r>
              <a:rPr lang="en-US" sz="1200" b="1" dirty="0">
                <a:solidFill>
                  <a:schemeClr val="bg1"/>
                </a:solidFill>
              </a:rPr>
              <a:t>11.11%</a:t>
            </a:r>
            <a:endParaRPr lang="en-US" sz="1200" b="1" dirty="0" smtClean="0">
              <a:solidFill>
                <a:schemeClr val="bg1"/>
              </a:solidFill>
            </a:endParaRPr>
          </a:p>
        </p:txBody>
      </p:sp>
      <p:sp>
        <p:nvSpPr>
          <p:cNvPr id="51" name="Curved Right Arrow 50"/>
          <p:cNvSpPr/>
          <p:nvPr/>
        </p:nvSpPr>
        <p:spPr>
          <a:xfrm>
            <a:off x="4658994" y="3975900"/>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p:cNvSpPr txBox="1"/>
          <p:nvPr/>
        </p:nvSpPr>
        <p:spPr>
          <a:xfrm>
            <a:off x="5144381" y="3984941"/>
            <a:ext cx="606256" cy="307777"/>
          </a:xfrm>
          <a:prstGeom prst="rect">
            <a:avLst/>
          </a:prstGeom>
          <a:noFill/>
        </p:spPr>
        <p:txBody>
          <a:bodyPr wrap="none" rtlCol="0">
            <a:spAutoFit/>
          </a:bodyPr>
          <a:lstStyle/>
          <a:p>
            <a:r>
              <a:rPr lang="en-US" sz="1400" dirty="0" smtClean="0"/>
              <a:t>9 run</a:t>
            </a:r>
            <a:endParaRPr lang="en-US" sz="1400" b="1" dirty="0" smtClean="0"/>
          </a:p>
        </p:txBody>
      </p:sp>
      <p:sp>
        <p:nvSpPr>
          <p:cNvPr id="54" name="Rectangle 53"/>
          <p:cNvSpPr/>
          <p:nvPr/>
        </p:nvSpPr>
        <p:spPr>
          <a:xfrm>
            <a:off x="4473720" y="4730710"/>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TextBox 54"/>
          <p:cNvSpPr txBox="1"/>
          <p:nvPr/>
        </p:nvSpPr>
        <p:spPr>
          <a:xfrm>
            <a:off x="4460936" y="4730709"/>
            <a:ext cx="1913020" cy="461665"/>
          </a:xfrm>
          <a:prstGeom prst="rect">
            <a:avLst/>
          </a:prstGeom>
          <a:noFill/>
        </p:spPr>
        <p:txBody>
          <a:bodyPr wrap="square" rtlCol="0">
            <a:spAutoFit/>
          </a:bodyPr>
          <a:lstStyle/>
          <a:p>
            <a:pPr algn="ctr"/>
            <a:r>
              <a:rPr lang="en-US" sz="1200" dirty="0" smtClean="0">
                <a:solidFill>
                  <a:schemeClr val="bg1"/>
                </a:solidFill>
              </a:rPr>
              <a:t>Hyperparameters:</a:t>
            </a:r>
            <a:r>
              <a:rPr lang="en-US" sz="1200" b="1" dirty="0">
                <a:solidFill>
                  <a:schemeClr val="bg1"/>
                </a:solidFill>
              </a:rPr>
              <a:t>3</a:t>
            </a:r>
            <a:endParaRPr lang="en-US" sz="1200" b="1" dirty="0" smtClean="0">
              <a:solidFill>
                <a:schemeClr val="bg1"/>
              </a:solidFill>
            </a:endParaRPr>
          </a:p>
          <a:p>
            <a:pPr algn="ctr"/>
            <a:r>
              <a:rPr lang="en-US" sz="1200" dirty="0" smtClean="0">
                <a:solidFill>
                  <a:schemeClr val="bg1"/>
                </a:solidFill>
              </a:rPr>
              <a:t>Data :</a:t>
            </a:r>
            <a:r>
              <a:rPr lang="en-US" sz="1200" b="1" dirty="0" smtClean="0">
                <a:solidFill>
                  <a:schemeClr val="bg1"/>
                </a:solidFill>
              </a:rPr>
              <a:t>33.33%</a:t>
            </a:r>
          </a:p>
        </p:txBody>
      </p:sp>
      <p:sp>
        <p:nvSpPr>
          <p:cNvPr id="56" name="Curved Right Arrow 55"/>
          <p:cNvSpPr/>
          <p:nvPr/>
        </p:nvSpPr>
        <p:spPr>
          <a:xfrm>
            <a:off x="4671778" y="5271449"/>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TextBox 56"/>
          <p:cNvSpPr txBox="1"/>
          <p:nvPr/>
        </p:nvSpPr>
        <p:spPr>
          <a:xfrm>
            <a:off x="5157165" y="5280490"/>
            <a:ext cx="606256" cy="307777"/>
          </a:xfrm>
          <a:prstGeom prst="rect">
            <a:avLst/>
          </a:prstGeom>
          <a:noFill/>
        </p:spPr>
        <p:txBody>
          <a:bodyPr wrap="none" rtlCol="0">
            <a:spAutoFit/>
          </a:bodyPr>
          <a:lstStyle/>
          <a:p>
            <a:r>
              <a:rPr lang="en-US" sz="1400" dirty="0"/>
              <a:t>3</a:t>
            </a:r>
            <a:r>
              <a:rPr lang="en-US" sz="1400" dirty="0" smtClean="0"/>
              <a:t> run</a:t>
            </a:r>
            <a:endParaRPr lang="en-US" sz="1400" b="1" dirty="0" smtClean="0"/>
          </a:p>
        </p:txBody>
      </p:sp>
      <p:cxnSp>
        <p:nvCxnSpPr>
          <p:cNvPr id="60" name="Straight Arrow Connector 59"/>
          <p:cNvCxnSpPr/>
          <p:nvPr/>
        </p:nvCxnSpPr>
        <p:spPr>
          <a:xfrm>
            <a:off x="5388986" y="1808534"/>
            <a:ext cx="0" cy="3189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p:nvPr/>
        </p:nvCxnSpPr>
        <p:spPr>
          <a:xfrm>
            <a:off x="5371923" y="3116211"/>
            <a:ext cx="0" cy="3189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p:cNvCxnSpPr/>
          <p:nvPr/>
        </p:nvCxnSpPr>
        <p:spPr>
          <a:xfrm>
            <a:off x="5371923" y="4411760"/>
            <a:ext cx="0" cy="318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flipH="1">
            <a:off x="5383955" y="5664339"/>
            <a:ext cx="2282" cy="2264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6912395" y="301326"/>
            <a:ext cx="1959191" cy="307777"/>
          </a:xfrm>
          <a:prstGeom prst="rect">
            <a:avLst/>
          </a:prstGeom>
          <a:noFill/>
        </p:spPr>
        <p:txBody>
          <a:bodyPr wrap="none" rtlCol="0">
            <a:spAutoFit/>
          </a:bodyPr>
          <a:lstStyle/>
          <a:p>
            <a:r>
              <a:rPr lang="en-US" sz="1400" dirty="0" smtClean="0"/>
              <a:t>Hyperparameters:</a:t>
            </a:r>
            <a:r>
              <a:rPr lang="en-US" sz="1400" b="1" dirty="0" smtClean="0"/>
              <a:t>27</a:t>
            </a:r>
          </a:p>
        </p:txBody>
      </p:sp>
      <p:sp>
        <p:nvSpPr>
          <p:cNvPr id="65" name="TextBox 64"/>
          <p:cNvSpPr txBox="1"/>
          <p:nvPr/>
        </p:nvSpPr>
        <p:spPr>
          <a:xfrm>
            <a:off x="9297892" y="329496"/>
            <a:ext cx="1856598" cy="307777"/>
          </a:xfrm>
          <a:prstGeom prst="rect">
            <a:avLst/>
          </a:prstGeom>
          <a:noFill/>
        </p:spPr>
        <p:txBody>
          <a:bodyPr wrap="none" rtlCol="0">
            <a:spAutoFit/>
          </a:bodyPr>
          <a:lstStyle/>
          <a:p>
            <a:r>
              <a:rPr lang="en-US" sz="1400" dirty="0" smtClean="0"/>
              <a:t>Hyperparameters:</a:t>
            </a:r>
            <a:r>
              <a:rPr lang="en-US" sz="1400" b="1" dirty="0" smtClean="0"/>
              <a:t>9</a:t>
            </a:r>
          </a:p>
        </p:txBody>
      </p:sp>
      <p:sp>
        <p:nvSpPr>
          <p:cNvPr id="66" name="TextBox 65"/>
          <p:cNvSpPr txBox="1"/>
          <p:nvPr/>
        </p:nvSpPr>
        <p:spPr>
          <a:xfrm>
            <a:off x="5361103" y="3124029"/>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67" name="TextBox 66"/>
          <p:cNvSpPr txBox="1"/>
          <p:nvPr/>
        </p:nvSpPr>
        <p:spPr>
          <a:xfrm>
            <a:off x="5442991" y="4417057"/>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88" name="TextBox 87"/>
          <p:cNvSpPr txBox="1"/>
          <p:nvPr/>
        </p:nvSpPr>
        <p:spPr>
          <a:xfrm>
            <a:off x="4456296" y="5887830"/>
            <a:ext cx="1913020" cy="6771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1400" dirty="0" smtClean="0"/>
              <a:t>Hyperparameters:</a:t>
            </a:r>
            <a:r>
              <a:rPr lang="en-US" sz="1400" b="1" dirty="0" smtClean="0"/>
              <a:t>1</a:t>
            </a:r>
            <a:endParaRPr lang="en-US" sz="1200" b="1" dirty="0" smtClean="0"/>
          </a:p>
          <a:p>
            <a:pPr algn="ctr"/>
            <a:r>
              <a:rPr lang="en-US" sz="1200" dirty="0" smtClean="0"/>
              <a:t>Data :</a:t>
            </a:r>
            <a:r>
              <a:rPr lang="en-US" sz="1200" b="1" dirty="0" smtClean="0"/>
              <a:t>100%</a:t>
            </a:r>
          </a:p>
          <a:p>
            <a:pPr algn="ctr"/>
            <a:r>
              <a:rPr lang="en-US" sz="1200" b="1" dirty="0" smtClean="0"/>
              <a:t>Best Model</a:t>
            </a:r>
          </a:p>
        </p:txBody>
      </p:sp>
      <p:sp>
        <p:nvSpPr>
          <p:cNvPr id="89" name="Rounded Rectangle 88"/>
          <p:cNvSpPr/>
          <p:nvPr/>
        </p:nvSpPr>
        <p:spPr>
          <a:xfrm>
            <a:off x="6759860" y="668894"/>
            <a:ext cx="2308010" cy="60321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5" name="Rectangle 94"/>
          <p:cNvSpPr/>
          <p:nvPr/>
        </p:nvSpPr>
        <p:spPr>
          <a:xfrm>
            <a:off x="6961734" y="816035"/>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6" name="TextBox 95"/>
          <p:cNvSpPr txBox="1"/>
          <p:nvPr/>
        </p:nvSpPr>
        <p:spPr>
          <a:xfrm>
            <a:off x="6950016" y="816034"/>
            <a:ext cx="1913020" cy="492443"/>
          </a:xfrm>
          <a:prstGeom prst="rect">
            <a:avLst/>
          </a:prstGeom>
          <a:noFill/>
        </p:spPr>
        <p:txBody>
          <a:bodyPr wrap="square" rtlCol="0">
            <a:spAutoFit/>
          </a:bodyPr>
          <a:lstStyle/>
          <a:p>
            <a:pPr algn="ctr"/>
            <a:r>
              <a:rPr lang="en-US" sz="1400" dirty="0" smtClean="0">
                <a:solidFill>
                  <a:schemeClr val="bg1"/>
                </a:solidFill>
              </a:rPr>
              <a:t>Hyperparameters:</a:t>
            </a:r>
            <a:r>
              <a:rPr lang="en-US" sz="1400" b="1" dirty="0" smtClean="0">
                <a:solidFill>
                  <a:schemeClr val="bg1"/>
                </a:solidFill>
              </a:rPr>
              <a:t>27</a:t>
            </a:r>
            <a:endParaRPr lang="en-US" sz="1200" b="1" dirty="0" smtClean="0">
              <a:solidFill>
                <a:schemeClr val="bg1"/>
              </a:solidFill>
            </a:endParaRPr>
          </a:p>
          <a:p>
            <a:pPr algn="ctr"/>
            <a:r>
              <a:rPr lang="en-US" sz="1200" dirty="0">
                <a:solidFill>
                  <a:schemeClr val="bg1"/>
                </a:solidFill>
              </a:rPr>
              <a:t>Data </a:t>
            </a:r>
            <a:r>
              <a:rPr lang="en-US" sz="1200" dirty="0" smtClean="0">
                <a:solidFill>
                  <a:schemeClr val="bg1"/>
                </a:solidFill>
              </a:rPr>
              <a:t>:</a:t>
            </a:r>
            <a:r>
              <a:rPr lang="en-US" sz="1200" b="1" dirty="0">
                <a:solidFill>
                  <a:schemeClr val="bg1"/>
                </a:solidFill>
              </a:rPr>
              <a:t>3.7%</a:t>
            </a:r>
            <a:endParaRPr lang="en-US" sz="1200" b="1" dirty="0" smtClean="0">
              <a:solidFill>
                <a:schemeClr val="bg1"/>
              </a:solidFill>
            </a:endParaRPr>
          </a:p>
        </p:txBody>
      </p:sp>
      <p:sp>
        <p:nvSpPr>
          <p:cNvPr id="97" name="Curved Right Arrow 96"/>
          <p:cNvSpPr/>
          <p:nvPr/>
        </p:nvSpPr>
        <p:spPr>
          <a:xfrm>
            <a:off x="7159792" y="1356774"/>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TextBox 97"/>
          <p:cNvSpPr txBox="1"/>
          <p:nvPr/>
        </p:nvSpPr>
        <p:spPr>
          <a:xfrm>
            <a:off x="7645179" y="1365815"/>
            <a:ext cx="705642" cy="307777"/>
          </a:xfrm>
          <a:prstGeom prst="rect">
            <a:avLst/>
          </a:prstGeom>
          <a:noFill/>
        </p:spPr>
        <p:txBody>
          <a:bodyPr wrap="none" rtlCol="0">
            <a:spAutoFit/>
          </a:bodyPr>
          <a:lstStyle/>
          <a:p>
            <a:r>
              <a:rPr lang="en-US" sz="1400" dirty="0" smtClean="0"/>
              <a:t>27 run</a:t>
            </a:r>
            <a:endParaRPr lang="en-US" sz="1400" b="1" dirty="0" smtClean="0"/>
          </a:p>
        </p:txBody>
      </p:sp>
      <p:sp>
        <p:nvSpPr>
          <p:cNvPr id="99" name="Rectangle 98"/>
          <p:cNvSpPr/>
          <p:nvPr/>
        </p:nvSpPr>
        <p:spPr>
          <a:xfrm>
            <a:off x="6950016" y="2123712"/>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0" name="TextBox 99"/>
          <p:cNvSpPr txBox="1"/>
          <p:nvPr/>
        </p:nvSpPr>
        <p:spPr>
          <a:xfrm>
            <a:off x="6937594" y="2123711"/>
            <a:ext cx="1925442" cy="492443"/>
          </a:xfrm>
          <a:prstGeom prst="rect">
            <a:avLst/>
          </a:prstGeom>
          <a:noFill/>
        </p:spPr>
        <p:txBody>
          <a:bodyPr wrap="square" rtlCol="0">
            <a:spAutoFit/>
          </a:bodyPr>
          <a:lstStyle/>
          <a:p>
            <a:pPr algn="ctr"/>
            <a:r>
              <a:rPr lang="en-US" sz="1400" dirty="0" smtClean="0">
                <a:solidFill>
                  <a:schemeClr val="bg1"/>
                </a:solidFill>
              </a:rPr>
              <a:t>Hyperparameters:</a:t>
            </a:r>
            <a:r>
              <a:rPr lang="en-US" sz="1400" b="1" dirty="0">
                <a:solidFill>
                  <a:schemeClr val="bg1"/>
                </a:solidFill>
              </a:rPr>
              <a:t>9</a:t>
            </a:r>
            <a:endParaRPr lang="en-US" sz="1200" b="1" dirty="0" smtClean="0">
              <a:solidFill>
                <a:schemeClr val="bg1"/>
              </a:solidFill>
            </a:endParaRPr>
          </a:p>
          <a:p>
            <a:pPr algn="ctr"/>
            <a:r>
              <a:rPr lang="en-US" sz="1200" dirty="0">
                <a:solidFill>
                  <a:schemeClr val="bg1"/>
                </a:solidFill>
              </a:rPr>
              <a:t>Data </a:t>
            </a:r>
            <a:r>
              <a:rPr lang="en-US" sz="1200" dirty="0" smtClean="0">
                <a:solidFill>
                  <a:schemeClr val="bg1"/>
                </a:solidFill>
              </a:rPr>
              <a:t>:</a:t>
            </a:r>
            <a:r>
              <a:rPr lang="en-US" sz="1200" b="1" dirty="0">
                <a:solidFill>
                  <a:schemeClr val="bg1"/>
                </a:solidFill>
              </a:rPr>
              <a:t>11.11%</a:t>
            </a:r>
            <a:endParaRPr lang="en-US" sz="1200" b="1" dirty="0" smtClean="0">
              <a:solidFill>
                <a:schemeClr val="bg1"/>
              </a:solidFill>
            </a:endParaRPr>
          </a:p>
        </p:txBody>
      </p:sp>
      <p:sp>
        <p:nvSpPr>
          <p:cNvPr id="101" name="Curved Right Arrow 100"/>
          <p:cNvSpPr/>
          <p:nvPr/>
        </p:nvSpPr>
        <p:spPr>
          <a:xfrm>
            <a:off x="7148074" y="2664451"/>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 name="TextBox 101"/>
          <p:cNvSpPr txBox="1"/>
          <p:nvPr/>
        </p:nvSpPr>
        <p:spPr>
          <a:xfrm>
            <a:off x="7633461" y="2673492"/>
            <a:ext cx="606256" cy="307777"/>
          </a:xfrm>
          <a:prstGeom prst="rect">
            <a:avLst/>
          </a:prstGeom>
          <a:noFill/>
        </p:spPr>
        <p:txBody>
          <a:bodyPr wrap="none" rtlCol="0">
            <a:spAutoFit/>
          </a:bodyPr>
          <a:lstStyle/>
          <a:p>
            <a:r>
              <a:rPr lang="en-US" sz="1400" dirty="0" smtClean="0"/>
              <a:t>9 run</a:t>
            </a:r>
            <a:endParaRPr lang="en-US" sz="1400" b="1" dirty="0" smtClean="0"/>
          </a:p>
        </p:txBody>
      </p:sp>
      <p:sp>
        <p:nvSpPr>
          <p:cNvPr id="103" name="Rectangle 102"/>
          <p:cNvSpPr/>
          <p:nvPr/>
        </p:nvSpPr>
        <p:spPr>
          <a:xfrm>
            <a:off x="6962800" y="3419261"/>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4" name="TextBox 103"/>
          <p:cNvSpPr txBox="1"/>
          <p:nvPr/>
        </p:nvSpPr>
        <p:spPr>
          <a:xfrm>
            <a:off x="6950016" y="3419260"/>
            <a:ext cx="1913020" cy="492443"/>
          </a:xfrm>
          <a:prstGeom prst="rect">
            <a:avLst/>
          </a:prstGeom>
          <a:noFill/>
        </p:spPr>
        <p:txBody>
          <a:bodyPr wrap="square" rtlCol="0">
            <a:spAutoFit/>
          </a:bodyPr>
          <a:lstStyle/>
          <a:p>
            <a:pPr algn="ctr"/>
            <a:r>
              <a:rPr lang="en-US" sz="1400" dirty="0" smtClean="0">
                <a:solidFill>
                  <a:schemeClr val="bg1"/>
                </a:solidFill>
              </a:rPr>
              <a:t>Hyperparameters:</a:t>
            </a:r>
            <a:r>
              <a:rPr lang="en-US" sz="1400" b="1" dirty="0">
                <a:solidFill>
                  <a:schemeClr val="bg1"/>
                </a:solidFill>
              </a:rPr>
              <a:t>3</a:t>
            </a:r>
            <a:endParaRPr lang="en-US" sz="1200" b="1" dirty="0" smtClean="0">
              <a:solidFill>
                <a:schemeClr val="bg1"/>
              </a:solidFill>
            </a:endParaRPr>
          </a:p>
          <a:p>
            <a:pPr algn="ctr"/>
            <a:r>
              <a:rPr lang="en-US" sz="1200" dirty="0" smtClean="0">
                <a:solidFill>
                  <a:schemeClr val="bg1"/>
                </a:solidFill>
              </a:rPr>
              <a:t>Data :</a:t>
            </a:r>
            <a:r>
              <a:rPr lang="en-US" sz="1200" b="1" dirty="0" smtClean="0">
                <a:solidFill>
                  <a:schemeClr val="bg1"/>
                </a:solidFill>
              </a:rPr>
              <a:t>33.33%</a:t>
            </a:r>
          </a:p>
        </p:txBody>
      </p:sp>
      <p:sp>
        <p:nvSpPr>
          <p:cNvPr id="105" name="Curved Right Arrow 104"/>
          <p:cNvSpPr/>
          <p:nvPr/>
        </p:nvSpPr>
        <p:spPr>
          <a:xfrm>
            <a:off x="7160858" y="3960000"/>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TextBox 105"/>
          <p:cNvSpPr txBox="1"/>
          <p:nvPr/>
        </p:nvSpPr>
        <p:spPr>
          <a:xfrm>
            <a:off x="7646245" y="3969041"/>
            <a:ext cx="606256" cy="307777"/>
          </a:xfrm>
          <a:prstGeom prst="rect">
            <a:avLst/>
          </a:prstGeom>
          <a:noFill/>
        </p:spPr>
        <p:txBody>
          <a:bodyPr wrap="none" rtlCol="0">
            <a:spAutoFit/>
          </a:bodyPr>
          <a:lstStyle/>
          <a:p>
            <a:r>
              <a:rPr lang="en-US" sz="1400" dirty="0"/>
              <a:t>3</a:t>
            </a:r>
            <a:r>
              <a:rPr lang="en-US" sz="1400" dirty="0" smtClean="0"/>
              <a:t> run</a:t>
            </a:r>
            <a:endParaRPr lang="en-US" sz="1400" b="1" dirty="0" smtClean="0"/>
          </a:p>
        </p:txBody>
      </p:sp>
      <p:cxnSp>
        <p:nvCxnSpPr>
          <p:cNvPr id="108" name="Straight Arrow Connector 107"/>
          <p:cNvCxnSpPr/>
          <p:nvPr/>
        </p:nvCxnSpPr>
        <p:spPr>
          <a:xfrm>
            <a:off x="7861003" y="1804762"/>
            <a:ext cx="0" cy="3189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9" name="Straight Arrow Connector 108"/>
          <p:cNvCxnSpPr/>
          <p:nvPr/>
        </p:nvCxnSpPr>
        <p:spPr>
          <a:xfrm>
            <a:off x="7861003" y="3100311"/>
            <a:ext cx="0" cy="3189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0" name="Straight Arrow Connector 109"/>
          <p:cNvCxnSpPr/>
          <p:nvPr/>
        </p:nvCxnSpPr>
        <p:spPr>
          <a:xfrm flipH="1">
            <a:off x="7873035" y="4366538"/>
            <a:ext cx="2282" cy="2264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1" name="TextBox 110"/>
          <p:cNvSpPr txBox="1"/>
          <p:nvPr/>
        </p:nvSpPr>
        <p:spPr>
          <a:xfrm>
            <a:off x="7863831" y="1812580"/>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112" name="TextBox 111"/>
          <p:cNvSpPr txBox="1"/>
          <p:nvPr/>
        </p:nvSpPr>
        <p:spPr>
          <a:xfrm>
            <a:off x="7904775" y="3105608"/>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113" name="TextBox 112"/>
          <p:cNvSpPr txBox="1"/>
          <p:nvPr/>
        </p:nvSpPr>
        <p:spPr>
          <a:xfrm>
            <a:off x="6945376" y="4576381"/>
            <a:ext cx="1913020" cy="6771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1400" dirty="0" smtClean="0"/>
              <a:t>Hyperparameters:</a:t>
            </a:r>
            <a:r>
              <a:rPr lang="en-US" sz="1400" b="1" dirty="0" smtClean="0"/>
              <a:t>1</a:t>
            </a:r>
            <a:endParaRPr lang="en-US" sz="1200" b="1" dirty="0" smtClean="0"/>
          </a:p>
          <a:p>
            <a:pPr algn="ctr"/>
            <a:r>
              <a:rPr lang="en-US" sz="1200" dirty="0" smtClean="0"/>
              <a:t>Data :</a:t>
            </a:r>
            <a:r>
              <a:rPr lang="en-US" sz="1200" b="1" dirty="0" smtClean="0"/>
              <a:t>100%</a:t>
            </a:r>
          </a:p>
          <a:p>
            <a:pPr algn="ctr"/>
            <a:r>
              <a:rPr lang="en-US" sz="1200" b="1" dirty="0" smtClean="0"/>
              <a:t>Best Model</a:t>
            </a:r>
          </a:p>
        </p:txBody>
      </p:sp>
      <p:sp>
        <p:nvSpPr>
          <p:cNvPr id="70" name="Rectangle 69"/>
          <p:cNvSpPr/>
          <p:nvPr/>
        </p:nvSpPr>
        <p:spPr>
          <a:xfrm>
            <a:off x="9395406" y="897951"/>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1" name="TextBox 70"/>
          <p:cNvSpPr txBox="1"/>
          <p:nvPr/>
        </p:nvSpPr>
        <p:spPr>
          <a:xfrm>
            <a:off x="9382984" y="897950"/>
            <a:ext cx="1925442" cy="492443"/>
          </a:xfrm>
          <a:prstGeom prst="rect">
            <a:avLst/>
          </a:prstGeom>
          <a:noFill/>
        </p:spPr>
        <p:txBody>
          <a:bodyPr wrap="square" rtlCol="0">
            <a:spAutoFit/>
          </a:bodyPr>
          <a:lstStyle/>
          <a:p>
            <a:pPr algn="ctr"/>
            <a:r>
              <a:rPr lang="en-US" sz="1400" dirty="0" smtClean="0">
                <a:solidFill>
                  <a:schemeClr val="bg1"/>
                </a:solidFill>
              </a:rPr>
              <a:t>Hyperparameters:</a:t>
            </a:r>
            <a:r>
              <a:rPr lang="en-US" sz="1400" b="1" dirty="0">
                <a:solidFill>
                  <a:schemeClr val="bg1"/>
                </a:solidFill>
              </a:rPr>
              <a:t>9</a:t>
            </a:r>
            <a:endParaRPr lang="en-US" sz="1200" b="1" dirty="0" smtClean="0">
              <a:solidFill>
                <a:schemeClr val="bg1"/>
              </a:solidFill>
            </a:endParaRPr>
          </a:p>
          <a:p>
            <a:pPr algn="ctr"/>
            <a:r>
              <a:rPr lang="en-US" sz="1200" dirty="0">
                <a:solidFill>
                  <a:schemeClr val="bg1"/>
                </a:solidFill>
              </a:rPr>
              <a:t>Data </a:t>
            </a:r>
            <a:r>
              <a:rPr lang="en-US" sz="1200" dirty="0" smtClean="0">
                <a:solidFill>
                  <a:schemeClr val="bg1"/>
                </a:solidFill>
              </a:rPr>
              <a:t>:</a:t>
            </a:r>
            <a:r>
              <a:rPr lang="en-US" sz="1200" b="1" dirty="0">
                <a:solidFill>
                  <a:schemeClr val="bg1"/>
                </a:solidFill>
              </a:rPr>
              <a:t>11.11%</a:t>
            </a:r>
            <a:endParaRPr lang="en-US" sz="1200" b="1" dirty="0" smtClean="0">
              <a:solidFill>
                <a:schemeClr val="bg1"/>
              </a:solidFill>
            </a:endParaRPr>
          </a:p>
        </p:txBody>
      </p:sp>
      <p:sp>
        <p:nvSpPr>
          <p:cNvPr id="72" name="Curved Right Arrow 71"/>
          <p:cNvSpPr/>
          <p:nvPr/>
        </p:nvSpPr>
        <p:spPr>
          <a:xfrm>
            <a:off x="9593464" y="1438690"/>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TextBox 72"/>
          <p:cNvSpPr txBox="1"/>
          <p:nvPr/>
        </p:nvSpPr>
        <p:spPr>
          <a:xfrm>
            <a:off x="10078851" y="1447731"/>
            <a:ext cx="606256" cy="307777"/>
          </a:xfrm>
          <a:prstGeom prst="rect">
            <a:avLst/>
          </a:prstGeom>
          <a:noFill/>
        </p:spPr>
        <p:txBody>
          <a:bodyPr wrap="none" rtlCol="0">
            <a:spAutoFit/>
          </a:bodyPr>
          <a:lstStyle/>
          <a:p>
            <a:r>
              <a:rPr lang="en-US" sz="1400" dirty="0" smtClean="0"/>
              <a:t>9 run</a:t>
            </a:r>
            <a:endParaRPr lang="en-US" sz="1400" b="1" dirty="0" smtClean="0"/>
          </a:p>
        </p:txBody>
      </p:sp>
      <p:sp>
        <p:nvSpPr>
          <p:cNvPr id="74" name="Rectangle 73"/>
          <p:cNvSpPr/>
          <p:nvPr/>
        </p:nvSpPr>
        <p:spPr>
          <a:xfrm>
            <a:off x="9408190" y="2193500"/>
            <a:ext cx="1913021" cy="9621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5" name="TextBox 74"/>
          <p:cNvSpPr txBox="1"/>
          <p:nvPr/>
        </p:nvSpPr>
        <p:spPr>
          <a:xfrm>
            <a:off x="9395406" y="2193499"/>
            <a:ext cx="1913020" cy="492443"/>
          </a:xfrm>
          <a:prstGeom prst="rect">
            <a:avLst/>
          </a:prstGeom>
          <a:noFill/>
        </p:spPr>
        <p:txBody>
          <a:bodyPr wrap="square" rtlCol="0">
            <a:spAutoFit/>
          </a:bodyPr>
          <a:lstStyle/>
          <a:p>
            <a:pPr algn="ctr"/>
            <a:r>
              <a:rPr lang="en-US" sz="1400" dirty="0" smtClean="0">
                <a:solidFill>
                  <a:schemeClr val="bg1"/>
                </a:solidFill>
              </a:rPr>
              <a:t>Hyperparameters:</a:t>
            </a:r>
            <a:r>
              <a:rPr lang="en-US" sz="1400" b="1" dirty="0">
                <a:solidFill>
                  <a:schemeClr val="bg1"/>
                </a:solidFill>
              </a:rPr>
              <a:t>3</a:t>
            </a:r>
            <a:endParaRPr lang="en-US" sz="1200" b="1" dirty="0" smtClean="0">
              <a:solidFill>
                <a:schemeClr val="bg1"/>
              </a:solidFill>
            </a:endParaRPr>
          </a:p>
          <a:p>
            <a:pPr algn="ctr"/>
            <a:r>
              <a:rPr lang="en-US" sz="1200" dirty="0" smtClean="0">
                <a:solidFill>
                  <a:schemeClr val="bg1"/>
                </a:solidFill>
              </a:rPr>
              <a:t>Data :</a:t>
            </a:r>
            <a:r>
              <a:rPr lang="en-US" sz="1200" b="1" dirty="0" smtClean="0">
                <a:solidFill>
                  <a:schemeClr val="bg1"/>
                </a:solidFill>
              </a:rPr>
              <a:t>33.33%</a:t>
            </a:r>
          </a:p>
        </p:txBody>
      </p:sp>
      <p:sp>
        <p:nvSpPr>
          <p:cNvPr id="76" name="Curved Right Arrow 75"/>
          <p:cNvSpPr/>
          <p:nvPr/>
        </p:nvSpPr>
        <p:spPr>
          <a:xfrm>
            <a:off x="9606248" y="2734239"/>
            <a:ext cx="517357" cy="351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76"/>
          <p:cNvSpPr txBox="1"/>
          <p:nvPr/>
        </p:nvSpPr>
        <p:spPr>
          <a:xfrm>
            <a:off x="10091635" y="2743280"/>
            <a:ext cx="606256" cy="307777"/>
          </a:xfrm>
          <a:prstGeom prst="rect">
            <a:avLst/>
          </a:prstGeom>
          <a:noFill/>
        </p:spPr>
        <p:txBody>
          <a:bodyPr wrap="none" rtlCol="0">
            <a:spAutoFit/>
          </a:bodyPr>
          <a:lstStyle/>
          <a:p>
            <a:r>
              <a:rPr lang="en-US" sz="1400" dirty="0"/>
              <a:t>3</a:t>
            </a:r>
            <a:r>
              <a:rPr lang="en-US" sz="1400" dirty="0" smtClean="0"/>
              <a:t> run</a:t>
            </a:r>
            <a:endParaRPr lang="en-US" sz="1400" b="1" dirty="0" smtClean="0"/>
          </a:p>
        </p:txBody>
      </p:sp>
      <p:cxnSp>
        <p:nvCxnSpPr>
          <p:cNvPr id="79" name="Straight Arrow Connector 78"/>
          <p:cNvCxnSpPr/>
          <p:nvPr/>
        </p:nvCxnSpPr>
        <p:spPr>
          <a:xfrm>
            <a:off x="10306393" y="1874550"/>
            <a:ext cx="0" cy="3189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H="1">
            <a:off x="10318425" y="3181721"/>
            <a:ext cx="2282" cy="2264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TextBox 81"/>
          <p:cNvSpPr txBox="1"/>
          <p:nvPr/>
        </p:nvSpPr>
        <p:spPr>
          <a:xfrm>
            <a:off x="10322869" y="1879847"/>
            <a:ext cx="922047" cy="307777"/>
          </a:xfrm>
          <a:prstGeom prst="rect">
            <a:avLst/>
          </a:prstGeom>
          <a:noFill/>
        </p:spPr>
        <p:txBody>
          <a:bodyPr wrap="none" rtlCol="0">
            <a:spAutoFit/>
          </a:bodyPr>
          <a:lstStyle/>
          <a:p>
            <a:r>
              <a:rPr lang="en-US" sz="1400" dirty="0" smtClean="0"/>
              <a:t>Best 30%</a:t>
            </a:r>
            <a:endParaRPr lang="en-US" sz="1400" b="1" dirty="0" smtClean="0"/>
          </a:p>
        </p:txBody>
      </p:sp>
      <p:sp>
        <p:nvSpPr>
          <p:cNvPr id="83" name="TextBox 82"/>
          <p:cNvSpPr txBox="1"/>
          <p:nvPr/>
        </p:nvSpPr>
        <p:spPr>
          <a:xfrm>
            <a:off x="9390766" y="3350620"/>
            <a:ext cx="1913020" cy="6771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1400" dirty="0" smtClean="0"/>
              <a:t>Hyperparameters:</a:t>
            </a:r>
            <a:r>
              <a:rPr lang="en-US" sz="1400" b="1" dirty="0" smtClean="0"/>
              <a:t>1</a:t>
            </a:r>
            <a:endParaRPr lang="en-US" sz="1200" b="1" dirty="0" smtClean="0"/>
          </a:p>
          <a:p>
            <a:pPr algn="ctr"/>
            <a:r>
              <a:rPr lang="en-US" sz="1200" dirty="0" smtClean="0"/>
              <a:t>Data :</a:t>
            </a:r>
            <a:r>
              <a:rPr lang="en-US" sz="1200" b="1" dirty="0" smtClean="0"/>
              <a:t>100%</a:t>
            </a:r>
          </a:p>
          <a:p>
            <a:pPr algn="ctr"/>
            <a:r>
              <a:rPr lang="en-US" sz="1200" b="1" dirty="0" smtClean="0"/>
              <a:t>Best Model</a:t>
            </a:r>
          </a:p>
        </p:txBody>
      </p:sp>
      <p:sp>
        <p:nvSpPr>
          <p:cNvPr id="68" name="TextBox 67"/>
          <p:cNvSpPr txBox="1"/>
          <p:nvPr/>
        </p:nvSpPr>
        <p:spPr>
          <a:xfrm>
            <a:off x="2743201" y="3089787"/>
            <a:ext cx="1493720" cy="738664"/>
          </a:xfrm>
          <a:prstGeom prst="rect">
            <a:avLst/>
          </a:prstGeom>
          <a:noFill/>
        </p:spPr>
        <p:txBody>
          <a:bodyPr wrap="square" rtlCol="0">
            <a:spAutoFit/>
          </a:bodyPr>
          <a:lstStyle/>
          <a:p>
            <a:pPr algn="ctr"/>
            <a:r>
              <a:rPr lang="en-US" sz="1400" dirty="0" smtClean="0"/>
              <a:t>Randomly Get </a:t>
            </a:r>
            <a:r>
              <a:rPr lang="en-US" sz="1400" b="1" dirty="0" smtClean="0"/>
              <a:t>n</a:t>
            </a:r>
            <a:endParaRPr lang="en-US" sz="1400" b="1" dirty="0" smtClean="0"/>
          </a:p>
          <a:p>
            <a:pPr algn="ctr"/>
            <a:r>
              <a:rPr lang="en-US" sz="1400" dirty="0" smtClean="0"/>
              <a:t>Hyperparameters </a:t>
            </a:r>
          </a:p>
          <a:p>
            <a:pPr algn="ctr"/>
            <a:r>
              <a:rPr lang="en-US" sz="1400" dirty="0" smtClean="0"/>
              <a:t>value</a:t>
            </a:r>
          </a:p>
        </p:txBody>
      </p:sp>
      <p:cxnSp>
        <p:nvCxnSpPr>
          <p:cNvPr id="69" name="Straight Arrow Connector 68"/>
          <p:cNvCxnSpPr/>
          <p:nvPr/>
        </p:nvCxnSpPr>
        <p:spPr>
          <a:xfrm flipV="1">
            <a:off x="2792898" y="3895074"/>
            <a:ext cx="1414660" cy="18747"/>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3" name="Oval 2"/>
          <p:cNvSpPr/>
          <p:nvPr/>
        </p:nvSpPr>
        <p:spPr>
          <a:xfrm>
            <a:off x="11641540" y="3409624"/>
            <a:ext cx="95535" cy="91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11793940" y="3411896"/>
            <a:ext cx="95535" cy="91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1" name="Oval 80"/>
          <p:cNvSpPr/>
          <p:nvPr/>
        </p:nvSpPr>
        <p:spPr>
          <a:xfrm>
            <a:off x="11946340" y="3414168"/>
            <a:ext cx="95535" cy="91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4043166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724" y="3185408"/>
            <a:ext cx="6858276" cy="892606"/>
          </a:xfrm>
        </p:spPr>
        <p:txBody>
          <a:bodyPr/>
          <a:lstStyle/>
          <a:p>
            <a:r>
              <a:rPr lang="en-US" dirty="0" smtClean="0"/>
              <a:t>1) D-Smart ML Overview</a:t>
            </a:r>
            <a:endParaRPr lang="en-US" dirty="0"/>
          </a:p>
        </p:txBody>
      </p:sp>
    </p:spTree>
    <p:extLst>
      <p:ext uri="{BB962C8B-B14F-4D97-AF65-F5344CB8AC3E}">
        <p14:creationId xmlns:p14="http://schemas.microsoft.com/office/powerpoint/2010/main" val="328126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8285"/>
          </a:xfrm>
        </p:spPr>
        <p:txBody>
          <a:bodyPr/>
          <a:lstStyle/>
          <a:p>
            <a:r>
              <a:rPr lang="en-US" dirty="0"/>
              <a:t>Hyperband </a:t>
            </a:r>
            <a:r>
              <a:rPr lang="en-US" sz="2400" dirty="0" smtClean="0"/>
              <a:t>(3)</a:t>
            </a:r>
            <a:endParaRPr lang="en-US" dirty="0"/>
          </a:p>
        </p:txBody>
      </p:sp>
      <p:pic>
        <p:nvPicPr>
          <p:cNvPr id="4" name="Content Placeholder 3"/>
          <p:cNvPicPr>
            <a:picLocks noGrp="1" noChangeAspect="1"/>
          </p:cNvPicPr>
          <p:nvPr>
            <p:ph idx="1"/>
          </p:nvPr>
        </p:nvPicPr>
        <p:blipFill rotWithShape="1">
          <a:blip r:embed="rId2"/>
          <a:srcRect l="12955" t="17028" r="15962" b="20000"/>
          <a:stretch/>
        </p:blipFill>
        <p:spPr>
          <a:xfrm>
            <a:off x="646111" y="1446660"/>
            <a:ext cx="9712540" cy="4930331"/>
          </a:xfrm>
          <a:prstGeom prst="rect">
            <a:avLst/>
          </a:prstGeom>
        </p:spPr>
      </p:pic>
    </p:spTree>
    <p:extLst>
      <p:ext uri="{BB962C8B-B14F-4D97-AF65-F5344CB8AC3E}">
        <p14:creationId xmlns:p14="http://schemas.microsoft.com/office/powerpoint/2010/main" val="1307684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39835" cy="748285"/>
          </a:xfrm>
        </p:spPr>
        <p:txBody>
          <a:bodyPr/>
          <a:lstStyle/>
          <a:p>
            <a:pPr fontAlgn="base"/>
            <a:r>
              <a:rPr lang="en-US" sz="4000" dirty="0"/>
              <a:t>Model Parallelism </a:t>
            </a:r>
            <a:r>
              <a:rPr lang="en-US" sz="4000" dirty="0" smtClean="0"/>
              <a:t>(Spark </a:t>
            </a:r>
            <a:r>
              <a:rPr lang="en-US" sz="4000" dirty="0"/>
              <a:t>ML </a:t>
            </a:r>
            <a:r>
              <a:rPr lang="en-US" sz="4000" dirty="0" smtClean="0"/>
              <a:t>Tuning)</a:t>
            </a:r>
            <a:endParaRPr lang="en-US" sz="4000" dirty="0"/>
          </a:p>
        </p:txBody>
      </p:sp>
      <p:sp>
        <p:nvSpPr>
          <p:cNvPr id="3" name="Content Placeholder 2"/>
          <p:cNvSpPr>
            <a:spLocks noGrp="1"/>
          </p:cNvSpPr>
          <p:nvPr>
            <p:ph idx="1"/>
          </p:nvPr>
        </p:nvSpPr>
        <p:spPr>
          <a:xfrm>
            <a:off x="646112" y="1501255"/>
            <a:ext cx="9403742" cy="2715904"/>
          </a:xfrm>
        </p:spPr>
        <p:txBody>
          <a:bodyPr>
            <a:normAutofit fontScale="92500" lnSpcReduction="20000"/>
          </a:bodyPr>
          <a:lstStyle/>
          <a:p>
            <a:r>
              <a:rPr lang="en-US" dirty="0"/>
              <a:t>Enabling model parallelism in Spark </a:t>
            </a:r>
            <a:r>
              <a:rPr lang="en-US" dirty="0" smtClean="0"/>
              <a:t>cross-validation - allowing </a:t>
            </a:r>
            <a:r>
              <a:rPr lang="en-US" dirty="0"/>
              <a:t>for more than one model to be trained and evaluated at the same </a:t>
            </a:r>
            <a:r>
              <a:rPr lang="en-US" dirty="0" smtClean="0"/>
              <a:t>time</a:t>
            </a:r>
          </a:p>
          <a:p>
            <a:r>
              <a:rPr lang="en-US" dirty="0" smtClean="0"/>
              <a:t>parallelism </a:t>
            </a:r>
            <a:r>
              <a:rPr lang="en-US" dirty="0"/>
              <a:t>parameter controls the number of jobs sent to the Spark scheduler which can help to make better use of available cluster </a:t>
            </a:r>
            <a:r>
              <a:rPr lang="en-US" dirty="0" smtClean="0"/>
              <a:t>resources</a:t>
            </a:r>
          </a:p>
          <a:p>
            <a:r>
              <a:rPr lang="en-US" dirty="0" smtClean="0"/>
              <a:t>The </a:t>
            </a:r>
            <a:r>
              <a:rPr lang="en-US" dirty="0"/>
              <a:t>best approach is to shoot for having a few jobs in the queue to make sure all available resources are utilized, without overdoing it.</a:t>
            </a:r>
            <a:endParaRPr lang="en-US" dirty="0" smtClean="0"/>
          </a:p>
          <a:p>
            <a:endParaRPr lang="en-US" dirty="0"/>
          </a:p>
        </p:txBody>
      </p:sp>
      <p:pic>
        <p:nvPicPr>
          <p:cNvPr id="21" name="Content Placeholder 3"/>
          <p:cNvPicPr>
            <a:picLocks noChangeAspect="1"/>
          </p:cNvPicPr>
          <p:nvPr/>
        </p:nvPicPr>
        <p:blipFill rotWithShape="1">
          <a:blip r:embed="rId2"/>
          <a:srcRect l="29210" t="19711" b="24016"/>
          <a:stretch/>
        </p:blipFill>
        <p:spPr>
          <a:xfrm>
            <a:off x="4708403" y="4063618"/>
            <a:ext cx="5677543" cy="2538657"/>
          </a:xfrm>
          <a:prstGeom prst="rect">
            <a:avLst/>
          </a:prstGeom>
        </p:spPr>
      </p:pic>
      <p:pic>
        <p:nvPicPr>
          <p:cNvPr id="22" name="Picture 21"/>
          <p:cNvPicPr>
            <a:picLocks noChangeAspect="1"/>
          </p:cNvPicPr>
          <p:nvPr/>
        </p:nvPicPr>
        <p:blipFill rotWithShape="1">
          <a:blip r:embed="rId3"/>
          <a:srcRect l="59381" t="26621" r="25970" b="53383"/>
          <a:stretch/>
        </p:blipFill>
        <p:spPr>
          <a:xfrm>
            <a:off x="1402016" y="4063619"/>
            <a:ext cx="3306388" cy="2538657"/>
          </a:xfrm>
          <a:prstGeom prst="rect">
            <a:avLst/>
          </a:prstGeom>
        </p:spPr>
      </p:pic>
    </p:spTree>
    <p:extLst>
      <p:ext uri="{BB962C8B-B14F-4D97-AF65-F5344CB8AC3E}">
        <p14:creationId xmlns:p14="http://schemas.microsoft.com/office/powerpoint/2010/main" val="9059337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646460" y="1815152"/>
            <a:ext cx="2511187" cy="921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Executer 1</a:t>
            </a:r>
          </a:p>
          <a:p>
            <a:pPr algn="ctr"/>
            <a:endParaRPr lang="en-US" dirty="0"/>
          </a:p>
          <a:p>
            <a:pPr algn="ctr"/>
            <a:endParaRPr lang="en-US" dirty="0"/>
          </a:p>
        </p:txBody>
      </p:sp>
      <p:sp>
        <p:nvSpPr>
          <p:cNvPr id="5" name="Rectangle 4"/>
          <p:cNvSpPr/>
          <p:nvPr/>
        </p:nvSpPr>
        <p:spPr>
          <a:xfrm>
            <a:off x="6942537" y="2166591"/>
            <a:ext cx="1946646" cy="4367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Task (</a:t>
            </a:r>
            <a:r>
              <a:rPr lang="en-US" sz="1400" b="1" dirty="0" smtClean="0"/>
              <a:t>Model 1</a:t>
            </a:r>
            <a:r>
              <a:rPr lang="en-US" sz="1400" dirty="0" smtClean="0"/>
              <a:t>)</a:t>
            </a:r>
            <a:endParaRPr lang="en-US" sz="1400" dirty="0"/>
          </a:p>
        </p:txBody>
      </p:sp>
      <p:sp>
        <p:nvSpPr>
          <p:cNvPr id="6" name="Rounded Rectangle 5"/>
          <p:cNvSpPr/>
          <p:nvPr/>
        </p:nvSpPr>
        <p:spPr>
          <a:xfrm>
            <a:off x="9157647" y="1815152"/>
            <a:ext cx="1262770" cy="92124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a:t>
            </a:r>
          </a:p>
          <a:p>
            <a:pPr algn="ctr"/>
            <a:r>
              <a:rPr lang="en-US" sz="1400" dirty="0" smtClean="0"/>
              <a:t>Partition 1</a:t>
            </a:r>
            <a:endParaRPr lang="en-US" sz="1400" dirty="0"/>
          </a:p>
        </p:txBody>
      </p:sp>
      <p:sp>
        <p:nvSpPr>
          <p:cNvPr id="7" name="Rounded Rectangle 6"/>
          <p:cNvSpPr/>
          <p:nvPr/>
        </p:nvSpPr>
        <p:spPr>
          <a:xfrm>
            <a:off x="6646460" y="2934268"/>
            <a:ext cx="2511187" cy="921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Executer 2</a:t>
            </a:r>
          </a:p>
          <a:p>
            <a:pPr algn="ctr"/>
            <a:endParaRPr lang="en-US" dirty="0"/>
          </a:p>
          <a:p>
            <a:pPr algn="ctr"/>
            <a:endParaRPr lang="en-US" dirty="0"/>
          </a:p>
        </p:txBody>
      </p:sp>
      <p:sp>
        <p:nvSpPr>
          <p:cNvPr id="8" name="Rectangle 7"/>
          <p:cNvSpPr/>
          <p:nvPr/>
        </p:nvSpPr>
        <p:spPr>
          <a:xfrm>
            <a:off x="6942537" y="3285707"/>
            <a:ext cx="1946646" cy="4367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Task (</a:t>
            </a:r>
            <a:r>
              <a:rPr lang="en-US" sz="1400" b="1" dirty="0" smtClean="0"/>
              <a:t>Model 1</a:t>
            </a:r>
            <a:r>
              <a:rPr lang="en-US" sz="1400" dirty="0" smtClean="0"/>
              <a:t>)</a:t>
            </a:r>
            <a:endParaRPr lang="en-US" sz="1400" dirty="0"/>
          </a:p>
        </p:txBody>
      </p:sp>
      <p:sp>
        <p:nvSpPr>
          <p:cNvPr id="9" name="Rounded Rectangle 8"/>
          <p:cNvSpPr/>
          <p:nvPr/>
        </p:nvSpPr>
        <p:spPr>
          <a:xfrm>
            <a:off x="9157647" y="2934268"/>
            <a:ext cx="1262770" cy="92124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a:t>
            </a:r>
          </a:p>
          <a:p>
            <a:pPr algn="ctr"/>
            <a:r>
              <a:rPr lang="en-US" sz="1400" dirty="0" smtClean="0"/>
              <a:t>Partition 2</a:t>
            </a:r>
            <a:endParaRPr lang="en-US" sz="1400" dirty="0"/>
          </a:p>
        </p:txBody>
      </p:sp>
      <p:sp>
        <p:nvSpPr>
          <p:cNvPr id="10" name="Rounded Rectangle 9"/>
          <p:cNvSpPr/>
          <p:nvPr/>
        </p:nvSpPr>
        <p:spPr>
          <a:xfrm>
            <a:off x="6646460" y="4053384"/>
            <a:ext cx="2511187" cy="921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Executer 3</a:t>
            </a:r>
          </a:p>
          <a:p>
            <a:pPr algn="ctr"/>
            <a:endParaRPr lang="en-US" dirty="0"/>
          </a:p>
          <a:p>
            <a:pPr algn="ctr"/>
            <a:endParaRPr lang="en-US" dirty="0"/>
          </a:p>
        </p:txBody>
      </p:sp>
      <p:sp>
        <p:nvSpPr>
          <p:cNvPr id="12" name="Rounded Rectangle 11"/>
          <p:cNvSpPr/>
          <p:nvPr/>
        </p:nvSpPr>
        <p:spPr>
          <a:xfrm>
            <a:off x="9157647" y="4053384"/>
            <a:ext cx="1262770" cy="92124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dirty="0"/>
          </a:p>
        </p:txBody>
      </p:sp>
      <p:sp>
        <p:nvSpPr>
          <p:cNvPr id="13" name="Rounded Rectangle 12"/>
          <p:cNvSpPr/>
          <p:nvPr/>
        </p:nvSpPr>
        <p:spPr>
          <a:xfrm>
            <a:off x="6646460" y="5172500"/>
            <a:ext cx="2511187" cy="921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Executer 4</a:t>
            </a:r>
          </a:p>
          <a:p>
            <a:pPr algn="ctr"/>
            <a:endParaRPr lang="en-US" dirty="0"/>
          </a:p>
          <a:p>
            <a:pPr algn="ctr"/>
            <a:endParaRPr lang="en-US" dirty="0"/>
          </a:p>
        </p:txBody>
      </p:sp>
      <p:sp>
        <p:nvSpPr>
          <p:cNvPr id="15" name="Rounded Rectangle 14"/>
          <p:cNvSpPr/>
          <p:nvPr/>
        </p:nvSpPr>
        <p:spPr>
          <a:xfrm>
            <a:off x="9157647" y="5172500"/>
            <a:ext cx="1262770" cy="92124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dirty="0"/>
          </a:p>
        </p:txBody>
      </p:sp>
      <p:sp>
        <p:nvSpPr>
          <p:cNvPr id="16" name="Rounded Rectangle 15"/>
          <p:cNvSpPr/>
          <p:nvPr/>
        </p:nvSpPr>
        <p:spPr>
          <a:xfrm>
            <a:off x="2661313" y="2411389"/>
            <a:ext cx="1910687" cy="79669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Model 1</a:t>
            </a:r>
            <a:endParaRPr lang="en-US" dirty="0"/>
          </a:p>
        </p:txBody>
      </p:sp>
      <p:sp>
        <p:nvSpPr>
          <p:cNvPr id="17" name="Rounded Rectangle 16"/>
          <p:cNvSpPr/>
          <p:nvPr/>
        </p:nvSpPr>
        <p:spPr>
          <a:xfrm>
            <a:off x="586853" y="2411389"/>
            <a:ext cx="1910687" cy="79669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Model 2</a:t>
            </a:r>
            <a:endParaRPr lang="en-US" dirty="0"/>
          </a:p>
        </p:txBody>
      </p:sp>
      <p:cxnSp>
        <p:nvCxnSpPr>
          <p:cNvPr id="19" name="Straight Arrow Connector 18"/>
          <p:cNvCxnSpPr>
            <a:stCxn id="16" idx="3"/>
            <a:endCxn id="4" idx="1"/>
          </p:cNvCxnSpPr>
          <p:nvPr/>
        </p:nvCxnSpPr>
        <p:spPr>
          <a:xfrm flipV="1">
            <a:off x="4572000" y="2275773"/>
            <a:ext cx="2074460" cy="533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3"/>
            <a:endCxn id="7" idx="1"/>
          </p:cNvCxnSpPr>
          <p:nvPr/>
        </p:nvCxnSpPr>
        <p:spPr>
          <a:xfrm>
            <a:off x="4572000" y="2809736"/>
            <a:ext cx="2074460" cy="585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itle 1"/>
          <p:cNvSpPr>
            <a:spLocks noGrp="1"/>
          </p:cNvSpPr>
          <p:nvPr>
            <p:ph type="title"/>
          </p:nvPr>
        </p:nvSpPr>
        <p:spPr>
          <a:xfrm>
            <a:off x="646111" y="452718"/>
            <a:ext cx="9739835" cy="748285"/>
          </a:xfrm>
        </p:spPr>
        <p:txBody>
          <a:bodyPr/>
          <a:lstStyle/>
          <a:p>
            <a:pPr fontAlgn="base"/>
            <a:r>
              <a:rPr lang="en-US" sz="4000" dirty="0"/>
              <a:t>Model Parallelism </a:t>
            </a:r>
            <a:r>
              <a:rPr lang="en-US" sz="4000" dirty="0" smtClean="0"/>
              <a:t>(Spark </a:t>
            </a:r>
            <a:r>
              <a:rPr lang="en-US" sz="4000" dirty="0"/>
              <a:t>ML </a:t>
            </a:r>
            <a:r>
              <a:rPr lang="en-US" sz="4000" dirty="0" smtClean="0"/>
              <a:t>Tuning)</a:t>
            </a:r>
            <a:endParaRPr lang="en-US" sz="4000" dirty="0"/>
          </a:p>
        </p:txBody>
      </p:sp>
    </p:spTree>
    <p:extLst>
      <p:ext uri="{BB962C8B-B14F-4D97-AF65-F5344CB8AC3E}">
        <p14:creationId xmlns:p14="http://schemas.microsoft.com/office/powerpoint/2010/main" val="8660130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646460" y="1815152"/>
            <a:ext cx="2511187" cy="921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Executer 1</a:t>
            </a:r>
          </a:p>
          <a:p>
            <a:pPr algn="ctr"/>
            <a:endParaRPr lang="en-US" dirty="0"/>
          </a:p>
          <a:p>
            <a:pPr algn="ctr"/>
            <a:endParaRPr lang="en-US" dirty="0"/>
          </a:p>
        </p:txBody>
      </p:sp>
      <p:sp>
        <p:nvSpPr>
          <p:cNvPr id="5" name="Rectangle 4"/>
          <p:cNvSpPr/>
          <p:nvPr/>
        </p:nvSpPr>
        <p:spPr>
          <a:xfrm>
            <a:off x="6942537" y="2166591"/>
            <a:ext cx="1946646" cy="4367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Task (</a:t>
            </a:r>
            <a:r>
              <a:rPr lang="en-US" sz="1400" b="1" dirty="0" smtClean="0"/>
              <a:t>Model 1</a:t>
            </a:r>
            <a:r>
              <a:rPr lang="en-US" sz="1400" dirty="0" smtClean="0"/>
              <a:t>)</a:t>
            </a:r>
            <a:endParaRPr lang="en-US" sz="1400" dirty="0"/>
          </a:p>
        </p:txBody>
      </p:sp>
      <p:sp>
        <p:nvSpPr>
          <p:cNvPr id="6" name="Rounded Rectangle 5"/>
          <p:cNvSpPr/>
          <p:nvPr/>
        </p:nvSpPr>
        <p:spPr>
          <a:xfrm>
            <a:off x="9157647" y="1815152"/>
            <a:ext cx="1262770" cy="92124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a:t>
            </a:r>
          </a:p>
          <a:p>
            <a:pPr algn="ctr"/>
            <a:r>
              <a:rPr lang="en-US" sz="1400" dirty="0" smtClean="0"/>
              <a:t>Partition 1</a:t>
            </a:r>
            <a:endParaRPr lang="en-US" sz="1400" dirty="0"/>
          </a:p>
        </p:txBody>
      </p:sp>
      <p:sp>
        <p:nvSpPr>
          <p:cNvPr id="7" name="Rounded Rectangle 6"/>
          <p:cNvSpPr/>
          <p:nvPr/>
        </p:nvSpPr>
        <p:spPr>
          <a:xfrm>
            <a:off x="6646460" y="2934268"/>
            <a:ext cx="2511187" cy="921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Executer 2</a:t>
            </a:r>
          </a:p>
          <a:p>
            <a:pPr algn="ctr"/>
            <a:endParaRPr lang="en-US" dirty="0"/>
          </a:p>
          <a:p>
            <a:pPr algn="ctr"/>
            <a:endParaRPr lang="en-US" dirty="0"/>
          </a:p>
        </p:txBody>
      </p:sp>
      <p:sp>
        <p:nvSpPr>
          <p:cNvPr id="8" name="Rectangle 7"/>
          <p:cNvSpPr/>
          <p:nvPr/>
        </p:nvSpPr>
        <p:spPr>
          <a:xfrm>
            <a:off x="6942537" y="3285707"/>
            <a:ext cx="1946646" cy="4367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Task (</a:t>
            </a:r>
            <a:r>
              <a:rPr lang="en-US" sz="1400" b="1" dirty="0" smtClean="0"/>
              <a:t>Model 1</a:t>
            </a:r>
            <a:r>
              <a:rPr lang="en-US" sz="1400" dirty="0" smtClean="0"/>
              <a:t>)</a:t>
            </a:r>
            <a:endParaRPr lang="en-US" sz="1400" dirty="0"/>
          </a:p>
        </p:txBody>
      </p:sp>
      <p:sp>
        <p:nvSpPr>
          <p:cNvPr id="9" name="Rounded Rectangle 8"/>
          <p:cNvSpPr/>
          <p:nvPr/>
        </p:nvSpPr>
        <p:spPr>
          <a:xfrm>
            <a:off x="9157647" y="2934268"/>
            <a:ext cx="1262770" cy="92124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a:t>
            </a:r>
          </a:p>
          <a:p>
            <a:pPr algn="ctr"/>
            <a:r>
              <a:rPr lang="en-US" sz="1400" dirty="0" smtClean="0"/>
              <a:t>Partition 2</a:t>
            </a:r>
            <a:endParaRPr lang="en-US" sz="1400" dirty="0"/>
          </a:p>
        </p:txBody>
      </p:sp>
      <p:sp>
        <p:nvSpPr>
          <p:cNvPr id="10" name="Rounded Rectangle 9"/>
          <p:cNvSpPr/>
          <p:nvPr/>
        </p:nvSpPr>
        <p:spPr>
          <a:xfrm>
            <a:off x="6646460" y="4053384"/>
            <a:ext cx="2511187" cy="921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Executer 3</a:t>
            </a:r>
          </a:p>
          <a:p>
            <a:pPr algn="ctr"/>
            <a:endParaRPr lang="en-US" dirty="0"/>
          </a:p>
          <a:p>
            <a:pPr algn="ctr"/>
            <a:endParaRPr lang="en-US" dirty="0"/>
          </a:p>
        </p:txBody>
      </p:sp>
      <p:sp>
        <p:nvSpPr>
          <p:cNvPr id="11" name="Rectangle 10"/>
          <p:cNvSpPr/>
          <p:nvPr/>
        </p:nvSpPr>
        <p:spPr>
          <a:xfrm>
            <a:off x="6942537" y="4404823"/>
            <a:ext cx="1946646" cy="4367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Task (</a:t>
            </a:r>
            <a:r>
              <a:rPr lang="en-US" sz="1400" b="1" dirty="0" smtClean="0"/>
              <a:t>Model 2</a:t>
            </a:r>
            <a:r>
              <a:rPr lang="en-US" sz="1400" dirty="0" smtClean="0"/>
              <a:t>)</a:t>
            </a:r>
            <a:endParaRPr lang="en-US" sz="1400" dirty="0"/>
          </a:p>
        </p:txBody>
      </p:sp>
      <p:sp>
        <p:nvSpPr>
          <p:cNvPr id="12" name="Rounded Rectangle 11"/>
          <p:cNvSpPr/>
          <p:nvPr/>
        </p:nvSpPr>
        <p:spPr>
          <a:xfrm>
            <a:off x="9157647" y="4053384"/>
            <a:ext cx="1262770" cy="92124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a:t>
            </a:r>
          </a:p>
          <a:p>
            <a:pPr algn="ctr"/>
            <a:r>
              <a:rPr lang="en-US" sz="1400" dirty="0" smtClean="0"/>
              <a:t>Partition 1</a:t>
            </a:r>
            <a:endParaRPr lang="en-US" sz="1400" dirty="0"/>
          </a:p>
        </p:txBody>
      </p:sp>
      <p:sp>
        <p:nvSpPr>
          <p:cNvPr id="13" name="Rounded Rectangle 12"/>
          <p:cNvSpPr/>
          <p:nvPr/>
        </p:nvSpPr>
        <p:spPr>
          <a:xfrm>
            <a:off x="6646460" y="5172500"/>
            <a:ext cx="2511187" cy="921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Executer 4</a:t>
            </a:r>
          </a:p>
          <a:p>
            <a:pPr algn="ctr"/>
            <a:endParaRPr lang="en-US" dirty="0"/>
          </a:p>
          <a:p>
            <a:pPr algn="ctr"/>
            <a:endParaRPr lang="en-US" dirty="0"/>
          </a:p>
        </p:txBody>
      </p:sp>
      <p:sp>
        <p:nvSpPr>
          <p:cNvPr id="14" name="Rectangle 13"/>
          <p:cNvSpPr/>
          <p:nvPr/>
        </p:nvSpPr>
        <p:spPr>
          <a:xfrm>
            <a:off x="6942537" y="5523939"/>
            <a:ext cx="1946646" cy="4367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Task (</a:t>
            </a:r>
            <a:r>
              <a:rPr lang="en-US" sz="1400" b="1" dirty="0" smtClean="0"/>
              <a:t>Model 2</a:t>
            </a:r>
            <a:r>
              <a:rPr lang="en-US" sz="1400" dirty="0" smtClean="0"/>
              <a:t>)</a:t>
            </a:r>
            <a:endParaRPr lang="en-US" sz="1400" dirty="0"/>
          </a:p>
        </p:txBody>
      </p:sp>
      <p:sp>
        <p:nvSpPr>
          <p:cNvPr id="15" name="Rounded Rectangle 14"/>
          <p:cNvSpPr/>
          <p:nvPr/>
        </p:nvSpPr>
        <p:spPr>
          <a:xfrm>
            <a:off x="9157647" y="5172500"/>
            <a:ext cx="1262770" cy="92124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Data</a:t>
            </a:r>
          </a:p>
          <a:p>
            <a:pPr algn="ctr"/>
            <a:r>
              <a:rPr lang="en-US" sz="1400" dirty="0" smtClean="0"/>
              <a:t>Partition 2</a:t>
            </a:r>
            <a:endParaRPr lang="en-US" sz="1400" dirty="0"/>
          </a:p>
        </p:txBody>
      </p:sp>
      <p:sp>
        <p:nvSpPr>
          <p:cNvPr id="16" name="Rounded Rectangle 15"/>
          <p:cNvSpPr/>
          <p:nvPr/>
        </p:nvSpPr>
        <p:spPr>
          <a:xfrm>
            <a:off x="2661313" y="2411389"/>
            <a:ext cx="1910687" cy="79669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Model 1</a:t>
            </a:r>
            <a:endParaRPr lang="en-US" dirty="0"/>
          </a:p>
        </p:txBody>
      </p:sp>
      <p:sp>
        <p:nvSpPr>
          <p:cNvPr id="17" name="Rounded Rectangle 16"/>
          <p:cNvSpPr/>
          <p:nvPr/>
        </p:nvSpPr>
        <p:spPr>
          <a:xfrm>
            <a:off x="2661313" y="4576279"/>
            <a:ext cx="1910687" cy="79669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Model 2</a:t>
            </a:r>
            <a:endParaRPr lang="en-US" dirty="0"/>
          </a:p>
        </p:txBody>
      </p:sp>
      <p:cxnSp>
        <p:nvCxnSpPr>
          <p:cNvPr id="19" name="Straight Arrow Connector 18"/>
          <p:cNvCxnSpPr>
            <a:stCxn id="16" idx="3"/>
            <a:endCxn id="4" idx="1"/>
          </p:cNvCxnSpPr>
          <p:nvPr/>
        </p:nvCxnSpPr>
        <p:spPr>
          <a:xfrm flipV="1">
            <a:off x="4572000" y="2275773"/>
            <a:ext cx="2074460" cy="533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3"/>
            <a:endCxn id="7" idx="1"/>
          </p:cNvCxnSpPr>
          <p:nvPr/>
        </p:nvCxnSpPr>
        <p:spPr>
          <a:xfrm>
            <a:off x="4572000" y="2809736"/>
            <a:ext cx="2074460" cy="585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7" idx="3"/>
            <a:endCxn id="10" idx="1"/>
          </p:cNvCxnSpPr>
          <p:nvPr/>
        </p:nvCxnSpPr>
        <p:spPr>
          <a:xfrm flipV="1">
            <a:off x="4572000" y="4514005"/>
            <a:ext cx="2074460" cy="460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3"/>
            <a:endCxn id="13" idx="1"/>
          </p:cNvCxnSpPr>
          <p:nvPr/>
        </p:nvCxnSpPr>
        <p:spPr>
          <a:xfrm>
            <a:off x="4572000" y="4974626"/>
            <a:ext cx="2074460" cy="658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itle 1"/>
          <p:cNvSpPr>
            <a:spLocks noGrp="1"/>
          </p:cNvSpPr>
          <p:nvPr>
            <p:ph type="title"/>
          </p:nvPr>
        </p:nvSpPr>
        <p:spPr>
          <a:xfrm>
            <a:off x="646111" y="452718"/>
            <a:ext cx="9739835" cy="748285"/>
          </a:xfrm>
        </p:spPr>
        <p:txBody>
          <a:bodyPr/>
          <a:lstStyle/>
          <a:p>
            <a:pPr fontAlgn="base"/>
            <a:r>
              <a:rPr lang="en-US" sz="4000" dirty="0"/>
              <a:t>Model Parallelism </a:t>
            </a:r>
            <a:r>
              <a:rPr lang="en-US" sz="4000" dirty="0" smtClean="0"/>
              <a:t>(Spark </a:t>
            </a:r>
            <a:r>
              <a:rPr lang="en-US" sz="4000" dirty="0"/>
              <a:t>ML </a:t>
            </a:r>
            <a:r>
              <a:rPr lang="en-US" sz="4000" dirty="0" smtClean="0"/>
              <a:t>Tuning)</a:t>
            </a:r>
            <a:endParaRPr lang="en-US" sz="4000" dirty="0"/>
          </a:p>
        </p:txBody>
      </p:sp>
    </p:spTree>
    <p:extLst>
      <p:ext uri="{BB962C8B-B14F-4D97-AF65-F5344CB8AC3E}">
        <p14:creationId xmlns:p14="http://schemas.microsoft.com/office/powerpoint/2010/main" val="1603370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461" y="3269628"/>
            <a:ext cx="5113698" cy="892606"/>
          </a:xfrm>
        </p:spPr>
        <p:txBody>
          <a:bodyPr/>
          <a:lstStyle/>
          <a:p>
            <a:r>
              <a:rPr lang="en-US" dirty="0" smtClean="0"/>
              <a:t>4) Implementation</a:t>
            </a:r>
            <a:endParaRPr lang="en-US" dirty="0"/>
          </a:p>
        </p:txBody>
      </p:sp>
    </p:spTree>
    <p:extLst>
      <p:ext uri="{BB962C8B-B14F-4D97-AF65-F5344CB8AC3E}">
        <p14:creationId xmlns:p14="http://schemas.microsoft.com/office/powerpoint/2010/main" val="1094729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345"/>
          </a:xfrm>
        </p:spPr>
        <p:txBody>
          <a:bodyPr/>
          <a:lstStyle/>
          <a:p>
            <a:r>
              <a:rPr lang="en-US" dirty="0" smtClean="0"/>
              <a:t>Spark Implementation </a:t>
            </a:r>
            <a:r>
              <a:rPr lang="en-US" sz="3200" dirty="0" smtClean="0"/>
              <a:t>(1)</a:t>
            </a:r>
            <a:endParaRPr lang="en-US" dirty="0"/>
          </a:p>
        </p:txBody>
      </p:sp>
      <p:pic>
        <p:nvPicPr>
          <p:cNvPr id="4" name="Content Placeholder 3"/>
          <p:cNvPicPr>
            <a:picLocks noGrp="1" noChangeAspect="1"/>
          </p:cNvPicPr>
          <p:nvPr>
            <p:ph idx="1"/>
          </p:nvPr>
        </p:nvPicPr>
        <p:blipFill rotWithShape="1">
          <a:blip r:embed="rId2"/>
          <a:srcRect l="18860" t="24250" r="16894" b="30845"/>
          <a:stretch/>
        </p:blipFill>
        <p:spPr>
          <a:xfrm>
            <a:off x="646111" y="1487607"/>
            <a:ext cx="10448545" cy="4107975"/>
          </a:xfrm>
          <a:prstGeom prst="rect">
            <a:avLst/>
          </a:prstGeom>
        </p:spPr>
      </p:pic>
    </p:spTree>
    <p:extLst>
      <p:ext uri="{BB962C8B-B14F-4D97-AF65-F5344CB8AC3E}">
        <p14:creationId xmlns:p14="http://schemas.microsoft.com/office/powerpoint/2010/main" val="971106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4503"/>
          </a:xfrm>
        </p:spPr>
        <p:txBody>
          <a:bodyPr/>
          <a:lstStyle/>
          <a:p>
            <a:r>
              <a:rPr lang="en-US" dirty="0" smtClean="0"/>
              <a:t>Spark Implementation </a:t>
            </a:r>
            <a:r>
              <a:rPr lang="en-US" sz="3200" dirty="0" smtClean="0"/>
              <a:t>(2)</a:t>
            </a:r>
            <a:endParaRPr lang="en-US" dirty="0"/>
          </a:p>
        </p:txBody>
      </p:sp>
      <p:pic>
        <p:nvPicPr>
          <p:cNvPr id="4" name="Content Placeholder 3"/>
          <p:cNvPicPr>
            <a:picLocks noGrp="1" noChangeAspect="1"/>
          </p:cNvPicPr>
          <p:nvPr>
            <p:ph idx="1"/>
          </p:nvPr>
        </p:nvPicPr>
        <p:blipFill rotWithShape="1">
          <a:blip r:embed="rId2"/>
          <a:srcRect l="26528" t="24488" r="32018" b="10132"/>
          <a:stretch/>
        </p:blipFill>
        <p:spPr>
          <a:xfrm>
            <a:off x="2894029" y="1540040"/>
            <a:ext cx="5708549" cy="5064393"/>
          </a:xfrm>
          <a:prstGeom prst="rect">
            <a:avLst/>
          </a:prstGeom>
        </p:spPr>
      </p:pic>
    </p:spTree>
    <p:extLst>
      <p:ext uri="{BB962C8B-B14F-4D97-AF65-F5344CB8AC3E}">
        <p14:creationId xmlns:p14="http://schemas.microsoft.com/office/powerpoint/2010/main" val="597657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2627" t="19870" r="23463" b="20747"/>
          <a:stretch/>
        </p:blipFill>
        <p:spPr>
          <a:xfrm>
            <a:off x="794083" y="1282420"/>
            <a:ext cx="8674770" cy="5374898"/>
          </a:xfrm>
          <a:prstGeom prst="rect">
            <a:avLst/>
          </a:prstGeom>
          <a:ln w="19050">
            <a:solidFill>
              <a:schemeClr val="accent3"/>
            </a:solidFill>
          </a:ln>
        </p:spPr>
      </p:pic>
      <p:sp>
        <p:nvSpPr>
          <p:cNvPr id="3" name="Title 1"/>
          <p:cNvSpPr>
            <a:spLocks noGrp="1"/>
          </p:cNvSpPr>
          <p:nvPr>
            <p:ph type="title"/>
          </p:nvPr>
        </p:nvSpPr>
        <p:spPr>
          <a:xfrm>
            <a:off x="646111" y="452718"/>
            <a:ext cx="9404723" cy="724441"/>
          </a:xfrm>
        </p:spPr>
        <p:txBody>
          <a:bodyPr/>
          <a:lstStyle/>
          <a:p>
            <a:pPr fontAlgn="base"/>
            <a:r>
              <a:rPr lang="en-US" dirty="0" smtClean="0"/>
              <a:t>D-Smart </a:t>
            </a:r>
            <a:r>
              <a:rPr lang="en-US" dirty="0"/>
              <a:t>Sequence Diagrams</a:t>
            </a:r>
          </a:p>
        </p:txBody>
      </p:sp>
    </p:spTree>
    <p:extLst>
      <p:ext uri="{BB962C8B-B14F-4D97-AF65-F5344CB8AC3E}">
        <p14:creationId xmlns:p14="http://schemas.microsoft.com/office/powerpoint/2010/main" val="2594609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1" y="2968839"/>
            <a:ext cx="2899886" cy="892606"/>
          </a:xfrm>
        </p:spPr>
        <p:txBody>
          <a:bodyPr/>
          <a:lstStyle/>
          <a:p>
            <a:r>
              <a:rPr lang="en-US" dirty="0"/>
              <a:t>5</a:t>
            </a:r>
            <a:r>
              <a:rPr lang="en-US" dirty="0" smtClean="0"/>
              <a:t>) Result</a:t>
            </a:r>
            <a:endParaRPr lang="en-US" dirty="0"/>
          </a:p>
        </p:txBody>
      </p:sp>
    </p:spTree>
    <p:extLst>
      <p:ext uri="{BB962C8B-B14F-4D97-AF65-F5344CB8AC3E}">
        <p14:creationId xmlns:p14="http://schemas.microsoft.com/office/powerpoint/2010/main" val="4601834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345"/>
          </a:xfrm>
        </p:spPr>
        <p:txBody>
          <a:bodyPr/>
          <a:lstStyle/>
          <a:p>
            <a:r>
              <a:rPr lang="en-US" dirty="0"/>
              <a:t>Accuracy vs. Data Percentage</a:t>
            </a:r>
          </a:p>
        </p:txBody>
      </p:sp>
      <p:graphicFrame>
        <p:nvGraphicFramePr>
          <p:cNvPr id="4" name="Chart 3"/>
          <p:cNvGraphicFramePr>
            <a:graphicFrameLocks/>
          </p:cNvGraphicFramePr>
          <p:nvPr>
            <p:extLst>
              <p:ext uri="{D42A27DB-BD31-4B8C-83A1-F6EECF244321}">
                <p14:modId xmlns:p14="http://schemas.microsoft.com/office/powerpoint/2010/main" val="1785411837"/>
              </p:ext>
            </p:extLst>
          </p:nvPr>
        </p:nvGraphicFramePr>
        <p:xfrm>
          <a:off x="5932151" y="1587164"/>
          <a:ext cx="5654798" cy="3953826"/>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rotWithShape="1">
          <a:blip r:embed="rId3"/>
          <a:srcRect l="5433" t="34836" r="62955" b="32527"/>
          <a:stretch/>
        </p:blipFill>
        <p:spPr>
          <a:xfrm>
            <a:off x="508981" y="1962477"/>
            <a:ext cx="5304965" cy="3080787"/>
          </a:xfrm>
          <a:prstGeom prst="rect">
            <a:avLst/>
          </a:prstGeom>
        </p:spPr>
      </p:pic>
    </p:spTree>
    <p:extLst>
      <p:ext uri="{BB962C8B-B14F-4D97-AF65-F5344CB8AC3E}">
        <p14:creationId xmlns:p14="http://schemas.microsoft.com/office/powerpoint/2010/main" val="450577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069" y="2852382"/>
            <a:ext cx="11805313" cy="341194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646111" y="452718"/>
            <a:ext cx="9404723" cy="724441"/>
          </a:xfrm>
        </p:spPr>
        <p:txBody>
          <a:bodyPr/>
          <a:lstStyle/>
          <a:p>
            <a:r>
              <a:rPr lang="en-US" dirty="0" smtClean="0"/>
              <a:t>D-Smart ML Overview</a:t>
            </a:r>
            <a:endParaRPr lang="en-US" dirty="0"/>
          </a:p>
        </p:txBody>
      </p:sp>
      <p:sp>
        <p:nvSpPr>
          <p:cNvPr id="4" name="Rounded Rectangle 3"/>
          <p:cNvSpPr/>
          <p:nvPr/>
        </p:nvSpPr>
        <p:spPr>
          <a:xfrm>
            <a:off x="2179097" y="3240233"/>
            <a:ext cx="7603958" cy="263809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Rectangle 9"/>
          <p:cNvSpPr/>
          <p:nvPr/>
        </p:nvSpPr>
        <p:spPr>
          <a:xfrm>
            <a:off x="2532585" y="3671156"/>
            <a:ext cx="2100925" cy="17762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Extract Metadata</a:t>
            </a:r>
            <a:endParaRPr lang="en-US" sz="1600" b="1" dirty="0"/>
          </a:p>
        </p:txBody>
      </p:sp>
      <p:sp>
        <p:nvSpPr>
          <p:cNvPr id="11" name="Rectangle 10"/>
          <p:cNvSpPr/>
          <p:nvPr/>
        </p:nvSpPr>
        <p:spPr>
          <a:xfrm>
            <a:off x="4857903" y="3671156"/>
            <a:ext cx="2181952" cy="177624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600" b="1" dirty="0" smtClean="0"/>
          </a:p>
          <a:p>
            <a:pPr algn="ctr"/>
            <a:r>
              <a:rPr lang="en-US" sz="1600" b="1" dirty="0" smtClean="0"/>
              <a:t>Select </a:t>
            </a:r>
            <a:r>
              <a:rPr lang="en-US" sz="1600" b="1" dirty="0"/>
              <a:t>Based Algorithm </a:t>
            </a:r>
            <a:endParaRPr lang="en-US" sz="1600" b="1" dirty="0" smtClean="0"/>
          </a:p>
          <a:p>
            <a:pPr algn="ctr"/>
            <a:r>
              <a:rPr lang="en-US" sz="1600" b="1" dirty="0" smtClean="0"/>
              <a:t>(</a:t>
            </a:r>
            <a:r>
              <a:rPr lang="en-US" sz="1600" b="1" dirty="0"/>
              <a:t>based on the KB)</a:t>
            </a:r>
            <a:endParaRPr lang="en-US" sz="1600" b="1" dirty="0"/>
          </a:p>
        </p:txBody>
      </p:sp>
      <p:sp>
        <p:nvSpPr>
          <p:cNvPr id="12" name="Rectangle 11"/>
          <p:cNvSpPr/>
          <p:nvPr/>
        </p:nvSpPr>
        <p:spPr>
          <a:xfrm>
            <a:off x="7280482" y="3671156"/>
            <a:ext cx="2153652" cy="17762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b="1" dirty="0" smtClean="0"/>
          </a:p>
          <a:p>
            <a:pPr algn="ctr"/>
            <a:r>
              <a:rPr lang="en-US" sz="1600" b="1" dirty="0" smtClean="0"/>
              <a:t>Get Best Hyperparameters</a:t>
            </a:r>
          </a:p>
          <a:p>
            <a:pPr algn="ctr"/>
            <a:r>
              <a:rPr lang="en-US" sz="1600" b="1" dirty="0" smtClean="0"/>
              <a:t>(Using Hyperband)</a:t>
            </a:r>
            <a:endParaRPr lang="en-US" sz="1600" b="1" dirty="0"/>
          </a:p>
        </p:txBody>
      </p:sp>
      <p:sp>
        <p:nvSpPr>
          <p:cNvPr id="13" name="Oval 12"/>
          <p:cNvSpPr/>
          <p:nvPr/>
        </p:nvSpPr>
        <p:spPr>
          <a:xfrm>
            <a:off x="3406051" y="3807791"/>
            <a:ext cx="388883" cy="37837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t>1</a:t>
            </a:r>
            <a:endParaRPr lang="en-US" sz="1600" b="1" dirty="0"/>
          </a:p>
        </p:txBody>
      </p:sp>
      <p:sp>
        <p:nvSpPr>
          <p:cNvPr id="14" name="Oval 13"/>
          <p:cNvSpPr/>
          <p:nvPr/>
        </p:nvSpPr>
        <p:spPr>
          <a:xfrm>
            <a:off x="5720341" y="3807790"/>
            <a:ext cx="388883" cy="37837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t>2</a:t>
            </a:r>
            <a:endParaRPr lang="en-US" sz="1600" b="1" dirty="0"/>
          </a:p>
        </p:txBody>
      </p:sp>
      <p:sp>
        <p:nvSpPr>
          <p:cNvPr id="15" name="Oval 14"/>
          <p:cNvSpPr/>
          <p:nvPr/>
        </p:nvSpPr>
        <p:spPr>
          <a:xfrm>
            <a:off x="8124490" y="3807789"/>
            <a:ext cx="388883" cy="37837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t>3</a:t>
            </a:r>
            <a:endParaRPr lang="en-US" sz="1600" b="1" dirty="0"/>
          </a:p>
        </p:txBody>
      </p:sp>
      <p:sp>
        <p:nvSpPr>
          <p:cNvPr id="17" name="Right Arrow 16"/>
          <p:cNvSpPr/>
          <p:nvPr/>
        </p:nvSpPr>
        <p:spPr>
          <a:xfrm>
            <a:off x="1627767" y="4477550"/>
            <a:ext cx="550185" cy="28377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Right Arrow 17"/>
          <p:cNvSpPr/>
          <p:nvPr/>
        </p:nvSpPr>
        <p:spPr>
          <a:xfrm>
            <a:off x="9783055" y="4465518"/>
            <a:ext cx="521321" cy="28377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TextBox 18"/>
          <p:cNvSpPr txBox="1"/>
          <p:nvPr/>
        </p:nvSpPr>
        <p:spPr>
          <a:xfrm>
            <a:off x="588209" y="5134358"/>
            <a:ext cx="1067921" cy="369332"/>
          </a:xfrm>
          <a:prstGeom prst="rect">
            <a:avLst/>
          </a:prstGeom>
          <a:noFill/>
        </p:spPr>
        <p:txBody>
          <a:bodyPr wrap="none" rtlCol="0">
            <a:spAutoFit/>
          </a:bodyPr>
          <a:lstStyle/>
          <a:p>
            <a:r>
              <a:rPr lang="en-US" b="1" dirty="0" smtClean="0"/>
              <a:t>Dataset</a:t>
            </a:r>
            <a:endParaRPr lang="en-US" b="1" dirty="0"/>
          </a:p>
        </p:txBody>
      </p:sp>
      <p:sp>
        <p:nvSpPr>
          <p:cNvPr id="21" name="TextBox 20"/>
          <p:cNvSpPr txBox="1"/>
          <p:nvPr/>
        </p:nvSpPr>
        <p:spPr>
          <a:xfrm>
            <a:off x="10468045" y="5134635"/>
            <a:ext cx="1412566" cy="369332"/>
          </a:xfrm>
          <a:prstGeom prst="rect">
            <a:avLst/>
          </a:prstGeom>
          <a:noFill/>
        </p:spPr>
        <p:txBody>
          <a:bodyPr wrap="none" rtlCol="0">
            <a:spAutoFit/>
          </a:bodyPr>
          <a:lstStyle/>
          <a:p>
            <a:r>
              <a:rPr lang="en-US" b="1" dirty="0" smtClean="0"/>
              <a:t>Best Model</a:t>
            </a:r>
            <a:endParaRPr lang="en-US" b="1" dirty="0"/>
          </a:p>
        </p:txBody>
      </p:sp>
      <p:pic>
        <p:nvPicPr>
          <p:cNvPr id="1030" name="Picture 6" descr="Image result for Ide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04376" y="3671156"/>
            <a:ext cx="1536598" cy="15365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3" cstate="print">
            <a:biLevel thresh="50000"/>
            <a:extLst>
              <a:ext uri="{28A0092B-C50C-407E-A947-70E740481C1C}">
                <a14:useLocalDpi xmlns:a14="http://schemas.microsoft.com/office/drawing/2010/main" val="0"/>
              </a:ext>
            </a:extLst>
          </a:blip>
          <a:srcRect/>
          <a:stretch>
            <a:fillRect/>
          </a:stretch>
        </p:blipFill>
        <p:spPr bwMode="auto">
          <a:xfrm>
            <a:off x="555433" y="4045807"/>
            <a:ext cx="1026946" cy="102694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73364" y="1465613"/>
            <a:ext cx="9721111" cy="981423"/>
          </a:xfrm>
          <a:prstGeom prst="rect">
            <a:avLst/>
          </a:prstGeom>
        </p:spPr>
        <p:txBody>
          <a:bodyPr wrap="square">
            <a:spAutoFit/>
          </a:bodyPr>
          <a:lstStyle/>
          <a:p>
            <a:pPr lvl="0">
              <a:lnSpc>
                <a:spcPct val="107000"/>
              </a:lnSpc>
              <a:spcAft>
                <a:spcPts val="800"/>
              </a:spcAft>
              <a:buClr>
                <a:srgbClr val="000000"/>
              </a:buClr>
            </a:pPr>
            <a:r>
              <a:rPr lang="en-US" dirty="0">
                <a:latin typeface="Calibri" panose="020F0502020204030204" pitchFamily="34" charset="0"/>
                <a:ea typeface="Calibri" panose="020F0502020204030204" pitchFamily="34" charset="0"/>
                <a:cs typeface="Arial" panose="020B0604020202020204" pitchFamily="34" charset="0"/>
              </a:rPr>
              <a:t>The D-Smart ML library main objective is to do automatic machine learning by receiving a dataset as input and return the best Machine Learning model as output with minimum resources (ex: Time) without the need of selecting the algorithm or its hyperparameters manually.</a:t>
            </a:r>
          </a:p>
        </p:txBody>
      </p:sp>
    </p:spTree>
    <p:extLst>
      <p:ext uri="{BB962C8B-B14F-4D97-AF65-F5344CB8AC3E}">
        <p14:creationId xmlns:p14="http://schemas.microsoft.com/office/powerpoint/2010/main" val="16898528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19080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0440"/>
          </a:xfrm>
        </p:spPr>
        <p:txBody>
          <a:bodyPr/>
          <a:lstStyle/>
          <a:p>
            <a:r>
              <a:rPr lang="en-US" dirty="0"/>
              <a:t>D-Smart ML vs. TransmogrifAI</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518" y="1843059"/>
            <a:ext cx="11463447" cy="3622319"/>
          </a:xfrm>
        </p:spPr>
      </p:pic>
    </p:spTree>
    <p:extLst>
      <p:ext uri="{BB962C8B-B14F-4D97-AF65-F5344CB8AC3E}">
        <p14:creationId xmlns:p14="http://schemas.microsoft.com/office/powerpoint/2010/main" val="22647539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0440"/>
          </a:xfrm>
        </p:spPr>
        <p:txBody>
          <a:bodyPr/>
          <a:lstStyle/>
          <a:p>
            <a:r>
              <a:rPr lang="en-US" dirty="0"/>
              <a:t>D-Smart ML vs. TransmogrifAI</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310618"/>
            <a:ext cx="8308703" cy="5202858"/>
          </a:xfrm>
        </p:spPr>
      </p:pic>
    </p:spTree>
    <p:extLst>
      <p:ext uri="{BB962C8B-B14F-4D97-AF65-F5344CB8AC3E}">
        <p14:creationId xmlns:p14="http://schemas.microsoft.com/office/powerpoint/2010/main" val="2156541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07432676"/>
              </p:ext>
            </p:extLst>
          </p:nvPr>
        </p:nvGraphicFramePr>
        <p:xfrm>
          <a:off x="745958" y="1443789"/>
          <a:ext cx="10407315" cy="5170175"/>
        </p:xfrm>
        <a:graphic>
          <a:graphicData uri="http://schemas.openxmlformats.org/drawingml/2006/table">
            <a:tbl>
              <a:tblPr firstRow="1" bandRow="1">
                <a:tableStyleId>{21E4AEA4-8DFA-4A89-87EB-49C32662AFE0}</a:tableStyleId>
              </a:tblPr>
              <a:tblGrid>
                <a:gridCol w="2047891">
                  <a:extLst>
                    <a:ext uri="{9D8B030D-6E8A-4147-A177-3AD203B41FA5}">
                      <a16:colId xmlns:a16="http://schemas.microsoft.com/office/drawing/2014/main" val="1536261949"/>
                    </a:ext>
                  </a:extLst>
                </a:gridCol>
                <a:gridCol w="6244389">
                  <a:extLst>
                    <a:ext uri="{9D8B030D-6E8A-4147-A177-3AD203B41FA5}">
                      <a16:colId xmlns:a16="http://schemas.microsoft.com/office/drawing/2014/main" val="918099679"/>
                    </a:ext>
                  </a:extLst>
                </a:gridCol>
                <a:gridCol w="1141447">
                  <a:extLst>
                    <a:ext uri="{9D8B030D-6E8A-4147-A177-3AD203B41FA5}">
                      <a16:colId xmlns:a16="http://schemas.microsoft.com/office/drawing/2014/main" val="2166091564"/>
                    </a:ext>
                  </a:extLst>
                </a:gridCol>
                <a:gridCol w="973588">
                  <a:extLst>
                    <a:ext uri="{9D8B030D-6E8A-4147-A177-3AD203B41FA5}">
                      <a16:colId xmlns:a16="http://schemas.microsoft.com/office/drawing/2014/main" val="4183274221"/>
                    </a:ext>
                  </a:extLst>
                </a:gridCol>
              </a:tblGrid>
              <a:tr h="294439">
                <a:tc>
                  <a:txBody>
                    <a:bodyPr/>
                    <a:lstStyle/>
                    <a:p>
                      <a:r>
                        <a:rPr lang="en-US" sz="1400" dirty="0" smtClean="0"/>
                        <a:t>Parameter</a:t>
                      </a:r>
                      <a:endParaRPr lang="en-US" sz="1400" dirty="0"/>
                    </a:p>
                  </a:txBody>
                  <a:tcPr/>
                </a:tc>
                <a:tc>
                  <a:txBody>
                    <a:bodyPr/>
                    <a:lstStyle/>
                    <a:p>
                      <a:r>
                        <a:rPr lang="en-US" sz="1400" dirty="0" smtClean="0"/>
                        <a:t>Description</a:t>
                      </a:r>
                      <a:endParaRPr lang="en-US" sz="1400" dirty="0"/>
                    </a:p>
                  </a:txBody>
                  <a:tcPr/>
                </a:tc>
                <a:tc>
                  <a:txBody>
                    <a:bodyPr/>
                    <a:lstStyle/>
                    <a:p>
                      <a:r>
                        <a:rPr lang="en-US" sz="1400" dirty="0" smtClean="0"/>
                        <a:t>Data Type</a:t>
                      </a:r>
                      <a:endParaRPr lang="en-US" sz="1400" dirty="0"/>
                    </a:p>
                  </a:txBody>
                  <a:tcPr/>
                </a:tc>
                <a:tc>
                  <a:txBody>
                    <a:bodyPr/>
                    <a:lstStyle/>
                    <a:p>
                      <a:r>
                        <a:rPr lang="en-US" sz="1400" dirty="0" smtClean="0"/>
                        <a:t>Default</a:t>
                      </a:r>
                      <a:endParaRPr lang="en-US" sz="1400" dirty="0"/>
                    </a:p>
                  </a:txBody>
                  <a:tcPr/>
                </a:tc>
                <a:extLst>
                  <a:ext uri="{0D108BD9-81ED-4DB2-BD59-A6C34878D82A}">
                    <a16:rowId xmlns:a16="http://schemas.microsoft.com/office/drawing/2014/main" val="2912812378"/>
                  </a:ext>
                </a:extLst>
              </a:tr>
              <a:tr h="500546">
                <a:tc>
                  <a:txBody>
                    <a:bodyPr/>
                    <a:lstStyle/>
                    <a:p>
                      <a:r>
                        <a:rPr lang="en-US" sz="1400" dirty="0" smtClean="0"/>
                        <a:t>eta</a:t>
                      </a:r>
                      <a:endParaRPr lang="en-US" sz="1400" b="1" dirty="0">
                        <a:solidFill>
                          <a:schemeClr val="tx2">
                            <a:lumMod val="10000"/>
                          </a:schemeClr>
                        </a:solidFill>
                      </a:endParaRPr>
                    </a:p>
                  </a:txBody>
                  <a:tcPr/>
                </a:tc>
                <a:tc>
                  <a:txBody>
                    <a:bodyPr/>
                    <a:lstStyle/>
                    <a:p>
                      <a:r>
                        <a:rPr lang="en-US" sz="1400" dirty="0" smtClean="0"/>
                        <a:t>an input that controls the proportion of configurations discarded in each round of   SuccessiveHalving (in hyperband)</a:t>
                      </a:r>
                      <a:endParaRPr lang="en-US" sz="1400" dirty="0">
                        <a:solidFill>
                          <a:schemeClr val="tx2">
                            <a:lumMod val="10000"/>
                          </a:schemeClr>
                        </a:solidFill>
                      </a:endParaRPr>
                    </a:p>
                  </a:txBody>
                  <a:tcPr/>
                </a:tc>
                <a:tc>
                  <a:txBody>
                    <a:bodyPr/>
                    <a:lstStyle/>
                    <a:p>
                      <a:r>
                        <a:rPr lang="en-US" sz="1400" dirty="0" smtClean="0"/>
                        <a:t>Integer</a:t>
                      </a:r>
                      <a:endParaRPr lang="en-US" sz="1400" dirty="0">
                        <a:solidFill>
                          <a:schemeClr val="tx2">
                            <a:lumMod val="10000"/>
                          </a:schemeClr>
                        </a:solidFill>
                      </a:endParaRPr>
                    </a:p>
                  </a:txBody>
                  <a:tcPr/>
                </a:tc>
                <a:tc>
                  <a:txBody>
                    <a:bodyPr/>
                    <a:lstStyle/>
                    <a:p>
                      <a:r>
                        <a:rPr lang="en-US" sz="1400" dirty="0" smtClean="0"/>
                        <a:t>5</a:t>
                      </a:r>
                      <a:endParaRPr lang="en-US" sz="1400" dirty="0">
                        <a:solidFill>
                          <a:schemeClr val="tx2">
                            <a:lumMod val="10000"/>
                          </a:schemeClr>
                        </a:solidFill>
                      </a:endParaRPr>
                    </a:p>
                  </a:txBody>
                  <a:tcPr/>
                </a:tc>
                <a:extLst>
                  <a:ext uri="{0D108BD9-81ED-4DB2-BD59-A6C34878D82A}">
                    <a16:rowId xmlns:a16="http://schemas.microsoft.com/office/drawing/2014/main" val="634435904"/>
                  </a:ext>
                </a:extLst>
              </a:tr>
              <a:tr h="523706">
                <a:tc>
                  <a:txBody>
                    <a:bodyPr/>
                    <a:lstStyle/>
                    <a:p>
                      <a:r>
                        <a:rPr lang="en-US" sz="1400" dirty="0" smtClean="0"/>
                        <a:t>Max Data Percentage</a:t>
                      </a:r>
                      <a:endParaRPr lang="en-US" sz="1400" b="1" dirty="0">
                        <a:solidFill>
                          <a:schemeClr val="tx2">
                            <a:lumMod val="10000"/>
                          </a:schemeClr>
                        </a:solidFill>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t>the maximum amount of resource that can be allocated to a single configuration</a:t>
                      </a:r>
                      <a:endParaRPr lang="en-US" sz="1400" kern="1200" dirty="0" smtClean="0">
                        <a:solidFill>
                          <a:schemeClr val="tx2">
                            <a:lumMod val="10000"/>
                          </a:schemeClr>
                        </a:solidFill>
                        <a:latin typeface="+mn-lt"/>
                        <a:ea typeface="+mn-ea"/>
                        <a:cs typeface="+mn-cs"/>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Integer</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tx2">
                            <a:lumMod val="10000"/>
                          </a:schemeClr>
                        </a:solidFill>
                        <a:latin typeface="+mn-lt"/>
                        <a:ea typeface="+mn-ea"/>
                        <a:cs typeface="+mn-cs"/>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t>80 %</a:t>
                      </a:r>
                      <a:endParaRPr lang="en-US" sz="1400" kern="1200" dirty="0" smtClean="0">
                        <a:solidFill>
                          <a:schemeClr val="tx2">
                            <a:lumMod val="10000"/>
                          </a:schemeClr>
                        </a:solidFill>
                        <a:latin typeface="+mn-lt"/>
                        <a:ea typeface="+mn-ea"/>
                        <a:cs typeface="+mn-cs"/>
                      </a:endParaRPr>
                    </a:p>
                  </a:txBody>
                  <a:tcPr/>
                </a:tc>
                <a:extLst>
                  <a:ext uri="{0D108BD9-81ED-4DB2-BD59-A6C34878D82A}">
                    <a16:rowId xmlns:a16="http://schemas.microsoft.com/office/drawing/2014/main" val="324383656"/>
                  </a:ext>
                </a:extLst>
              </a:tr>
              <a:tr h="1118868">
                <a:tc>
                  <a:txBody>
                    <a:bodyPr/>
                    <a:lstStyle/>
                    <a:p>
                      <a:r>
                        <a:rPr lang="en-US" sz="1400" kern="1200" dirty="0" smtClean="0"/>
                        <a:t>Parallelism</a:t>
                      </a:r>
                      <a:endParaRPr lang="en-US" sz="1400" b="1" kern="1200" dirty="0">
                        <a:solidFill>
                          <a:schemeClr val="tx2">
                            <a:lumMod val="10000"/>
                          </a:schemeClr>
                        </a:solidFill>
                        <a:latin typeface="+mn-lt"/>
                        <a:ea typeface="+mn-ea"/>
                        <a:cs typeface="+mn-cs"/>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t>the maximum amount of resource that can be allocated to a single configuration ( models will only be run in parallel if there are enough resources available in the cluster. Otherwise, models will be queued in the Spark scheduler and have to wait for the current jobs to complete before being run.)</a:t>
                      </a:r>
                      <a:endParaRPr lang="en-US" sz="1400" kern="1200" dirty="0">
                        <a:solidFill>
                          <a:schemeClr val="tx2">
                            <a:lumMod val="10000"/>
                          </a:schemeClr>
                        </a:solidFill>
                        <a:latin typeface="+mn-lt"/>
                        <a:ea typeface="+mn-ea"/>
                        <a:cs typeface="+mn-cs"/>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Integer</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400" kern="1200" dirty="0">
                        <a:solidFill>
                          <a:schemeClr val="tx2">
                            <a:lumMod val="10000"/>
                          </a:schemeClr>
                        </a:solidFill>
                        <a:latin typeface="+mn-lt"/>
                        <a:ea typeface="+mn-ea"/>
                        <a:cs typeface="+mn-cs"/>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t>1</a:t>
                      </a:r>
                      <a:endParaRPr lang="en-US" sz="1400" kern="1200" dirty="0">
                        <a:solidFill>
                          <a:schemeClr val="tx2">
                            <a:lumMod val="10000"/>
                          </a:schemeClr>
                        </a:solidFill>
                        <a:latin typeface="+mn-lt"/>
                        <a:ea typeface="+mn-ea"/>
                        <a:cs typeface="+mn-cs"/>
                      </a:endParaRPr>
                    </a:p>
                  </a:txBody>
                  <a:tcPr/>
                </a:tc>
                <a:extLst>
                  <a:ext uri="{0D108BD9-81ED-4DB2-BD59-A6C34878D82A}">
                    <a16:rowId xmlns:a16="http://schemas.microsoft.com/office/drawing/2014/main" val="3432007608"/>
                  </a:ext>
                </a:extLst>
              </a:tr>
              <a:tr h="500546">
                <a:tc>
                  <a:txBody>
                    <a:bodyPr/>
                    <a:lstStyle/>
                    <a:p>
                      <a:r>
                        <a:rPr lang="en-US" sz="1400" dirty="0" smtClean="0"/>
                        <a:t>Try N Classifier</a:t>
                      </a:r>
                      <a:endParaRPr lang="en-US" sz="1400" b="1" dirty="0">
                        <a:solidFill>
                          <a:schemeClr val="tx2">
                            <a:lumMod val="10000"/>
                          </a:schemeClr>
                        </a:solidFill>
                      </a:endParaRPr>
                    </a:p>
                  </a:txBody>
                  <a:tcPr/>
                </a:tc>
                <a:tc>
                  <a:txBody>
                    <a:bodyPr/>
                    <a:lstStyle/>
                    <a:p>
                      <a:r>
                        <a:rPr lang="en-US" sz="1400" dirty="0" smtClean="0"/>
                        <a:t>Number of</a:t>
                      </a:r>
                      <a:r>
                        <a:rPr lang="en-US" sz="1400" baseline="0" dirty="0" smtClean="0"/>
                        <a:t> Algorithms should be checked (out of the best algorithms based on the kB)</a:t>
                      </a:r>
                      <a:endParaRPr lang="en-US" sz="1400" dirty="0">
                        <a:solidFill>
                          <a:schemeClr val="tx2">
                            <a:lumMod val="10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Integer</a:t>
                      </a:r>
                    </a:p>
                    <a:p>
                      <a:endParaRPr lang="en-US" sz="1400" dirty="0">
                        <a:solidFill>
                          <a:schemeClr val="tx2">
                            <a:lumMod val="10000"/>
                          </a:schemeClr>
                        </a:solidFill>
                      </a:endParaRPr>
                    </a:p>
                  </a:txBody>
                  <a:tcPr/>
                </a:tc>
                <a:tc>
                  <a:txBody>
                    <a:bodyPr/>
                    <a:lstStyle/>
                    <a:p>
                      <a:r>
                        <a:rPr lang="en-US" sz="1400" dirty="0" smtClean="0"/>
                        <a:t>2</a:t>
                      </a:r>
                      <a:endParaRPr lang="en-US" sz="1400" dirty="0">
                        <a:solidFill>
                          <a:schemeClr val="tx2">
                            <a:lumMod val="10000"/>
                          </a:schemeClr>
                        </a:solidFill>
                      </a:endParaRPr>
                    </a:p>
                  </a:txBody>
                  <a:tcPr/>
                </a:tc>
                <a:extLst>
                  <a:ext uri="{0D108BD9-81ED-4DB2-BD59-A6C34878D82A}">
                    <a16:rowId xmlns:a16="http://schemas.microsoft.com/office/drawing/2014/main" val="4043561058"/>
                  </a:ext>
                </a:extLst>
              </a:tr>
              <a:tr h="500546">
                <a:tc>
                  <a:txBody>
                    <a:bodyPr/>
                    <a:lstStyle/>
                    <a:p>
                      <a:r>
                        <a:rPr lang="en-US" sz="1400" dirty="0" smtClean="0"/>
                        <a:t>Hyperband </a:t>
                      </a:r>
                      <a:r>
                        <a:rPr lang="en-US" sz="1400" dirty="0" smtClean="0"/>
                        <a:t>Max Time</a:t>
                      </a:r>
                      <a:endParaRPr lang="en-US" sz="1400" b="1" dirty="0">
                        <a:solidFill>
                          <a:schemeClr val="tx2">
                            <a:lumMod val="10000"/>
                          </a:schemeClr>
                        </a:solidFill>
                      </a:endParaRPr>
                    </a:p>
                  </a:txBody>
                  <a:tcPr/>
                </a:tc>
                <a:tc>
                  <a:txBody>
                    <a:bodyPr/>
                    <a:lstStyle/>
                    <a:p>
                      <a:r>
                        <a:rPr lang="en-US" sz="1400" dirty="0" smtClean="0"/>
                        <a:t>Maximum Time allowed</a:t>
                      </a:r>
                      <a:r>
                        <a:rPr lang="en-US" sz="1400" baseline="0" dirty="0" smtClean="0"/>
                        <a:t> for </a:t>
                      </a:r>
                      <a:r>
                        <a:rPr lang="en-US" sz="1400" dirty="0" smtClean="0"/>
                        <a:t>Hyperband (per each Algorithm) to get the best hyperparameter values  (in Seconds)</a:t>
                      </a:r>
                      <a:endParaRPr lang="en-US" sz="1400" dirty="0">
                        <a:solidFill>
                          <a:schemeClr val="tx2">
                            <a:lumMod val="10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Integer</a:t>
                      </a:r>
                    </a:p>
                    <a:p>
                      <a:endParaRPr lang="en-US" sz="1400" dirty="0">
                        <a:solidFill>
                          <a:schemeClr val="tx2">
                            <a:lumMod val="10000"/>
                          </a:schemeClr>
                        </a:solidFill>
                      </a:endParaRPr>
                    </a:p>
                  </a:txBody>
                  <a:tcPr/>
                </a:tc>
                <a:tc>
                  <a:txBody>
                    <a:bodyPr/>
                    <a:lstStyle/>
                    <a:p>
                      <a:r>
                        <a:rPr lang="en-US" sz="1400" dirty="0" smtClean="0"/>
                        <a:t>1,800 Second</a:t>
                      </a:r>
                      <a:endParaRPr lang="en-US" sz="1400" dirty="0">
                        <a:solidFill>
                          <a:schemeClr val="tx2">
                            <a:lumMod val="10000"/>
                          </a:schemeClr>
                        </a:solidFill>
                      </a:endParaRPr>
                    </a:p>
                  </a:txBody>
                  <a:tcPr/>
                </a:tc>
                <a:extLst>
                  <a:ext uri="{0D108BD9-81ED-4DB2-BD59-A6C34878D82A}">
                    <a16:rowId xmlns:a16="http://schemas.microsoft.com/office/drawing/2014/main" val="3527668615"/>
                  </a:ext>
                </a:extLst>
              </a:tr>
              <a:tr h="673265">
                <a:tc>
                  <a:txBody>
                    <a:bodyPr/>
                    <a:lstStyle/>
                    <a:p>
                      <a:r>
                        <a:rPr lang="en-US" sz="1400" dirty="0" smtClean="0"/>
                        <a:t>Convert To </a:t>
                      </a:r>
                      <a:r>
                        <a:rPr lang="en-US" sz="1400" dirty="0" smtClean="0"/>
                        <a:t>Vector </a:t>
                      </a:r>
                      <a:r>
                        <a:rPr lang="en-US" sz="1400" dirty="0" smtClean="0"/>
                        <a:t>Assembly</a:t>
                      </a:r>
                      <a:endParaRPr lang="en-US" sz="1400" b="1" dirty="0">
                        <a:solidFill>
                          <a:schemeClr val="tx2">
                            <a:lumMod val="10000"/>
                          </a:schemeClr>
                        </a:solidFill>
                      </a:endParaRPr>
                    </a:p>
                  </a:txBody>
                  <a:tcPr/>
                </a:tc>
                <a:tc>
                  <a:txBody>
                    <a:bodyPr/>
                    <a:lstStyle/>
                    <a:p>
                      <a:r>
                        <a:rPr lang="en-US" sz="1400" kern="1200" dirty="0" smtClean="0"/>
                        <a:t>If the input dataset features need to be converted to Vector.</a:t>
                      </a:r>
                      <a:endParaRPr lang="en-US" sz="1400" kern="1200" dirty="0">
                        <a:solidFill>
                          <a:schemeClr val="tx2">
                            <a:lumMod val="10000"/>
                          </a:schemeClr>
                        </a:solidFill>
                        <a:latin typeface="+mn-lt"/>
                        <a:ea typeface="+mn-ea"/>
                        <a:cs typeface="+mn-cs"/>
                      </a:endParaRPr>
                    </a:p>
                  </a:txBody>
                  <a:tcPr/>
                </a:tc>
                <a:tc>
                  <a:txBody>
                    <a:bodyPr/>
                    <a:lstStyle/>
                    <a:p>
                      <a:r>
                        <a:rPr lang="en-US" sz="1400" kern="1200" dirty="0" smtClean="0"/>
                        <a:t>Boolean</a:t>
                      </a:r>
                      <a:endParaRPr lang="en-US" sz="1400" kern="1200" dirty="0">
                        <a:solidFill>
                          <a:schemeClr val="tx2">
                            <a:lumMod val="10000"/>
                          </a:schemeClr>
                        </a:solidFill>
                        <a:latin typeface="+mn-lt"/>
                        <a:ea typeface="+mn-ea"/>
                        <a:cs typeface="+mn-cs"/>
                      </a:endParaRPr>
                    </a:p>
                  </a:txBody>
                  <a:tcPr/>
                </a:tc>
                <a:tc>
                  <a:txBody>
                    <a:bodyPr/>
                    <a:lstStyle/>
                    <a:p>
                      <a:r>
                        <a:rPr lang="en-US" sz="1400" kern="1200" dirty="0" smtClean="0"/>
                        <a:t>false</a:t>
                      </a:r>
                      <a:endParaRPr lang="en-US" sz="1400" kern="1200" dirty="0">
                        <a:solidFill>
                          <a:schemeClr val="tx2">
                            <a:lumMod val="10000"/>
                          </a:schemeClr>
                        </a:solidFill>
                        <a:latin typeface="+mn-lt"/>
                        <a:ea typeface="+mn-ea"/>
                        <a:cs typeface="+mn-cs"/>
                      </a:endParaRPr>
                    </a:p>
                  </a:txBody>
                  <a:tcPr/>
                </a:tc>
                <a:extLst>
                  <a:ext uri="{0D108BD9-81ED-4DB2-BD59-A6C34878D82A}">
                    <a16:rowId xmlns:a16="http://schemas.microsoft.com/office/drawing/2014/main" val="1153712790"/>
                  </a:ext>
                </a:extLst>
              </a:tr>
              <a:tr h="476896">
                <a:tc>
                  <a:txBody>
                    <a:bodyPr/>
                    <a:lstStyle/>
                    <a:p>
                      <a:r>
                        <a:rPr lang="en-US" sz="1400" dirty="0" smtClean="0"/>
                        <a:t>Target Column</a:t>
                      </a:r>
                      <a:endParaRPr lang="en-US" sz="1400" b="1" dirty="0">
                        <a:solidFill>
                          <a:schemeClr val="tx2">
                            <a:lumMod val="10000"/>
                          </a:schemeClr>
                        </a:solidFill>
                      </a:endParaRPr>
                    </a:p>
                  </a:txBody>
                  <a:tcPr/>
                </a:tc>
                <a:tc>
                  <a:txBody>
                    <a:bodyPr/>
                    <a:lstStyle/>
                    <a:p>
                      <a:r>
                        <a:rPr lang="en-US" sz="1400" dirty="0" smtClean="0"/>
                        <a:t>The name of the label column</a:t>
                      </a:r>
                      <a:endParaRPr lang="en-US" sz="1400" dirty="0">
                        <a:solidFill>
                          <a:schemeClr val="tx2">
                            <a:lumMod val="10000"/>
                          </a:schemeClr>
                        </a:solidFill>
                      </a:endParaRPr>
                    </a:p>
                  </a:txBody>
                  <a:tcPr/>
                </a:tc>
                <a:tc>
                  <a:txBody>
                    <a:bodyPr/>
                    <a:lstStyle/>
                    <a:p>
                      <a:r>
                        <a:rPr lang="en-US" sz="1400" dirty="0" smtClean="0"/>
                        <a:t>String</a:t>
                      </a:r>
                      <a:endParaRPr lang="en-US" sz="1400" dirty="0">
                        <a:solidFill>
                          <a:schemeClr val="tx2">
                            <a:lumMod val="10000"/>
                          </a:schemeClr>
                        </a:solidFill>
                      </a:endParaRPr>
                    </a:p>
                  </a:txBody>
                  <a:tcPr/>
                </a:tc>
                <a:tc>
                  <a:txBody>
                    <a:bodyPr/>
                    <a:lstStyle/>
                    <a:p>
                      <a:r>
                        <a:rPr lang="en-US" sz="1400" dirty="0" smtClean="0"/>
                        <a:t>y</a:t>
                      </a:r>
                      <a:endParaRPr lang="en-US" sz="1400" dirty="0">
                        <a:solidFill>
                          <a:schemeClr val="tx2">
                            <a:lumMod val="10000"/>
                          </a:schemeClr>
                        </a:solidFill>
                      </a:endParaRPr>
                    </a:p>
                  </a:txBody>
                  <a:tcPr/>
                </a:tc>
                <a:extLst>
                  <a:ext uri="{0D108BD9-81ED-4DB2-BD59-A6C34878D82A}">
                    <a16:rowId xmlns:a16="http://schemas.microsoft.com/office/drawing/2014/main" val="308778240"/>
                  </a:ext>
                </a:extLst>
              </a:tr>
              <a:tr h="500546">
                <a:tc>
                  <a:txBody>
                    <a:bodyPr/>
                    <a:lstStyle/>
                    <a:p>
                      <a:r>
                        <a:rPr lang="en-US" sz="1400" dirty="0" smtClean="0"/>
                        <a:t>Feature Column</a:t>
                      </a:r>
                      <a:endParaRPr lang="en-US" sz="1400" b="1" dirty="0">
                        <a:solidFill>
                          <a:schemeClr val="tx2">
                            <a:lumMod val="10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The name of the Feature column</a:t>
                      </a:r>
                    </a:p>
                    <a:p>
                      <a:endParaRPr lang="en-US" sz="1400" dirty="0">
                        <a:solidFill>
                          <a:schemeClr val="tx2">
                            <a:lumMod val="10000"/>
                          </a:schemeClr>
                        </a:solidFill>
                      </a:endParaRPr>
                    </a:p>
                  </a:txBody>
                  <a:tcPr/>
                </a:tc>
                <a:tc>
                  <a:txBody>
                    <a:bodyPr/>
                    <a:lstStyle/>
                    <a:p>
                      <a:r>
                        <a:rPr lang="en-US" sz="1400" dirty="0" smtClean="0"/>
                        <a:t>String</a:t>
                      </a:r>
                      <a:endParaRPr lang="en-US" sz="1400" dirty="0">
                        <a:solidFill>
                          <a:schemeClr val="tx2">
                            <a:lumMod val="10000"/>
                          </a:schemeClr>
                        </a:solidFill>
                      </a:endParaRPr>
                    </a:p>
                  </a:txBody>
                  <a:tcPr/>
                </a:tc>
                <a:tc>
                  <a:txBody>
                    <a:bodyPr/>
                    <a:lstStyle/>
                    <a:p>
                      <a:r>
                        <a:rPr lang="en-US" sz="1400" dirty="0" smtClean="0"/>
                        <a:t>features</a:t>
                      </a:r>
                      <a:endParaRPr lang="en-US" sz="1400" dirty="0">
                        <a:solidFill>
                          <a:schemeClr val="tx2">
                            <a:lumMod val="10000"/>
                          </a:schemeClr>
                        </a:solidFill>
                      </a:endParaRPr>
                    </a:p>
                  </a:txBody>
                  <a:tcPr/>
                </a:tc>
                <a:extLst>
                  <a:ext uri="{0D108BD9-81ED-4DB2-BD59-A6C34878D82A}">
                    <a16:rowId xmlns:a16="http://schemas.microsoft.com/office/drawing/2014/main" val="666743494"/>
                  </a:ext>
                </a:extLst>
              </a:tr>
            </a:tbl>
          </a:graphicData>
        </a:graphic>
      </p:graphicFrame>
      <p:sp>
        <p:nvSpPr>
          <p:cNvPr id="3" name="Title 1"/>
          <p:cNvSpPr>
            <a:spLocks noGrp="1"/>
          </p:cNvSpPr>
          <p:nvPr>
            <p:ph type="title"/>
          </p:nvPr>
        </p:nvSpPr>
        <p:spPr>
          <a:xfrm>
            <a:off x="646111" y="452718"/>
            <a:ext cx="9404723" cy="724441"/>
          </a:xfrm>
        </p:spPr>
        <p:txBody>
          <a:bodyPr/>
          <a:lstStyle/>
          <a:p>
            <a:r>
              <a:rPr lang="en-US" dirty="0" smtClean="0"/>
              <a:t>D-Smart ML Parameters</a:t>
            </a:r>
            <a:endParaRPr lang="en-US" dirty="0"/>
          </a:p>
        </p:txBody>
      </p:sp>
    </p:spTree>
    <p:extLst>
      <p:ext uri="{BB962C8B-B14F-4D97-AF65-F5344CB8AC3E}">
        <p14:creationId xmlns:p14="http://schemas.microsoft.com/office/powerpoint/2010/main" val="3258516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773" y="1282890"/>
            <a:ext cx="11832609" cy="54591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2" name="Rectangle 11"/>
          <p:cNvSpPr/>
          <p:nvPr/>
        </p:nvSpPr>
        <p:spPr>
          <a:xfrm>
            <a:off x="2483895" y="1569496"/>
            <a:ext cx="6946711" cy="50087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Rectangle 3"/>
          <p:cNvSpPr/>
          <p:nvPr/>
        </p:nvSpPr>
        <p:spPr>
          <a:xfrm>
            <a:off x="3002510" y="2142702"/>
            <a:ext cx="1596788" cy="27841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Model Selector</a:t>
            </a:r>
            <a:endParaRPr lang="en-US" dirty="0"/>
          </a:p>
        </p:txBody>
      </p:sp>
      <p:sp>
        <p:nvSpPr>
          <p:cNvPr id="5" name="Rectangle 4"/>
          <p:cNvSpPr/>
          <p:nvPr/>
        </p:nvSpPr>
        <p:spPr>
          <a:xfrm>
            <a:off x="3002510" y="5133837"/>
            <a:ext cx="1596788" cy="8575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Grid Search</a:t>
            </a:r>
            <a:endParaRPr lang="en-US" dirty="0"/>
          </a:p>
        </p:txBody>
      </p:sp>
      <p:sp>
        <p:nvSpPr>
          <p:cNvPr id="6" name="Rectangle 5"/>
          <p:cNvSpPr/>
          <p:nvPr/>
        </p:nvSpPr>
        <p:spPr>
          <a:xfrm>
            <a:off x="5229370" y="2142702"/>
            <a:ext cx="1596788" cy="15035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KB Manager</a:t>
            </a:r>
            <a:endParaRPr lang="en-US" dirty="0"/>
          </a:p>
        </p:txBody>
      </p:sp>
      <p:sp>
        <p:nvSpPr>
          <p:cNvPr id="7" name="Rectangle 6"/>
          <p:cNvSpPr/>
          <p:nvPr/>
        </p:nvSpPr>
        <p:spPr>
          <a:xfrm>
            <a:off x="5229370" y="3835024"/>
            <a:ext cx="1596788" cy="10918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Hyperband</a:t>
            </a:r>
            <a:endParaRPr lang="en-US" dirty="0"/>
          </a:p>
        </p:txBody>
      </p:sp>
      <p:sp>
        <p:nvSpPr>
          <p:cNvPr id="8" name="Rectangle 7"/>
          <p:cNvSpPr/>
          <p:nvPr/>
        </p:nvSpPr>
        <p:spPr>
          <a:xfrm>
            <a:off x="7360696" y="2142702"/>
            <a:ext cx="1596788" cy="723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Metadata Manager</a:t>
            </a:r>
            <a:endParaRPr lang="en-US" dirty="0"/>
          </a:p>
        </p:txBody>
      </p:sp>
      <p:sp>
        <p:nvSpPr>
          <p:cNvPr id="9" name="Rounded Rectangle 8"/>
          <p:cNvSpPr/>
          <p:nvPr/>
        </p:nvSpPr>
        <p:spPr>
          <a:xfrm>
            <a:off x="7360696" y="3016158"/>
            <a:ext cx="1596788" cy="6300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KB Model</a:t>
            </a:r>
            <a:endParaRPr lang="en-US" dirty="0"/>
          </a:p>
        </p:txBody>
      </p:sp>
      <p:sp>
        <p:nvSpPr>
          <p:cNvPr id="10" name="Rectangle 9"/>
          <p:cNvSpPr/>
          <p:nvPr/>
        </p:nvSpPr>
        <p:spPr>
          <a:xfrm>
            <a:off x="7360696" y="3835024"/>
            <a:ext cx="1596788" cy="10918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Classifier Manager</a:t>
            </a:r>
            <a:endParaRPr lang="en-US" dirty="0"/>
          </a:p>
        </p:txBody>
      </p:sp>
      <p:sp>
        <p:nvSpPr>
          <p:cNvPr id="11" name="Rectangle 10"/>
          <p:cNvSpPr/>
          <p:nvPr/>
        </p:nvSpPr>
        <p:spPr>
          <a:xfrm>
            <a:off x="7347048" y="5133836"/>
            <a:ext cx="1610436" cy="8575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Logger &amp; Exception Handler</a:t>
            </a:r>
            <a:endParaRPr lang="en-US" sz="1600" dirty="0"/>
          </a:p>
        </p:txBody>
      </p:sp>
      <p:cxnSp>
        <p:nvCxnSpPr>
          <p:cNvPr id="14" name="Straight Arrow Connector 13"/>
          <p:cNvCxnSpPr/>
          <p:nvPr/>
        </p:nvCxnSpPr>
        <p:spPr>
          <a:xfrm>
            <a:off x="4599298" y="2866034"/>
            <a:ext cx="63007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4587922" y="4355916"/>
            <a:ext cx="63007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V="1">
            <a:off x="6867104" y="2497545"/>
            <a:ext cx="479944" cy="2273"/>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flipV="1">
            <a:off x="6869376" y="3318686"/>
            <a:ext cx="479944" cy="22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flipV="1">
            <a:off x="6867104" y="4386624"/>
            <a:ext cx="479944" cy="22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nvCxnSpPr>
        <p:spPr>
          <a:xfrm>
            <a:off x="2115406" y="3574038"/>
            <a:ext cx="86435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p:nvPr/>
        </p:nvCxnSpPr>
        <p:spPr>
          <a:xfrm>
            <a:off x="2115406" y="5562603"/>
            <a:ext cx="86435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a:off x="9430606" y="4037466"/>
            <a:ext cx="86435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p:cNvSpPr/>
          <p:nvPr/>
        </p:nvSpPr>
        <p:spPr>
          <a:xfrm>
            <a:off x="5229370" y="5115640"/>
            <a:ext cx="1596788" cy="8757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Parameters</a:t>
            </a:r>
            <a:endParaRPr lang="en-US" dirty="0"/>
          </a:p>
        </p:txBody>
      </p:sp>
      <p:cxnSp>
        <p:nvCxnSpPr>
          <p:cNvPr id="27" name="Straight Arrow Connector 26"/>
          <p:cNvCxnSpPr>
            <a:stCxn id="7" idx="2"/>
            <a:endCxn id="25" idx="0"/>
          </p:cNvCxnSpPr>
          <p:nvPr/>
        </p:nvCxnSpPr>
        <p:spPr>
          <a:xfrm>
            <a:off x="6027764" y="4926845"/>
            <a:ext cx="0" cy="188795"/>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28" name="TextBox 27"/>
          <p:cNvSpPr txBox="1"/>
          <p:nvPr/>
        </p:nvSpPr>
        <p:spPr>
          <a:xfrm>
            <a:off x="412696" y="4926845"/>
            <a:ext cx="1702710" cy="369332"/>
          </a:xfrm>
          <a:prstGeom prst="rect">
            <a:avLst/>
          </a:prstGeom>
          <a:noFill/>
        </p:spPr>
        <p:txBody>
          <a:bodyPr wrap="none" rtlCol="0">
            <a:spAutoFit/>
          </a:bodyPr>
          <a:lstStyle/>
          <a:p>
            <a:r>
              <a:rPr lang="en-US" dirty="0" smtClean="0"/>
              <a:t>Input Dataset</a:t>
            </a:r>
            <a:endParaRPr lang="en-US" dirty="0"/>
          </a:p>
        </p:txBody>
      </p:sp>
      <p:sp>
        <p:nvSpPr>
          <p:cNvPr id="29" name="TextBox 28"/>
          <p:cNvSpPr txBox="1"/>
          <p:nvPr/>
        </p:nvSpPr>
        <p:spPr>
          <a:xfrm>
            <a:off x="10427282" y="4579838"/>
            <a:ext cx="1418978" cy="369332"/>
          </a:xfrm>
          <a:prstGeom prst="rect">
            <a:avLst/>
          </a:prstGeom>
          <a:noFill/>
        </p:spPr>
        <p:txBody>
          <a:bodyPr wrap="none" rtlCol="0">
            <a:spAutoFit/>
          </a:bodyPr>
          <a:lstStyle/>
          <a:p>
            <a:r>
              <a:rPr lang="en-US" dirty="0" smtClean="0"/>
              <a:t>Best Model</a:t>
            </a:r>
            <a:endParaRPr lang="en-US" dirty="0"/>
          </a:p>
        </p:txBody>
      </p:sp>
      <p:sp>
        <p:nvSpPr>
          <p:cNvPr id="24" name="Title 1"/>
          <p:cNvSpPr>
            <a:spLocks noGrp="1"/>
          </p:cNvSpPr>
          <p:nvPr>
            <p:ph type="title"/>
          </p:nvPr>
        </p:nvSpPr>
        <p:spPr>
          <a:xfrm>
            <a:off x="646111" y="452718"/>
            <a:ext cx="9404723" cy="724441"/>
          </a:xfrm>
        </p:spPr>
        <p:txBody>
          <a:bodyPr/>
          <a:lstStyle/>
          <a:p>
            <a:r>
              <a:rPr lang="en-US" dirty="0" smtClean="0"/>
              <a:t>D-Smart Main Components</a:t>
            </a:r>
            <a:endParaRPr lang="en-US" dirty="0"/>
          </a:p>
        </p:txBody>
      </p:sp>
      <p:pic>
        <p:nvPicPr>
          <p:cNvPr id="26" name="Picture 8" descr="Related image"/>
          <p:cNvPicPr>
            <a:picLocks noChangeAspect="1" noChangeArrowheads="1"/>
          </p:cNvPicPr>
          <p:nvPr/>
        </p:nvPicPr>
        <p:blipFill>
          <a:blip r:embed="rId2" cstate="print">
            <a:biLevel thresh="50000"/>
            <a:extLst>
              <a:ext uri="{28A0092B-C50C-407E-A947-70E740481C1C}">
                <a14:useLocalDpi xmlns:a14="http://schemas.microsoft.com/office/drawing/2010/main" val="0"/>
              </a:ext>
            </a:extLst>
          </a:blip>
          <a:srcRect/>
          <a:stretch>
            <a:fillRect/>
          </a:stretch>
        </p:blipFill>
        <p:spPr bwMode="auto">
          <a:xfrm>
            <a:off x="735944" y="3737558"/>
            <a:ext cx="1026946" cy="102694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Image result for Id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0657" y="3066725"/>
            <a:ext cx="1536598" cy="153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070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724" y="3185408"/>
            <a:ext cx="6858276" cy="892606"/>
          </a:xfrm>
        </p:spPr>
        <p:txBody>
          <a:bodyPr/>
          <a:lstStyle/>
          <a:p>
            <a:r>
              <a:rPr lang="en-US" dirty="0" smtClean="0"/>
              <a:t>2) Algorithm Selection</a:t>
            </a:r>
            <a:endParaRPr lang="en-US" dirty="0"/>
          </a:p>
        </p:txBody>
      </p:sp>
    </p:spTree>
    <p:extLst>
      <p:ext uri="{BB962C8B-B14F-4D97-AF65-F5344CB8AC3E}">
        <p14:creationId xmlns:p14="http://schemas.microsoft.com/office/powerpoint/2010/main" val="3777288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9404723" cy="703420"/>
          </a:xfrm>
        </p:spPr>
        <p:txBody>
          <a:bodyPr/>
          <a:lstStyle/>
          <a:p>
            <a:r>
              <a:rPr lang="en-US" dirty="0"/>
              <a:t>Metadata Extraction</a:t>
            </a:r>
            <a:endParaRPr lang="en-US" dirty="0"/>
          </a:p>
        </p:txBody>
      </p:sp>
      <p:sp>
        <p:nvSpPr>
          <p:cNvPr id="3" name="Content Placeholder 2"/>
          <p:cNvSpPr>
            <a:spLocks noGrp="1"/>
          </p:cNvSpPr>
          <p:nvPr>
            <p:ph idx="1"/>
          </p:nvPr>
        </p:nvSpPr>
        <p:spPr>
          <a:xfrm>
            <a:off x="646111" y="1387365"/>
            <a:ext cx="10400260" cy="756745"/>
          </a:xfrm>
        </p:spPr>
        <p:txBody>
          <a:bodyPr>
            <a:normAutofit fontScale="85000" lnSpcReduction="10000"/>
          </a:bodyPr>
          <a:lstStyle/>
          <a:p>
            <a:pPr marL="0" indent="0">
              <a:buNone/>
            </a:pPr>
            <a:r>
              <a:rPr lang="en-US" dirty="0"/>
              <a:t>For each dataset, a set of meta-data extracted that represent statistics and description for this dataset, the extracted meta data can be grouped as following:</a:t>
            </a:r>
            <a:endParaRPr lang="en-US" dirty="0"/>
          </a:p>
        </p:txBody>
      </p:sp>
      <p:sp>
        <p:nvSpPr>
          <p:cNvPr id="4" name="Content Placeholder 2"/>
          <p:cNvSpPr txBox="1">
            <a:spLocks/>
          </p:cNvSpPr>
          <p:nvPr/>
        </p:nvSpPr>
        <p:spPr>
          <a:xfrm>
            <a:off x="646111" y="2375337"/>
            <a:ext cx="10400260" cy="40675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smtClean="0"/>
              <a:t>General Characteristic:</a:t>
            </a:r>
          </a:p>
          <a:p>
            <a:pPr marL="0" lvl="2" indent="0">
              <a:buNone/>
            </a:pPr>
            <a:r>
              <a:rPr lang="en-US" dirty="0"/>
              <a:t>	</a:t>
            </a:r>
            <a:r>
              <a:rPr lang="en-US" dirty="0"/>
              <a:t> </a:t>
            </a:r>
            <a:r>
              <a:rPr lang="en-US" dirty="0" smtClean="0"/>
              <a:t>Example: (Number </a:t>
            </a:r>
            <a:r>
              <a:rPr lang="en-US" dirty="0"/>
              <a:t>of </a:t>
            </a:r>
            <a:r>
              <a:rPr lang="en-US" dirty="0" smtClean="0"/>
              <a:t>instances - </a:t>
            </a:r>
            <a:r>
              <a:rPr lang="en-US" dirty="0"/>
              <a:t>Number of </a:t>
            </a:r>
            <a:r>
              <a:rPr lang="en-US" dirty="0" smtClean="0"/>
              <a:t>Features - </a:t>
            </a:r>
            <a:r>
              <a:rPr lang="en-US" dirty="0"/>
              <a:t>Number of </a:t>
            </a:r>
            <a:r>
              <a:rPr lang="en-US" dirty="0" smtClean="0"/>
              <a:t>Classes - </a:t>
            </a:r>
            <a:r>
              <a:rPr lang="en-US" dirty="0"/>
              <a:t>Number of numerical </a:t>
            </a:r>
            <a:r>
              <a:rPr lang="en-US" dirty="0" smtClean="0"/>
              <a:t>				   Features - Number </a:t>
            </a:r>
            <a:r>
              <a:rPr lang="en-US" dirty="0"/>
              <a:t>of Categorical </a:t>
            </a:r>
            <a:r>
              <a:rPr lang="en-US" dirty="0" smtClean="0"/>
              <a:t>Features - </a:t>
            </a:r>
            <a:r>
              <a:rPr lang="en-US" dirty="0"/>
              <a:t>Ratio between Categorical &amp; </a:t>
            </a:r>
            <a:r>
              <a:rPr lang="en-US" dirty="0" smtClean="0"/>
              <a:t>Numerical -</a:t>
            </a:r>
            <a:r>
              <a:rPr lang="en-US" dirty="0"/>
              <a:t> </a:t>
            </a:r>
            <a:r>
              <a:rPr lang="en-US" dirty="0" smtClean="0"/>
              <a:t>			   Number </a:t>
            </a:r>
            <a:r>
              <a:rPr lang="en-US" dirty="0"/>
              <a:t>of Missing </a:t>
            </a:r>
            <a:r>
              <a:rPr lang="en-US" dirty="0" smtClean="0"/>
              <a:t>Value)</a:t>
            </a:r>
            <a:endParaRPr lang="en-US" dirty="0"/>
          </a:p>
          <a:p>
            <a:r>
              <a:rPr lang="en-US" dirty="0" smtClean="0"/>
              <a:t>Classes</a:t>
            </a:r>
            <a:r>
              <a:rPr lang="en-US" b="1" dirty="0" smtClean="0"/>
              <a:t> </a:t>
            </a:r>
            <a:r>
              <a:rPr lang="en-US" dirty="0" smtClean="0"/>
              <a:t>Characteristic:</a:t>
            </a:r>
          </a:p>
          <a:p>
            <a:pPr marL="0" lvl="2" indent="0">
              <a:buNone/>
            </a:pPr>
            <a:r>
              <a:rPr lang="en-US" dirty="0"/>
              <a:t> </a:t>
            </a:r>
            <a:r>
              <a:rPr lang="en-US" dirty="0" smtClean="0"/>
              <a:t>	Example</a:t>
            </a:r>
            <a:r>
              <a:rPr lang="en-US" dirty="0"/>
              <a:t>: </a:t>
            </a:r>
            <a:r>
              <a:rPr lang="en-US" dirty="0" smtClean="0"/>
              <a:t>(</a:t>
            </a:r>
            <a:r>
              <a:rPr lang="en-US" dirty="0"/>
              <a:t>Class </a:t>
            </a:r>
            <a:r>
              <a:rPr lang="en-US" dirty="0" smtClean="0"/>
              <a:t>Entropy - </a:t>
            </a:r>
            <a:r>
              <a:rPr lang="en-US" dirty="0"/>
              <a:t>Classes </a:t>
            </a:r>
            <a:r>
              <a:rPr lang="en-US" dirty="0" smtClean="0"/>
              <a:t>Probabilities [Min – Max – Standard Dev - Mean ])</a:t>
            </a:r>
          </a:p>
          <a:p>
            <a:r>
              <a:rPr lang="en-US" dirty="0"/>
              <a:t>Categorical </a:t>
            </a:r>
            <a:r>
              <a:rPr lang="en-US" dirty="0" smtClean="0"/>
              <a:t>Features</a:t>
            </a:r>
            <a:r>
              <a:rPr lang="en-US" dirty="0"/>
              <a:t> </a:t>
            </a:r>
            <a:r>
              <a:rPr lang="en-US" dirty="0" smtClean="0"/>
              <a:t>Characteristic:</a:t>
            </a:r>
          </a:p>
          <a:p>
            <a:pPr marL="0" lvl="2" indent="0">
              <a:buNone/>
            </a:pPr>
            <a:r>
              <a:rPr lang="en-US" dirty="0" smtClean="0"/>
              <a:t>	Example</a:t>
            </a:r>
            <a:r>
              <a:rPr lang="en-US" dirty="0"/>
              <a:t>: </a:t>
            </a:r>
            <a:r>
              <a:rPr lang="en-US" dirty="0" smtClean="0"/>
              <a:t>(</a:t>
            </a:r>
            <a:r>
              <a:rPr lang="en-US" dirty="0"/>
              <a:t>Sum of all </a:t>
            </a:r>
            <a:r>
              <a:rPr lang="en-US" dirty="0" smtClean="0"/>
              <a:t>symbols - </a:t>
            </a:r>
            <a:r>
              <a:rPr lang="en-US" dirty="0"/>
              <a:t>Mean of all </a:t>
            </a:r>
            <a:r>
              <a:rPr lang="en-US" dirty="0" smtClean="0"/>
              <a:t>symbols - </a:t>
            </a:r>
            <a:r>
              <a:rPr lang="en-US" dirty="0"/>
              <a:t>Standard Deviation for all </a:t>
            </a:r>
            <a:r>
              <a:rPr lang="en-US" dirty="0" smtClean="0"/>
              <a:t>symbols)</a:t>
            </a:r>
            <a:endParaRPr lang="en-US" dirty="0"/>
          </a:p>
          <a:p>
            <a:r>
              <a:rPr lang="en-US" dirty="0" smtClean="0"/>
              <a:t>Numerical Features Characteristic:</a:t>
            </a:r>
          </a:p>
          <a:p>
            <a:pPr marL="0" lvl="2" indent="0">
              <a:buNone/>
            </a:pPr>
            <a:r>
              <a:rPr lang="en-US" dirty="0" smtClean="0"/>
              <a:t>	Example</a:t>
            </a:r>
            <a:r>
              <a:rPr lang="en-US" dirty="0"/>
              <a:t>: </a:t>
            </a:r>
            <a:r>
              <a:rPr lang="en-US" dirty="0" smtClean="0"/>
              <a:t>(</a:t>
            </a:r>
            <a:r>
              <a:rPr lang="en-US" dirty="0"/>
              <a:t>Skewness for all Numerical </a:t>
            </a:r>
            <a:r>
              <a:rPr lang="en-US" dirty="0" smtClean="0"/>
              <a:t>features - </a:t>
            </a:r>
            <a:r>
              <a:rPr lang="en-US" dirty="0"/>
              <a:t>Kurtosis for all Numerical </a:t>
            </a:r>
            <a:r>
              <a:rPr lang="en-US" dirty="0" smtClean="0"/>
              <a:t>features)</a:t>
            </a:r>
            <a:endParaRPr lang="en-US" dirty="0"/>
          </a:p>
          <a:p>
            <a:endParaRPr lang="en-US" dirty="0"/>
          </a:p>
        </p:txBody>
      </p:sp>
    </p:spTree>
    <p:extLst>
      <p:ext uri="{BB962C8B-B14F-4D97-AF65-F5344CB8AC3E}">
        <p14:creationId xmlns:p14="http://schemas.microsoft.com/office/powerpoint/2010/main" val="1211345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5972"/>
          </a:xfrm>
        </p:spPr>
        <p:txBody>
          <a:bodyPr/>
          <a:lstStyle/>
          <a:p>
            <a:r>
              <a:rPr lang="en-US" dirty="0" smtClean="0"/>
              <a:t>Knowledge Base</a:t>
            </a:r>
            <a:endParaRPr lang="en-US" dirty="0"/>
          </a:p>
        </p:txBody>
      </p:sp>
      <p:sp>
        <p:nvSpPr>
          <p:cNvPr id="3" name="Content Placeholder 2"/>
          <p:cNvSpPr>
            <a:spLocks noGrp="1"/>
          </p:cNvSpPr>
          <p:nvPr>
            <p:ph idx="1"/>
          </p:nvPr>
        </p:nvSpPr>
        <p:spPr>
          <a:xfrm>
            <a:off x="646112" y="1587063"/>
            <a:ext cx="8813198" cy="2054772"/>
          </a:xfrm>
        </p:spPr>
        <p:txBody>
          <a:bodyPr>
            <a:normAutofit lnSpcReduction="10000"/>
          </a:bodyPr>
          <a:lstStyle/>
          <a:p>
            <a:r>
              <a:rPr lang="en-US" dirty="0" smtClean="0"/>
              <a:t>The Knowledge base contains the metadata of 76 datasets with the best algorithms for each dataset</a:t>
            </a:r>
          </a:p>
          <a:p>
            <a:r>
              <a:rPr lang="en-US" dirty="0" smtClean="0"/>
              <a:t>The </a:t>
            </a:r>
            <a:r>
              <a:rPr lang="en-US" dirty="0"/>
              <a:t>Knowledge </a:t>
            </a:r>
            <a:r>
              <a:rPr lang="en-US" dirty="0" smtClean="0"/>
              <a:t>base order the algorithms based on the accuracy (using the default hyperparameters value).</a:t>
            </a:r>
          </a:p>
          <a:p>
            <a:r>
              <a:rPr lang="en-US" dirty="0" smtClean="0"/>
              <a:t>We are using 9 Algorithms in the Knowledgebase :</a:t>
            </a:r>
          </a:p>
        </p:txBody>
      </p:sp>
      <p:pic>
        <p:nvPicPr>
          <p:cNvPr id="1026" name="Picture 2" descr="Image result for knowledge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2621" y="2709638"/>
            <a:ext cx="266700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062115" y="3553501"/>
            <a:ext cx="3065825" cy="13011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1">
              <a:buFont typeface="Wingdings" panose="05000000000000000000" pitchFamily="2" charset="2"/>
              <a:buChar char="§"/>
            </a:pPr>
            <a:r>
              <a:rPr lang="en-US" sz="1600" dirty="0" smtClean="0"/>
              <a:t>Random Forest </a:t>
            </a:r>
          </a:p>
          <a:p>
            <a:pPr lvl="1">
              <a:buFont typeface="Wingdings" panose="05000000000000000000" pitchFamily="2" charset="2"/>
              <a:buChar char="§"/>
            </a:pPr>
            <a:r>
              <a:rPr lang="en-US" sz="1600" dirty="0" smtClean="0"/>
              <a:t>Logistic Regression </a:t>
            </a:r>
          </a:p>
          <a:p>
            <a:pPr lvl="1">
              <a:buFont typeface="Wingdings" panose="05000000000000000000" pitchFamily="2" charset="2"/>
              <a:buChar char="§"/>
            </a:pPr>
            <a:r>
              <a:rPr lang="en-US" sz="1600" dirty="0" smtClean="0"/>
              <a:t>Decision Tree</a:t>
            </a:r>
          </a:p>
        </p:txBody>
      </p:sp>
      <p:sp>
        <p:nvSpPr>
          <p:cNvPr id="6" name="Content Placeholder 2"/>
          <p:cNvSpPr txBox="1">
            <a:spLocks/>
          </p:cNvSpPr>
          <p:nvPr/>
        </p:nvSpPr>
        <p:spPr>
          <a:xfrm>
            <a:off x="3482844" y="3553501"/>
            <a:ext cx="3139734" cy="14168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1">
              <a:buFont typeface="Wingdings" panose="05000000000000000000" pitchFamily="2" charset="2"/>
              <a:buChar char="§"/>
            </a:pPr>
            <a:r>
              <a:rPr lang="en-US" sz="1600" dirty="0"/>
              <a:t>Multilayer Perceptron </a:t>
            </a:r>
          </a:p>
          <a:p>
            <a:pPr lvl="1">
              <a:buFont typeface="Wingdings" panose="05000000000000000000" pitchFamily="2" charset="2"/>
              <a:buChar char="§"/>
            </a:pPr>
            <a:r>
              <a:rPr lang="en-US" sz="1600" dirty="0" smtClean="0"/>
              <a:t>Linear SVC </a:t>
            </a:r>
          </a:p>
          <a:p>
            <a:pPr lvl="1">
              <a:buFont typeface="Wingdings" panose="05000000000000000000" pitchFamily="2" charset="2"/>
              <a:buChar char="§"/>
            </a:pPr>
            <a:r>
              <a:rPr lang="en-US" sz="1600" dirty="0" smtClean="0"/>
              <a:t>Naïve Bayes </a:t>
            </a:r>
          </a:p>
        </p:txBody>
      </p:sp>
      <p:sp>
        <p:nvSpPr>
          <p:cNvPr id="7" name="Content Placeholder 2"/>
          <p:cNvSpPr txBox="1">
            <a:spLocks/>
          </p:cNvSpPr>
          <p:nvPr/>
        </p:nvSpPr>
        <p:spPr>
          <a:xfrm>
            <a:off x="646112" y="4892063"/>
            <a:ext cx="9015246" cy="17132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smtClean="0"/>
              <a:t>The Knowledge base contains 30 features used to represent each datasets</a:t>
            </a:r>
          </a:p>
          <a:p>
            <a:r>
              <a:rPr lang="en-US" dirty="0" smtClean="0"/>
              <a:t>For </a:t>
            </a:r>
            <a:r>
              <a:rPr lang="en-US" dirty="0"/>
              <a:t>each dataset we have 9 records, record per classifier</a:t>
            </a:r>
            <a:r>
              <a:rPr lang="en-US" dirty="0" smtClean="0"/>
              <a:t>.</a:t>
            </a:r>
            <a:endParaRPr lang="en-US" dirty="0"/>
          </a:p>
        </p:txBody>
      </p:sp>
      <p:sp>
        <p:nvSpPr>
          <p:cNvPr id="8" name="Content Placeholder 2"/>
          <p:cNvSpPr txBox="1">
            <a:spLocks/>
          </p:cNvSpPr>
          <p:nvPr/>
        </p:nvSpPr>
        <p:spPr>
          <a:xfrm>
            <a:off x="6567095" y="3516124"/>
            <a:ext cx="2084509" cy="12502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1">
              <a:buFont typeface="Wingdings" panose="05000000000000000000" pitchFamily="2" charset="2"/>
              <a:buChar char="§"/>
            </a:pPr>
            <a:r>
              <a:rPr lang="en-US" sz="1600" dirty="0"/>
              <a:t>GBT </a:t>
            </a:r>
          </a:p>
          <a:p>
            <a:pPr lvl="1">
              <a:buFont typeface="Wingdings" panose="05000000000000000000" pitchFamily="2" charset="2"/>
              <a:buChar char="§"/>
            </a:pPr>
            <a:r>
              <a:rPr lang="en-US" sz="1600" dirty="0"/>
              <a:t>LDA </a:t>
            </a:r>
          </a:p>
          <a:p>
            <a:pPr lvl="1">
              <a:buFont typeface="Wingdings" panose="05000000000000000000" pitchFamily="2" charset="2"/>
              <a:buChar char="§"/>
            </a:pPr>
            <a:r>
              <a:rPr lang="en-US" sz="1600" dirty="0"/>
              <a:t>QDA  </a:t>
            </a:r>
          </a:p>
        </p:txBody>
      </p:sp>
    </p:spTree>
    <p:extLst>
      <p:ext uri="{BB962C8B-B14F-4D97-AF65-F5344CB8AC3E}">
        <p14:creationId xmlns:p14="http://schemas.microsoft.com/office/powerpoint/2010/main" val="3796292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646111" y="4298287"/>
            <a:ext cx="10954486" cy="244701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646111" y="452718"/>
            <a:ext cx="9404723" cy="726377"/>
          </a:xfrm>
        </p:spPr>
        <p:txBody>
          <a:bodyPr/>
          <a:lstStyle/>
          <a:p>
            <a:r>
              <a:rPr lang="en-US" dirty="0"/>
              <a:t>G</a:t>
            </a:r>
            <a:r>
              <a:rPr lang="en-US" dirty="0" smtClean="0"/>
              <a:t>et </a:t>
            </a:r>
            <a:r>
              <a:rPr lang="en-US" dirty="0"/>
              <a:t>B</a:t>
            </a:r>
            <a:r>
              <a:rPr lang="en-US" dirty="0" smtClean="0"/>
              <a:t>est Algorithm </a:t>
            </a:r>
            <a:r>
              <a:rPr lang="en-US" sz="2800" dirty="0" smtClean="0"/>
              <a:t>(1)</a:t>
            </a:r>
            <a:endParaRPr lang="en-US" dirty="0"/>
          </a:p>
        </p:txBody>
      </p:sp>
      <p:sp>
        <p:nvSpPr>
          <p:cNvPr id="3" name="Content Placeholder 2"/>
          <p:cNvSpPr>
            <a:spLocks noGrp="1"/>
          </p:cNvSpPr>
          <p:nvPr>
            <p:ph idx="1"/>
          </p:nvPr>
        </p:nvSpPr>
        <p:spPr>
          <a:xfrm>
            <a:off x="646112" y="1431758"/>
            <a:ext cx="9403742" cy="1155031"/>
          </a:xfrm>
        </p:spPr>
        <p:txBody>
          <a:bodyPr>
            <a:normAutofit lnSpcReduction="10000"/>
          </a:bodyPr>
          <a:lstStyle/>
          <a:p>
            <a:r>
              <a:rPr lang="en-US" dirty="0" smtClean="0"/>
              <a:t>In the Knowledgebase the </a:t>
            </a:r>
            <a:r>
              <a:rPr lang="en-US" dirty="0"/>
              <a:t>Algorithm with the best Accuracy and all Algorithms within 1 Standard Deviation rang will be marked as Good, other than that will be marked as bad</a:t>
            </a:r>
          </a:p>
        </p:txBody>
      </p:sp>
      <p:graphicFrame>
        <p:nvGraphicFramePr>
          <p:cNvPr id="4" name="Content Placeholder 3"/>
          <p:cNvGraphicFramePr>
            <a:graphicFrameLocks/>
          </p:cNvGraphicFramePr>
          <p:nvPr>
            <p:extLst>
              <p:ext uri="{D42A27DB-BD31-4B8C-83A1-F6EECF244321}">
                <p14:modId xmlns:p14="http://schemas.microsoft.com/office/powerpoint/2010/main" val="2089621909"/>
              </p:ext>
            </p:extLst>
          </p:nvPr>
        </p:nvGraphicFramePr>
        <p:xfrm>
          <a:off x="891165" y="3669980"/>
          <a:ext cx="9338430" cy="370840"/>
        </p:xfrm>
        <a:graphic>
          <a:graphicData uri="http://schemas.openxmlformats.org/drawingml/2006/table">
            <a:tbl>
              <a:tblPr firstRow="1" bandRow="1">
                <a:tableStyleId>{5C22544A-7EE6-4342-B048-85BDC9FD1C3A}</a:tableStyleId>
              </a:tblPr>
              <a:tblGrid>
                <a:gridCol w="5395039">
                  <a:extLst>
                    <a:ext uri="{9D8B030D-6E8A-4147-A177-3AD203B41FA5}">
                      <a16:colId xmlns:a16="http://schemas.microsoft.com/office/drawing/2014/main" val="4240850881"/>
                    </a:ext>
                  </a:extLst>
                </a:gridCol>
                <a:gridCol w="1271480">
                  <a:extLst>
                    <a:ext uri="{9D8B030D-6E8A-4147-A177-3AD203B41FA5}">
                      <a16:colId xmlns:a16="http://schemas.microsoft.com/office/drawing/2014/main" val="2085658737"/>
                    </a:ext>
                  </a:extLst>
                </a:gridCol>
                <a:gridCol w="2671911">
                  <a:extLst>
                    <a:ext uri="{9D8B030D-6E8A-4147-A177-3AD203B41FA5}">
                      <a16:colId xmlns:a16="http://schemas.microsoft.com/office/drawing/2014/main" val="2734027381"/>
                    </a:ext>
                  </a:extLst>
                </a:gridCol>
              </a:tblGrid>
              <a:tr h="370840">
                <a:tc>
                  <a:txBody>
                    <a:bodyPr/>
                    <a:lstStyle/>
                    <a:p>
                      <a:r>
                        <a:rPr lang="en-US" dirty="0" smtClean="0"/>
                        <a:t>Dataset Statistics and characteristics</a:t>
                      </a:r>
                      <a:endParaRPr lang="en-US" dirty="0"/>
                    </a:p>
                  </a:txBody>
                  <a:tcPr>
                    <a:solidFill>
                      <a:schemeClr val="accent2"/>
                    </a:solidFill>
                  </a:tcPr>
                </a:tc>
                <a:tc>
                  <a:txBody>
                    <a:bodyPr/>
                    <a:lstStyle/>
                    <a:p>
                      <a:r>
                        <a:rPr lang="en-US" dirty="0" smtClean="0"/>
                        <a:t>Classifier</a:t>
                      </a:r>
                      <a:endParaRPr lang="en-US" dirty="0"/>
                    </a:p>
                  </a:txBody>
                  <a:tcPr>
                    <a:solidFill>
                      <a:schemeClr val="accent2"/>
                    </a:solidFill>
                  </a:tcPr>
                </a:tc>
                <a:tc>
                  <a:txBody>
                    <a:bodyPr/>
                    <a:lstStyle/>
                    <a:p>
                      <a:pPr algn="ctr"/>
                      <a:r>
                        <a:rPr lang="en-US" dirty="0" smtClean="0"/>
                        <a:t>Good/Bad</a:t>
                      </a:r>
                      <a:endParaRPr lang="en-US" dirty="0"/>
                    </a:p>
                  </a:txBody>
                  <a:tcPr/>
                </a:tc>
                <a:extLst>
                  <a:ext uri="{0D108BD9-81ED-4DB2-BD59-A6C34878D82A}">
                    <a16:rowId xmlns:a16="http://schemas.microsoft.com/office/drawing/2014/main" val="2507610183"/>
                  </a:ext>
                </a:extLst>
              </a:tr>
            </a:tbl>
          </a:graphicData>
        </a:graphic>
      </p:graphicFrame>
      <p:sp>
        <p:nvSpPr>
          <p:cNvPr id="5" name="Right Brace 4"/>
          <p:cNvSpPr/>
          <p:nvPr/>
        </p:nvSpPr>
        <p:spPr>
          <a:xfrm rot="16200000">
            <a:off x="4471530" y="-464256"/>
            <a:ext cx="310053" cy="74707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8845962" y="2666782"/>
            <a:ext cx="683200" cy="369332"/>
          </a:xfrm>
          <a:prstGeom prst="rect">
            <a:avLst/>
          </a:prstGeom>
          <a:noFill/>
        </p:spPr>
        <p:txBody>
          <a:bodyPr wrap="none" rtlCol="0">
            <a:spAutoFit/>
          </a:bodyPr>
          <a:lstStyle/>
          <a:p>
            <a:r>
              <a:rPr lang="en-US" dirty="0" smtClean="0"/>
              <a:t>Label</a:t>
            </a:r>
            <a:endParaRPr lang="en-US" dirty="0"/>
          </a:p>
        </p:txBody>
      </p:sp>
      <p:sp>
        <p:nvSpPr>
          <p:cNvPr id="7" name="Right Brace 6"/>
          <p:cNvSpPr/>
          <p:nvPr/>
        </p:nvSpPr>
        <p:spPr>
          <a:xfrm rot="16200000">
            <a:off x="9140744" y="2337311"/>
            <a:ext cx="310054" cy="18676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130523" y="2666782"/>
            <a:ext cx="992066" cy="369332"/>
          </a:xfrm>
          <a:prstGeom prst="rect">
            <a:avLst/>
          </a:prstGeom>
          <a:noFill/>
        </p:spPr>
        <p:txBody>
          <a:bodyPr wrap="none" rtlCol="0">
            <a:spAutoFit/>
          </a:bodyPr>
          <a:lstStyle/>
          <a:p>
            <a:r>
              <a:rPr lang="en-US" dirty="0" smtClean="0"/>
              <a:t>Features</a:t>
            </a:r>
            <a:endParaRPr lang="en-US" dirty="0"/>
          </a:p>
        </p:txBody>
      </p:sp>
      <p:cxnSp>
        <p:nvCxnSpPr>
          <p:cNvPr id="9" name="Straight Connector 8"/>
          <p:cNvCxnSpPr/>
          <p:nvPr/>
        </p:nvCxnSpPr>
        <p:spPr>
          <a:xfrm>
            <a:off x="891165" y="5242597"/>
            <a:ext cx="10436772" cy="2102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632902784"/>
              </p:ext>
            </p:extLst>
          </p:nvPr>
        </p:nvGraphicFramePr>
        <p:xfrm>
          <a:off x="891165" y="5363173"/>
          <a:ext cx="10436770" cy="365760"/>
        </p:xfrm>
        <a:graphic>
          <a:graphicData uri="http://schemas.openxmlformats.org/drawingml/2006/table">
            <a:tbl>
              <a:tblPr firstRow="1" bandRow="1">
                <a:tableStyleId>{5C22544A-7EE6-4342-B048-85BDC9FD1C3A}</a:tableStyleId>
              </a:tblPr>
              <a:tblGrid>
                <a:gridCol w="1043677">
                  <a:extLst>
                    <a:ext uri="{9D8B030D-6E8A-4147-A177-3AD203B41FA5}">
                      <a16:colId xmlns:a16="http://schemas.microsoft.com/office/drawing/2014/main" val="1513441672"/>
                    </a:ext>
                  </a:extLst>
                </a:gridCol>
                <a:gridCol w="1043677">
                  <a:extLst>
                    <a:ext uri="{9D8B030D-6E8A-4147-A177-3AD203B41FA5}">
                      <a16:colId xmlns:a16="http://schemas.microsoft.com/office/drawing/2014/main" val="920108250"/>
                    </a:ext>
                  </a:extLst>
                </a:gridCol>
                <a:gridCol w="1043677">
                  <a:extLst>
                    <a:ext uri="{9D8B030D-6E8A-4147-A177-3AD203B41FA5}">
                      <a16:colId xmlns:a16="http://schemas.microsoft.com/office/drawing/2014/main" val="3573248435"/>
                    </a:ext>
                  </a:extLst>
                </a:gridCol>
                <a:gridCol w="1043677">
                  <a:extLst>
                    <a:ext uri="{9D8B030D-6E8A-4147-A177-3AD203B41FA5}">
                      <a16:colId xmlns:a16="http://schemas.microsoft.com/office/drawing/2014/main" val="679447536"/>
                    </a:ext>
                  </a:extLst>
                </a:gridCol>
                <a:gridCol w="1043677">
                  <a:extLst>
                    <a:ext uri="{9D8B030D-6E8A-4147-A177-3AD203B41FA5}">
                      <a16:colId xmlns:a16="http://schemas.microsoft.com/office/drawing/2014/main" val="423831663"/>
                    </a:ext>
                  </a:extLst>
                </a:gridCol>
                <a:gridCol w="1043677">
                  <a:extLst>
                    <a:ext uri="{9D8B030D-6E8A-4147-A177-3AD203B41FA5}">
                      <a16:colId xmlns:a16="http://schemas.microsoft.com/office/drawing/2014/main" val="2938928697"/>
                    </a:ext>
                  </a:extLst>
                </a:gridCol>
                <a:gridCol w="1043677">
                  <a:extLst>
                    <a:ext uri="{9D8B030D-6E8A-4147-A177-3AD203B41FA5}">
                      <a16:colId xmlns:a16="http://schemas.microsoft.com/office/drawing/2014/main" val="2907636206"/>
                    </a:ext>
                  </a:extLst>
                </a:gridCol>
                <a:gridCol w="1043677">
                  <a:extLst>
                    <a:ext uri="{9D8B030D-6E8A-4147-A177-3AD203B41FA5}">
                      <a16:colId xmlns:a16="http://schemas.microsoft.com/office/drawing/2014/main" val="916373381"/>
                    </a:ext>
                  </a:extLst>
                </a:gridCol>
                <a:gridCol w="1043677">
                  <a:extLst>
                    <a:ext uri="{9D8B030D-6E8A-4147-A177-3AD203B41FA5}">
                      <a16:colId xmlns:a16="http://schemas.microsoft.com/office/drawing/2014/main" val="1250081613"/>
                    </a:ext>
                  </a:extLst>
                </a:gridCol>
                <a:gridCol w="1043677">
                  <a:extLst>
                    <a:ext uri="{9D8B030D-6E8A-4147-A177-3AD203B41FA5}">
                      <a16:colId xmlns:a16="http://schemas.microsoft.com/office/drawing/2014/main" val="1639186270"/>
                    </a:ext>
                  </a:extLst>
                </a:gridCol>
              </a:tblGrid>
              <a:tr h="329089">
                <a:tc>
                  <a:txBody>
                    <a:bodyPr/>
                    <a:lstStyle/>
                    <a:p>
                      <a:pPr algn="r"/>
                      <a:r>
                        <a:rPr lang="en-US" dirty="0" smtClean="0"/>
                        <a:t>10</a:t>
                      </a:r>
                      <a:endParaRPr lang="en-US" dirty="0"/>
                    </a:p>
                  </a:txBody>
                  <a:tcPr/>
                </a:tc>
                <a:tc>
                  <a:txBody>
                    <a:bodyPr/>
                    <a:lstStyle/>
                    <a:p>
                      <a:pPr algn="r"/>
                      <a:r>
                        <a:rPr lang="en-US" dirty="0" smtClean="0"/>
                        <a:t>20</a:t>
                      </a:r>
                      <a:endParaRPr lang="en-US" dirty="0"/>
                    </a:p>
                  </a:txBody>
                  <a:tcPr/>
                </a:tc>
                <a:tc>
                  <a:txBody>
                    <a:bodyPr/>
                    <a:lstStyle/>
                    <a:p>
                      <a:pPr algn="r"/>
                      <a:r>
                        <a:rPr lang="en-US" dirty="0" smtClean="0"/>
                        <a:t>30</a:t>
                      </a:r>
                      <a:endParaRPr lang="en-US" dirty="0"/>
                    </a:p>
                  </a:txBody>
                  <a:tcPr/>
                </a:tc>
                <a:tc>
                  <a:txBody>
                    <a:bodyPr/>
                    <a:lstStyle/>
                    <a:p>
                      <a:pPr algn="r"/>
                      <a:r>
                        <a:rPr lang="en-US" dirty="0" smtClean="0"/>
                        <a:t>40</a:t>
                      </a:r>
                      <a:endParaRPr lang="en-US" dirty="0"/>
                    </a:p>
                  </a:txBody>
                  <a:tcPr/>
                </a:tc>
                <a:tc>
                  <a:txBody>
                    <a:bodyPr/>
                    <a:lstStyle/>
                    <a:p>
                      <a:pPr algn="r"/>
                      <a:r>
                        <a:rPr lang="en-US" dirty="0" smtClean="0"/>
                        <a:t>50</a:t>
                      </a:r>
                      <a:endParaRPr lang="en-US" dirty="0"/>
                    </a:p>
                  </a:txBody>
                  <a:tcPr/>
                </a:tc>
                <a:tc>
                  <a:txBody>
                    <a:bodyPr/>
                    <a:lstStyle/>
                    <a:p>
                      <a:pPr algn="r"/>
                      <a:r>
                        <a:rPr lang="en-US" dirty="0" smtClean="0"/>
                        <a:t>60</a:t>
                      </a:r>
                      <a:endParaRPr lang="en-US" dirty="0"/>
                    </a:p>
                  </a:txBody>
                  <a:tcPr/>
                </a:tc>
                <a:tc>
                  <a:txBody>
                    <a:bodyPr/>
                    <a:lstStyle/>
                    <a:p>
                      <a:pPr algn="r"/>
                      <a:r>
                        <a:rPr lang="en-US" dirty="0" smtClean="0"/>
                        <a:t>70</a:t>
                      </a:r>
                      <a:endParaRPr lang="en-US" dirty="0"/>
                    </a:p>
                  </a:txBody>
                  <a:tcPr/>
                </a:tc>
                <a:tc>
                  <a:txBody>
                    <a:bodyPr/>
                    <a:lstStyle/>
                    <a:p>
                      <a:pPr algn="r"/>
                      <a:r>
                        <a:rPr lang="en-US" dirty="0" smtClean="0"/>
                        <a:t>80</a:t>
                      </a:r>
                      <a:endParaRPr lang="en-US" dirty="0"/>
                    </a:p>
                  </a:txBody>
                  <a:tcPr/>
                </a:tc>
                <a:tc>
                  <a:txBody>
                    <a:bodyPr/>
                    <a:lstStyle/>
                    <a:p>
                      <a:pPr algn="r"/>
                      <a:r>
                        <a:rPr lang="en-US" dirty="0" smtClean="0"/>
                        <a:t>90</a:t>
                      </a:r>
                      <a:endParaRPr lang="en-US" dirty="0"/>
                    </a:p>
                  </a:txBody>
                  <a:tcPr/>
                </a:tc>
                <a:tc>
                  <a:txBody>
                    <a:bodyPr/>
                    <a:lstStyle/>
                    <a:p>
                      <a:pPr algn="r"/>
                      <a:r>
                        <a:rPr lang="en-US" dirty="0" smtClean="0"/>
                        <a:t>100</a:t>
                      </a:r>
                      <a:endParaRPr lang="en-US" dirty="0"/>
                    </a:p>
                  </a:txBody>
                  <a:tcPr/>
                </a:tc>
                <a:extLst>
                  <a:ext uri="{0D108BD9-81ED-4DB2-BD59-A6C34878D82A}">
                    <a16:rowId xmlns:a16="http://schemas.microsoft.com/office/drawing/2014/main" val="1844567238"/>
                  </a:ext>
                </a:extLst>
              </a:tr>
            </a:tbl>
          </a:graphicData>
        </a:graphic>
      </p:graphicFrame>
      <p:sp>
        <p:nvSpPr>
          <p:cNvPr id="11" name="Flowchart: Connector 10"/>
          <p:cNvSpPr/>
          <p:nvPr/>
        </p:nvSpPr>
        <p:spPr>
          <a:xfrm>
            <a:off x="6955635" y="5176759"/>
            <a:ext cx="115614" cy="111925"/>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0261136" y="5190044"/>
            <a:ext cx="115614" cy="11192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3" name="Flowchart: Connector 12"/>
          <p:cNvSpPr/>
          <p:nvPr/>
        </p:nvSpPr>
        <p:spPr>
          <a:xfrm>
            <a:off x="9693578" y="5190043"/>
            <a:ext cx="115614" cy="11192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Flowchart: Connector 13"/>
          <p:cNvSpPr/>
          <p:nvPr/>
        </p:nvSpPr>
        <p:spPr>
          <a:xfrm>
            <a:off x="9246889" y="5187270"/>
            <a:ext cx="115614" cy="11192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Flowchart: Connector 14"/>
          <p:cNvSpPr/>
          <p:nvPr/>
        </p:nvSpPr>
        <p:spPr>
          <a:xfrm>
            <a:off x="7087014" y="5176759"/>
            <a:ext cx="115614" cy="111925"/>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6046490" y="5187270"/>
            <a:ext cx="115614" cy="111925"/>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4948158" y="5176759"/>
            <a:ext cx="115614" cy="111925"/>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510462" y="5187269"/>
            <a:ext cx="115614" cy="111925"/>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092759" y="4748269"/>
            <a:ext cx="452368" cy="276999"/>
          </a:xfrm>
          <a:prstGeom prst="rect">
            <a:avLst/>
          </a:prstGeom>
          <a:noFill/>
        </p:spPr>
        <p:txBody>
          <a:bodyPr wrap="none" rtlCol="0">
            <a:spAutoFit/>
          </a:bodyPr>
          <a:lstStyle/>
          <a:p>
            <a:r>
              <a:rPr lang="en-US" sz="1200" dirty="0" smtClean="0"/>
              <a:t>91%</a:t>
            </a:r>
            <a:endParaRPr lang="en-US" sz="1200" dirty="0"/>
          </a:p>
        </p:txBody>
      </p:sp>
      <p:sp>
        <p:nvSpPr>
          <p:cNvPr id="20" name="Flowchart: Connector 19"/>
          <p:cNvSpPr/>
          <p:nvPr/>
        </p:nvSpPr>
        <p:spPr>
          <a:xfrm>
            <a:off x="4222946" y="5176759"/>
            <a:ext cx="115614" cy="111925"/>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9467394" y="4748269"/>
            <a:ext cx="452368" cy="276999"/>
          </a:xfrm>
          <a:prstGeom prst="rect">
            <a:avLst/>
          </a:prstGeom>
          <a:noFill/>
        </p:spPr>
        <p:txBody>
          <a:bodyPr wrap="none" rtlCol="0">
            <a:spAutoFit/>
          </a:bodyPr>
          <a:lstStyle/>
          <a:p>
            <a:r>
              <a:rPr lang="en-US" sz="1200" dirty="0" smtClean="0"/>
              <a:t>85%</a:t>
            </a:r>
            <a:endParaRPr lang="en-US" sz="1200" dirty="0"/>
          </a:p>
        </p:txBody>
      </p:sp>
      <p:sp>
        <p:nvSpPr>
          <p:cNvPr id="22" name="TextBox 21"/>
          <p:cNvSpPr txBox="1"/>
          <p:nvPr/>
        </p:nvSpPr>
        <p:spPr>
          <a:xfrm>
            <a:off x="9020705" y="4743336"/>
            <a:ext cx="452368" cy="276999"/>
          </a:xfrm>
          <a:prstGeom prst="rect">
            <a:avLst/>
          </a:prstGeom>
          <a:noFill/>
        </p:spPr>
        <p:txBody>
          <a:bodyPr wrap="none" rtlCol="0">
            <a:spAutoFit/>
          </a:bodyPr>
          <a:lstStyle/>
          <a:p>
            <a:r>
              <a:rPr lang="en-US" sz="1200" dirty="0"/>
              <a:t>8</a:t>
            </a:r>
            <a:r>
              <a:rPr lang="en-US" sz="1200" dirty="0" smtClean="0"/>
              <a:t>1%</a:t>
            </a:r>
            <a:endParaRPr lang="en-US" sz="1200" dirty="0"/>
          </a:p>
        </p:txBody>
      </p:sp>
      <p:sp>
        <p:nvSpPr>
          <p:cNvPr id="23" name="TextBox 22"/>
          <p:cNvSpPr txBox="1"/>
          <p:nvPr/>
        </p:nvSpPr>
        <p:spPr>
          <a:xfrm>
            <a:off x="6918637" y="4743335"/>
            <a:ext cx="452368" cy="276999"/>
          </a:xfrm>
          <a:prstGeom prst="rect">
            <a:avLst/>
          </a:prstGeom>
          <a:noFill/>
        </p:spPr>
        <p:txBody>
          <a:bodyPr wrap="none" rtlCol="0">
            <a:spAutoFit/>
          </a:bodyPr>
          <a:lstStyle/>
          <a:p>
            <a:r>
              <a:rPr lang="en-US" sz="1200" dirty="0" smtClean="0"/>
              <a:t>60%</a:t>
            </a:r>
            <a:endParaRPr lang="en-US" sz="1200" dirty="0"/>
          </a:p>
        </p:txBody>
      </p:sp>
      <p:sp>
        <p:nvSpPr>
          <p:cNvPr id="24" name="TextBox 23"/>
          <p:cNvSpPr txBox="1"/>
          <p:nvPr/>
        </p:nvSpPr>
        <p:spPr>
          <a:xfrm>
            <a:off x="6561074" y="4743334"/>
            <a:ext cx="452368" cy="276999"/>
          </a:xfrm>
          <a:prstGeom prst="rect">
            <a:avLst/>
          </a:prstGeom>
          <a:noFill/>
        </p:spPr>
        <p:txBody>
          <a:bodyPr wrap="none" rtlCol="0">
            <a:spAutoFit/>
          </a:bodyPr>
          <a:lstStyle/>
          <a:p>
            <a:r>
              <a:rPr lang="en-US" sz="1200" dirty="0" smtClean="0"/>
              <a:t>59%</a:t>
            </a:r>
            <a:endParaRPr lang="en-US" sz="1200" dirty="0"/>
          </a:p>
        </p:txBody>
      </p:sp>
      <p:sp>
        <p:nvSpPr>
          <p:cNvPr id="25" name="TextBox 24"/>
          <p:cNvSpPr txBox="1"/>
          <p:nvPr/>
        </p:nvSpPr>
        <p:spPr>
          <a:xfrm>
            <a:off x="5885362" y="4745814"/>
            <a:ext cx="452368" cy="276999"/>
          </a:xfrm>
          <a:prstGeom prst="rect">
            <a:avLst/>
          </a:prstGeom>
          <a:noFill/>
        </p:spPr>
        <p:txBody>
          <a:bodyPr wrap="none" rtlCol="0">
            <a:spAutoFit/>
          </a:bodyPr>
          <a:lstStyle/>
          <a:p>
            <a:r>
              <a:rPr lang="en-US" sz="1200" dirty="0" smtClean="0"/>
              <a:t>50%</a:t>
            </a:r>
            <a:endParaRPr lang="en-US" sz="1200" dirty="0"/>
          </a:p>
        </p:txBody>
      </p:sp>
      <p:sp>
        <p:nvSpPr>
          <p:cNvPr id="26" name="TextBox 25"/>
          <p:cNvSpPr txBox="1"/>
          <p:nvPr/>
        </p:nvSpPr>
        <p:spPr>
          <a:xfrm>
            <a:off x="5345182" y="4738852"/>
            <a:ext cx="452368" cy="276999"/>
          </a:xfrm>
          <a:prstGeom prst="rect">
            <a:avLst/>
          </a:prstGeom>
          <a:noFill/>
        </p:spPr>
        <p:txBody>
          <a:bodyPr wrap="none" rtlCol="0">
            <a:spAutoFit/>
          </a:bodyPr>
          <a:lstStyle/>
          <a:p>
            <a:r>
              <a:rPr lang="en-US" sz="1200" dirty="0" smtClean="0"/>
              <a:t>45%</a:t>
            </a:r>
            <a:endParaRPr lang="en-US" sz="1200" dirty="0"/>
          </a:p>
        </p:txBody>
      </p:sp>
      <p:sp>
        <p:nvSpPr>
          <p:cNvPr id="27" name="TextBox 26"/>
          <p:cNvSpPr txBox="1"/>
          <p:nvPr/>
        </p:nvSpPr>
        <p:spPr>
          <a:xfrm>
            <a:off x="4761435" y="4745814"/>
            <a:ext cx="452368" cy="276999"/>
          </a:xfrm>
          <a:prstGeom prst="rect">
            <a:avLst/>
          </a:prstGeom>
          <a:noFill/>
        </p:spPr>
        <p:txBody>
          <a:bodyPr wrap="none" rtlCol="0">
            <a:spAutoFit/>
          </a:bodyPr>
          <a:lstStyle/>
          <a:p>
            <a:r>
              <a:rPr lang="en-US" sz="1200" dirty="0" smtClean="0"/>
              <a:t>39%</a:t>
            </a:r>
            <a:endParaRPr lang="en-US" sz="1200" dirty="0"/>
          </a:p>
        </p:txBody>
      </p:sp>
      <p:sp>
        <p:nvSpPr>
          <p:cNvPr id="28" name="TextBox 27"/>
          <p:cNvSpPr txBox="1"/>
          <p:nvPr/>
        </p:nvSpPr>
        <p:spPr>
          <a:xfrm>
            <a:off x="4041865" y="4754596"/>
            <a:ext cx="452368" cy="276999"/>
          </a:xfrm>
          <a:prstGeom prst="rect">
            <a:avLst/>
          </a:prstGeom>
          <a:noFill/>
        </p:spPr>
        <p:txBody>
          <a:bodyPr wrap="none" rtlCol="0">
            <a:spAutoFit/>
          </a:bodyPr>
          <a:lstStyle/>
          <a:p>
            <a:r>
              <a:rPr lang="en-US" sz="1200" dirty="0" smtClean="0"/>
              <a:t>33%</a:t>
            </a:r>
            <a:endParaRPr lang="en-US" sz="1200" dirty="0"/>
          </a:p>
        </p:txBody>
      </p:sp>
      <p:cxnSp>
        <p:nvCxnSpPr>
          <p:cNvPr id="29" name="Straight Connector 28"/>
          <p:cNvCxnSpPr/>
          <p:nvPr/>
        </p:nvCxnSpPr>
        <p:spPr>
          <a:xfrm>
            <a:off x="7176351" y="4443805"/>
            <a:ext cx="0" cy="164155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TextBox 29"/>
          <p:cNvSpPr txBox="1"/>
          <p:nvPr/>
        </p:nvSpPr>
        <p:spPr>
          <a:xfrm>
            <a:off x="6787258" y="6234877"/>
            <a:ext cx="773994" cy="307777"/>
          </a:xfrm>
          <a:prstGeom prst="rect">
            <a:avLst/>
          </a:prstGeom>
          <a:noFill/>
        </p:spPr>
        <p:txBody>
          <a:bodyPr wrap="none" rtlCol="0">
            <a:spAutoFit/>
          </a:bodyPr>
          <a:lstStyle/>
          <a:p>
            <a:r>
              <a:rPr lang="en-US" sz="1400" dirty="0" smtClean="0"/>
              <a:t>Average</a:t>
            </a:r>
            <a:endParaRPr lang="en-US" sz="1600" dirty="0"/>
          </a:p>
        </p:txBody>
      </p:sp>
      <p:sp>
        <p:nvSpPr>
          <p:cNvPr id="31" name="TextBox 30"/>
          <p:cNvSpPr txBox="1"/>
          <p:nvPr/>
        </p:nvSpPr>
        <p:spPr>
          <a:xfrm>
            <a:off x="6850288" y="6454655"/>
            <a:ext cx="647934" cy="276999"/>
          </a:xfrm>
          <a:prstGeom prst="rect">
            <a:avLst/>
          </a:prstGeom>
          <a:noFill/>
        </p:spPr>
        <p:txBody>
          <a:bodyPr wrap="none" rtlCol="0">
            <a:spAutoFit/>
          </a:bodyPr>
          <a:lstStyle/>
          <a:p>
            <a:r>
              <a:rPr lang="en-US" sz="1200" dirty="0" smtClean="0"/>
              <a:t>60.33%</a:t>
            </a:r>
            <a:endParaRPr lang="en-US" sz="1200" dirty="0"/>
          </a:p>
        </p:txBody>
      </p:sp>
      <p:cxnSp>
        <p:nvCxnSpPr>
          <p:cNvPr id="32" name="Straight Connector 31"/>
          <p:cNvCxnSpPr/>
          <p:nvPr/>
        </p:nvCxnSpPr>
        <p:spPr>
          <a:xfrm>
            <a:off x="10339963" y="4497094"/>
            <a:ext cx="0" cy="164155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TextBox 32"/>
          <p:cNvSpPr txBox="1"/>
          <p:nvPr/>
        </p:nvSpPr>
        <p:spPr>
          <a:xfrm>
            <a:off x="9779887" y="6275413"/>
            <a:ext cx="1193725" cy="307777"/>
          </a:xfrm>
          <a:prstGeom prst="rect">
            <a:avLst/>
          </a:prstGeom>
          <a:noFill/>
        </p:spPr>
        <p:txBody>
          <a:bodyPr wrap="none" rtlCol="0">
            <a:spAutoFit/>
          </a:bodyPr>
          <a:lstStyle/>
          <a:p>
            <a:r>
              <a:rPr lang="en-US" sz="1400" dirty="0" smtClean="0"/>
              <a:t>Best Accuracy</a:t>
            </a:r>
            <a:endParaRPr lang="en-US" sz="1600" dirty="0"/>
          </a:p>
        </p:txBody>
      </p:sp>
      <p:cxnSp>
        <p:nvCxnSpPr>
          <p:cNvPr id="34" name="Straight Arrow Connector 33"/>
          <p:cNvCxnSpPr/>
          <p:nvPr/>
        </p:nvCxnSpPr>
        <p:spPr>
          <a:xfrm flipH="1">
            <a:off x="8237897" y="6039137"/>
            <a:ext cx="213885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3661" y="4497094"/>
            <a:ext cx="0" cy="164155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TextBox 35"/>
          <p:cNvSpPr txBox="1"/>
          <p:nvPr/>
        </p:nvSpPr>
        <p:spPr>
          <a:xfrm>
            <a:off x="8887441" y="5781017"/>
            <a:ext cx="947695" cy="307777"/>
          </a:xfrm>
          <a:prstGeom prst="rect">
            <a:avLst/>
          </a:prstGeom>
          <a:noFill/>
        </p:spPr>
        <p:txBody>
          <a:bodyPr wrap="none" rtlCol="0">
            <a:spAutoFit/>
          </a:bodyPr>
          <a:lstStyle/>
          <a:p>
            <a:r>
              <a:rPr lang="en-US" sz="1400" dirty="0" smtClean="0"/>
              <a:t>1 Std. Dev</a:t>
            </a:r>
            <a:endParaRPr lang="en-US" sz="1600" dirty="0"/>
          </a:p>
        </p:txBody>
      </p:sp>
      <p:sp>
        <p:nvSpPr>
          <p:cNvPr id="37" name="TextBox 36"/>
          <p:cNvSpPr txBox="1"/>
          <p:nvPr/>
        </p:nvSpPr>
        <p:spPr>
          <a:xfrm>
            <a:off x="9058381" y="5997298"/>
            <a:ext cx="647934" cy="276999"/>
          </a:xfrm>
          <a:prstGeom prst="rect">
            <a:avLst/>
          </a:prstGeom>
          <a:noFill/>
        </p:spPr>
        <p:txBody>
          <a:bodyPr wrap="none" rtlCol="0">
            <a:spAutoFit/>
          </a:bodyPr>
          <a:lstStyle/>
          <a:p>
            <a:r>
              <a:rPr lang="en-US" sz="1200" dirty="0" smtClean="0"/>
              <a:t>20.93%</a:t>
            </a:r>
            <a:endParaRPr lang="en-US" sz="1200" dirty="0"/>
          </a:p>
        </p:txBody>
      </p:sp>
      <p:sp>
        <p:nvSpPr>
          <p:cNvPr id="38" name="TextBox 37"/>
          <p:cNvSpPr txBox="1"/>
          <p:nvPr/>
        </p:nvSpPr>
        <p:spPr>
          <a:xfrm>
            <a:off x="820104" y="4838205"/>
            <a:ext cx="2088200" cy="338554"/>
          </a:xfrm>
          <a:prstGeom prst="rect">
            <a:avLst/>
          </a:prstGeom>
          <a:noFill/>
        </p:spPr>
        <p:txBody>
          <a:bodyPr wrap="none" rtlCol="0">
            <a:spAutoFit/>
          </a:bodyPr>
          <a:lstStyle/>
          <a:p>
            <a:r>
              <a:rPr lang="en-US" sz="1600" dirty="0" smtClean="0"/>
              <a:t>9 Algorithms Accuracy:</a:t>
            </a:r>
            <a:endParaRPr lang="en-US" sz="1600" dirty="0"/>
          </a:p>
        </p:txBody>
      </p:sp>
    </p:spTree>
    <p:extLst>
      <p:ext uri="{BB962C8B-B14F-4D97-AF65-F5344CB8AC3E}">
        <p14:creationId xmlns:p14="http://schemas.microsoft.com/office/powerpoint/2010/main" val="1971732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6814</TotalTime>
  <Words>1799</Words>
  <Application>Microsoft Office PowerPoint</Application>
  <PresentationFormat>Widescreen</PresentationFormat>
  <Paragraphs>786</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Wingdings</vt:lpstr>
      <vt:lpstr>Wingdings 3</vt:lpstr>
      <vt:lpstr>Office Theme</vt:lpstr>
      <vt:lpstr>D-Smart ML</vt:lpstr>
      <vt:lpstr>1) D-Smart ML Overview</vt:lpstr>
      <vt:lpstr>D-Smart ML Overview</vt:lpstr>
      <vt:lpstr>D-Smart ML Parameters</vt:lpstr>
      <vt:lpstr>D-Smart Main Components</vt:lpstr>
      <vt:lpstr>2) Algorithm Selection</vt:lpstr>
      <vt:lpstr>Metadata Extraction</vt:lpstr>
      <vt:lpstr>Knowledge Base</vt:lpstr>
      <vt:lpstr>Get Best Algorithm (1)</vt:lpstr>
      <vt:lpstr>Get Best Algorithm (2)</vt:lpstr>
      <vt:lpstr>3) Hyper-parameters Optimization</vt:lpstr>
      <vt:lpstr>Hyperband</vt:lpstr>
      <vt:lpstr>Hyperband (1)</vt:lpstr>
      <vt:lpstr>Hyperband (2)</vt:lpstr>
      <vt:lpstr>PowerPoint Presentation</vt:lpstr>
      <vt:lpstr>PowerPoint Presentation</vt:lpstr>
      <vt:lpstr>PowerPoint Presentation</vt:lpstr>
      <vt:lpstr>PowerPoint Presentation</vt:lpstr>
      <vt:lpstr>PowerPoint Presentation</vt:lpstr>
      <vt:lpstr>Hyperband (3)</vt:lpstr>
      <vt:lpstr>Model Parallelism (Spark ML Tuning)</vt:lpstr>
      <vt:lpstr>Model Parallelism (Spark ML Tuning)</vt:lpstr>
      <vt:lpstr>Model Parallelism (Spark ML Tuning)</vt:lpstr>
      <vt:lpstr>4) Implementation</vt:lpstr>
      <vt:lpstr>Spark Implementation (1)</vt:lpstr>
      <vt:lpstr>Spark Implementation (2)</vt:lpstr>
      <vt:lpstr>D-Smart Sequence Diagrams</vt:lpstr>
      <vt:lpstr>5) Result</vt:lpstr>
      <vt:lpstr>Accuracy vs. Data Percentage</vt:lpstr>
      <vt:lpstr>PowerPoint Presentation</vt:lpstr>
      <vt:lpstr>D-Smart ML vs. TransmogrifAI</vt:lpstr>
      <vt:lpstr>D-Smart ML vs. TransmogrifAI</vt:lpstr>
    </vt:vector>
  </TitlesOfParts>
  <Company>A15</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D-Smart ML</dc:title>
  <dc:creator>Ahmed Eissa</dc:creator>
  <cp:lastModifiedBy>Ahmed Eissa</cp:lastModifiedBy>
  <cp:revision>33</cp:revision>
  <dcterms:created xsi:type="dcterms:W3CDTF">2019-07-23T13:25:14Z</dcterms:created>
  <dcterms:modified xsi:type="dcterms:W3CDTF">2019-07-28T07:00:00Z</dcterms:modified>
</cp:coreProperties>
</file>