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5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2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1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1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925C-3E88-4B8C-A8FF-AA92DDD89FF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2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AdaBoostClassifier.html" TargetMode="External"/><Relationship Id="rId2" Type="http://schemas.openxmlformats.org/officeDocument/2006/relationships/hyperlink" Target="https://scikit-learn.org/stable/modules/generated/sklearn.ensemble.ExtraTreesClassifi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SmartML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Knowledgebase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5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 Creation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991395"/>
              </p:ext>
            </p:extLst>
          </p:nvPr>
        </p:nvGraphicFramePr>
        <p:xfrm>
          <a:off x="638502" y="5222054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val="4240850881"/>
                    </a:ext>
                  </a:extLst>
                </a:gridCol>
                <a:gridCol w="1734207">
                  <a:extLst>
                    <a:ext uri="{9D8B030D-6E8A-4147-A177-3AD203B41FA5}">
                      <a16:colId xmlns:a16="http://schemas.microsoft.com/office/drawing/2014/main" val="2085658737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2734027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Statistics and characteristics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Good/Bad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10183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16200000">
            <a:off x="4867603" y="439082"/>
            <a:ext cx="310053" cy="8768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76931" y="427256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10163505" y="3987636"/>
            <a:ext cx="310053" cy="1671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26596" y="4272569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8502" y="1934506"/>
            <a:ext cx="10515600" cy="1578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73 Datasets</a:t>
            </a:r>
          </a:p>
          <a:p>
            <a:r>
              <a:rPr lang="en-US" dirty="0" smtClean="0"/>
              <a:t>For each dataset we have 9 records, record per classifier.</a:t>
            </a:r>
          </a:p>
          <a:p>
            <a:r>
              <a:rPr lang="en-US" dirty="0" smtClean="0"/>
              <a:t>We have labeled each record as Good or Bad based (after testing the algorithm against the dataset and measure its metrics.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4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66952" y="2375333"/>
            <a:ext cx="10436772" cy="2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92783"/>
              </p:ext>
            </p:extLst>
          </p:nvPr>
        </p:nvGraphicFramePr>
        <p:xfrm>
          <a:off x="966952" y="2495909"/>
          <a:ext cx="104367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77">
                  <a:extLst>
                    <a:ext uri="{9D8B030D-6E8A-4147-A177-3AD203B41FA5}">
                      <a16:colId xmlns:a16="http://schemas.microsoft.com/office/drawing/2014/main" val="1513441672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920108250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3573248435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679447536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423831663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2938928697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2907636206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916373381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1250081613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1639186270"/>
                    </a:ext>
                  </a:extLst>
                </a:gridCol>
              </a:tblGrid>
              <a:tr h="32908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67238"/>
                  </a:ext>
                </a:extLst>
              </a:tr>
            </a:tbl>
          </a:graphicData>
        </a:graphic>
      </p:graphicFrame>
      <p:sp>
        <p:nvSpPr>
          <p:cNvPr id="7" name="Flowchart: Connector 6"/>
          <p:cNvSpPr/>
          <p:nvPr/>
        </p:nvSpPr>
        <p:spPr>
          <a:xfrm>
            <a:off x="7031422" y="2309495"/>
            <a:ext cx="115614" cy="11192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10336923" y="2322780"/>
            <a:ext cx="115614" cy="11192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9769365" y="2322779"/>
            <a:ext cx="115614" cy="11192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9322676" y="2320006"/>
            <a:ext cx="115614" cy="11192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7162801" y="2309495"/>
            <a:ext cx="115614" cy="11192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122277" y="2320006"/>
            <a:ext cx="115614" cy="11192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023945" y="2309495"/>
            <a:ext cx="115614" cy="11192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5586249" y="2320005"/>
            <a:ext cx="115614" cy="11192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8546" y="188100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91%</a:t>
            </a:r>
            <a:endParaRPr lang="en-US" sz="1200" dirty="0"/>
          </a:p>
        </p:txBody>
      </p:sp>
      <p:sp>
        <p:nvSpPr>
          <p:cNvPr id="16" name="Flowchart: Connector 15"/>
          <p:cNvSpPr/>
          <p:nvPr/>
        </p:nvSpPr>
        <p:spPr>
          <a:xfrm>
            <a:off x="4298733" y="2309495"/>
            <a:ext cx="115614" cy="11192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43181" y="188100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85%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096492" y="187607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1%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94424" y="187607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36861" y="187607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59%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961149" y="187855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50%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20969" y="187158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45%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37222" y="187855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39%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117652" y="188733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33%</a:t>
            </a:r>
            <a:endParaRPr 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252138" y="1576541"/>
            <a:ext cx="0" cy="16415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3045" y="3367613"/>
            <a:ext cx="773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Average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926075" y="3587391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60.33%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415750" y="1629830"/>
            <a:ext cx="0" cy="16415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55674" y="3408149"/>
            <a:ext cx="119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Best Accuracy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313684" y="3171873"/>
            <a:ext cx="2138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329448" y="1629830"/>
            <a:ext cx="0" cy="16415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63228" y="2913753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Std. Dev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9134168" y="313003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20.93%</a:t>
            </a:r>
            <a:endParaRPr lang="en-US" sz="1200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838200" y="4081430"/>
            <a:ext cx="10515600" cy="2543513"/>
          </a:xfrm>
        </p:spPr>
        <p:txBody>
          <a:bodyPr/>
          <a:lstStyle/>
          <a:p>
            <a:r>
              <a:rPr lang="en-US" dirty="0" smtClean="0"/>
              <a:t>Y1: </a:t>
            </a:r>
            <a:r>
              <a:rPr lang="en-US" sz="2400" dirty="0" smtClean="0"/>
              <a:t>the Algorithm with the best Accuracy and all Algorithms within 1 Standard Deviation rang will be marked as Good, other than that will be marked as bad</a:t>
            </a:r>
          </a:p>
          <a:p>
            <a:r>
              <a:rPr lang="en-US" dirty="0" smtClean="0"/>
              <a:t>Y2: </a:t>
            </a:r>
            <a:r>
              <a:rPr lang="en-US" sz="2400" dirty="0" smtClean="0"/>
              <a:t>the top 3 Algorithm with the highest Accuracy </a:t>
            </a:r>
            <a:r>
              <a:rPr lang="en-US" sz="2400" dirty="0"/>
              <a:t>will be marked as Good, other than that will be marked as </a:t>
            </a:r>
            <a:r>
              <a:rPr lang="en-US" sz="2400" dirty="0" smtClean="0"/>
              <a:t>bad</a:t>
            </a:r>
          </a:p>
          <a:p>
            <a:r>
              <a:rPr lang="en-US" dirty="0"/>
              <a:t>Y3</a:t>
            </a:r>
            <a:r>
              <a:rPr lang="en-US" sz="2400" dirty="0" smtClean="0"/>
              <a:t>: Mix between Y1 &amp; Y2 ( maximum three algorithms within one Std. Dev from the highest Accuracy)</a:t>
            </a:r>
            <a:endParaRPr lang="en-US" sz="2400" dirty="0"/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95891" y="1970941"/>
            <a:ext cx="2088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 Algorithms Accuracy:</a:t>
            </a:r>
            <a:endParaRPr lang="en-US" sz="1600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/>
          <a:lstStyle/>
          <a:p>
            <a:r>
              <a:rPr lang="en-US" dirty="0" smtClean="0"/>
              <a:t>Determine Good or Bad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3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16529"/>
          </a:xfrm>
        </p:spPr>
        <p:txBody>
          <a:bodyPr>
            <a:normAutofit/>
          </a:bodyPr>
          <a:lstStyle/>
          <a:p>
            <a:r>
              <a:rPr lang="en-US" dirty="0" smtClean="0"/>
              <a:t>Select Best Algorithm to Predict Dataset Good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0841"/>
            <a:ext cx="10515600" cy="2228193"/>
          </a:xfrm>
        </p:spPr>
        <p:txBody>
          <a:bodyPr/>
          <a:lstStyle/>
          <a:p>
            <a:r>
              <a:rPr lang="en-US" dirty="0" smtClean="0"/>
              <a:t>I have tried 9 algorithms against our Knowledge base</a:t>
            </a:r>
          </a:p>
          <a:p>
            <a:r>
              <a:rPr lang="en-US" dirty="0" smtClean="0"/>
              <a:t>I have divided the KB as 80% training &amp; 20% Testing</a:t>
            </a:r>
          </a:p>
          <a:p>
            <a:r>
              <a:rPr lang="en-US" dirty="0" smtClean="0"/>
              <a:t>I have measured (Accuracy, Precision, Recall &amp; F-Score)</a:t>
            </a:r>
          </a:p>
          <a:p>
            <a:r>
              <a:rPr lang="en-US" dirty="0" smtClean="0"/>
              <a:t>I have repeated the process for each label Y1, Y2 &amp; Y3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4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</p:spPr>
        <p:txBody>
          <a:bodyPr/>
          <a:lstStyle/>
          <a:p>
            <a:r>
              <a:rPr lang="en-US" dirty="0" smtClean="0"/>
              <a:t>Best Algorithm Metrics </a:t>
            </a:r>
            <a:r>
              <a:rPr lang="en-US" sz="3200" dirty="0" smtClean="0"/>
              <a:t>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106" t="28245" r="33395" b="27965"/>
          <a:stretch/>
        </p:blipFill>
        <p:spPr>
          <a:xfrm>
            <a:off x="2285999" y="1840830"/>
            <a:ext cx="7110664" cy="432461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254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</p:spPr>
        <p:txBody>
          <a:bodyPr/>
          <a:lstStyle/>
          <a:p>
            <a:r>
              <a:rPr lang="en-US" dirty="0" smtClean="0"/>
              <a:t>Best Algorithm Metrics </a:t>
            </a:r>
            <a:r>
              <a:rPr lang="en-US" sz="3200" dirty="0" smtClean="0"/>
              <a:t>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658" t="29369" r="32447" b="21930"/>
          <a:stretch/>
        </p:blipFill>
        <p:spPr>
          <a:xfrm>
            <a:off x="2285999" y="1660357"/>
            <a:ext cx="6894095" cy="461824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121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Algorithm to Predict Dataset Good Classifiers </a:t>
            </a:r>
            <a:r>
              <a:rPr lang="en-US" dirty="0" smtClean="0"/>
              <a:t>Result </a:t>
            </a:r>
            <a:r>
              <a:rPr lang="en-US" b="1" dirty="0" smtClean="0"/>
              <a:t>(Using Spark ML)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45292"/>
              </p:ext>
            </p:extLst>
          </p:nvPr>
        </p:nvGraphicFramePr>
        <p:xfrm>
          <a:off x="838200" y="1906002"/>
          <a:ext cx="7884695" cy="128236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28366">
                  <a:extLst>
                    <a:ext uri="{9D8B030D-6E8A-4147-A177-3AD203B41FA5}">
                      <a16:colId xmlns:a16="http://schemas.microsoft.com/office/drawing/2014/main" val="2662358564"/>
                    </a:ext>
                  </a:extLst>
                </a:gridCol>
                <a:gridCol w="2398386">
                  <a:extLst>
                    <a:ext uri="{9D8B030D-6E8A-4147-A177-3AD203B41FA5}">
                      <a16:colId xmlns:a16="http://schemas.microsoft.com/office/drawing/2014/main" val="3381555394"/>
                    </a:ext>
                  </a:extLst>
                </a:gridCol>
                <a:gridCol w="3057943">
                  <a:extLst>
                    <a:ext uri="{9D8B030D-6E8A-4147-A177-3AD203B41FA5}">
                      <a16:colId xmlns:a16="http://schemas.microsoft.com/office/drawing/2014/main" val="169529743"/>
                    </a:ext>
                  </a:extLst>
                </a:gridCol>
              </a:tblGrid>
              <a:tr h="25647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Best Algorithm (Y1)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776785"/>
                  </a:ext>
                </a:extLst>
              </a:tr>
              <a:tr h="256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Best Algorithm Accuracy</a:t>
                      </a:r>
                      <a:endParaRPr lang="en-US" sz="1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RandomForestClassifier</a:t>
                      </a:r>
                      <a:endParaRPr lang="en-US" sz="14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Accuracy = 0.7716535433070866</a:t>
                      </a:r>
                      <a:endParaRPr lang="en-US" sz="14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976941"/>
                  </a:ext>
                </a:extLst>
              </a:tr>
              <a:tr h="2564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RandomForestClassifier</a:t>
                      </a:r>
                      <a:endParaRPr lang="en-US" sz="14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Precision = 0.773168795077086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9331903"/>
                  </a:ext>
                </a:extLst>
              </a:tr>
              <a:tr h="2564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RandomForestClassifier</a:t>
                      </a:r>
                      <a:endParaRPr lang="en-US" sz="14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Recall = 0.7716535433070866</a:t>
                      </a:r>
                      <a:endParaRPr lang="en-US" sz="14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421108"/>
                  </a:ext>
                </a:extLst>
              </a:tr>
              <a:tr h="2564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F-Score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RandomForestClassifier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F-Score = 0.7723614446735694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9832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43670"/>
              </p:ext>
            </p:extLst>
          </p:nvPr>
        </p:nvGraphicFramePr>
        <p:xfrm>
          <a:off x="838197" y="3367586"/>
          <a:ext cx="7884697" cy="114490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28366">
                  <a:extLst>
                    <a:ext uri="{9D8B030D-6E8A-4147-A177-3AD203B41FA5}">
                      <a16:colId xmlns:a16="http://schemas.microsoft.com/office/drawing/2014/main" val="269511432"/>
                    </a:ext>
                  </a:extLst>
                </a:gridCol>
                <a:gridCol w="2398388">
                  <a:extLst>
                    <a:ext uri="{9D8B030D-6E8A-4147-A177-3AD203B41FA5}">
                      <a16:colId xmlns:a16="http://schemas.microsoft.com/office/drawing/2014/main" val="63751071"/>
                    </a:ext>
                  </a:extLst>
                </a:gridCol>
                <a:gridCol w="3057943">
                  <a:extLst>
                    <a:ext uri="{9D8B030D-6E8A-4147-A177-3AD203B41FA5}">
                      <a16:colId xmlns:a16="http://schemas.microsoft.com/office/drawing/2014/main" val="2280129108"/>
                    </a:ext>
                  </a:extLst>
                </a:gridCol>
              </a:tblGrid>
              <a:tr h="22454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Best Algorithm (Y2)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742644"/>
                  </a:ext>
                </a:extLst>
              </a:tr>
              <a:tr h="193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Accuracy = 0.7241379310344828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5577781"/>
                  </a:ext>
                </a:extLst>
              </a:tr>
              <a:tr h="193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Precision = 0.7215176606225763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7299916"/>
                  </a:ext>
                </a:extLst>
              </a:tr>
              <a:tr h="193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Recall = 0.7241379310344827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7861967"/>
                  </a:ext>
                </a:extLst>
              </a:tr>
              <a:tr h="193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F-Score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F-Score = 0.7226863372437494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34542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89562"/>
              </p:ext>
            </p:extLst>
          </p:nvPr>
        </p:nvGraphicFramePr>
        <p:xfrm>
          <a:off x="838197" y="4691710"/>
          <a:ext cx="7884697" cy="124830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28367">
                  <a:extLst>
                    <a:ext uri="{9D8B030D-6E8A-4147-A177-3AD203B41FA5}">
                      <a16:colId xmlns:a16="http://schemas.microsoft.com/office/drawing/2014/main" val="879275152"/>
                    </a:ext>
                  </a:extLst>
                </a:gridCol>
                <a:gridCol w="2398387">
                  <a:extLst>
                    <a:ext uri="{9D8B030D-6E8A-4147-A177-3AD203B41FA5}">
                      <a16:colId xmlns:a16="http://schemas.microsoft.com/office/drawing/2014/main" val="4177387934"/>
                    </a:ext>
                  </a:extLst>
                </a:gridCol>
                <a:gridCol w="3057943">
                  <a:extLst>
                    <a:ext uri="{9D8B030D-6E8A-4147-A177-3AD203B41FA5}">
                      <a16:colId xmlns:a16="http://schemas.microsoft.com/office/drawing/2014/main" val="826801649"/>
                    </a:ext>
                  </a:extLst>
                </a:gridCol>
              </a:tblGrid>
              <a:tr h="18026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Best Algorithm (Y3)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2403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Accuracy = 0.762589928057554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6572055"/>
                  </a:ext>
                </a:extLst>
              </a:tr>
              <a:tr h="32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Precision = 0.7526872619551419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054622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Recall = 0.762589928057554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4653090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F-Score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F-Score = 0.7540304643278981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7073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2147" y="2334127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62147" y="3755372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44990" y="5131196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9204159" y="2446031"/>
            <a:ext cx="50532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9204159" y="3847705"/>
            <a:ext cx="50532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204159" y="5223529"/>
            <a:ext cx="50532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Algorithm to Predict Dataset Good Classifiers </a:t>
            </a:r>
            <a:r>
              <a:rPr lang="en-US" dirty="0" smtClean="0"/>
              <a:t>Result</a:t>
            </a:r>
            <a:r>
              <a:rPr lang="en-US" b="1" dirty="0" smtClean="0"/>
              <a:t> (Using </a:t>
            </a:r>
            <a:r>
              <a:rPr lang="en-US" b="1" dirty="0" err="1" smtClean="0"/>
              <a:t>AutoSKLearn</a:t>
            </a:r>
            <a:r>
              <a:rPr lang="en-US" b="1" dirty="0" smtClean="0"/>
              <a:t>)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2142"/>
              </p:ext>
            </p:extLst>
          </p:nvPr>
        </p:nvGraphicFramePr>
        <p:xfrm>
          <a:off x="838200" y="1906002"/>
          <a:ext cx="7884695" cy="128236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28366">
                  <a:extLst>
                    <a:ext uri="{9D8B030D-6E8A-4147-A177-3AD203B41FA5}">
                      <a16:colId xmlns:a16="http://schemas.microsoft.com/office/drawing/2014/main" val="2662358564"/>
                    </a:ext>
                  </a:extLst>
                </a:gridCol>
                <a:gridCol w="2398386">
                  <a:extLst>
                    <a:ext uri="{9D8B030D-6E8A-4147-A177-3AD203B41FA5}">
                      <a16:colId xmlns:a16="http://schemas.microsoft.com/office/drawing/2014/main" val="3381555394"/>
                    </a:ext>
                  </a:extLst>
                </a:gridCol>
                <a:gridCol w="3057943">
                  <a:extLst>
                    <a:ext uri="{9D8B030D-6E8A-4147-A177-3AD203B41FA5}">
                      <a16:colId xmlns:a16="http://schemas.microsoft.com/office/drawing/2014/main" val="169529743"/>
                    </a:ext>
                  </a:extLst>
                </a:gridCol>
              </a:tblGrid>
              <a:tr h="25647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Best Algorithm (Y1)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776785"/>
                  </a:ext>
                </a:extLst>
              </a:tr>
              <a:tr h="256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Best Algorithm Accuracy</a:t>
                      </a:r>
                      <a:endParaRPr lang="en-US" sz="1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Extra Trees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Accuracy </a:t>
                      </a:r>
                      <a:r>
                        <a:rPr lang="en-US" sz="1400" u="none" strike="noStrike" dirty="0" smtClean="0">
                          <a:effectLst/>
                        </a:rPr>
                        <a:t>=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0.7835820895522388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976941"/>
                  </a:ext>
                </a:extLst>
              </a:tr>
              <a:tr h="2564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Extra Trees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Precision = 0.8513513513513513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9331903"/>
                  </a:ext>
                </a:extLst>
              </a:tr>
              <a:tr h="2564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Extra Trees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Recall = </a:t>
                      </a:r>
                      <a:r>
                        <a:rPr lang="en-US" sz="1400" u="none" strike="noStrike" dirty="0" smtClean="0">
                          <a:effectLst/>
                        </a:rPr>
                        <a:t>0.7777777777777778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421108"/>
                  </a:ext>
                </a:extLst>
              </a:tr>
              <a:tr h="2564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F-Score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Extra Trees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F-Score </a:t>
                      </a:r>
                      <a:r>
                        <a:rPr lang="en-US" sz="1400" u="none" strike="noStrike" dirty="0" smtClean="0">
                          <a:effectLst/>
                        </a:rPr>
                        <a:t>=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0.8129032258064517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9832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58445"/>
              </p:ext>
            </p:extLst>
          </p:nvPr>
        </p:nvGraphicFramePr>
        <p:xfrm>
          <a:off x="838197" y="3367586"/>
          <a:ext cx="7884697" cy="114490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28366">
                  <a:extLst>
                    <a:ext uri="{9D8B030D-6E8A-4147-A177-3AD203B41FA5}">
                      <a16:colId xmlns:a16="http://schemas.microsoft.com/office/drawing/2014/main" val="269511432"/>
                    </a:ext>
                  </a:extLst>
                </a:gridCol>
                <a:gridCol w="2398388">
                  <a:extLst>
                    <a:ext uri="{9D8B030D-6E8A-4147-A177-3AD203B41FA5}">
                      <a16:colId xmlns:a16="http://schemas.microsoft.com/office/drawing/2014/main" val="63751071"/>
                    </a:ext>
                  </a:extLst>
                </a:gridCol>
                <a:gridCol w="3057943">
                  <a:extLst>
                    <a:ext uri="{9D8B030D-6E8A-4147-A177-3AD203B41FA5}">
                      <a16:colId xmlns:a16="http://schemas.microsoft.com/office/drawing/2014/main" val="2280129108"/>
                    </a:ext>
                  </a:extLst>
                </a:gridCol>
              </a:tblGrid>
              <a:tr h="22454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Best Algorithm (Y2)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742644"/>
                  </a:ext>
                </a:extLst>
              </a:tr>
              <a:tr h="193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Accuracy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0.7681159420289855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5577781"/>
                  </a:ext>
                </a:extLst>
              </a:tr>
              <a:tr h="193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Precision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0.5510204081632653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7299916"/>
                  </a:ext>
                </a:extLst>
              </a:tr>
              <a:tr h="193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Recall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0.7297297297297297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7861967"/>
                  </a:ext>
                </a:extLst>
              </a:tr>
              <a:tr h="193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F-Score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F-Score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0.6279069767441859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34542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70900"/>
              </p:ext>
            </p:extLst>
          </p:nvPr>
        </p:nvGraphicFramePr>
        <p:xfrm>
          <a:off x="838197" y="4691710"/>
          <a:ext cx="7884697" cy="124830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28367">
                  <a:extLst>
                    <a:ext uri="{9D8B030D-6E8A-4147-A177-3AD203B41FA5}">
                      <a16:colId xmlns:a16="http://schemas.microsoft.com/office/drawing/2014/main" val="879275152"/>
                    </a:ext>
                  </a:extLst>
                </a:gridCol>
                <a:gridCol w="2398387">
                  <a:extLst>
                    <a:ext uri="{9D8B030D-6E8A-4147-A177-3AD203B41FA5}">
                      <a16:colId xmlns:a16="http://schemas.microsoft.com/office/drawing/2014/main" val="4177387934"/>
                    </a:ext>
                  </a:extLst>
                </a:gridCol>
                <a:gridCol w="3057943">
                  <a:extLst>
                    <a:ext uri="{9D8B030D-6E8A-4147-A177-3AD203B41FA5}">
                      <a16:colId xmlns:a16="http://schemas.microsoft.com/office/drawing/2014/main" val="826801649"/>
                    </a:ext>
                  </a:extLst>
                </a:gridCol>
              </a:tblGrid>
              <a:tr h="18026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Best Algorithm (Y3)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2403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Accuracy =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0.8409090909090909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6572055"/>
                  </a:ext>
                </a:extLst>
              </a:tr>
              <a:tr h="32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Precision =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0.6923076923076923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054622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Recall =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4653090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F-Score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F-Score =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0.7199999999999999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7073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2147" y="2334127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Extra Trees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62147" y="3755372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Extra Trees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44990" y="5131196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AdaBoost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9204159" y="2446031"/>
            <a:ext cx="50532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9204159" y="3847705"/>
            <a:ext cx="50532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204159" y="5223529"/>
            <a:ext cx="50532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527</Words>
  <Application>Microsoft Office PowerPoint</Application>
  <PresentationFormat>Widescreen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Distributed SmartML</vt:lpstr>
      <vt:lpstr>Knowledge Base Creation</vt:lpstr>
      <vt:lpstr>Determine Good or Bad Algorithm</vt:lpstr>
      <vt:lpstr>Select Best Algorithm to Predict Dataset Good Classifiers</vt:lpstr>
      <vt:lpstr>Best Algorithm Metrics (1)</vt:lpstr>
      <vt:lpstr>Best Algorithm Metrics (2)</vt:lpstr>
      <vt:lpstr>Best Algorithm to Predict Dataset Good Classifiers Result (Using Spark ML)</vt:lpstr>
      <vt:lpstr>Best Algorithm to Predict Dataset Good Classifiers Result (Using AutoSKLearn)</vt:lpstr>
    </vt:vector>
  </TitlesOfParts>
  <Company>A15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Eissa</dc:creator>
  <cp:lastModifiedBy>Ahmed Eissa</cp:lastModifiedBy>
  <cp:revision>15</cp:revision>
  <dcterms:created xsi:type="dcterms:W3CDTF">2019-05-26T10:12:18Z</dcterms:created>
  <dcterms:modified xsi:type="dcterms:W3CDTF">2019-06-01T12:18:49Z</dcterms:modified>
</cp:coreProperties>
</file>