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27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925C-3E88-4B8C-A8FF-AA92DDD89FF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657C-6538-4544-AB8B-7085A57B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SmartML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 Creation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991395"/>
              </p:ext>
            </p:extLst>
          </p:nvPr>
        </p:nvGraphicFramePr>
        <p:xfrm>
          <a:off x="638502" y="5222054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4240850881"/>
                    </a:ext>
                  </a:extLst>
                </a:gridCol>
                <a:gridCol w="1734207">
                  <a:extLst>
                    <a:ext uri="{9D8B030D-6E8A-4147-A177-3AD203B41FA5}">
                      <a16:colId xmlns:a16="http://schemas.microsoft.com/office/drawing/2014/main" val="2085658737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27340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Statistics and characteristics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Good/Bad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10183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16200000">
            <a:off x="4867603" y="439082"/>
            <a:ext cx="310053" cy="8768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6931" y="42725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10163505" y="3987636"/>
            <a:ext cx="310053" cy="1671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26596" y="4272569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8502" y="1934506"/>
            <a:ext cx="10515600" cy="1578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73 Datasets</a:t>
            </a:r>
          </a:p>
          <a:p>
            <a:r>
              <a:rPr lang="en-US" dirty="0" smtClean="0"/>
              <a:t>For each dataset we have 9 records, record per classifier.</a:t>
            </a:r>
          </a:p>
          <a:p>
            <a:r>
              <a:rPr lang="en-US" dirty="0" smtClean="0"/>
              <a:t>We have labeled each record as Good or Bad based (after testing the algorithm against the dataset and measure its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4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66952" y="2375333"/>
            <a:ext cx="10436772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2783"/>
              </p:ext>
            </p:extLst>
          </p:nvPr>
        </p:nvGraphicFramePr>
        <p:xfrm>
          <a:off x="966952" y="2495909"/>
          <a:ext cx="104367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77">
                  <a:extLst>
                    <a:ext uri="{9D8B030D-6E8A-4147-A177-3AD203B41FA5}">
                      <a16:colId xmlns:a16="http://schemas.microsoft.com/office/drawing/2014/main" val="1513441672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920108250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3573248435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679447536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423831663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2938928697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2907636206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916373381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1250081613"/>
                    </a:ext>
                  </a:extLst>
                </a:gridCol>
                <a:gridCol w="1043677">
                  <a:extLst>
                    <a:ext uri="{9D8B030D-6E8A-4147-A177-3AD203B41FA5}">
                      <a16:colId xmlns:a16="http://schemas.microsoft.com/office/drawing/2014/main" val="1639186270"/>
                    </a:ext>
                  </a:extLst>
                </a:gridCol>
              </a:tblGrid>
              <a:tr h="32908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7238"/>
                  </a:ext>
                </a:extLst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7031422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0336923" y="2322780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9769365" y="2322779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9322676" y="2320006"/>
            <a:ext cx="115614" cy="11192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7162801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122277" y="2320006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023945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586249" y="232000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168546" y="18810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91%</a:t>
            </a:r>
            <a:endParaRPr lang="en-US" sz="12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4298733" y="2309495"/>
            <a:ext cx="115614" cy="1119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43181" y="188100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85%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96492" y="187607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1%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4424" y="1876071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36861" y="187607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59%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61149" y="18785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420969" y="18715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45%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7222" y="18785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39%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117652" y="188733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33%</a:t>
            </a:r>
            <a:endParaRPr 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252138" y="1576541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3045" y="3367613"/>
            <a:ext cx="77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Average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926075" y="3587391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60.33%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415750" y="1629830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55674" y="3408149"/>
            <a:ext cx="11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Best Accuracy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313684" y="3171873"/>
            <a:ext cx="2138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29448" y="1629830"/>
            <a:ext cx="0" cy="16415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63228" y="2913753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 Std. Dev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9134168" y="313003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20.93%</a:t>
            </a:r>
            <a:endParaRPr lang="en-US" sz="1200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838200" y="4081430"/>
            <a:ext cx="10515600" cy="2543513"/>
          </a:xfrm>
        </p:spPr>
        <p:txBody>
          <a:bodyPr/>
          <a:lstStyle/>
          <a:p>
            <a:r>
              <a:rPr lang="en-US" dirty="0" smtClean="0"/>
              <a:t>Y1: </a:t>
            </a:r>
            <a:r>
              <a:rPr lang="en-US" sz="2400" dirty="0" smtClean="0"/>
              <a:t>the Algorithm with the best Accuracy and all Algorithms within 1 Standard Deviation rang will be marked as Good, other than that will be marked as bad</a:t>
            </a:r>
          </a:p>
          <a:p>
            <a:r>
              <a:rPr lang="en-US" dirty="0" smtClean="0"/>
              <a:t>Y2: </a:t>
            </a:r>
            <a:r>
              <a:rPr lang="en-US" sz="2400" dirty="0" smtClean="0"/>
              <a:t>the top 3 Algorithm with the highest Accuracy </a:t>
            </a:r>
            <a:r>
              <a:rPr lang="en-US" sz="2400" dirty="0"/>
              <a:t>will be marked as Good, other than that will be marked as </a:t>
            </a:r>
            <a:r>
              <a:rPr lang="en-US" sz="2400" dirty="0" smtClean="0"/>
              <a:t>bad</a:t>
            </a:r>
          </a:p>
          <a:p>
            <a:r>
              <a:rPr lang="en-US" dirty="0"/>
              <a:t>Y3</a:t>
            </a:r>
            <a:r>
              <a:rPr lang="en-US" sz="2400" dirty="0" smtClean="0"/>
              <a:t>: Mix between Y1 &amp; Y2 ( maximum three algorithms within one Std. Dev from the highest Accuracy)</a:t>
            </a:r>
            <a:endParaRPr lang="en-US" sz="2400" dirty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5891" y="1970941"/>
            <a:ext cx="2088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Algorithms Accuracy:</a:t>
            </a:r>
            <a:endParaRPr lang="en-US" sz="1600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r>
              <a:rPr lang="en-US" dirty="0" smtClean="0"/>
              <a:t>Determine Good or Bad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3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6529"/>
          </a:xfrm>
        </p:spPr>
        <p:txBody>
          <a:bodyPr>
            <a:normAutofit/>
          </a:bodyPr>
          <a:lstStyle/>
          <a:p>
            <a:r>
              <a:rPr lang="en-US" dirty="0" smtClean="0"/>
              <a:t>Select Best Algorithm to Predict Dataset Good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841"/>
            <a:ext cx="10515600" cy="2228193"/>
          </a:xfrm>
        </p:spPr>
        <p:txBody>
          <a:bodyPr/>
          <a:lstStyle/>
          <a:p>
            <a:r>
              <a:rPr lang="en-US" dirty="0" smtClean="0"/>
              <a:t>I have tried 9 algorithms against our Knowledge base</a:t>
            </a:r>
          </a:p>
          <a:p>
            <a:r>
              <a:rPr lang="en-US" dirty="0" smtClean="0"/>
              <a:t>I have divided the KB as 80% training &amp; 20% Testing</a:t>
            </a:r>
          </a:p>
          <a:p>
            <a:r>
              <a:rPr lang="en-US" dirty="0" smtClean="0"/>
              <a:t>I have measured (Accuracy, Precision, Recall &amp; F-Score)</a:t>
            </a:r>
          </a:p>
          <a:p>
            <a:r>
              <a:rPr lang="en-US" dirty="0" smtClean="0"/>
              <a:t>I have repeated the process for each label Y1, Y2 &amp; 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4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 smtClean="0"/>
              <a:t>Best Algorithm Metrics </a:t>
            </a:r>
            <a:r>
              <a:rPr lang="en-US" sz="3200" dirty="0" smtClean="0"/>
              <a:t>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06" t="28245" r="33395" b="27965"/>
          <a:stretch/>
        </p:blipFill>
        <p:spPr>
          <a:xfrm>
            <a:off x="2285999" y="1840830"/>
            <a:ext cx="7110664" cy="432461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25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 smtClean="0"/>
              <a:t>Best Algorithm Metrics </a:t>
            </a:r>
            <a:r>
              <a:rPr lang="en-US" sz="3200" dirty="0" smtClean="0"/>
              <a:t>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58" t="29369" r="32447" b="21930"/>
          <a:stretch/>
        </p:blipFill>
        <p:spPr>
          <a:xfrm>
            <a:off x="2285999" y="1660357"/>
            <a:ext cx="6894095" cy="461824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12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Algorithm to Predict Dataset Good Classifiers </a:t>
            </a:r>
            <a:r>
              <a:rPr lang="en-US" b="1" dirty="0" smtClean="0"/>
              <a:t>Result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45292"/>
              </p:ext>
            </p:extLst>
          </p:nvPr>
        </p:nvGraphicFramePr>
        <p:xfrm>
          <a:off x="838200" y="1906002"/>
          <a:ext cx="7884695" cy="128236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62358564"/>
                    </a:ext>
                  </a:extLst>
                </a:gridCol>
                <a:gridCol w="2398386">
                  <a:extLst>
                    <a:ext uri="{9D8B030D-6E8A-4147-A177-3AD203B41FA5}">
                      <a16:colId xmlns:a16="http://schemas.microsoft.com/office/drawing/2014/main" val="338155539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169529743"/>
                    </a:ext>
                  </a:extLst>
                </a:gridCol>
              </a:tblGrid>
              <a:tr h="2564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(Y1)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76785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Best Algorithm Accuracy</a:t>
                      </a:r>
                      <a:endParaRPr lang="en-US" sz="14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Accuracy = 0.7716535433070866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76941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Precision = 0.773168795077086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331903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RandomForestClassifier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Recall = 0.7716535433070866</a:t>
                      </a:r>
                      <a:endParaRPr lang="en-US" sz="14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421108"/>
                  </a:ext>
                </a:extLst>
              </a:tr>
              <a:tr h="2564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RandomForestClassifier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F-Score = 0.7723614446735694</a:t>
                      </a:r>
                      <a:endParaRPr lang="en-US" sz="14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9832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43670"/>
              </p:ext>
            </p:extLst>
          </p:nvPr>
        </p:nvGraphicFramePr>
        <p:xfrm>
          <a:off x="838197" y="3367586"/>
          <a:ext cx="7884697" cy="11449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6">
                  <a:extLst>
                    <a:ext uri="{9D8B030D-6E8A-4147-A177-3AD203B41FA5}">
                      <a16:colId xmlns:a16="http://schemas.microsoft.com/office/drawing/2014/main" val="269511432"/>
                    </a:ext>
                  </a:extLst>
                </a:gridCol>
                <a:gridCol w="2398388">
                  <a:extLst>
                    <a:ext uri="{9D8B030D-6E8A-4147-A177-3AD203B41FA5}">
                      <a16:colId xmlns:a16="http://schemas.microsoft.com/office/drawing/2014/main" val="63751071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2280129108"/>
                    </a:ext>
                  </a:extLst>
                </a:gridCol>
              </a:tblGrid>
              <a:tr h="2245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(Y2)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42644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= 0.7241379310344828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577781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= 0.7215176606225763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7299916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= 0.7241379310344827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861967"/>
                  </a:ext>
                </a:extLst>
              </a:tr>
              <a:tr h="193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= 0.7226863372437494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3454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89562"/>
              </p:ext>
            </p:extLst>
          </p:nvPr>
        </p:nvGraphicFramePr>
        <p:xfrm>
          <a:off x="838197" y="4691710"/>
          <a:ext cx="7884697" cy="124830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8367">
                  <a:extLst>
                    <a:ext uri="{9D8B030D-6E8A-4147-A177-3AD203B41FA5}">
                      <a16:colId xmlns:a16="http://schemas.microsoft.com/office/drawing/2014/main" val="879275152"/>
                    </a:ext>
                  </a:extLst>
                </a:gridCol>
                <a:gridCol w="2398387">
                  <a:extLst>
                    <a:ext uri="{9D8B030D-6E8A-4147-A177-3AD203B41FA5}">
                      <a16:colId xmlns:a16="http://schemas.microsoft.com/office/drawing/2014/main" val="4177387934"/>
                    </a:ext>
                  </a:extLst>
                </a:gridCol>
                <a:gridCol w="3057943">
                  <a:extLst>
                    <a:ext uri="{9D8B030D-6E8A-4147-A177-3AD203B41FA5}">
                      <a16:colId xmlns:a16="http://schemas.microsoft.com/office/drawing/2014/main" val="826801649"/>
                    </a:ext>
                  </a:extLst>
                </a:gridCol>
              </a:tblGrid>
              <a:tr h="18026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Best Algorithm (Y3)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2403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Accuracy = 0.762589928057554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572055"/>
                  </a:ext>
                </a:extLst>
              </a:tr>
              <a:tr h="326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 = 0.7526872619551419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054622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Recall = 0.762589928057554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653090"/>
                  </a:ext>
                </a:extLst>
              </a:tr>
              <a:tr h="180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Algorithm F-Score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DecisionTreeClassifier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F-Score = 0.7540304643278981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7073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2147" y="233412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62147" y="375537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44990" y="5131196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9204159" y="2446031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204159" y="3847705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04159" y="5223529"/>
            <a:ext cx="50532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Distributed SmartML</vt:lpstr>
      <vt:lpstr>Knowledge Base Creation</vt:lpstr>
      <vt:lpstr>Determine Good or Bad Algorithm</vt:lpstr>
      <vt:lpstr>Select Best Algorithm to Predict Dataset Good Classifiers</vt:lpstr>
      <vt:lpstr>Best Algorithm Metrics (1)</vt:lpstr>
      <vt:lpstr>Best Algorithm Metrics (2)</vt:lpstr>
      <vt:lpstr>Best Algorithm to Predict Dataset Good Classifiers Result</vt:lpstr>
    </vt:vector>
  </TitlesOfParts>
  <Company>A15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Eissa</dc:creator>
  <cp:lastModifiedBy>Ahmed Eissa</cp:lastModifiedBy>
  <cp:revision>11</cp:revision>
  <dcterms:created xsi:type="dcterms:W3CDTF">2019-05-26T10:12:18Z</dcterms:created>
  <dcterms:modified xsi:type="dcterms:W3CDTF">2019-05-26T12:34:52Z</dcterms:modified>
</cp:coreProperties>
</file>