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68" r:id="rId2"/>
  </p:sldMasterIdLst>
  <p:notesMasterIdLst>
    <p:notesMasterId r:id="rId33"/>
  </p:notesMasterIdLst>
  <p:sldIdLst>
    <p:sldId id="256" r:id="rId3"/>
    <p:sldId id="280" r:id="rId4"/>
    <p:sldId id="282" r:id="rId5"/>
    <p:sldId id="271" r:id="rId6"/>
    <p:sldId id="310" r:id="rId7"/>
    <p:sldId id="281" r:id="rId8"/>
    <p:sldId id="283" r:id="rId9"/>
    <p:sldId id="284" r:id="rId10"/>
    <p:sldId id="285" r:id="rId11"/>
    <p:sldId id="286" r:id="rId12"/>
    <p:sldId id="287" r:id="rId13"/>
    <p:sldId id="288" r:id="rId14"/>
    <p:sldId id="270" r:id="rId15"/>
    <p:sldId id="292" r:id="rId16"/>
    <p:sldId id="289" r:id="rId17"/>
    <p:sldId id="290" r:id="rId18"/>
    <p:sldId id="291" r:id="rId19"/>
    <p:sldId id="293" r:id="rId20"/>
    <p:sldId id="294" r:id="rId21"/>
    <p:sldId id="295" r:id="rId22"/>
    <p:sldId id="296" r:id="rId23"/>
    <p:sldId id="297" r:id="rId24"/>
    <p:sldId id="298" r:id="rId25"/>
    <p:sldId id="299" r:id="rId26"/>
    <p:sldId id="300" r:id="rId27"/>
    <p:sldId id="301" r:id="rId28"/>
    <p:sldId id="302" r:id="rId29"/>
    <p:sldId id="307" r:id="rId30"/>
    <p:sldId id="308" r:id="rId31"/>
    <p:sldId id="309" r:id="rId3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9" d="100"/>
          <a:sy n="149" d="100"/>
        </p:scale>
        <p:origin x="-464"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129465141"/>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Font typeface="Arial"/>
              <a:buNone/>
            </a:pPr>
            <a:endParaRPr sz="1800" b="0" i="0" u="none" strike="noStrike" cap="none" baseline="0"/>
          </a:p>
        </p:txBody>
      </p:sp>
      <p:sp>
        <p:nvSpPr>
          <p:cNvPr id="79" name="Shape 79"/>
          <p:cNvSpPr>
            <a:spLocks noGrp="1" noRot="1" noChangeAspect="1"/>
          </p:cNvSpPr>
          <p:nvPr>
            <p:ph type="sldImg" idx="2"/>
          </p:nvPr>
        </p:nvSpPr>
        <p:spPr>
          <a:xfrm>
            <a:off x="380996"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6" name="Shape 4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9" name="Shape 50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Next up is the “Scheduler”. The database used by the MDU sub-system is used by the scheduler as well. Along with that, the scheduler looks at the current configuration of the pipelines and materials.</a:t>
            </a:r>
          </a:p>
          <a:p>
            <a:pPr marL="0" marR="0" lvl="0" indent="0" algn="l" rtl="0">
              <a:spcBef>
                <a:spcPts val="0"/>
              </a:spcBef>
              <a:buFont typeface="Arial"/>
              <a:buNone/>
            </a:pPr>
            <a:endParaRPr sz="90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(TRANSITION) The scheduler’s job is to look at the modifications found by the MDU and the configuration (TRANSITION) and figure out which pipelines need to be triggered.</a:t>
            </a:r>
            <a:r>
              <a:rPr lang="en" sz="900">
                <a:latin typeface="Verdana"/>
                <a:ea typeface="Verdana"/>
                <a:cs typeface="Verdana"/>
                <a:sym typeface="Verdana"/>
              </a:rPr>
              <a:t> </a:t>
            </a:r>
            <a:r>
              <a:rPr lang="en" sz="900" b="0" i="0" u="none" strike="noStrike" cap="none" baseline="0">
                <a:latin typeface="Verdana"/>
                <a:ea typeface="Verdana"/>
                <a:cs typeface="Verdana"/>
                <a:sym typeface="Verdana"/>
              </a:rPr>
              <a:t>Suppose these (orange Git icons) are materials 1, 2 and 3. If a commit to material 1 is found, Go needs to run “Pipeline 1” with that modification. If a commit to material 3 is found, Go needs to run “Pipeline 2” with that modification. If a commit to material 2, the one in the middle, is found, then Go needs to run both pipelines “Pipeline 1” and “Pipeline 2”. Once it figures out what pipelines need to be triggered and with what modifications</a:t>
            </a: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(TRANSITION) it creates the jobs for the first stage of those pipelines. These jobs are put into the database.</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(TRANSITION) The pipelines are now said to be “Scheduled” and they become yellow on the dashboard.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Shape 54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49" name="Shape 54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As in the previous sub-systems, the work assignment sub-system uses the jobs that the scheduler put into the database. Consider a few agents which are associated with this Go server.</a:t>
            </a:r>
          </a:p>
          <a:p>
            <a:pPr marL="0" marR="0" lvl="0" indent="0" algn="l" rtl="0">
              <a:spcBef>
                <a:spcPts val="0"/>
              </a:spcBef>
              <a:buFont typeface="Arial"/>
              <a:buNone/>
            </a:pPr>
            <a:endParaRPr sz="90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(TRANSITION) The agents constantly ping the Go server, asking it whether there is any “work” they need to do.</a:t>
            </a:r>
          </a:p>
          <a:p>
            <a:pPr lvl="0" rtl="0">
              <a:spcBef>
                <a:spcPts val="0"/>
              </a:spcBef>
              <a:buSzPct val="25000"/>
              <a:buFont typeface="Arial"/>
              <a:buNone/>
            </a:pPr>
            <a:r>
              <a:rPr lang="en" sz="900" b="0" i="0" u="none" strike="noStrike" cap="none" baseline="0">
                <a:latin typeface="Verdana"/>
                <a:ea typeface="Verdana"/>
                <a:cs typeface="Verdana"/>
                <a:sym typeface="Verdana"/>
              </a:rPr>
              <a:t>(TRANSITION) When they get that from the agents, the work assigner goes to the database and sees if there are any jobs that are scheduled. (TRANSITION) It takes those jobs, sees if the environment and resources allow the job to be handed over to the agent which asked for work</a:t>
            </a:r>
          </a:p>
          <a:p>
            <a:pPr lvl="0" rtl="0">
              <a:spcBef>
                <a:spcPts val="0"/>
              </a:spcBef>
              <a:buSzPct val="25000"/>
              <a:buFont typeface="Arial"/>
              <a:buNone/>
            </a:pPr>
            <a:r>
              <a:rPr lang="en" sz="900" b="0" i="0" u="none" strike="noStrike" cap="none" baseline="0">
                <a:latin typeface="Verdana"/>
                <a:ea typeface="Verdana"/>
                <a:cs typeface="Verdana"/>
                <a:sym typeface="Verdana"/>
              </a:rPr>
              <a:t>(TRANSITION) </a:t>
            </a:r>
            <a:r>
              <a:rPr lang="en" sz="900">
                <a:solidFill>
                  <a:schemeClr val="dk1"/>
                </a:solidFill>
                <a:latin typeface="Verdana"/>
                <a:ea typeface="Verdana"/>
                <a:cs typeface="Verdana"/>
                <a:sym typeface="Verdana"/>
              </a:rPr>
              <a:t>if they are compatible </a:t>
            </a:r>
            <a:r>
              <a:rPr lang="en" sz="900" b="0" i="0" u="none" strike="noStrike" cap="none" baseline="0">
                <a:latin typeface="Verdana"/>
                <a:ea typeface="Verdana"/>
                <a:cs typeface="Verdana"/>
                <a:sym typeface="Verdana"/>
              </a:rPr>
              <a:t>assigns the job to the agent. (TRANSITION).</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Sometimes, the answer might be “NO WORK”, in which case the agent stays idle and then, pings again for work a few seconds later.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4" name="Shape 23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I’d mentioned “agents” earlier. Essentially, they are the workers of the whole system. This is where all the tasks mentioned earlier run. The agents can be put into different environments (TRANSITION). You can have some agents which are used only for deployment, some which are available on your development environments, etc. Also, the </a:t>
            </a:r>
            <a:r>
              <a:rPr lang="en" sz="1100" b="0" i="0" u="none" strike="noStrike" cap="none" baseline="0">
                <a:solidFill>
                  <a:schemeClr val="dk1"/>
                </a:solidFill>
              </a:rPr>
              <a:t>agents can be tagged with different “resources” (TRANSITION) and only jobs which correspond to those resources can run of the agents.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1" name="Shape 58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1. This is the first system user interacts with Go.</a:t>
            </a:r>
          </a:p>
          <a:p>
            <a:pPr marL="0" marR="0" lvl="0" indent="0" algn="l" rtl="0">
              <a:spcBef>
                <a:spcPts val="0"/>
              </a:spcBef>
              <a:buSzPct val="25000"/>
              <a:buFont typeface="Arial"/>
              <a:buNone/>
            </a:pPr>
            <a:r>
              <a:rPr lang="en" sz="900">
                <a:solidFill>
                  <a:schemeClr val="dk1"/>
                </a:solidFill>
                <a:latin typeface="Verdana"/>
                <a:ea typeface="Verdana"/>
                <a:cs typeface="Verdana"/>
                <a:sym typeface="Verdana"/>
              </a:rPr>
              <a:t>2. Allows users to configure pipeline/material/stage/job etc.</a:t>
            </a:r>
          </a:p>
          <a:p>
            <a:pPr marL="0" marR="0" lvl="0" indent="0" algn="l" rtl="0">
              <a:spcBef>
                <a:spcPts val="0"/>
              </a:spcBef>
              <a:buSzPct val="25000"/>
              <a:buFont typeface="Arial"/>
              <a:buNone/>
            </a:pPr>
            <a:r>
              <a:rPr lang="en" sz="900">
                <a:solidFill>
                  <a:schemeClr val="dk1"/>
                </a:solidFill>
                <a:latin typeface="Verdana"/>
                <a:ea typeface="Verdana"/>
                <a:cs typeface="Verdana"/>
                <a:sym typeface="Verdana"/>
              </a:rPr>
              <a:t>3. Configuration saved as xml.</a:t>
            </a:r>
          </a:p>
          <a:p>
            <a:pPr marL="0" marR="0" lvl="0" indent="0" algn="l" rtl="0">
              <a:spcBef>
                <a:spcPts val="0"/>
              </a:spcBef>
              <a:buSzPct val="25000"/>
              <a:buFont typeface="Arial"/>
              <a:buNone/>
            </a:pPr>
            <a:r>
              <a:rPr lang="en" sz="900">
                <a:solidFill>
                  <a:schemeClr val="dk1"/>
                </a:solidFill>
                <a:latin typeface="Verdana"/>
                <a:ea typeface="Verdana"/>
                <a:cs typeface="Verdana"/>
                <a:sym typeface="Verdana"/>
              </a:rPr>
              <a:t>4. Can view/edit configuration through Admin GUI or raw Config xml.</a:t>
            </a:r>
          </a:p>
          <a:p>
            <a:pPr marL="0" marR="0" lvl="0" indent="0" algn="l" rtl="0">
              <a:spcBef>
                <a:spcPts val="0"/>
              </a:spcBef>
              <a:buSzPct val="25000"/>
              <a:buFont typeface="Arial"/>
              <a:buNone/>
            </a:pPr>
            <a:r>
              <a:rPr lang="en" sz="900">
                <a:latin typeface="Verdana"/>
                <a:ea typeface="Verdana"/>
                <a:cs typeface="Verdana"/>
                <a:sym typeface="Verdana"/>
              </a:rPr>
              <a:t>5</a:t>
            </a:r>
            <a:r>
              <a:rPr lang="en" sz="900" b="0" i="0" u="none" strike="noStrike" cap="none" baseline="0">
                <a:latin typeface="Verdana"/>
                <a:ea typeface="Verdana"/>
                <a:cs typeface="Verdana"/>
                <a:sym typeface="Verdana"/>
              </a:rPr>
              <a:t>. Uses git to maintain config revisions. Every change is checked-in to </a:t>
            </a:r>
            <a:r>
              <a:rPr lang="en" sz="900">
                <a:latin typeface="Verdana"/>
                <a:ea typeface="Verdana"/>
                <a:cs typeface="Verdana"/>
                <a:sym typeface="Verdana"/>
              </a:rPr>
              <a:t>git repo.</a:t>
            </a:r>
          </a:p>
          <a:p>
            <a:pPr marL="0" marR="0" lvl="0" indent="0" algn="l" rtl="0">
              <a:spcBef>
                <a:spcPts val="0"/>
              </a:spcBef>
              <a:buSzPct val="25000"/>
              <a:buFont typeface="Arial"/>
              <a:buNone/>
            </a:pPr>
            <a:r>
              <a:rPr lang="en" sz="900">
                <a:solidFill>
                  <a:schemeClr val="dk1"/>
                </a:solidFill>
                <a:latin typeface="Verdana"/>
                <a:ea typeface="Verdana"/>
                <a:cs typeface="Verdana"/>
                <a:sym typeface="Verdana"/>
              </a:rPr>
              <a:t>6. Handle concurrent modification {uses git merge}.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5" name="Shape 55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1" name="Shape 56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7" name="Shape 56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87" name="Shape 58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92" name="Shape 59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23" name="Shape 6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Presentation Layer : Jquery, </a:t>
            </a:r>
            <a:r>
              <a:rPr lang="en" sz="900">
                <a:latin typeface="Verdana"/>
                <a:ea typeface="Verdana"/>
                <a:cs typeface="Verdana"/>
                <a:sym typeface="Verdana"/>
              </a:rPr>
              <a:t>S</a:t>
            </a:r>
            <a:r>
              <a:rPr lang="en" sz="900" b="0" i="0" u="none" strike="noStrike" cap="none" baseline="0">
                <a:latin typeface="Verdana"/>
                <a:ea typeface="Verdana"/>
                <a:cs typeface="Verdana"/>
                <a:sym typeface="Verdana"/>
              </a:rPr>
              <a:t>pring </a:t>
            </a:r>
            <a:r>
              <a:rPr lang="en" sz="900">
                <a:latin typeface="Verdana"/>
                <a:ea typeface="Verdana"/>
                <a:cs typeface="Verdana"/>
                <a:sym typeface="Verdana"/>
              </a:rPr>
              <a:t>MVC</a:t>
            </a:r>
            <a:r>
              <a:rPr lang="en" sz="900" b="0" i="0" u="none" strike="noStrike" cap="none" baseline="0">
                <a:latin typeface="Verdana"/>
                <a:ea typeface="Verdana"/>
                <a:cs typeface="Verdana"/>
                <a:sym typeface="Verdana"/>
              </a:rPr>
              <a:t>, </a:t>
            </a:r>
            <a:r>
              <a:rPr lang="en" sz="900">
                <a:latin typeface="Verdana"/>
                <a:ea typeface="Verdana"/>
                <a:cs typeface="Verdana"/>
                <a:sym typeface="Verdana"/>
              </a:rPr>
              <a:t>J</a:t>
            </a:r>
            <a:r>
              <a:rPr lang="en" sz="900" b="0" i="0" u="none" strike="noStrike" cap="none" baseline="0">
                <a:latin typeface="Verdana"/>
                <a:ea typeface="Verdana"/>
                <a:cs typeface="Verdana"/>
                <a:sym typeface="Verdana"/>
              </a:rPr>
              <a:t>ruby, </a:t>
            </a:r>
            <a:r>
              <a:rPr lang="en" sz="900">
                <a:latin typeface="Verdana"/>
                <a:ea typeface="Verdana"/>
                <a:cs typeface="Verdana"/>
                <a:sym typeface="Verdana"/>
              </a:rPr>
              <a:t>D</a:t>
            </a:r>
            <a:r>
              <a:rPr lang="en" sz="900" b="0" i="0" u="none" strike="noStrike" cap="none" baseline="0">
                <a:latin typeface="Verdana"/>
                <a:ea typeface="Verdana"/>
                <a:cs typeface="Verdana"/>
                <a:sym typeface="Verdana"/>
              </a:rPr>
              <a:t>3, Prototype, Angular.js {used for plugin UI}</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Plugins : Felix , OSGI, Angular.js</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Data access layer: iBatis, Hibernate</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Unit Testing : Hamcrest, Mockito, Junit</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Functional Testing : Twist</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Build : maven and build {packing in buildr, rest in maven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Shape 6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39" name="Shape 6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The flow of data when a web request is made. Browser to Jetty</a:t>
            </a:r>
            <a:r>
              <a:rPr lang="en" sz="900">
                <a:latin typeface="Verdana"/>
                <a:ea typeface="Verdana"/>
                <a:cs typeface="Verdana"/>
                <a:sym typeface="Verdana"/>
              </a:rPr>
              <a:t> (</a:t>
            </a:r>
            <a:r>
              <a:rPr lang="en" sz="900" b="0" i="0" u="none" strike="noStrike" cap="none" baseline="0">
                <a:latin typeface="Verdana"/>
                <a:ea typeface="Verdana"/>
                <a:cs typeface="Verdana"/>
                <a:sym typeface="Verdana"/>
              </a:rPr>
              <a:t>the web server)</a:t>
            </a:r>
            <a:r>
              <a:rPr lang="en" sz="900">
                <a:latin typeface="Verdana"/>
                <a:ea typeface="Verdana"/>
                <a:cs typeface="Verdana"/>
                <a:sym typeface="Verdana"/>
              </a:rPr>
              <a:t> -</a:t>
            </a:r>
            <a:r>
              <a:rPr lang="en" sz="900" b="0" i="0" u="none" strike="noStrike" cap="none" baseline="0">
                <a:latin typeface="Verdana"/>
                <a:ea typeface="Verdana"/>
                <a:cs typeface="Verdana"/>
                <a:sym typeface="Verdana"/>
              </a:rPr>
              <a:t> to Spring (Spring Web MVC)</a:t>
            </a:r>
            <a:r>
              <a:rPr lang="en" sz="900">
                <a:latin typeface="Verdana"/>
                <a:ea typeface="Verdana"/>
                <a:cs typeface="Verdana"/>
                <a:sym typeface="Verdana"/>
              </a:rPr>
              <a:t> -</a:t>
            </a:r>
            <a:r>
              <a:rPr lang="en" sz="900" b="0" i="0" u="none" strike="noStrike" cap="none" baseline="0">
                <a:latin typeface="Verdana"/>
                <a:ea typeface="Verdana"/>
                <a:cs typeface="Verdana"/>
                <a:sym typeface="Verdana"/>
              </a:rPr>
              <a:t> Rails (optional) </a:t>
            </a:r>
            <a:r>
              <a:rPr lang="en" sz="900">
                <a:latin typeface="Verdana"/>
                <a:ea typeface="Verdana"/>
                <a:cs typeface="Verdana"/>
                <a:sym typeface="Verdana"/>
              </a:rPr>
              <a:t>- to</a:t>
            </a:r>
            <a:r>
              <a:rPr lang="en" sz="900" b="0" i="0" u="none" strike="noStrike" cap="none" baseline="0">
                <a:latin typeface="Verdana"/>
                <a:ea typeface="Verdana"/>
                <a:cs typeface="Verdana"/>
                <a:sym typeface="Verdana"/>
              </a:rPr>
              <a:t> services written in Java.</a:t>
            </a: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They can access the configuration and database as needed, to do whatever they need to do.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44" name="Shape 6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Shape 6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1" name="Shape 65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Shape 6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58" name="Shape 65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Shape 6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65" name="Shape 66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r>
              <a:rPr lang="en-US" sz="1800" b="0" i="0" u="none" strike="noStrike" cap="none" baseline="0" dirty="0" smtClean="0"/>
              <a:t>Please use “</a:t>
            </a:r>
            <a:r>
              <a:rPr lang="en-US" sz="1800" b="0" i="0" u="none" strike="noStrike" cap="none" baseline="0" dirty="0" err="1" smtClean="0"/>
              <a:t>rails.new</a:t>
            </a:r>
            <a:r>
              <a:rPr lang="en-US" sz="1800" b="0" i="0" u="none" strike="noStrike" cap="none" baseline="0" dirty="0" smtClean="0"/>
              <a:t>” folder for writing all UI code. “rails” &amp; “velocity” are deprecated &amp; will be </a:t>
            </a:r>
            <a:r>
              <a:rPr lang="en-US" sz="1800" b="0" i="0" u="none" strike="noStrike" cap="none" baseline="0" smtClean="0"/>
              <a:t>removed soon.</a:t>
            </a:r>
            <a:endParaRPr sz="1800" b="0" i="0" u="none" strike="noStrike" cap="none" baseline="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Shape 6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2" name="Shape 67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79" name="Shape 67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Shape 7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23" name="Shape 72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Shape 7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0" name="Shape 7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 sz="900" b="0" i="0" u="none" strike="noStrike" cap="none" baseline="0">
                <a:solidFill>
                  <a:schemeClr val="dk1"/>
                </a:solidFill>
                <a:latin typeface="Verdana"/>
                <a:ea typeface="Verdana"/>
                <a:cs typeface="Verdana"/>
                <a:sym typeface="Verdana"/>
              </a:rPr>
              <a:t>There are many flows of data within the system. Let’s consider one of the main flows</a:t>
            </a:r>
            <a:r>
              <a:rPr lang="en" sz="900">
                <a:solidFill>
                  <a:schemeClr val="dk1"/>
                </a:solidFill>
                <a:latin typeface="Verdana"/>
                <a:ea typeface="Verdana"/>
                <a:cs typeface="Verdana"/>
                <a:sym typeface="Verdana"/>
              </a:rPr>
              <a:t>:</a:t>
            </a:r>
          </a:p>
          <a:p>
            <a:pPr marL="0" marR="0" lvl="0" indent="0" algn="l" rtl="0">
              <a:spcBef>
                <a:spcPts val="0"/>
              </a:spcBef>
              <a:buClr>
                <a:schemeClr val="dk1"/>
              </a:buClr>
              <a:buFont typeface="Arial"/>
              <a:buNone/>
            </a:pPr>
            <a:endParaRPr sz="900">
              <a:solidFill>
                <a:schemeClr val="dk1"/>
              </a:solidFill>
              <a:latin typeface="Verdana"/>
              <a:ea typeface="Verdana"/>
              <a:cs typeface="Verdana"/>
              <a:sym typeface="Verdana"/>
            </a:endParaRPr>
          </a:p>
          <a:p>
            <a:pPr marL="0" marR="0" lvl="0" indent="0" algn="l" rtl="0">
              <a:spcBef>
                <a:spcPts val="0"/>
              </a:spcBef>
              <a:buClr>
                <a:schemeClr val="dk1"/>
              </a:buClr>
              <a:buSzPct val="25000"/>
              <a:buFont typeface="Arial"/>
              <a:buNone/>
            </a:pPr>
            <a:r>
              <a:rPr lang="en" sz="900">
                <a:solidFill>
                  <a:schemeClr val="dk1"/>
                </a:solidFill>
                <a:latin typeface="Verdana"/>
                <a:ea typeface="Verdana"/>
                <a:cs typeface="Verdana"/>
                <a:sym typeface="Verdana"/>
              </a:rPr>
              <a:t>Setup: There is a repository. There is an instance of Go running which has a pipeline configured to watch the repository. Pipeline has 2 stage. First stage has 2 jobs while Second stage has 1. There is 1 agent available.</a:t>
            </a:r>
          </a:p>
          <a:p>
            <a:pPr marL="0" marR="0" lvl="0" indent="0" algn="l" rtl="0">
              <a:spcBef>
                <a:spcPts val="0"/>
              </a:spcBef>
              <a:buClr>
                <a:schemeClr val="dk1"/>
              </a:buClr>
              <a:buFont typeface="Arial"/>
              <a:buNone/>
            </a:pPr>
            <a:endParaRPr sz="900">
              <a:solidFill>
                <a:schemeClr val="dk1"/>
              </a:solidFill>
              <a:latin typeface="Verdana"/>
              <a:ea typeface="Verdana"/>
              <a:cs typeface="Verdana"/>
              <a:sym typeface="Verdana"/>
            </a:endParaRPr>
          </a:p>
          <a:p>
            <a:pPr marL="0" marR="0" lvl="0" indent="0" algn="l" rtl="0">
              <a:spcBef>
                <a:spcPts val="0"/>
              </a:spcBef>
              <a:buClr>
                <a:schemeClr val="dk1"/>
              </a:buClr>
              <a:buSzPct val="25000"/>
              <a:buFont typeface="Arial"/>
              <a:buNone/>
            </a:pPr>
            <a:r>
              <a:rPr lang="en" sz="900" b="0" i="0" u="none" strike="noStrike" cap="none" baseline="0">
                <a:solidFill>
                  <a:schemeClr val="dk1"/>
                </a:solidFill>
                <a:latin typeface="Verdana"/>
                <a:ea typeface="Verdana"/>
                <a:cs typeface="Verdana"/>
                <a:sym typeface="Verdana"/>
              </a:rPr>
              <a:t>(TRANSITION) </a:t>
            </a:r>
            <a:r>
              <a:rPr lang="en" sz="900">
                <a:solidFill>
                  <a:schemeClr val="dk1"/>
                </a:solidFill>
                <a:latin typeface="Verdana"/>
                <a:ea typeface="Verdana"/>
                <a:cs typeface="Verdana"/>
                <a:sym typeface="Verdana"/>
              </a:rPr>
              <a:t>A</a:t>
            </a:r>
            <a:r>
              <a:rPr lang="en" sz="900" b="0" i="0" u="none" strike="noStrike" cap="none" baseline="0">
                <a:solidFill>
                  <a:schemeClr val="dk1"/>
                </a:solidFill>
                <a:latin typeface="Verdana"/>
                <a:ea typeface="Verdana"/>
                <a:cs typeface="Verdana"/>
                <a:sym typeface="Verdana"/>
              </a:rPr>
              <a:t> person commits </a:t>
            </a:r>
            <a:r>
              <a:rPr lang="en" sz="900">
                <a:solidFill>
                  <a:schemeClr val="dk1"/>
                </a:solidFill>
                <a:latin typeface="Verdana"/>
                <a:ea typeface="Verdana"/>
                <a:cs typeface="Verdana"/>
                <a:sym typeface="Verdana"/>
              </a:rPr>
              <a:t>to the</a:t>
            </a:r>
            <a:r>
              <a:rPr lang="en" sz="900" b="0" i="0" u="none" strike="noStrike" cap="none" baseline="0">
                <a:solidFill>
                  <a:schemeClr val="dk1"/>
                </a:solidFill>
                <a:latin typeface="Verdana"/>
                <a:ea typeface="Verdana"/>
                <a:cs typeface="Verdana"/>
                <a:sym typeface="Verdana"/>
              </a:rPr>
              <a:t> repository.</a:t>
            </a:r>
          </a:p>
          <a:p>
            <a:pPr lvl="0" rtl="0">
              <a:spcBef>
                <a:spcPts val="0"/>
              </a:spcBef>
              <a:buClr>
                <a:schemeClr val="dk1"/>
              </a:buClr>
              <a:buSzPct val="25000"/>
              <a:buFont typeface="Arial"/>
              <a:buNone/>
            </a:pPr>
            <a:r>
              <a:rPr lang="en" sz="900" b="0" i="0" u="none" strike="noStrike" cap="none" baseline="0">
                <a:solidFill>
                  <a:schemeClr val="dk1"/>
                </a:solidFill>
                <a:latin typeface="Verdana"/>
                <a:ea typeface="Verdana"/>
                <a:cs typeface="Verdana"/>
                <a:sym typeface="Verdana"/>
              </a:rPr>
              <a:t>(TRANSITION) </a:t>
            </a:r>
            <a:r>
              <a:rPr lang="en" sz="900">
                <a:solidFill>
                  <a:schemeClr val="dk1"/>
                </a:solidFill>
                <a:latin typeface="Verdana"/>
                <a:ea typeface="Verdana"/>
                <a:cs typeface="Verdana"/>
                <a:sym typeface="Verdana"/>
              </a:rPr>
              <a:t>The</a:t>
            </a:r>
            <a:r>
              <a:rPr lang="en" sz="900" b="0" i="0" u="none" strike="noStrike" cap="none" baseline="0">
                <a:solidFill>
                  <a:schemeClr val="dk1"/>
                </a:solidFill>
                <a:latin typeface="Verdana"/>
                <a:ea typeface="Verdana"/>
                <a:cs typeface="Verdana"/>
                <a:sym typeface="Verdana"/>
              </a:rPr>
              <a:t> pipeline will be triggered i.e. </a:t>
            </a:r>
            <a:r>
              <a:rPr lang="en" sz="900">
                <a:solidFill>
                  <a:schemeClr val="dk1"/>
                </a:solidFill>
                <a:latin typeface="Verdana"/>
                <a:ea typeface="Verdana"/>
                <a:cs typeface="Verdana"/>
                <a:sym typeface="Verdana"/>
              </a:rPr>
              <a:t>F</a:t>
            </a:r>
            <a:r>
              <a:rPr lang="en" sz="900" b="0" i="0" u="none" strike="noStrike" cap="none" baseline="0">
                <a:solidFill>
                  <a:schemeClr val="dk1"/>
                </a:solidFill>
                <a:latin typeface="Verdana"/>
                <a:ea typeface="Verdana"/>
                <a:cs typeface="Verdana"/>
                <a:sym typeface="Verdana"/>
              </a:rPr>
              <a:t>irst stage of </a:t>
            </a:r>
            <a:r>
              <a:rPr lang="en" sz="900">
                <a:solidFill>
                  <a:schemeClr val="dk1"/>
                </a:solidFill>
                <a:latin typeface="Verdana"/>
                <a:ea typeface="Verdana"/>
                <a:cs typeface="Verdana"/>
                <a:sym typeface="Verdana"/>
              </a:rPr>
              <a:t>the </a:t>
            </a:r>
            <a:r>
              <a:rPr lang="en" sz="900" b="0" i="0" u="none" strike="noStrike" cap="none" baseline="0">
                <a:solidFill>
                  <a:schemeClr val="dk1"/>
                </a:solidFill>
                <a:latin typeface="Verdana"/>
                <a:ea typeface="Verdana"/>
                <a:cs typeface="Verdana"/>
                <a:sym typeface="Verdana"/>
              </a:rPr>
              <a:t>pipeline</a:t>
            </a:r>
            <a:r>
              <a:rPr lang="en" sz="900">
                <a:solidFill>
                  <a:schemeClr val="dk1"/>
                </a:solidFill>
                <a:latin typeface="Verdana"/>
                <a:ea typeface="Verdana"/>
                <a:cs typeface="Verdana"/>
                <a:sym typeface="Verdana"/>
              </a:rPr>
              <a:t> is</a:t>
            </a:r>
            <a:r>
              <a:rPr lang="en" sz="900" b="0" i="0" u="none" strike="noStrike" cap="none" baseline="0">
                <a:solidFill>
                  <a:schemeClr val="dk1"/>
                </a:solidFill>
                <a:latin typeface="Verdana"/>
                <a:ea typeface="Verdana"/>
                <a:cs typeface="Verdana"/>
                <a:sym typeface="Verdana"/>
              </a:rPr>
              <a:t> in “Yellow” / </a:t>
            </a:r>
            <a:r>
              <a:rPr lang="en" sz="900">
                <a:solidFill>
                  <a:schemeClr val="dk1"/>
                </a:solidFill>
                <a:latin typeface="Verdana"/>
                <a:ea typeface="Verdana"/>
                <a:cs typeface="Verdana"/>
                <a:sym typeface="Verdana"/>
              </a:rPr>
              <a:t>“scheduled”</a:t>
            </a:r>
            <a:r>
              <a:rPr lang="en" sz="900" b="0" i="0" u="none" strike="noStrike" cap="none" baseline="0">
                <a:solidFill>
                  <a:schemeClr val="dk1"/>
                </a:solidFill>
                <a:latin typeface="Verdana"/>
                <a:ea typeface="Verdana"/>
                <a:cs typeface="Verdana"/>
                <a:sym typeface="Verdana"/>
              </a:rPr>
              <a:t> state. Which means, </a:t>
            </a:r>
            <a:r>
              <a:rPr lang="en" sz="900">
                <a:solidFill>
                  <a:schemeClr val="dk1"/>
                </a:solidFill>
                <a:latin typeface="Verdana"/>
                <a:ea typeface="Verdana"/>
                <a:cs typeface="Verdana"/>
                <a:sym typeface="Verdana"/>
              </a:rPr>
              <a:t>all jobs of that stage (2) will be in “scheduled” state.</a:t>
            </a:r>
          </a:p>
          <a:p>
            <a:pPr marL="0" marR="0" lvl="0" indent="0" algn="l" rtl="0">
              <a:spcBef>
                <a:spcPts val="0"/>
              </a:spcBef>
              <a:buClr>
                <a:schemeClr val="dk1"/>
              </a:buClr>
              <a:buSzPct val="25000"/>
              <a:buFont typeface="Arial"/>
              <a:buNone/>
            </a:pPr>
            <a:r>
              <a:rPr lang="en" sz="900">
                <a:solidFill>
                  <a:schemeClr val="dk1"/>
                </a:solidFill>
                <a:latin typeface="Verdana"/>
                <a:ea typeface="Verdana"/>
                <a:cs typeface="Verdana"/>
                <a:sym typeface="Verdana"/>
              </a:rPr>
              <a:t>(TRANSITION) Go tries to find agents (which are idle) and assigns a job to an agent (if resource &amp; environment criteria match). Eventually all jobs will go through “scheduled” - “assigned” - “building” - “completing” - “completed” / “failed” states.</a:t>
            </a:r>
          </a:p>
          <a:p>
            <a:pPr marL="0" marR="0" lvl="0" indent="0" algn="l" rtl="0">
              <a:spcBef>
                <a:spcPts val="0"/>
              </a:spcBef>
              <a:buClr>
                <a:schemeClr val="dk1"/>
              </a:buClr>
              <a:buSzPct val="25000"/>
              <a:buFont typeface="Arial"/>
              <a:buNone/>
            </a:pPr>
            <a:r>
              <a:rPr lang="en" sz="900" b="0" i="0" u="none" strike="noStrike" cap="none" baseline="0">
                <a:solidFill>
                  <a:schemeClr val="dk1"/>
                </a:solidFill>
                <a:latin typeface="Verdana"/>
                <a:ea typeface="Verdana"/>
                <a:cs typeface="Verdana"/>
                <a:sym typeface="Verdana"/>
              </a:rPr>
              <a:t>(TRANSITION) After a while, the stage of pipeline</a:t>
            </a:r>
            <a:r>
              <a:rPr lang="en" sz="900">
                <a:solidFill>
                  <a:schemeClr val="dk1"/>
                </a:solidFill>
                <a:latin typeface="Verdana"/>
                <a:ea typeface="Verdana"/>
                <a:cs typeface="Verdana"/>
                <a:sym typeface="Verdana"/>
              </a:rPr>
              <a:t> will</a:t>
            </a:r>
            <a:r>
              <a:rPr lang="en" sz="900" b="0" i="0" u="none" strike="noStrike" cap="none" baseline="0">
                <a:solidFill>
                  <a:schemeClr val="dk1"/>
                </a:solidFill>
                <a:latin typeface="Verdana"/>
                <a:ea typeface="Verdana"/>
                <a:cs typeface="Verdana"/>
                <a:sym typeface="Verdana"/>
              </a:rPr>
              <a:t> either pass or fail, that is, go green or red</a:t>
            </a:r>
            <a:r>
              <a:rPr lang="en" sz="900">
                <a:solidFill>
                  <a:schemeClr val="dk1"/>
                </a:solidFill>
                <a:latin typeface="Verdana"/>
                <a:ea typeface="Verdana"/>
                <a:cs typeface="Verdana"/>
                <a:sym typeface="Verdana"/>
              </a:rPr>
              <a:t> based on state of jobs in the stage. If the First stage goes green then the Second stage will be “scheduled” and the cycle continues.</a:t>
            </a:r>
          </a:p>
          <a:p>
            <a:pPr marL="0" marR="0" lvl="0" indent="0" algn="l" rtl="0">
              <a:spcBef>
                <a:spcPts val="0"/>
              </a:spcBef>
              <a:buClr>
                <a:schemeClr val="dk1"/>
              </a:buClr>
              <a:buFont typeface="Arial"/>
              <a:buNone/>
            </a:pPr>
            <a:endParaRPr sz="900">
              <a:latin typeface="Verdana"/>
              <a:ea typeface="Verdana"/>
              <a:cs typeface="Verdana"/>
              <a:sym typeface="Verdana"/>
            </a:endParaRPr>
          </a:p>
          <a:p>
            <a:pPr marL="0" marR="0" lvl="0" indent="0" algn="l" rtl="0">
              <a:spcBef>
                <a:spcPts val="0"/>
              </a:spcBef>
              <a:buClr>
                <a:schemeClr val="dk1"/>
              </a:buClr>
              <a:buSzPct val="25000"/>
              <a:buFont typeface="Arial"/>
              <a:buNone/>
            </a:pPr>
            <a:r>
              <a:rPr lang="en" sz="900">
                <a:latin typeface="Verdana"/>
                <a:ea typeface="Verdana"/>
                <a:cs typeface="Verdana"/>
                <a:sym typeface="Verdana"/>
              </a:rPr>
              <a:t>Lets zoom into every stage individually.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Shape 7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38" name="Shape 738"/>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1" name="Shape 24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1100" b="0" i="0" u="none" strike="noStrike" cap="none" baseline="0"/>
              <a:t>Even though pipelines look like they’re unrelated to each other, the true power of Go becomes apparent when you chain pipelines together and use multiple different materials (typically, source code from different or the same repositories). Here, you can see a part of the set of Go pipelines used to build Go itself.</a:t>
            </a:r>
          </a:p>
          <a:p>
            <a:pPr marL="0" marR="0" lvl="0" indent="0" algn="l" rtl="0">
              <a:spcBef>
                <a:spcPts val="0"/>
              </a:spcBef>
              <a:buFont typeface="Arial"/>
              <a:buNone/>
            </a:pPr>
            <a:endParaRPr sz="1800" b="0" i="0" u="none" strike="noStrike" cap="none" baseline="0"/>
          </a:p>
          <a:p>
            <a:pPr marL="0" marR="0" lvl="0" indent="0" algn="l" rtl="0">
              <a:spcBef>
                <a:spcPts val="0"/>
              </a:spcBef>
              <a:buClr>
                <a:schemeClr val="dk1"/>
              </a:buClr>
              <a:buSzPct val="25000"/>
              <a:buFont typeface="Arial"/>
              <a:buNone/>
            </a:pPr>
            <a:r>
              <a:rPr lang="en" sz="1100" b="0" i="0" u="none" strike="noStrike" cap="none" baseline="0">
                <a:solidFill>
                  <a:schemeClr val="dk1"/>
                </a:solidFill>
              </a:rPr>
              <a:t>As you can see, a change made in a commit flows through different pipelines, each of which has multiple serial stages, each of which has multiple parallel jobs, each of which has mutliple tasks. There lies the power of Go, complex modeling and traceability. You can trace a commit all the way to production.</a:t>
            </a:r>
          </a:p>
          <a:p>
            <a:pPr marL="0" marR="0" lvl="0" indent="0" algn="l" rtl="0">
              <a:spcBef>
                <a:spcPts val="0"/>
              </a:spcBef>
              <a:buFont typeface="Arial"/>
              <a:buNone/>
            </a:pPr>
            <a:endParaRPr sz="1800" b="0" i="0" u="none" strike="noStrike" cap="none" baseline="0"/>
          </a:p>
          <a:p>
            <a:pPr marL="0" marR="0" lvl="0" indent="0" algn="l" rtl="0">
              <a:spcBef>
                <a:spcPts val="0"/>
              </a:spcBef>
              <a:buClr>
                <a:schemeClr val="dk1"/>
              </a:buClr>
              <a:buSzPct val="25000"/>
              <a:buFont typeface="Arial"/>
              <a:buNone/>
            </a:pPr>
            <a:r>
              <a:rPr lang="en" sz="1100" b="0" i="0" u="none" strike="noStrike" cap="none" baseline="0">
                <a:solidFill>
                  <a:schemeClr val="dk1"/>
                </a:solidFill>
              </a:rPr>
              <a:t>Here, we build code, run some tests, then build some plugins, package everything (build installers) and run acceptance and regression tests on the installers.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9" name="Shape 339"/>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4" name="Shape 3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1800" b="0" i="0" u="none" strike="noStrike" cap="none" baseline="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5" name="Shape 41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Shape 4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4" name="Shape 44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Let’s start with the MDU (Material Database Updater). Bad name. Has history.</a:t>
            </a:r>
          </a:p>
          <a:p>
            <a:pPr marL="0" marR="0" lvl="0" indent="0" algn="l" rtl="0">
              <a:spcBef>
                <a:spcPts val="0"/>
              </a:spcBef>
              <a:buFont typeface="Arial"/>
              <a:buNone/>
            </a:pPr>
            <a:endParaRPr sz="90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(TRANSITION). It runs off of a timer. (TRANSITION) Assuming you have some repositories (I’ll call them “Materials” from now on) setup, Go looks at the config and periodically, polls them</a:t>
            </a: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(3 TRANSITIONS). As a bit of an implementation detail, they’re not polled individually but in batches (usually of 10 materials at a time). If there is no new commit since the last time it was polled, nothing happens.</a:t>
            </a: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(TRANSITION) If </a:t>
            </a:r>
            <a:r>
              <a:rPr lang="en" sz="900">
                <a:latin typeface="Verdana"/>
                <a:ea typeface="Verdana"/>
                <a:cs typeface="Verdana"/>
                <a:sym typeface="Verdana"/>
              </a:rPr>
              <a:t>there are new commits however</a:t>
            </a:r>
            <a:r>
              <a:rPr lang="en" sz="900" b="0" i="0" u="none" strike="noStrike" cap="none" baseline="0">
                <a:latin typeface="Verdana"/>
                <a:ea typeface="Verdana"/>
                <a:cs typeface="Verdana"/>
                <a:sym typeface="Verdana"/>
              </a:rPr>
              <a:t>, details about these new commits are put into the database. These details are called “Modifications”.</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b="0" i="0" u="none" strike="noStrike" cap="none" baseline="0">
                <a:latin typeface="Verdana"/>
                <a:ea typeface="Verdana"/>
                <a:cs typeface="Verdana"/>
                <a:sym typeface="Verdana"/>
              </a:rPr>
              <a:t>At the level that we want to go into this today, that’s the main job of the MDU sub-system: to see new commits, and put modification details into the database.</a:t>
            </a:r>
          </a:p>
          <a:p>
            <a:pPr marL="0" marR="0" lvl="0" indent="0" algn="l" rtl="0">
              <a:spcBef>
                <a:spcPts val="0"/>
              </a:spcBef>
              <a:buFont typeface="Arial"/>
              <a:buNone/>
            </a:pPr>
            <a:endParaRPr sz="900" b="0" i="0" u="none" strike="noStrike" cap="none" baseline="0">
              <a:latin typeface="Verdana"/>
              <a:ea typeface="Verdana"/>
              <a:cs typeface="Verdana"/>
              <a:sym typeface="Verdana"/>
            </a:endParaRPr>
          </a:p>
          <a:p>
            <a:pPr marL="0" marR="0" lvl="0" indent="0" algn="l" rtl="0">
              <a:spcBef>
                <a:spcPts val="0"/>
              </a:spcBef>
              <a:buSzPct val="25000"/>
              <a:buFont typeface="Arial"/>
              <a:buNone/>
            </a:pPr>
            <a:r>
              <a:rPr lang="en" sz="900">
                <a:latin typeface="Verdana"/>
                <a:ea typeface="Verdana"/>
                <a:cs typeface="Verdana"/>
                <a:sym typeface="Verdana"/>
              </a:rPr>
              <a:t>For a new repo - “</a:t>
            </a:r>
            <a:r>
              <a:rPr lang="en" sz="900" b="0" i="0" u="none" strike="noStrike" cap="none" baseline="0">
                <a:latin typeface="Verdana"/>
                <a:ea typeface="Verdana"/>
                <a:cs typeface="Verdana"/>
                <a:sym typeface="Verdana"/>
              </a:rPr>
              <a:t>Latest</a:t>
            </a:r>
            <a:r>
              <a:rPr lang="en" sz="900">
                <a:latin typeface="Verdana"/>
                <a:ea typeface="Verdana"/>
                <a:cs typeface="Verdana"/>
                <a:sym typeface="Verdana"/>
              </a:rPr>
              <a:t>”</a:t>
            </a:r>
            <a:r>
              <a:rPr lang="en" sz="900" b="0" i="0" u="none" strike="noStrike" cap="none" baseline="0">
                <a:latin typeface="Verdana"/>
                <a:ea typeface="Verdana"/>
                <a:cs typeface="Verdana"/>
                <a:sym typeface="Verdana"/>
              </a:rPr>
              <a:t> modification </a:t>
            </a:r>
            <a:r>
              <a:rPr lang="en" sz="900">
                <a:latin typeface="Verdana"/>
                <a:ea typeface="Verdana"/>
                <a:cs typeface="Verdana"/>
                <a:sym typeface="Verdana"/>
              </a:rPr>
              <a:t>after that -</a:t>
            </a:r>
            <a:r>
              <a:rPr lang="en" sz="900" b="0" i="0" u="none" strike="noStrike" cap="none" baseline="0">
                <a:latin typeface="Verdana"/>
                <a:ea typeface="Verdana"/>
                <a:cs typeface="Verdana"/>
                <a:sym typeface="Verdana"/>
              </a:rPr>
              <a:t> Modification </a:t>
            </a:r>
            <a:r>
              <a:rPr lang="en" sz="900">
                <a:latin typeface="Verdana"/>
                <a:ea typeface="Verdana"/>
                <a:cs typeface="Verdana"/>
                <a:sym typeface="Verdana"/>
              </a:rPr>
              <a:t>“</a:t>
            </a:r>
            <a:r>
              <a:rPr lang="en" sz="900" b="0" i="0" u="none" strike="noStrike" cap="none" baseline="0">
                <a:latin typeface="Verdana"/>
                <a:ea typeface="Verdana"/>
                <a:cs typeface="Verdana"/>
                <a:sym typeface="Verdana"/>
              </a:rPr>
              <a:t>since </a:t>
            </a:r>
            <a:r>
              <a:rPr lang="en" sz="900">
                <a:latin typeface="Verdana"/>
                <a:ea typeface="Verdana"/>
                <a:cs typeface="Verdana"/>
                <a:sym typeface="Verdana"/>
              </a:rPr>
              <a:t>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0" name="Shape 45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Font typeface="Arial"/>
              <a:buNone/>
            </a:pPr>
            <a:endParaRPr sz="900">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685800" y="1583342"/>
            <a:ext cx="7772400" cy="1159856"/>
          </a:xfrm>
          <a:prstGeom prst="rect">
            <a:avLst/>
          </a:prstGeom>
        </p:spPr>
        <p:txBody>
          <a:bodyPr lIns="91425" tIns="91425" rIns="91425" bIns="91425" anchor="b" anchorCtr="0"/>
          <a:lstStyle>
            <a:lvl1pPr indent="304800" algn="ctr">
              <a:spcBef>
                <a:spcPts val="0"/>
              </a:spcBef>
              <a:buSzPct val="100000"/>
              <a:defRPr sz="4800"/>
            </a:lvl1pPr>
            <a:lvl2pPr indent="304800" algn="ctr">
              <a:spcBef>
                <a:spcPts val="0"/>
              </a:spcBef>
              <a:buSzPct val="100000"/>
              <a:defRPr sz="4800"/>
            </a:lvl2pPr>
            <a:lvl3pPr indent="304800" algn="ctr">
              <a:spcBef>
                <a:spcPts val="0"/>
              </a:spcBef>
              <a:buSzPct val="100000"/>
              <a:defRPr sz="4800"/>
            </a:lvl3pPr>
            <a:lvl4pPr indent="304800" algn="ctr">
              <a:spcBef>
                <a:spcPts val="0"/>
              </a:spcBef>
              <a:buSzPct val="100000"/>
              <a:defRPr sz="4800"/>
            </a:lvl4pPr>
            <a:lvl5pPr indent="304800" algn="ctr">
              <a:spcBef>
                <a:spcPts val="0"/>
              </a:spcBef>
              <a:buSzPct val="100000"/>
              <a:defRPr sz="4800"/>
            </a:lvl5pPr>
            <a:lvl6pPr indent="304800" algn="ctr">
              <a:spcBef>
                <a:spcPts val="0"/>
              </a:spcBef>
              <a:buSzPct val="100000"/>
              <a:defRPr sz="4800"/>
            </a:lvl6pPr>
            <a:lvl7pPr indent="304800" algn="ctr">
              <a:spcBef>
                <a:spcPts val="0"/>
              </a:spcBef>
              <a:buSzPct val="100000"/>
              <a:defRPr sz="4800"/>
            </a:lvl7pPr>
            <a:lvl8pPr indent="304800" algn="ctr">
              <a:spcBef>
                <a:spcPts val="0"/>
              </a:spcBef>
              <a:buSzPct val="100000"/>
              <a:defRPr sz="4800"/>
            </a:lvl8pPr>
            <a:lvl9pPr indent="304800" algn="ctr">
              <a:spcBef>
                <a:spcPts val="0"/>
              </a:spcBef>
              <a:buSzPct val="100000"/>
              <a:defRPr sz="4800"/>
            </a:lvl9pPr>
          </a:lstStyle>
          <a:p>
            <a:endParaRPr/>
          </a:p>
        </p:txBody>
      </p:sp>
      <p:sp>
        <p:nvSpPr>
          <p:cNvPr id="9" name="Shape 9"/>
          <p:cNvSpPr txBox="1">
            <a:spLocks noGrp="1"/>
          </p:cNvSpPr>
          <p:nvPr>
            <p:ph type="subTitle" idx="1"/>
          </p:nvPr>
        </p:nvSpPr>
        <p:spPr>
          <a:xfrm>
            <a:off x="685800" y="2840053"/>
            <a:ext cx="7772400" cy="784737"/>
          </a:xfrm>
          <a:prstGeom prst="rect">
            <a:avLst/>
          </a:prstGeom>
        </p:spPr>
        <p:txBody>
          <a:bodyPr lIns="91425" tIns="91425" rIns="91425" bIns="91425" anchor="t" anchorCtr="0"/>
          <a:lstStyle>
            <a:lvl1pPr marL="0" algn="ctr">
              <a:spcBef>
                <a:spcPts val="0"/>
              </a:spcBef>
              <a:buClr>
                <a:schemeClr val="dk2"/>
              </a:buClr>
              <a:buNone/>
              <a:defRPr>
                <a:solidFill>
                  <a:schemeClr val="dk2"/>
                </a:solidFill>
              </a:defRPr>
            </a:lvl1pPr>
            <a:lvl2pPr marL="0" indent="190500" algn="ctr">
              <a:spcBef>
                <a:spcPts val="0"/>
              </a:spcBef>
              <a:buClr>
                <a:schemeClr val="dk2"/>
              </a:buClr>
              <a:buSzPct val="100000"/>
              <a:buNone/>
              <a:defRPr sz="3000">
                <a:solidFill>
                  <a:schemeClr val="dk2"/>
                </a:solidFill>
              </a:defRPr>
            </a:lvl2pPr>
            <a:lvl3pPr marL="0" indent="190500" algn="ctr">
              <a:spcBef>
                <a:spcPts val="0"/>
              </a:spcBef>
              <a:buClr>
                <a:schemeClr val="dk2"/>
              </a:buClr>
              <a:buSzPct val="100000"/>
              <a:buNone/>
              <a:defRPr sz="3000">
                <a:solidFill>
                  <a:schemeClr val="dk2"/>
                </a:solidFill>
              </a:defRPr>
            </a:lvl3pPr>
            <a:lvl4pPr marL="0" indent="190500" algn="ctr">
              <a:spcBef>
                <a:spcPts val="0"/>
              </a:spcBef>
              <a:buClr>
                <a:schemeClr val="dk2"/>
              </a:buClr>
              <a:buSzPct val="100000"/>
              <a:buNone/>
              <a:defRPr sz="3000">
                <a:solidFill>
                  <a:schemeClr val="dk2"/>
                </a:solidFill>
              </a:defRPr>
            </a:lvl4pPr>
            <a:lvl5pPr marL="0" indent="190500" algn="ctr">
              <a:spcBef>
                <a:spcPts val="0"/>
              </a:spcBef>
              <a:buClr>
                <a:schemeClr val="dk2"/>
              </a:buClr>
              <a:buSzPct val="100000"/>
              <a:buNone/>
              <a:defRPr sz="3000">
                <a:solidFill>
                  <a:schemeClr val="dk2"/>
                </a:solidFill>
              </a:defRPr>
            </a:lvl5pPr>
            <a:lvl6pPr marL="0" indent="190500" algn="ctr">
              <a:spcBef>
                <a:spcPts val="0"/>
              </a:spcBef>
              <a:buClr>
                <a:schemeClr val="dk2"/>
              </a:buClr>
              <a:buSzPct val="100000"/>
              <a:buNone/>
              <a:defRPr sz="3000">
                <a:solidFill>
                  <a:schemeClr val="dk2"/>
                </a:solidFill>
              </a:defRPr>
            </a:lvl6pPr>
            <a:lvl7pPr marL="0" indent="190500" algn="ctr">
              <a:spcBef>
                <a:spcPts val="0"/>
              </a:spcBef>
              <a:buClr>
                <a:schemeClr val="dk2"/>
              </a:buClr>
              <a:buSzPct val="100000"/>
              <a:buNone/>
              <a:defRPr sz="3000">
                <a:solidFill>
                  <a:schemeClr val="dk2"/>
                </a:solidFill>
              </a:defRPr>
            </a:lvl7pPr>
            <a:lvl8pPr marL="0" indent="190500" algn="ctr">
              <a:spcBef>
                <a:spcPts val="0"/>
              </a:spcBef>
              <a:buClr>
                <a:schemeClr val="dk2"/>
              </a:buClr>
              <a:buSzPct val="100000"/>
              <a:buNone/>
              <a:defRPr sz="3000">
                <a:solidFill>
                  <a:schemeClr val="dk2"/>
                </a:solidFill>
              </a:defRPr>
            </a:lvl8pPr>
            <a:lvl9pPr marL="0" indent="190500" algn="ct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37"/>
        <p:cNvGrpSpPr/>
        <p:nvPr/>
      </p:nvGrpSpPr>
      <p:grpSpPr>
        <a:xfrm>
          <a:off x="0" y="0"/>
          <a:ext cx="0" cy="0"/>
          <a:chOff x="0" y="0"/>
          <a:chExt cx="0" cy="0"/>
        </a:xfrm>
      </p:grpSpPr>
      <p:sp>
        <p:nvSpPr>
          <p:cNvPr id="38" name="Shape 38"/>
          <p:cNvSpPr txBox="1">
            <a:spLocks noGrp="1"/>
          </p:cNvSpPr>
          <p:nvPr>
            <p:ph type="body" idx="1"/>
          </p:nvPr>
        </p:nvSpPr>
        <p:spPr>
          <a:xfrm>
            <a:off x="457200" y="4406307"/>
            <a:ext cx="8229600" cy="519520"/>
          </a:xfrm>
          <a:prstGeom prst="rect">
            <a:avLst/>
          </a:prstGeom>
          <a:noFill/>
          <a:ln>
            <a:noFill/>
          </a:ln>
        </p:spPr>
        <p:txBody>
          <a:bodyPr lIns="91425" tIns="91425" rIns="91425" bIns="91425" anchor="t" anchorCtr="0"/>
          <a:lstStyle>
            <a:lvl1pPr marL="285750" indent="-171450" algn="ctr" rtl="0">
              <a:spcBef>
                <a:spcPts val="360"/>
              </a:spcBef>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p:spTree>
      <p:nvGrpSpPr>
        <p:cNvPr id="1" name="Shape 40"/>
        <p:cNvGrpSpPr/>
        <p:nvPr/>
      </p:nvGrpSpPr>
      <p:grpSpPr>
        <a:xfrm>
          <a:off x="0" y="0"/>
          <a:ext cx="0" cy="0"/>
          <a:chOff x="0" y="0"/>
          <a:chExt cx="0" cy="0"/>
        </a:xfrm>
      </p:grpSpPr>
      <p:cxnSp>
        <p:nvCxnSpPr>
          <p:cNvPr id="41" name="Shape 41"/>
          <p:cNvCxnSpPr/>
          <p:nvPr/>
        </p:nvCxnSpPr>
        <p:spPr>
          <a:xfrm>
            <a:off x="866179" y="2169914"/>
            <a:ext cx="7420500" cy="900"/>
          </a:xfrm>
          <a:prstGeom prst="straightConnector1">
            <a:avLst/>
          </a:prstGeom>
          <a:noFill/>
          <a:ln w="25400" cap="flat">
            <a:solidFill>
              <a:schemeClr val="dk1"/>
            </a:solidFill>
            <a:prstDash val="solid"/>
            <a:miter/>
            <a:headEnd type="none" w="med" len="med"/>
            <a:tailEnd type="none" w="med" len="med"/>
          </a:ln>
        </p:spPr>
      </p:cxnSp>
      <p:cxnSp>
        <p:nvCxnSpPr>
          <p:cNvPr id="42" name="Shape 42"/>
          <p:cNvCxnSpPr/>
          <p:nvPr/>
        </p:nvCxnSpPr>
        <p:spPr>
          <a:xfrm>
            <a:off x="861712" y="3354492"/>
            <a:ext cx="7428299" cy="0"/>
          </a:xfrm>
          <a:prstGeom prst="straightConnector1">
            <a:avLst/>
          </a:prstGeom>
          <a:noFill/>
          <a:ln w="25400" cap="flat">
            <a:solidFill>
              <a:schemeClr val="dk1"/>
            </a:solidFill>
            <a:prstDash val="solid"/>
            <a:miter/>
            <a:headEnd type="none" w="med" len="med"/>
            <a:tailEnd type="none" w="med" len="med"/>
          </a:ln>
        </p:spPr>
      </p:cxnSp>
      <p:sp>
        <p:nvSpPr>
          <p:cNvPr id="43" name="Shape 43"/>
          <p:cNvSpPr txBox="1">
            <a:spLocks noGrp="1"/>
          </p:cNvSpPr>
          <p:nvPr>
            <p:ph type="title"/>
          </p:nvPr>
        </p:nvSpPr>
        <p:spPr>
          <a:xfrm>
            <a:off x="267887" y="2330648"/>
            <a:ext cx="8608200" cy="1004698"/>
          </a:xfrm>
          <a:prstGeom prst="rect">
            <a:avLst/>
          </a:prstGeom>
          <a:noFill/>
          <a:ln>
            <a:noFill/>
          </a:ln>
        </p:spPr>
        <p:txBody>
          <a:bodyPr lIns="91425" tIns="91425" rIns="91425" bIns="91425" anchor="ctr" anchorCtr="0"/>
          <a:lstStyle>
            <a:lvl1pPr algn="ct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4" name="Shape 44"/>
          <p:cNvSpPr txBox="1">
            <a:spLocks noGrp="1"/>
          </p:cNvSpPr>
          <p:nvPr>
            <p:ph type="body" idx="1"/>
          </p:nvPr>
        </p:nvSpPr>
        <p:spPr>
          <a:xfrm>
            <a:off x="1839515" y="3576339"/>
            <a:ext cx="5465098" cy="1158600"/>
          </a:xfrm>
          <a:prstGeom prst="rect">
            <a:avLst/>
          </a:prstGeom>
          <a:noFill/>
          <a:ln>
            <a:noFill/>
          </a:ln>
        </p:spPr>
        <p:txBody>
          <a:bodyPr lIns="91425" tIns="91425" rIns="91425" bIns="91425" anchor="t" anchorCtr="0"/>
          <a:lstStyle>
            <a:lvl1pPr algn="ctr" rtl="0">
              <a:lnSpc>
                <a:spcPct val="120000"/>
              </a:lnSpc>
              <a:spcBef>
                <a:spcPts val="0"/>
              </a:spcBef>
              <a:defRPr/>
            </a:lvl1pPr>
            <a:lvl2pPr algn="ctr" rtl="0">
              <a:lnSpc>
                <a:spcPct val="120000"/>
              </a:lnSpc>
              <a:spcBef>
                <a:spcPts val="0"/>
              </a:spcBef>
              <a:defRPr/>
            </a:lvl2pPr>
            <a:lvl3pPr algn="ctr" rtl="0">
              <a:lnSpc>
                <a:spcPct val="120000"/>
              </a:lnSpc>
              <a:spcBef>
                <a:spcPts val="0"/>
              </a:spcBef>
              <a:defRPr/>
            </a:lvl3pPr>
            <a:lvl4pPr algn="ctr" rtl="0">
              <a:lnSpc>
                <a:spcPct val="120000"/>
              </a:lnSpc>
              <a:spcBef>
                <a:spcPts val="0"/>
              </a:spcBef>
              <a:defRPr/>
            </a:lvl4pPr>
            <a:lvl5pPr algn="ctr" rtl="0">
              <a:lnSpc>
                <a:spcPct val="12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body" idx="2"/>
          </p:nvPr>
        </p:nvSpPr>
        <p:spPr>
          <a:xfrm>
            <a:off x="2869891" y="1406425"/>
            <a:ext cx="3412799" cy="405899"/>
          </a:xfrm>
          <a:prstGeom prst="rect">
            <a:avLst/>
          </a:prstGeom>
          <a:solidFill>
            <a:schemeClr val="dk1"/>
          </a:solidFill>
          <a:ln>
            <a:noFill/>
          </a:ln>
        </p:spPr>
        <p:txBody>
          <a:bodyPr lIns="91425" tIns="91425" rIns="91425" bIns="91425" anchor="ctr" anchorCtr="0"/>
          <a:lstStyle>
            <a:lvl1pPr algn="ctr" rtl="0">
              <a:lnSpc>
                <a:spcPct val="8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1464466" y="1553958"/>
            <a:ext cx="6215100" cy="2035199"/>
          </a:xfrm>
          <a:prstGeom prst="rect">
            <a:avLst/>
          </a:prstGeom>
          <a:noFill/>
          <a:ln>
            <a:noFill/>
          </a:ln>
        </p:spPr>
        <p:txBody>
          <a:bodyPr lIns="91425" tIns="91425" rIns="91425" bIns="91425" anchor="ctr" anchorCtr="0"/>
          <a:lstStyle>
            <a:lvl1pPr marL="0" indent="0" algn="ctr" rtl="0">
              <a:spcBef>
                <a:spcPts val="0"/>
              </a:spcBef>
              <a:buClr>
                <a:srgbClr val="808184"/>
              </a:buClr>
              <a:buFont typeface="Arial"/>
              <a:buNone/>
              <a:defRPr/>
            </a:lvl1pPr>
            <a:lvl2pPr marL="0" indent="0" algn="ctr" rtl="0">
              <a:spcBef>
                <a:spcPts val="0"/>
              </a:spcBef>
              <a:buClr>
                <a:srgbClr val="808184"/>
              </a:buClr>
              <a:buFont typeface="Arial"/>
              <a:buNone/>
              <a:defRPr/>
            </a:lvl2pPr>
            <a:lvl3pPr marL="0" indent="0" algn="ctr" rtl="0">
              <a:spcBef>
                <a:spcPts val="0"/>
              </a:spcBef>
              <a:buClr>
                <a:srgbClr val="808184"/>
              </a:buClr>
              <a:buFont typeface="Arial"/>
              <a:buNone/>
              <a:defRPr/>
            </a:lvl3pPr>
            <a:lvl4pPr marL="0" indent="0" algn="ctr" rtl="0">
              <a:spcBef>
                <a:spcPts val="0"/>
              </a:spcBef>
              <a:buClr>
                <a:srgbClr val="808184"/>
              </a:buClr>
              <a:buFont typeface="Arial"/>
              <a:buNone/>
              <a:defRPr/>
            </a:lvl4pPr>
            <a:lvl5pPr marL="0" indent="0" algn="ctr" rtl="0">
              <a:spcBef>
                <a:spcPts val="0"/>
              </a:spcBef>
              <a:buClr>
                <a:srgbClr val="808184"/>
              </a:buClr>
              <a:buFont typeface="Arial"/>
              <a:buNone/>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4" name="Shape 64"/>
          <p:cNvSpPr txBox="1">
            <a:spLocks noGrp="1"/>
          </p:cNvSpPr>
          <p:nvPr>
            <p:ph type="sldNum" idx="12"/>
          </p:nvPr>
        </p:nvSpPr>
        <p:spPr>
          <a:xfrm>
            <a:off x="8687470" y="4882305"/>
            <a:ext cx="188698" cy="1539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buClr>
                <a:srgbClr val="000000"/>
              </a:buClr>
              <a:buFont typeface="Arial"/>
              <a:buNone/>
              <a:defRPr/>
            </a:lvl1pPr>
            <a:lvl2pPr marL="292100" marR="0" indent="0" algn="l" rtl="0">
              <a:lnSpc>
                <a:spcPct val="100000"/>
              </a:lnSpc>
              <a:spcBef>
                <a:spcPts val="0"/>
              </a:spcBef>
              <a:spcAft>
                <a:spcPts val="0"/>
              </a:spcAft>
              <a:buClr>
                <a:srgbClr val="000000"/>
              </a:buClr>
              <a:buFont typeface="Arial"/>
              <a:buNone/>
              <a:defRPr/>
            </a:lvl2pPr>
            <a:lvl3pPr marL="584200" marR="0" indent="0" algn="l" rtl="0">
              <a:lnSpc>
                <a:spcPct val="100000"/>
              </a:lnSpc>
              <a:spcBef>
                <a:spcPts val="0"/>
              </a:spcBef>
              <a:spcAft>
                <a:spcPts val="0"/>
              </a:spcAft>
              <a:buClr>
                <a:srgbClr val="000000"/>
              </a:buClr>
              <a:buFont typeface="Arial"/>
              <a:buNone/>
              <a:defRPr/>
            </a:lvl3pPr>
            <a:lvl4pPr marL="889000" marR="0" indent="0" algn="l" rtl="0">
              <a:lnSpc>
                <a:spcPct val="100000"/>
              </a:lnSpc>
              <a:spcBef>
                <a:spcPts val="0"/>
              </a:spcBef>
              <a:spcAft>
                <a:spcPts val="0"/>
              </a:spcAft>
              <a:buClr>
                <a:srgbClr val="000000"/>
              </a:buClr>
              <a:buFont typeface="Arial"/>
              <a:buNone/>
              <a:defRPr/>
            </a:lvl4pPr>
            <a:lvl5pPr marL="1181100" marR="0" indent="0" algn="l" rtl="0">
              <a:lnSpc>
                <a:spcPct val="100000"/>
              </a:lnSpc>
              <a:spcBef>
                <a:spcPts val="0"/>
              </a:spcBef>
              <a:spcAft>
                <a:spcPts val="0"/>
              </a:spcAft>
              <a:buClr>
                <a:srgbClr val="000000"/>
              </a:buClr>
              <a:buFont typeface="Arial"/>
              <a:buNone/>
              <a:defRPr/>
            </a:lvl5pPr>
            <a:lvl6pPr marL="1473200" marR="0" indent="0" algn="l" rtl="0">
              <a:lnSpc>
                <a:spcPct val="100000"/>
              </a:lnSpc>
              <a:spcBef>
                <a:spcPts val="0"/>
              </a:spcBef>
              <a:spcAft>
                <a:spcPts val="0"/>
              </a:spcAft>
              <a:buClr>
                <a:srgbClr val="000000"/>
              </a:buClr>
              <a:buFont typeface="Arial"/>
              <a:buNone/>
              <a:defRPr/>
            </a:lvl6pPr>
            <a:lvl7pPr marL="1765300" marR="0" indent="0" algn="l" rtl="0">
              <a:lnSpc>
                <a:spcPct val="100000"/>
              </a:lnSpc>
              <a:spcBef>
                <a:spcPts val="0"/>
              </a:spcBef>
              <a:spcAft>
                <a:spcPts val="0"/>
              </a:spcAft>
              <a:buClr>
                <a:srgbClr val="000000"/>
              </a:buClr>
              <a:buFont typeface="Arial"/>
              <a:buNone/>
              <a:defRPr/>
            </a:lvl7pPr>
            <a:lvl8pPr marL="2057400" marR="0" indent="0" algn="l" rtl="0">
              <a:lnSpc>
                <a:spcPct val="100000"/>
              </a:lnSpc>
              <a:spcBef>
                <a:spcPts val="0"/>
              </a:spcBef>
              <a:spcAft>
                <a:spcPts val="0"/>
              </a:spcAft>
              <a:buClr>
                <a:srgbClr val="000000"/>
              </a:buClr>
              <a:buFont typeface="Arial"/>
              <a:buNone/>
              <a:defRPr/>
            </a:lvl8pPr>
            <a:lvl9pPr marL="2362200" marR="0" indent="0" algn="l" rtl="0">
              <a:lnSpc>
                <a:spcPct val="100000"/>
              </a:lnSpc>
              <a:spcBef>
                <a:spcPts val="0"/>
              </a:spcBef>
              <a:spcAft>
                <a:spcPts val="0"/>
              </a:spcAft>
              <a:buClr>
                <a:srgbClr val="000000"/>
              </a:buClr>
              <a:buFont typeface="Arial"/>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lt - Reversed">
    <p:bg>
      <p:bgPr>
        <a:solidFill>
          <a:schemeClr val="dk2"/>
        </a:solidFill>
        <a:effectLst/>
      </p:bgPr>
    </p:bg>
    <p:spTree>
      <p:nvGrpSpPr>
        <p:cNvPr id="1" name="Shape 67"/>
        <p:cNvGrpSpPr/>
        <p:nvPr/>
      </p:nvGrpSpPr>
      <p:grpSpPr>
        <a:xfrm>
          <a:off x="0" y="0"/>
          <a:ext cx="0" cy="0"/>
          <a:chOff x="0" y="0"/>
          <a:chExt cx="0" cy="0"/>
        </a:xfrm>
      </p:grpSpPr>
      <p:cxnSp>
        <p:nvCxnSpPr>
          <p:cNvPr id="68" name="Shape 68"/>
          <p:cNvCxnSpPr/>
          <p:nvPr/>
        </p:nvCxnSpPr>
        <p:spPr>
          <a:xfrm>
            <a:off x="375043" y="4084494"/>
            <a:ext cx="8394000" cy="900"/>
          </a:xfrm>
          <a:prstGeom prst="straightConnector1">
            <a:avLst/>
          </a:prstGeom>
          <a:noFill/>
          <a:ln w="25400" cap="flat">
            <a:solidFill>
              <a:schemeClr val="lt1"/>
            </a:solidFill>
            <a:prstDash val="solid"/>
            <a:miter/>
            <a:headEnd type="none" w="med" len="med"/>
            <a:tailEnd type="none" w="med" len="med"/>
          </a:ln>
        </p:spPr>
      </p:cxnSp>
      <p:pic>
        <p:nvPicPr>
          <p:cNvPr id="69" name="Shape 69"/>
          <p:cNvPicPr preferRelativeResize="0"/>
          <p:nvPr/>
        </p:nvPicPr>
        <p:blipFill rotWithShape="1">
          <a:blip r:embed="rId2"/>
          <a:srcRect/>
          <a:stretch/>
        </p:blipFill>
        <p:spPr>
          <a:xfrm>
            <a:off x="392906" y="401835"/>
            <a:ext cx="2893199" cy="336598"/>
          </a:xfrm>
          <a:prstGeom prst="rect">
            <a:avLst/>
          </a:prstGeom>
          <a:noFill/>
          <a:ln>
            <a:noFill/>
          </a:ln>
        </p:spPr>
      </p:pic>
      <p:sp>
        <p:nvSpPr>
          <p:cNvPr id="70" name="Shape 70"/>
          <p:cNvSpPr txBox="1">
            <a:spLocks noGrp="1"/>
          </p:cNvSpPr>
          <p:nvPr>
            <p:ph type="title"/>
          </p:nvPr>
        </p:nvSpPr>
        <p:spPr>
          <a:xfrm>
            <a:off x="379511" y="1007937"/>
            <a:ext cx="8385000" cy="2980199"/>
          </a:xfrm>
          <a:prstGeom prst="rect">
            <a:avLst/>
          </a:prstGeom>
          <a:noFill/>
          <a:ln>
            <a:noFill/>
          </a:ln>
        </p:spPr>
        <p:txBody>
          <a:bodyPr lIns="91425" tIns="91425" rIns="91425" bIns="91425" anchor="b" anchorCtr="0"/>
          <a:lstStyle>
            <a:lvl1pPr marL="0" marR="0" indent="0" algn="l" rtl="0">
              <a:lnSpc>
                <a:spcPct val="75000"/>
              </a:lnSpc>
              <a:spcBef>
                <a:spcPts val="0"/>
              </a:spcBef>
              <a:spcAft>
                <a:spcPts val="0"/>
              </a:spcAft>
              <a:buClr>
                <a:srgbClr val="FFFFFF"/>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1" name="Shape 71"/>
          <p:cNvSpPr txBox="1">
            <a:spLocks noGrp="1"/>
          </p:cNvSpPr>
          <p:nvPr>
            <p:ph type="body" idx="1"/>
          </p:nvPr>
        </p:nvSpPr>
        <p:spPr>
          <a:xfrm>
            <a:off x="375043" y="4239369"/>
            <a:ext cx="8394000" cy="602700"/>
          </a:xfrm>
          <a:prstGeom prst="rect">
            <a:avLst/>
          </a:prstGeom>
          <a:noFill/>
          <a:ln>
            <a:noFill/>
          </a:ln>
        </p:spPr>
        <p:txBody>
          <a:bodyPr lIns="91425" tIns="91425" rIns="91425" bIns="91425" anchor="t" anchorCtr="0"/>
          <a:lstStyle>
            <a:lvl1pPr rtl="0">
              <a:lnSpc>
                <a:spcPct val="110000"/>
              </a:lnSpc>
              <a:spcBef>
                <a:spcPts val="0"/>
              </a:spcBef>
              <a:defRPr/>
            </a:lvl1pPr>
            <a:lvl2pPr rtl="0">
              <a:lnSpc>
                <a:spcPct val="110000"/>
              </a:lnSpc>
              <a:spcBef>
                <a:spcPts val="0"/>
              </a:spcBef>
              <a:defRPr/>
            </a:lvl2pPr>
            <a:lvl3pPr rtl="0">
              <a:lnSpc>
                <a:spcPct val="110000"/>
              </a:lnSpc>
              <a:spcBef>
                <a:spcPts val="0"/>
              </a:spcBef>
              <a:defRPr/>
            </a:lvl3pPr>
            <a:lvl4pPr rtl="0">
              <a:lnSpc>
                <a:spcPct val="110000"/>
              </a:lnSpc>
              <a:spcBef>
                <a:spcPts val="0"/>
              </a:spcBef>
              <a:defRPr/>
            </a:lvl4pPr>
            <a:lvl5pPr rtl="0">
              <a:lnSpc>
                <a:spcPct val="110000"/>
              </a:lnSpc>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2" name="Shape 72"/>
          <p:cNvSpPr txBox="1">
            <a:spLocks noGrp="1"/>
          </p:cNvSpPr>
          <p:nvPr>
            <p:ph type="sldNum" idx="12"/>
          </p:nvPr>
        </p:nvSpPr>
        <p:spPr>
          <a:xfrm>
            <a:off x="8687470" y="4882305"/>
            <a:ext cx="188698" cy="1539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buClr>
                <a:srgbClr val="000000"/>
              </a:buClr>
              <a:buFont typeface="Arial"/>
              <a:buNone/>
              <a:defRPr/>
            </a:lvl1pPr>
            <a:lvl2pPr marL="292100" marR="0" indent="0" algn="l" rtl="0">
              <a:lnSpc>
                <a:spcPct val="100000"/>
              </a:lnSpc>
              <a:spcBef>
                <a:spcPts val="0"/>
              </a:spcBef>
              <a:spcAft>
                <a:spcPts val="0"/>
              </a:spcAft>
              <a:buClr>
                <a:srgbClr val="000000"/>
              </a:buClr>
              <a:buFont typeface="Arial"/>
              <a:buNone/>
              <a:defRPr/>
            </a:lvl2pPr>
            <a:lvl3pPr marL="584200" marR="0" indent="0" algn="l" rtl="0">
              <a:lnSpc>
                <a:spcPct val="100000"/>
              </a:lnSpc>
              <a:spcBef>
                <a:spcPts val="0"/>
              </a:spcBef>
              <a:spcAft>
                <a:spcPts val="0"/>
              </a:spcAft>
              <a:buClr>
                <a:srgbClr val="000000"/>
              </a:buClr>
              <a:buFont typeface="Arial"/>
              <a:buNone/>
              <a:defRPr/>
            </a:lvl3pPr>
            <a:lvl4pPr marL="889000" marR="0" indent="0" algn="l" rtl="0">
              <a:lnSpc>
                <a:spcPct val="100000"/>
              </a:lnSpc>
              <a:spcBef>
                <a:spcPts val="0"/>
              </a:spcBef>
              <a:spcAft>
                <a:spcPts val="0"/>
              </a:spcAft>
              <a:buClr>
                <a:srgbClr val="000000"/>
              </a:buClr>
              <a:buFont typeface="Arial"/>
              <a:buNone/>
              <a:defRPr/>
            </a:lvl4pPr>
            <a:lvl5pPr marL="1181100" marR="0" indent="0" algn="l" rtl="0">
              <a:lnSpc>
                <a:spcPct val="100000"/>
              </a:lnSpc>
              <a:spcBef>
                <a:spcPts val="0"/>
              </a:spcBef>
              <a:spcAft>
                <a:spcPts val="0"/>
              </a:spcAft>
              <a:buClr>
                <a:srgbClr val="000000"/>
              </a:buClr>
              <a:buFont typeface="Arial"/>
              <a:buNone/>
              <a:defRPr/>
            </a:lvl5pPr>
            <a:lvl6pPr marL="1473200" marR="0" indent="0" algn="l" rtl="0">
              <a:lnSpc>
                <a:spcPct val="100000"/>
              </a:lnSpc>
              <a:spcBef>
                <a:spcPts val="0"/>
              </a:spcBef>
              <a:spcAft>
                <a:spcPts val="0"/>
              </a:spcAft>
              <a:buClr>
                <a:srgbClr val="000000"/>
              </a:buClr>
              <a:buFont typeface="Arial"/>
              <a:buNone/>
              <a:defRPr/>
            </a:lvl6pPr>
            <a:lvl7pPr marL="1765300" marR="0" indent="0" algn="l" rtl="0">
              <a:lnSpc>
                <a:spcPct val="100000"/>
              </a:lnSpc>
              <a:spcBef>
                <a:spcPts val="0"/>
              </a:spcBef>
              <a:spcAft>
                <a:spcPts val="0"/>
              </a:spcAft>
              <a:buClr>
                <a:srgbClr val="000000"/>
              </a:buClr>
              <a:buFont typeface="Arial"/>
              <a:buNone/>
              <a:defRPr/>
            </a:lvl7pPr>
            <a:lvl8pPr marL="2057400" marR="0" indent="0" algn="l" rtl="0">
              <a:lnSpc>
                <a:spcPct val="100000"/>
              </a:lnSpc>
              <a:spcBef>
                <a:spcPts val="0"/>
              </a:spcBef>
              <a:spcAft>
                <a:spcPts val="0"/>
              </a:spcAft>
              <a:buClr>
                <a:srgbClr val="000000"/>
              </a:buClr>
              <a:buFont typeface="Arial"/>
              <a:buNone/>
              <a:defRPr/>
            </a:lvl8pPr>
            <a:lvl9pPr marL="2362200" marR="0" indent="0" algn="l" rtl="0">
              <a:lnSpc>
                <a:spcPct val="100000"/>
              </a:lnSpc>
              <a:spcBef>
                <a:spcPts val="0"/>
              </a:spcBef>
              <a:spcAft>
                <a:spcPts val="0"/>
              </a:spcAft>
              <a:buClr>
                <a:srgbClr val="000000"/>
              </a:buClr>
              <a:buFont typeface="Arial"/>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a:spcBef>
                <a:spcPts val="0"/>
              </a:spcBef>
              <a:defRPr/>
            </a:lvl1pPr>
            <a:lvl2pPr indent="457200">
              <a:spcBef>
                <a:spcPts val="0"/>
              </a:spcBef>
              <a:defRPr/>
            </a:lvl2pPr>
            <a:lvl3pPr indent="914400">
              <a:spcBef>
                <a:spcPts val="0"/>
              </a:spcBef>
              <a:defRPr/>
            </a:lvl3pPr>
            <a:lvl4pPr indent="1371600">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body" idx="1"/>
          </p:nvPr>
        </p:nvSpPr>
        <p:spPr>
          <a:xfrm>
            <a:off x="457200"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2"/>
          </p:nvPr>
        </p:nvSpPr>
        <p:spPr>
          <a:xfrm>
            <a:off x="4692273" y="1200150"/>
            <a:ext cx="3994525" cy="372568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4406309"/>
            <a:ext cx="8229600" cy="519520"/>
          </a:xfrm>
          <a:prstGeom prst="rect">
            <a:avLst/>
          </a:prstGeom>
        </p:spPr>
        <p:txBody>
          <a:bodyPr lIns="91425" tIns="91425" rIns="91425" bIns="91425" anchor="t" anchorCtr="0"/>
          <a:lstStyle>
            <a:lvl1pPr marL="285750" indent="-171450" algn="ctr">
              <a:spcBef>
                <a:spcPts val="360"/>
              </a:spcBef>
              <a:buSzPct val="1000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685800" y="1583341"/>
            <a:ext cx="7772400" cy="1159856"/>
          </a:xfrm>
          <a:prstGeom prst="rect">
            <a:avLst/>
          </a:prstGeom>
          <a:noFill/>
          <a:ln>
            <a:noFill/>
          </a:ln>
        </p:spPr>
        <p:txBody>
          <a:bodyPr lIns="91425" tIns="91425" rIns="91425" bIns="91425" anchor="b" anchorCtr="0"/>
          <a:lstStyle>
            <a:lvl1pPr marL="0" marR="0" indent="304800" algn="ctr" rtl="0">
              <a:lnSpc>
                <a:spcPct val="100000"/>
              </a:lnSpc>
              <a:spcBef>
                <a:spcPts val="0"/>
              </a:spcBef>
              <a:spcAft>
                <a:spcPts val="0"/>
              </a:spcAft>
              <a:buClr>
                <a:schemeClr val="dk1"/>
              </a:buClr>
              <a:buFont typeface="Arial"/>
              <a:buNone/>
              <a:defRPr/>
            </a:lvl1pPr>
            <a:lvl2pPr marL="0" marR="0" indent="304800" algn="ctr" rtl="0">
              <a:lnSpc>
                <a:spcPct val="100000"/>
              </a:lnSpc>
              <a:spcBef>
                <a:spcPts val="0"/>
              </a:spcBef>
              <a:spcAft>
                <a:spcPts val="0"/>
              </a:spcAft>
              <a:buClr>
                <a:schemeClr val="dk1"/>
              </a:buClr>
              <a:buFont typeface="Arial"/>
              <a:buNone/>
              <a:defRPr/>
            </a:lvl2pPr>
            <a:lvl3pPr marL="0" marR="0" indent="304800" algn="ctr" rtl="0">
              <a:spcBef>
                <a:spcPts val="0"/>
              </a:spcBef>
              <a:buClr>
                <a:schemeClr val="dk1"/>
              </a:buClr>
              <a:buFont typeface="Arial"/>
              <a:buNone/>
              <a:defRPr/>
            </a:lvl3pPr>
            <a:lvl4pPr marL="0" marR="0" indent="304800" algn="ctr" rtl="0">
              <a:spcBef>
                <a:spcPts val="0"/>
              </a:spcBef>
              <a:buClr>
                <a:schemeClr val="dk1"/>
              </a:buClr>
              <a:buFont typeface="Arial"/>
              <a:buNone/>
              <a:defRPr/>
            </a:lvl4pPr>
            <a:lvl5pPr marL="0" marR="0" indent="304800" algn="ctr" rtl="0">
              <a:spcBef>
                <a:spcPts val="0"/>
              </a:spcBef>
              <a:buClr>
                <a:schemeClr val="dk1"/>
              </a:buClr>
              <a:buFont typeface="Arial"/>
              <a:buNone/>
              <a:defRPr/>
            </a:lvl5pPr>
            <a:lvl6pPr marL="0" marR="0" indent="304800" algn="ctr" rtl="0">
              <a:spcBef>
                <a:spcPts val="0"/>
              </a:spcBef>
              <a:buClr>
                <a:schemeClr val="dk1"/>
              </a:buClr>
              <a:buFont typeface="Arial"/>
              <a:buNone/>
              <a:defRPr/>
            </a:lvl6pPr>
            <a:lvl7pPr marL="0" marR="0" indent="304800" algn="ctr" rtl="0">
              <a:spcBef>
                <a:spcPts val="0"/>
              </a:spcBef>
              <a:buClr>
                <a:schemeClr val="dk1"/>
              </a:buClr>
              <a:buFont typeface="Arial"/>
              <a:buNone/>
              <a:defRPr/>
            </a:lvl7pPr>
            <a:lvl8pPr marL="0" marR="0" indent="304800" algn="ctr" rtl="0">
              <a:spcBef>
                <a:spcPts val="0"/>
              </a:spcBef>
              <a:buClr>
                <a:schemeClr val="dk1"/>
              </a:buClr>
              <a:buFont typeface="Arial"/>
              <a:buNone/>
              <a:defRPr/>
            </a:lvl8pPr>
            <a:lvl9pPr marL="0" marR="0" indent="304800" algn="ctr" rtl="0">
              <a:spcBef>
                <a:spcPts val="0"/>
              </a:spcBef>
              <a:buClr>
                <a:schemeClr val="dk1"/>
              </a:buClr>
              <a:buFont typeface="Arial"/>
              <a:buNone/>
              <a:defRPr/>
            </a:lvl9pPr>
          </a:lstStyle>
          <a:p>
            <a:endParaRPr/>
          </a:p>
        </p:txBody>
      </p:sp>
      <p:sp>
        <p:nvSpPr>
          <p:cNvPr id="27" name="Shape 27"/>
          <p:cNvSpPr txBox="1">
            <a:spLocks noGrp="1"/>
          </p:cNvSpPr>
          <p:nvPr>
            <p:ph type="subTitle" idx="1"/>
          </p:nvPr>
        </p:nvSpPr>
        <p:spPr>
          <a:xfrm>
            <a:off x="685800" y="2840051"/>
            <a:ext cx="7772400" cy="784737"/>
          </a:xfrm>
          <a:prstGeom prst="rect">
            <a:avLst/>
          </a:prstGeom>
          <a:noFill/>
          <a:ln>
            <a:noFill/>
          </a:ln>
        </p:spPr>
        <p:txBody>
          <a:bodyPr lIns="91425" tIns="91425" rIns="91425" bIns="91425" anchor="t" anchorCtr="0"/>
          <a:lstStyle>
            <a:lvl1pPr marL="0" marR="0" indent="0" algn="ctr" rtl="0">
              <a:lnSpc>
                <a:spcPct val="100000"/>
              </a:lnSpc>
              <a:spcBef>
                <a:spcPts val="0"/>
              </a:spcBef>
              <a:spcAft>
                <a:spcPts val="0"/>
              </a:spcAft>
              <a:buClr>
                <a:schemeClr val="dk2"/>
              </a:buClr>
              <a:buFont typeface="Arial"/>
              <a:buNone/>
              <a:defRPr/>
            </a:lvl1pPr>
            <a:lvl2pPr marL="0" marR="0" indent="190500" algn="ctr" rtl="0">
              <a:lnSpc>
                <a:spcPct val="100000"/>
              </a:lnSpc>
              <a:spcBef>
                <a:spcPts val="0"/>
              </a:spcBef>
              <a:spcAft>
                <a:spcPts val="0"/>
              </a:spcAft>
              <a:buClr>
                <a:schemeClr val="dk2"/>
              </a:buClr>
              <a:buFont typeface="Arial"/>
              <a:buNone/>
              <a:defRPr/>
            </a:lvl2pPr>
            <a:lvl3pPr marL="0" marR="0" indent="190500" algn="ctr" rtl="0">
              <a:lnSpc>
                <a:spcPct val="100000"/>
              </a:lnSpc>
              <a:spcBef>
                <a:spcPts val="0"/>
              </a:spcBef>
              <a:spcAft>
                <a:spcPts val="0"/>
              </a:spcAft>
              <a:buClr>
                <a:schemeClr val="dk2"/>
              </a:buClr>
              <a:buFont typeface="Arial"/>
              <a:buNone/>
              <a:defRPr/>
            </a:lvl3pPr>
            <a:lvl4pPr marL="0" marR="0" indent="190500" algn="ctr" rtl="0">
              <a:lnSpc>
                <a:spcPct val="100000"/>
              </a:lnSpc>
              <a:spcBef>
                <a:spcPts val="0"/>
              </a:spcBef>
              <a:spcAft>
                <a:spcPts val="0"/>
              </a:spcAft>
              <a:buClr>
                <a:schemeClr val="dk2"/>
              </a:buClr>
              <a:buFont typeface="Arial"/>
              <a:buNone/>
              <a:defRPr/>
            </a:lvl4pPr>
            <a:lvl5pPr marL="0" marR="0" indent="190500" algn="ctr" rtl="0">
              <a:lnSpc>
                <a:spcPct val="100000"/>
              </a:lnSpc>
              <a:spcBef>
                <a:spcPts val="0"/>
              </a:spcBef>
              <a:spcAft>
                <a:spcPts val="0"/>
              </a:spcAft>
              <a:buClr>
                <a:schemeClr val="dk2"/>
              </a:buClr>
              <a:buFont typeface="Arial"/>
              <a:buNone/>
              <a:defRPr/>
            </a:lvl5pPr>
            <a:lvl6pPr marL="0" marR="0" indent="190500" algn="ctr" rtl="0">
              <a:lnSpc>
                <a:spcPct val="100000"/>
              </a:lnSpc>
              <a:spcBef>
                <a:spcPts val="0"/>
              </a:spcBef>
              <a:spcAft>
                <a:spcPts val="0"/>
              </a:spcAft>
              <a:buClr>
                <a:schemeClr val="dk2"/>
              </a:buClr>
              <a:buFont typeface="Arial"/>
              <a:buNone/>
              <a:defRPr/>
            </a:lvl6pPr>
            <a:lvl7pPr marL="0" marR="0" indent="190500" algn="ctr" rtl="0">
              <a:lnSpc>
                <a:spcPct val="100000"/>
              </a:lnSpc>
              <a:spcBef>
                <a:spcPts val="0"/>
              </a:spcBef>
              <a:spcAft>
                <a:spcPts val="0"/>
              </a:spcAft>
              <a:buClr>
                <a:schemeClr val="dk2"/>
              </a:buClr>
              <a:buFont typeface="Arial"/>
              <a:buNone/>
              <a:defRPr/>
            </a:lvl7pPr>
            <a:lvl8pPr marL="0" marR="0" indent="190500" algn="ctr" rtl="0">
              <a:lnSpc>
                <a:spcPct val="100000"/>
              </a:lnSpc>
              <a:spcBef>
                <a:spcPts val="0"/>
              </a:spcBef>
              <a:spcAft>
                <a:spcPts val="0"/>
              </a:spcAft>
              <a:buClr>
                <a:schemeClr val="dk2"/>
              </a:buClr>
              <a:buFont typeface="Arial"/>
              <a:buNone/>
              <a:defRPr/>
            </a:lvl8pPr>
            <a:lvl9pPr marL="0" marR="0" indent="190500" algn="ctr" rtl="0">
              <a:lnSpc>
                <a:spcPct val="100000"/>
              </a:lnSpc>
              <a:spcBef>
                <a:spcPts val="0"/>
              </a:spcBef>
              <a:spcAft>
                <a:spcPts val="0"/>
              </a:spcAft>
              <a:buClr>
                <a:schemeClr val="dk2"/>
              </a:buClr>
              <a:buFont typeface="Arial"/>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rtl="0">
              <a:spcBef>
                <a:spcPts val="0"/>
              </a:spcBef>
              <a:defRPr/>
            </a:lvl1pPr>
            <a:lvl2pPr indent="457200" rtl="0">
              <a:spcBef>
                <a:spcPts val="0"/>
              </a:spcBef>
              <a:defRPr/>
            </a:lvl2pPr>
            <a:lvl3pPr indent="914400" rtl="0">
              <a:spcBef>
                <a:spcPts val="0"/>
              </a:spcBef>
              <a:defRPr/>
            </a:lvl3pPr>
            <a:lvl4pPr indent="13716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457200" y="1200150"/>
            <a:ext cx="3994524" cy="372567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2"/>
          </p:nvPr>
        </p:nvSpPr>
        <p:spPr>
          <a:xfrm>
            <a:off x="4692273" y="1200150"/>
            <a:ext cx="3994524" cy="372567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250"/>
          </a:xfrm>
          <a:prstGeom prst="rect">
            <a:avLst/>
          </a:prstGeom>
        </p:spPr>
        <p:txBody>
          <a:bodyPr lIns="91425" tIns="91425" rIns="91425" bIns="91425" anchor="b" anchorCtr="0"/>
          <a:lstStyle>
            <a:lvl1pPr marL="0">
              <a:spcBef>
                <a:spcPts val="0"/>
              </a:spcBef>
              <a:buClr>
                <a:schemeClr val="dk1"/>
              </a:buClr>
              <a:buSzPct val="100000"/>
              <a:buNone/>
              <a:defRPr sz="3600" b="1">
                <a:solidFill>
                  <a:schemeClr val="dk1"/>
                </a:solidFill>
              </a:defRPr>
            </a:lvl1pPr>
            <a:lvl2pPr marL="0" indent="228600">
              <a:spcBef>
                <a:spcPts val="0"/>
              </a:spcBef>
              <a:buClr>
                <a:schemeClr val="dk1"/>
              </a:buClr>
              <a:buSzPct val="100000"/>
              <a:buNone/>
              <a:defRPr sz="3600" b="1">
                <a:solidFill>
                  <a:schemeClr val="dk1"/>
                </a:solidFill>
              </a:defRPr>
            </a:lvl2pPr>
            <a:lvl3pPr marL="0" indent="228600">
              <a:spcBef>
                <a:spcPts val="0"/>
              </a:spcBef>
              <a:buClr>
                <a:schemeClr val="dk1"/>
              </a:buClr>
              <a:buSzPct val="100000"/>
              <a:buNone/>
              <a:defRPr sz="3600" b="1">
                <a:solidFill>
                  <a:schemeClr val="dk1"/>
                </a:solidFill>
              </a:defRPr>
            </a:lvl3pPr>
            <a:lvl4pPr marL="0" indent="228600">
              <a:spcBef>
                <a:spcPts val="0"/>
              </a:spcBef>
              <a:buClr>
                <a:schemeClr val="dk1"/>
              </a:buClr>
              <a:buSzPct val="100000"/>
              <a:buNone/>
              <a:defRPr sz="3600" b="1">
                <a:solidFill>
                  <a:schemeClr val="dk1"/>
                </a:solidFill>
              </a:defRPr>
            </a:lvl4pPr>
            <a:lvl5pPr marL="0" indent="228600">
              <a:spcBef>
                <a:spcPts val="0"/>
              </a:spcBef>
              <a:buClr>
                <a:schemeClr val="dk1"/>
              </a:buClr>
              <a:buSzPct val="100000"/>
              <a:buNone/>
              <a:defRPr sz="3600" b="1">
                <a:solidFill>
                  <a:schemeClr val="dk1"/>
                </a:solidFill>
              </a:defRPr>
            </a:lvl5pPr>
            <a:lvl6pPr marL="0" indent="228600">
              <a:spcBef>
                <a:spcPts val="0"/>
              </a:spcBef>
              <a:buClr>
                <a:schemeClr val="dk1"/>
              </a:buClr>
              <a:buSzPct val="100000"/>
              <a:buNone/>
              <a:defRPr sz="3600" b="1">
                <a:solidFill>
                  <a:schemeClr val="dk1"/>
                </a:solidFill>
              </a:defRPr>
            </a:lvl6pPr>
            <a:lvl7pPr marL="0" indent="228600">
              <a:spcBef>
                <a:spcPts val="0"/>
              </a:spcBef>
              <a:buClr>
                <a:schemeClr val="dk1"/>
              </a:buClr>
              <a:buSzPct val="100000"/>
              <a:buNone/>
              <a:defRPr sz="3600" b="1">
                <a:solidFill>
                  <a:schemeClr val="dk1"/>
                </a:solidFill>
              </a:defRPr>
            </a:lvl7pPr>
            <a:lvl8pPr marL="0" indent="228600">
              <a:spcBef>
                <a:spcPts val="0"/>
              </a:spcBef>
              <a:buClr>
                <a:schemeClr val="dk1"/>
              </a:buClr>
              <a:buSzPct val="100000"/>
              <a:buNone/>
              <a:defRPr sz="3600" b="1">
                <a:solidFill>
                  <a:schemeClr val="dk1"/>
                </a:solidFill>
              </a:defRPr>
            </a:lvl8pPr>
            <a:lvl9pPr marL="0" indent="22860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457200" y="1200150"/>
            <a:ext cx="8229600" cy="3725680"/>
          </a:xfrm>
          <a:prstGeom prst="rect">
            <a:avLst/>
          </a:prstGeom>
        </p:spPr>
        <p:txBody>
          <a:bodyPr lIns="91425" tIns="91425" rIns="91425" bIns="91425" anchor="t" anchorCtr="0"/>
          <a:lstStyle>
            <a:lvl1pPr marL="342900" indent="-152400">
              <a:spcBef>
                <a:spcPts val="600"/>
              </a:spcBef>
              <a:buClr>
                <a:schemeClr val="dk1"/>
              </a:buClr>
              <a:buSzPct val="100000"/>
              <a:defRPr sz="3000">
                <a:solidFill>
                  <a:schemeClr val="dk1"/>
                </a:solidFill>
              </a:defRPr>
            </a:lvl1pPr>
            <a:lvl2pPr marL="742950" indent="-133350">
              <a:spcBef>
                <a:spcPts val="480"/>
              </a:spcBef>
              <a:buClr>
                <a:schemeClr val="dk1"/>
              </a:buClr>
              <a:buSzPct val="100000"/>
              <a:defRPr sz="2400">
                <a:solidFill>
                  <a:schemeClr val="dk1"/>
                </a:solidFill>
              </a:defRPr>
            </a:lvl2pPr>
            <a:lvl3pPr marL="1143000" indent="-76200">
              <a:spcBef>
                <a:spcPts val="480"/>
              </a:spcBef>
              <a:buClr>
                <a:schemeClr val="dk1"/>
              </a:buClr>
              <a:buSzPct val="100000"/>
              <a:defRPr sz="2400">
                <a:solidFill>
                  <a:schemeClr val="dk1"/>
                </a:solidFill>
              </a:defRPr>
            </a:lvl3pPr>
            <a:lvl4pPr marL="1600200" indent="-114300">
              <a:spcBef>
                <a:spcPts val="360"/>
              </a:spcBef>
              <a:buClr>
                <a:schemeClr val="dk1"/>
              </a:buClr>
              <a:buSzPct val="100000"/>
              <a:defRPr sz="1800">
                <a:solidFill>
                  <a:schemeClr val="dk1"/>
                </a:solidFill>
              </a:defRPr>
            </a:lvl4pPr>
            <a:lvl5pPr marL="2057400" indent="-114300">
              <a:spcBef>
                <a:spcPts val="360"/>
              </a:spcBef>
              <a:buClr>
                <a:schemeClr val="dk1"/>
              </a:buClr>
              <a:buSzPct val="100000"/>
              <a:defRPr sz="1800">
                <a:solidFill>
                  <a:schemeClr val="dk1"/>
                </a:solidFill>
              </a:defRPr>
            </a:lvl5pPr>
            <a:lvl6pPr marL="2514600" indent="-114300">
              <a:spcBef>
                <a:spcPts val="360"/>
              </a:spcBef>
              <a:buClr>
                <a:schemeClr val="dk1"/>
              </a:buClr>
              <a:buSzPct val="100000"/>
              <a:defRPr sz="1800">
                <a:solidFill>
                  <a:schemeClr val="dk1"/>
                </a:solidFill>
              </a:defRPr>
            </a:lvl6pPr>
            <a:lvl7pPr marL="2971800" indent="-114300">
              <a:spcBef>
                <a:spcPts val="360"/>
              </a:spcBef>
              <a:buClr>
                <a:schemeClr val="dk1"/>
              </a:buClr>
              <a:buSzPct val="100000"/>
              <a:defRPr sz="1800">
                <a:solidFill>
                  <a:schemeClr val="dk1"/>
                </a:solidFill>
              </a:defRPr>
            </a:lvl7pPr>
            <a:lvl8pPr marL="3429000" indent="-114300">
              <a:spcBef>
                <a:spcPts val="360"/>
              </a:spcBef>
              <a:buClr>
                <a:schemeClr val="dk1"/>
              </a:buClr>
              <a:buSzPct val="100000"/>
              <a:defRPr sz="1800">
                <a:solidFill>
                  <a:schemeClr val="dk1"/>
                </a:solidFill>
              </a:defRPr>
            </a:lvl8pPr>
            <a:lvl9pPr marL="3886200" indent="-114300">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buClr>
                <a:schemeClr val="dk1"/>
              </a:buClr>
              <a:buFont typeface="Arial"/>
              <a:buNone/>
              <a:defRPr/>
            </a:lvl1pPr>
            <a:lvl2pPr marL="0" marR="0" indent="228600" algn="l" rtl="0">
              <a:lnSpc>
                <a:spcPct val="100000"/>
              </a:lnSpc>
              <a:spcBef>
                <a:spcPts val="0"/>
              </a:spcBef>
              <a:spcAft>
                <a:spcPts val="0"/>
              </a:spcAft>
              <a:buClr>
                <a:schemeClr val="dk1"/>
              </a:buClr>
              <a:buFont typeface="Arial"/>
              <a:buNone/>
              <a:defRPr/>
            </a:lvl2pPr>
            <a:lvl3pPr marL="0" marR="0" indent="228600" algn="l" rtl="0">
              <a:spcBef>
                <a:spcPts val="0"/>
              </a:spcBef>
              <a:buClr>
                <a:schemeClr val="dk1"/>
              </a:buClr>
              <a:buFont typeface="Arial"/>
              <a:buNone/>
              <a:defRPr/>
            </a:lvl3pPr>
            <a:lvl4pPr marL="0" marR="0" indent="228600" algn="l" rtl="0">
              <a:spcBef>
                <a:spcPts val="0"/>
              </a:spcBef>
              <a:buClr>
                <a:schemeClr val="dk1"/>
              </a:buClr>
              <a:buFont typeface="Arial"/>
              <a:buNone/>
              <a:defRPr/>
            </a:lvl4pPr>
            <a:lvl5pPr marL="0" marR="0" indent="228600" algn="l" rtl="0">
              <a:spcBef>
                <a:spcPts val="0"/>
              </a:spcBef>
              <a:buClr>
                <a:schemeClr val="dk1"/>
              </a:buClr>
              <a:buFont typeface="Arial"/>
              <a:buNone/>
              <a:defRPr/>
            </a:lvl5pPr>
            <a:lvl6pPr marL="0" marR="0" indent="228600" algn="l" rtl="0">
              <a:spcBef>
                <a:spcPts val="0"/>
              </a:spcBef>
              <a:buClr>
                <a:schemeClr val="dk1"/>
              </a:buClr>
              <a:buFont typeface="Arial"/>
              <a:buNone/>
              <a:defRPr/>
            </a:lvl6pPr>
            <a:lvl7pPr marL="0" marR="0" indent="228600" algn="l" rtl="0">
              <a:spcBef>
                <a:spcPts val="0"/>
              </a:spcBef>
              <a:buClr>
                <a:schemeClr val="dk1"/>
              </a:buClr>
              <a:buFont typeface="Arial"/>
              <a:buNone/>
              <a:defRPr/>
            </a:lvl7pPr>
            <a:lvl8pPr marL="0" marR="0" indent="228600" algn="l" rtl="0">
              <a:spcBef>
                <a:spcPts val="0"/>
              </a:spcBef>
              <a:buClr>
                <a:schemeClr val="dk1"/>
              </a:buClr>
              <a:buFont typeface="Arial"/>
              <a:buNone/>
              <a:defRPr/>
            </a:lvl8pPr>
            <a:lvl9pPr marL="0" marR="0" indent="228600" algn="l" rtl="0">
              <a:spcBef>
                <a:spcPts val="0"/>
              </a:spcBef>
              <a:buClr>
                <a:schemeClr val="dk1"/>
              </a:buClr>
              <a:buFont typeface="Arial"/>
              <a:buNone/>
              <a:defRPr/>
            </a:lvl9pPr>
          </a:lstStyle>
          <a:p>
            <a:endParaRPr/>
          </a:p>
        </p:txBody>
      </p:sp>
      <p:sp>
        <p:nvSpPr>
          <p:cNvPr id="24" name="Shape 24"/>
          <p:cNvSpPr txBox="1">
            <a:spLocks noGrp="1"/>
          </p:cNvSpPr>
          <p:nvPr>
            <p:ph type="body" idx="1"/>
          </p:nvPr>
        </p:nvSpPr>
        <p:spPr>
          <a:xfrm>
            <a:off x="457200" y="1200150"/>
            <a:ext cx="8229600" cy="3725679"/>
          </a:xfrm>
          <a:prstGeom prst="rect">
            <a:avLst/>
          </a:prstGeom>
          <a:noFill/>
          <a:ln>
            <a:noFill/>
          </a:ln>
        </p:spPr>
        <p:txBody>
          <a:bodyPr lIns="91425" tIns="91425" rIns="91425" bIns="91425" anchor="t" anchorCtr="0"/>
          <a:lstStyle>
            <a:lvl1pPr marL="342900" marR="0" indent="-152400" algn="l" rtl="0">
              <a:lnSpc>
                <a:spcPct val="100000"/>
              </a:lnSpc>
              <a:spcBef>
                <a:spcPts val="600"/>
              </a:spcBef>
              <a:spcAft>
                <a:spcPts val="0"/>
              </a:spcAft>
              <a:buClr>
                <a:schemeClr val="dk1"/>
              </a:buClr>
              <a:buFont typeface="Arial"/>
              <a:buNone/>
              <a:defRPr/>
            </a:lvl1pPr>
            <a:lvl2pPr marL="742950" marR="0" indent="-133350" algn="l" rtl="0">
              <a:lnSpc>
                <a:spcPct val="100000"/>
              </a:lnSpc>
              <a:spcBef>
                <a:spcPts val="480"/>
              </a:spcBef>
              <a:spcAft>
                <a:spcPts val="0"/>
              </a:spcAft>
              <a:buClr>
                <a:schemeClr val="dk1"/>
              </a:buClr>
              <a:buFont typeface="Arial"/>
              <a:buNone/>
              <a:defRPr/>
            </a:lvl2pPr>
            <a:lvl3pPr marL="1143000" marR="0" indent="-76200" algn="l" rtl="0">
              <a:lnSpc>
                <a:spcPct val="100000"/>
              </a:lnSpc>
              <a:spcBef>
                <a:spcPts val="480"/>
              </a:spcBef>
              <a:spcAft>
                <a:spcPts val="0"/>
              </a:spcAft>
              <a:buClr>
                <a:schemeClr val="dk1"/>
              </a:buClr>
              <a:buFont typeface="Arial"/>
              <a:buNone/>
              <a:defRPr/>
            </a:lvl3pPr>
            <a:lvl4pPr marL="1600200" marR="0" indent="-114300" algn="l" rtl="0">
              <a:lnSpc>
                <a:spcPct val="100000"/>
              </a:lnSpc>
              <a:spcBef>
                <a:spcPts val="360"/>
              </a:spcBef>
              <a:spcAft>
                <a:spcPts val="0"/>
              </a:spcAft>
              <a:buClr>
                <a:schemeClr val="dk1"/>
              </a:buClr>
              <a:buFont typeface="Arial"/>
              <a:buNone/>
              <a:defRPr/>
            </a:lvl4pPr>
            <a:lvl5pPr marL="2057400" marR="0" indent="-114300" algn="l" rtl="0">
              <a:lnSpc>
                <a:spcPct val="100000"/>
              </a:lnSpc>
              <a:spcBef>
                <a:spcPts val="360"/>
              </a:spcBef>
              <a:spcAft>
                <a:spcPts val="0"/>
              </a:spcAft>
              <a:buClr>
                <a:schemeClr val="dk1"/>
              </a:buClr>
              <a:buFont typeface="Arial"/>
              <a:buNone/>
              <a:defRPr/>
            </a:lvl5pPr>
            <a:lvl6pPr marL="2514600" marR="0" indent="-114300" algn="l" rtl="0">
              <a:lnSpc>
                <a:spcPct val="100000"/>
              </a:lnSpc>
              <a:spcBef>
                <a:spcPts val="360"/>
              </a:spcBef>
              <a:spcAft>
                <a:spcPts val="0"/>
              </a:spcAft>
              <a:buClr>
                <a:schemeClr val="dk1"/>
              </a:buClr>
              <a:buFont typeface="Arial"/>
              <a:buNone/>
              <a:defRPr/>
            </a:lvl6pPr>
            <a:lvl7pPr marL="2971800" marR="0" indent="-114300" algn="l" rtl="0">
              <a:lnSpc>
                <a:spcPct val="100000"/>
              </a:lnSpc>
              <a:spcBef>
                <a:spcPts val="360"/>
              </a:spcBef>
              <a:spcAft>
                <a:spcPts val="0"/>
              </a:spcAft>
              <a:buClr>
                <a:schemeClr val="dk1"/>
              </a:buClr>
              <a:buFont typeface="Arial"/>
              <a:buNone/>
              <a:defRPr/>
            </a:lvl7pPr>
            <a:lvl8pPr marL="3429000" marR="0" indent="-114300" algn="l" rtl="0">
              <a:lnSpc>
                <a:spcPct val="100000"/>
              </a:lnSpc>
              <a:spcBef>
                <a:spcPts val="360"/>
              </a:spcBef>
              <a:spcAft>
                <a:spcPts val="0"/>
              </a:spcAft>
              <a:buClr>
                <a:schemeClr val="dk1"/>
              </a:buClr>
              <a:buFont typeface="Arial"/>
              <a:buNone/>
              <a:defRPr/>
            </a:lvl8pPr>
            <a:lvl9pPr marL="3886200" marR="0" indent="-114300" algn="l" rtl="0">
              <a:lnSpc>
                <a:spcPct val="100000"/>
              </a:lnSpc>
              <a:spcBef>
                <a:spcPts val="360"/>
              </a:spcBef>
              <a:spcAft>
                <a:spcPts val="0"/>
              </a:spcAft>
              <a:buClr>
                <a:schemeClr val="dk1"/>
              </a:buClr>
              <a:buFont typeface="Arial"/>
              <a:buNone/>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4" r:id="rId8"/>
    <p:sldLayoutId id="2147483666" r:id="rId9"/>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gif"/><Relationship Id="rId5" Type="http://schemas.openxmlformats.org/officeDocument/2006/relationships/image" Target="../media/image8.png"/><Relationship Id="rId6" Type="http://schemas.openxmlformats.org/officeDocument/2006/relationships/image" Target="../media/image12.gif"/><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www.go.cd/community/plugin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localhost:815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267887" y="2330648"/>
            <a:ext cx="8608200" cy="1004698"/>
          </a:xfrm>
          <a:prstGeom prst="rect">
            <a:avLst/>
          </a:prstGeom>
          <a:noFill/>
          <a:ln>
            <a:noFill/>
          </a:ln>
        </p:spPr>
        <p:txBody>
          <a:bodyPr lIns="0" tIns="0" rIns="0" bIns="0" anchor="ctr" anchorCtr="0">
            <a:noAutofit/>
          </a:bodyPr>
          <a:lstStyle/>
          <a:p>
            <a:pPr marL="0" marR="0" lvl="0" indent="0" algn="ctr" rtl="0">
              <a:lnSpc>
                <a:spcPct val="75000"/>
              </a:lnSpc>
              <a:spcBef>
                <a:spcPts val="0"/>
              </a:spcBef>
              <a:spcAft>
                <a:spcPts val="0"/>
              </a:spcAft>
              <a:buClr>
                <a:schemeClr val="dk2"/>
              </a:buClr>
              <a:buSzPct val="25000"/>
              <a:buFont typeface="Open Sans"/>
              <a:buNone/>
            </a:pPr>
            <a:r>
              <a:rPr lang="en" sz="4800" b="1" i="0" u="none" strike="noStrike" cap="small" baseline="0">
                <a:solidFill>
                  <a:schemeClr val="dk2"/>
                </a:solidFill>
                <a:latin typeface="Open Sans"/>
                <a:ea typeface="Open Sans"/>
                <a:cs typeface="Open Sans"/>
                <a:sym typeface="Open Sans"/>
                <a:rtl val="0"/>
              </a:rPr>
              <a:t>DEVELOPING GO</a:t>
            </a:r>
          </a:p>
        </p:txBody>
      </p:sp>
      <p:sp>
        <p:nvSpPr>
          <p:cNvPr id="75" name="Shape 75"/>
          <p:cNvSpPr txBox="1">
            <a:spLocks noGrp="1"/>
          </p:cNvSpPr>
          <p:nvPr>
            <p:ph type="body" idx="1"/>
          </p:nvPr>
        </p:nvSpPr>
        <p:spPr>
          <a:xfrm>
            <a:off x="1839515" y="3576339"/>
            <a:ext cx="5465098" cy="1158600"/>
          </a:xfrm>
          <a:prstGeom prst="rect">
            <a:avLst/>
          </a:prstGeom>
          <a:noFill/>
          <a:ln>
            <a:noFill/>
          </a:ln>
        </p:spPr>
        <p:txBody>
          <a:bodyPr lIns="0" tIns="0" rIns="0" bIns="0" anchor="t" anchorCtr="0">
            <a:noAutofit/>
          </a:bodyPr>
          <a:lstStyle/>
          <a:p>
            <a:pPr marL="0" marR="0" lvl="0" indent="0" algn="ctr" rtl="0">
              <a:lnSpc>
                <a:spcPct val="120000"/>
              </a:lnSpc>
              <a:spcBef>
                <a:spcPts val="0"/>
              </a:spcBef>
              <a:spcAft>
                <a:spcPts val="0"/>
              </a:spcAft>
              <a:buClr>
                <a:schemeClr val="dk1"/>
              </a:buClr>
              <a:buSzPct val="25000"/>
              <a:buFont typeface="Open Sans"/>
              <a:buNone/>
            </a:pPr>
            <a:r>
              <a:rPr lang="en" sz="1800" b="0" i="1" u="none" strike="noStrike" cap="none" baseline="0">
                <a:solidFill>
                  <a:schemeClr val="dk1"/>
                </a:solidFill>
                <a:latin typeface="Open Sans"/>
                <a:ea typeface="Open Sans"/>
                <a:cs typeface="Open Sans"/>
                <a:sym typeface="Open Sans"/>
                <a:rtl val="0"/>
              </a:rPr>
              <a:t>An introduction to setting up and using a development environment for the Go continuous delivery platform</a:t>
            </a:r>
          </a:p>
        </p:txBody>
      </p:sp>
      <p:pic>
        <p:nvPicPr>
          <p:cNvPr id="76" name="Shape 76"/>
          <p:cNvPicPr preferRelativeResize="0"/>
          <p:nvPr/>
        </p:nvPicPr>
        <p:blipFill rotWithShape="1">
          <a:blip r:embed="rId3"/>
          <a:srcRect/>
          <a:stretch/>
        </p:blipFill>
        <p:spPr>
          <a:xfrm>
            <a:off x="2183174" y="-47100"/>
            <a:ext cx="4777650" cy="1446375"/>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Shape 452"/>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Package Repository Poller - Plugin</a:t>
            </a:r>
          </a:p>
        </p:txBody>
      </p:sp>
      <p:sp>
        <p:nvSpPr>
          <p:cNvPr id="453" name="Shape 453"/>
          <p:cNvSpPr txBox="1"/>
          <p:nvPr/>
        </p:nvSpPr>
        <p:spPr>
          <a:xfrm>
            <a:off x="359350" y="825775"/>
            <a:ext cx="8490300" cy="42860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public interface </a:t>
            </a:r>
            <a:r>
              <a:rPr lang="en" sz="1200" b="1">
                <a:solidFill>
                  <a:schemeClr val="dk1"/>
                </a:solidFill>
                <a:latin typeface="Courier New"/>
                <a:ea typeface="Courier New"/>
                <a:cs typeface="Courier New"/>
                <a:sym typeface="Courier New"/>
              </a:rPr>
              <a:t>PackageMaterialConfiguration</a:t>
            </a: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RepositoryConfiguration </a:t>
            </a:r>
            <a:r>
              <a:rPr lang="en" sz="1200" u="sng">
                <a:solidFill>
                  <a:schemeClr val="dk1"/>
                </a:solidFill>
                <a:latin typeface="Courier New"/>
                <a:ea typeface="Courier New"/>
                <a:cs typeface="Courier New"/>
                <a:sym typeface="Courier New"/>
              </a:rPr>
              <a:t>getRepositoryConfiguration</a:t>
            </a: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	PackageConfiguration </a:t>
            </a:r>
            <a:r>
              <a:rPr lang="en" sz="1200" u="sng">
                <a:solidFill>
                  <a:schemeClr val="dk1"/>
                </a:solidFill>
                <a:latin typeface="Courier New"/>
                <a:ea typeface="Courier New"/>
                <a:cs typeface="Courier New"/>
                <a:sym typeface="Courier New"/>
              </a:rPr>
              <a:t>getPackageConfiguration</a:t>
            </a:r>
            <a:r>
              <a:rPr lang="en" sz="1200">
                <a:solidFill>
                  <a:schemeClr val="dk1"/>
                </a:solidFill>
                <a:latin typeface="Courier New"/>
                <a:ea typeface="Courier New"/>
                <a:cs typeface="Courier New"/>
                <a:sym typeface="Courier New"/>
              </a:rPr>
              <a:t>();</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public interface </a:t>
            </a:r>
            <a:r>
              <a:rPr lang="en" sz="1200" b="1">
                <a:solidFill>
                  <a:schemeClr val="dk1"/>
                </a:solidFill>
                <a:latin typeface="Courier New"/>
                <a:ea typeface="Courier New"/>
                <a:cs typeface="Courier New"/>
                <a:sym typeface="Courier New"/>
              </a:rPr>
              <a:t>PackageMaterialPoller</a:t>
            </a: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PackageRevision </a:t>
            </a:r>
            <a:r>
              <a:rPr lang="en" sz="1200" u="sng">
                <a:solidFill>
                  <a:schemeClr val="dk1"/>
                </a:solidFill>
                <a:latin typeface="Courier New"/>
                <a:ea typeface="Courier New"/>
                <a:cs typeface="Courier New"/>
                <a:sym typeface="Courier New"/>
              </a:rPr>
              <a:t>getLatestRevision</a:t>
            </a:r>
            <a:r>
              <a:rPr lang="en" sz="1200">
                <a:solidFill>
                  <a:schemeClr val="dk1"/>
                </a:solidFill>
                <a:latin typeface="Courier New"/>
                <a:ea typeface="Courier New"/>
                <a:cs typeface="Courier New"/>
                <a:sym typeface="Courier New"/>
              </a:rPr>
              <a:t>(PackageConfiguration packageConfiguration, RepositoryConfiguration repositoryConfiguration);</a:t>
            </a:r>
          </a:p>
          <a:p>
            <a:pPr lvl="0" rtl="0">
              <a:spcBef>
                <a:spcPts val="0"/>
              </a:spcBef>
              <a:buClr>
                <a:schemeClr val="dk1"/>
              </a:buClr>
              <a:buFont typeface="Arial"/>
              <a:buNone/>
            </a:pP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PackageRevision </a:t>
            </a:r>
            <a:r>
              <a:rPr lang="en" sz="1200" u="sng">
                <a:solidFill>
                  <a:schemeClr val="dk1"/>
                </a:solidFill>
                <a:latin typeface="Courier New"/>
                <a:ea typeface="Courier New"/>
                <a:cs typeface="Courier New"/>
                <a:sym typeface="Courier New"/>
              </a:rPr>
              <a:t>latestModificationSince</a:t>
            </a:r>
            <a:r>
              <a:rPr lang="en" sz="1200">
                <a:solidFill>
                  <a:schemeClr val="dk1"/>
                </a:solidFill>
                <a:latin typeface="Courier New"/>
                <a:ea typeface="Courier New"/>
                <a:cs typeface="Courier New"/>
                <a:sym typeface="Courier New"/>
              </a:rPr>
              <a:t>(PackageConfiguration packageConfiguration, RepositoryConfiguration repositoryConfiguration, PackageRevision packageRevision);</a:t>
            </a:r>
          </a:p>
          <a:p>
            <a:pPr lvl="0" rtl="0">
              <a:spcBef>
                <a:spcPts val="0"/>
              </a:spcBef>
              <a:buClr>
                <a:schemeClr val="dk1"/>
              </a:buClr>
              <a:buFont typeface="Arial"/>
              <a:buNone/>
            </a:pP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Result </a:t>
            </a:r>
            <a:r>
              <a:rPr lang="en" sz="1200" u="sng">
                <a:solidFill>
                  <a:schemeClr val="dk1"/>
                </a:solidFill>
                <a:latin typeface="Courier New"/>
                <a:ea typeface="Courier New"/>
                <a:cs typeface="Courier New"/>
                <a:sym typeface="Courier New"/>
              </a:rPr>
              <a:t>checkConnectionToRepository</a:t>
            </a:r>
            <a:r>
              <a:rPr lang="en" sz="1200">
                <a:solidFill>
                  <a:schemeClr val="dk1"/>
                </a:solidFill>
                <a:latin typeface="Courier New"/>
                <a:ea typeface="Courier New"/>
                <a:cs typeface="Courier New"/>
                <a:sym typeface="Courier New"/>
              </a:rPr>
              <a:t>(RepositoryConfiguration repositoryConfiguration);</a:t>
            </a:r>
          </a:p>
          <a:p>
            <a:pPr lvl="0" rtl="0">
              <a:spcBef>
                <a:spcPts val="0"/>
              </a:spcBef>
              <a:buClr>
                <a:schemeClr val="dk1"/>
              </a:buClr>
              <a:buFont typeface="Arial"/>
              <a:buNone/>
            </a:pP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Result </a:t>
            </a:r>
            <a:r>
              <a:rPr lang="en" sz="1200" u="sng">
                <a:solidFill>
                  <a:schemeClr val="dk1"/>
                </a:solidFill>
                <a:latin typeface="Courier New"/>
                <a:ea typeface="Courier New"/>
                <a:cs typeface="Courier New"/>
                <a:sym typeface="Courier New"/>
              </a:rPr>
              <a:t>checkConnectionToPackage</a:t>
            </a:r>
            <a:r>
              <a:rPr lang="en" sz="1200">
                <a:solidFill>
                  <a:schemeClr val="dk1"/>
                </a:solidFill>
                <a:latin typeface="Courier New"/>
                <a:ea typeface="Courier New"/>
                <a:cs typeface="Courier New"/>
                <a:sym typeface="Courier New"/>
              </a:rPr>
              <a:t>(PackageConfiguration packageConfiguration, RepositoryConfiguration repositoryConfiguration);</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Shape 458"/>
          <p:cNvSpPr/>
          <p:nvPr/>
        </p:nvSpPr>
        <p:spPr>
          <a:xfrm>
            <a:off x="-7775" y="-7775"/>
            <a:ext cx="9260699" cy="5587499"/>
          </a:xfrm>
          <a:prstGeom prst="rect">
            <a:avLst/>
          </a:prstGeom>
          <a:solidFill>
            <a:srgbClr val="646C76">
              <a:alpha val="41960"/>
            </a:srgbClr>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59" name="Shape 459"/>
          <p:cNvSpPr/>
          <p:nvPr/>
        </p:nvSpPr>
        <p:spPr>
          <a:xfrm>
            <a:off x="1665284" y="1586975"/>
            <a:ext cx="2762699" cy="2762699"/>
          </a:xfrm>
          <a:prstGeom prst="ellipse">
            <a:avLst/>
          </a:prstGeom>
          <a:solidFill>
            <a:srgbClr val="FFFFFF"/>
          </a:solidFill>
          <a:ln w="19050" cap="flat">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460" name="Shape 460"/>
          <p:cNvSpPr/>
          <p:nvPr/>
        </p:nvSpPr>
        <p:spPr>
          <a:xfrm>
            <a:off x="4715987" y="1586987"/>
            <a:ext cx="2762699" cy="2762699"/>
          </a:xfrm>
          <a:prstGeom prst="ellipse">
            <a:avLst/>
          </a:prstGeom>
          <a:solidFill>
            <a:srgbClr val="FFFFFF"/>
          </a:solidFill>
          <a:ln w="19050" cap="flat">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461" name="Shape 461"/>
          <p:cNvSpPr/>
          <p:nvPr/>
        </p:nvSpPr>
        <p:spPr>
          <a:xfrm>
            <a:off x="2904775" y="975800"/>
            <a:ext cx="3268798" cy="490198"/>
          </a:xfrm>
          <a:prstGeom prst="uturnArrow">
            <a:avLst>
              <a:gd name="adj1" fmla="val 26820"/>
              <a:gd name="adj2" fmla="val 25000"/>
              <a:gd name="adj3" fmla="val 29718"/>
              <a:gd name="adj4" fmla="val 43750"/>
              <a:gd name="adj5" fmla="val 96925"/>
            </a:avLst>
          </a:prstGeom>
          <a:solidFill>
            <a:srgbClr val="6666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62" name="Shape 462"/>
          <p:cNvSpPr/>
          <p:nvPr/>
        </p:nvSpPr>
        <p:spPr>
          <a:xfrm>
            <a:off x="1665300" y="1584525"/>
            <a:ext cx="2762699" cy="2762699"/>
          </a:xfrm>
          <a:prstGeom prst="ellipse">
            <a:avLst/>
          </a:prstGeom>
          <a:noFill/>
          <a:ln w="19050" cap="flat">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463" name="Shape 463"/>
          <p:cNvPicPr preferRelativeResize="0"/>
          <p:nvPr/>
        </p:nvPicPr>
        <p:blipFill rotWithShape="1">
          <a:blip r:embed="rId3"/>
          <a:srcRect/>
          <a:stretch/>
        </p:blipFill>
        <p:spPr>
          <a:xfrm>
            <a:off x="2420024" y="1748400"/>
            <a:ext cx="1253250" cy="1772124"/>
          </a:xfrm>
          <a:prstGeom prst="rect">
            <a:avLst/>
          </a:prstGeom>
          <a:noFill/>
          <a:ln>
            <a:noFill/>
          </a:ln>
        </p:spPr>
      </p:pic>
      <p:sp>
        <p:nvSpPr>
          <p:cNvPr id="464" name="Shape 464"/>
          <p:cNvSpPr txBox="1"/>
          <p:nvPr/>
        </p:nvSpPr>
        <p:spPr>
          <a:xfrm>
            <a:off x="3264600" y="154075"/>
            <a:ext cx="2614799" cy="703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666666"/>
              </a:buClr>
              <a:buSzPct val="25000"/>
              <a:buFont typeface="Open Sans"/>
              <a:buNone/>
            </a:pPr>
            <a:r>
              <a:rPr lang="en" sz="3000" b="1" i="0" u="none" strike="noStrike" cap="none" baseline="0">
                <a:solidFill>
                  <a:srgbClr val="666666"/>
                </a:solidFill>
                <a:latin typeface="Open Sans"/>
                <a:ea typeface="Open Sans"/>
                <a:cs typeface="Open Sans"/>
                <a:sym typeface="Open Sans"/>
                <a:rtl val="0"/>
              </a:rPr>
              <a:t>SCHEDULER</a:t>
            </a:r>
          </a:p>
        </p:txBody>
      </p:sp>
      <p:sp>
        <p:nvSpPr>
          <p:cNvPr id="465" name="Shape 465"/>
          <p:cNvSpPr txBox="1"/>
          <p:nvPr/>
        </p:nvSpPr>
        <p:spPr>
          <a:xfrm>
            <a:off x="2466875" y="3270900"/>
            <a:ext cx="1159500" cy="3653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b="0" i="0" u="none" strike="noStrike" cap="none" baseline="0">
                <a:solidFill>
                  <a:srgbClr val="000000"/>
                </a:solidFill>
                <a:rtl val="0"/>
              </a:rPr>
              <a:t>DATABASE</a:t>
            </a:r>
          </a:p>
        </p:txBody>
      </p:sp>
      <p:pic>
        <p:nvPicPr>
          <p:cNvPr id="466" name="Shape 466"/>
          <p:cNvPicPr preferRelativeResize="0"/>
          <p:nvPr/>
        </p:nvPicPr>
        <p:blipFill rotWithShape="1">
          <a:blip r:embed="rId4"/>
          <a:srcRect/>
          <a:stretch/>
        </p:blipFill>
        <p:spPr>
          <a:xfrm>
            <a:off x="4986955" y="2195782"/>
            <a:ext cx="402749" cy="402749"/>
          </a:xfrm>
          <a:prstGeom prst="rect">
            <a:avLst/>
          </a:prstGeom>
          <a:noFill/>
          <a:ln>
            <a:noFill/>
          </a:ln>
        </p:spPr>
      </p:pic>
      <p:pic>
        <p:nvPicPr>
          <p:cNvPr id="467" name="Shape 467"/>
          <p:cNvPicPr preferRelativeResize="0"/>
          <p:nvPr/>
        </p:nvPicPr>
        <p:blipFill rotWithShape="1">
          <a:blip r:embed="rId4"/>
          <a:srcRect/>
          <a:stretch/>
        </p:blipFill>
        <p:spPr>
          <a:xfrm>
            <a:off x="4986955" y="2764507"/>
            <a:ext cx="402749" cy="402749"/>
          </a:xfrm>
          <a:prstGeom prst="rect">
            <a:avLst/>
          </a:prstGeom>
          <a:noFill/>
          <a:ln>
            <a:noFill/>
          </a:ln>
        </p:spPr>
      </p:pic>
      <p:pic>
        <p:nvPicPr>
          <p:cNvPr id="468" name="Shape 468"/>
          <p:cNvPicPr preferRelativeResize="0"/>
          <p:nvPr/>
        </p:nvPicPr>
        <p:blipFill rotWithShape="1">
          <a:blip r:embed="rId4"/>
          <a:srcRect/>
          <a:stretch/>
        </p:blipFill>
        <p:spPr>
          <a:xfrm>
            <a:off x="4986955" y="3333232"/>
            <a:ext cx="402749" cy="402749"/>
          </a:xfrm>
          <a:prstGeom prst="rect">
            <a:avLst/>
          </a:prstGeom>
          <a:noFill/>
          <a:ln>
            <a:noFill/>
          </a:ln>
        </p:spPr>
      </p:pic>
      <p:cxnSp>
        <p:nvCxnSpPr>
          <p:cNvPr id="469" name="Shape 469"/>
          <p:cNvCxnSpPr/>
          <p:nvPr/>
        </p:nvCxnSpPr>
        <p:spPr>
          <a:xfrm>
            <a:off x="5465900" y="2397150"/>
            <a:ext cx="556499" cy="0"/>
          </a:xfrm>
          <a:prstGeom prst="straightConnector1">
            <a:avLst/>
          </a:prstGeom>
          <a:noFill/>
          <a:ln w="19050" cap="flat">
            <a:solidFill>
              <a:schemeClr val="dk2"/>
            </a:solidFill>
            <a:prstDash val="solid"/>
            <a:round/>
            <a:headEnd type="none" w="med" len="med"/>
            <a:tailEnd type="triangle" w="lg" len="lg"/>
          </a:ln>
        </p:spPr>
      </p:cxnSp>
      <p:cxnSp>
        <p:nvCxnSpPr>
          <p:cNvPr id="470" name="Shape 470"/>
          <p:cNvCxnSpPr/>
          <p:nvPr/>
        </p:nvCxnSpPr>
        <p:spPr>
          <a:xfrm rot="10800000" flipH="1">
            <a:off x="5465900" y="2493375"/>
            <a:ext cx="563700" cy="396300"/>
          </a:xfrm>
          <a:prstGeom prst="straightConnector1">
            <a:avLst/>
          </a:prstGeom>
          <a:noFill/>
          <a:ln w="19050" cap="flat">
            <a:solidFill>
              <a:schemeClr val="dk2"/>
            </a:solidFill>
            <a:prstDash val="solid"/>
            <a:round/>
            <a:headEnd type="none" w="med" len="med"/>
            <a:tailEnd type="triangle" w="lg" len="lg"/>
          </a:ln>
        </p:spPr>
      </p:cxnSp>
      <p:cxnSp>
        <p:nvCxnSpPr>
          <p:cNvPr id="471" name="Shape 471"/>
          <p:cNvCxnSpPr/>
          <p:nvPr/>
        </p:nvCxnSpPr>
        <p:spPr>
          <a:xfrm>
            <a:off x="5471796" y="3048921"/>
            <a:ext cx="519599" cy="365399"/>
          </a:xfrm>
          <a:prstGeom prst="straightConnector1">
            <a:avLst/>
          </a:prstGeom>
          <a:noFill/>
          <a:ln w="19050" cap="flat">
            <a:solidFill>
              <a:schemeClr val="dk2"/>
            </a:solidFill>
            <a:prstDash val="solid"/>
            <a:round/>
            <a:headEnd type="none" w="med" len="med"/>
            <a:tailEnd type="triangle" w="lg" len="lg"/>
          </a:ln>
        </p:spPr>
      </p:cxnSp>
      <p:cxnSp>
        <p:nvCxnSpPr>
          <p:cNvPr id="472" name="Shape 472"/>
          <p:cNvCxnSpPr/>
          <p:nvPr/>
        </p:nvCxnSpPr>
        <p:spPr>
          <a:xfrm>
            <a:off x="5465903" y="3539600"/>
            <a:ext cx="556499" cy="0"/>
          </a:xfrm>
          <a:prstGeom prst="straightConnector1">
            <a:avLst/>
          </a:prstGeom>
          <a:noFill/>
          <a:ln w="19050" cap="flat">
            <a:solidFill>
              <a:schemeClr val="dk2"/>
            </a:solidFill>
            <a:prstDash val="solid"/>
            <a:round/>
            <a:headEnd type="none" w="med" len="med"/>
            <a:tailEnd type="triangle" w="lg" len="lg"/>
          </a:ln>
        </p:spPr>
      </p:cxnSp>
      <p:grpSp>
        <p:nvGrpSpPr>
          <p:cNvPr id="473" name="Shape 473"/>
          <p:cNvGrpSpPr/>
          <p:nvPr/>
        </p:nvGrpSpPr>
        <p:grpSpPr>
          <a:xfrm>
            <a:off x="6045875" y="2164350"/>
            <a:ext cx="1064625" cy="744200"/>
            <a:chOff x="4514525" y="1396975"/>
            <a:chExt cx="1064625" cy="744200"/>
          </a:xfrm>
        </p:grpSpPr>
        <p:sp>
          <p:nvSpPr>
            <p:cNvPr id="474" name="Shape 474"/>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475" name="Shape 475"/>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Pipeline1</a:t>
              </a:r>
            </a:p>
          </p:txBody>
        </p:sp>
        <p:sp>
          <p:nvSpPr>
            <p:cNvPr id="476" name="Shape 476"/>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77" name="Shape 477"/>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78" name="Shape 478"/>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79" name="Shape 479"/>
            <p:cNvSpPr/>
            <p:nvPr/>
          </p:nvSpPr>
          <p:spPr>
            <a:xfrm>
              <a:off x="4627475" y="1725975"/>
              <a:ext cx="402600" cy="127199"/>
            </a:xfrm>
            <a:prstGeom prst="rect">
              <a:avLst/>
            </a:prstGeom>
            <a:solidFill>
              <a:srgbClr val="38761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80" name="Shape 480"/>
            <p:cNvSpPr/>
            <p:nvPr/>
          </p:nvSpPr>
          <p:spPr>
            <a:xfrm>
              <a:off x="5098025" y="1725975"/>
              <a:ext cx="402600" cy="127199"/>
            </a:xfrm>
            <a:prstGeom prst="rect">
              <a:avLst/>
            </a:prstGeom>
            <a:solidFill>
              <a:srgbClr val="38761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grpSp>
        <p:nvGrpSpPr>
          <p:cNvPr id="481" name="Shape 481"/>
          <p:cNvGrpSpPr/>
          <p:nvPr/>
        </p:nvGrpSpPr>
        <p:grpSpPr>
          <a:xfrm>
            <a:off x="6029575" y="3040650"/>
            <a:ext cx="1064625" cy="744200"/>
            <a:chOff x="4514525" y="1396975"/>
            <a:chExt cx="1064625" cy="744200"/>
          </a:xfrm>
        </p:grpSpPr>
        <p:sp>
          <p:nvSpPr>
            <p:cNvPr id="482" name="Shape 482"/>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483" name="Shape 483"/>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Pipeline2</a:t>
              </a:r>
            </a:p>
          </p:txBody>
        </p:sp>
        <p:sp>
          <p:nvSpPr>
            <p:cNvPr id="484" name="Shape 484"/>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85" name="Shape 485"/>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86" name="Shape 486"/>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87" name="Shape 487"/>
            <p:cNvSpPr/>
            <p:nvPr/>
          </p:nvSpPr>
          <p:spPr>
            <a:xfrm>
              <a:off x="4627475" y="1725975"/>
              <a:ext cx="868200" cy="127199"/>
            </a:xfrm>
            <a:prstGeom prst="rect">
              <a:avLst/>
            </a:prstGeom>
            <a:solidFill>
              <a:srgbClr val="38761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sp>
        <p:nvSpPr>
          <p:cNvPr id="488" name="Shape 488"/>
          <p:cNvSpPr txBox="1"/>
          <p:nvPr/>
        </p:nvSpPr>
        <p:spPr>
          <a:xfrm>
            <a:off x="1858500" y="1584525"/>
            <a:ext cx="2376300" cy="326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 sz="1200" b="0" i="0" u="none" strike="noStrike" cap="none" baseline="0">
                <a:solidFill>
                  <a:schemeClr val="dk1"/>
                </a:solidFill>
                <a:rtl val="0"/>
              </a:rPr>
              <a:t>MODIFICATIONS FROM MDU</a:t>
            </a:r>
          </a:p>
        </p:txBody>
      </p:sp>
      <p:sp>
        <p:nvSpPr>
          <p:cNvPr id="489" name="Shape 489"/>
          <p:cNvSpPr/>
          <p:nvPr/>
        </p:nvSpPr>
        <p:spPr>
          <a:xfrm>
            <a:off x="4715987" y="1584525"/>
            <a:ext cx="2762699" cy="2762699"/>
          </a:xfrm>
          <a:prstGeom prst="ellipse">
            <a:avLst/>
          </a:prstGeom>
          <a:noFill/>
          <a:ln w="19050" cap="flat">
            <a:solidFill>
              <a:srgbClr val="666666"/>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490" name="Shape 490"/>
          <p:cNvSpPr/>
          <p:nvPr/>
        </p:nvSpPr>
        <p:spPr>
          <a:xfrm rot="10800000">
            <a:off x="2904773" y="4470673"/>
            <a:ext cx="3268798" cy="490198"/>
          </a:xfrm>
          <a:prstGeom prst="uturnArrow">
            <a:avLst>
              <a:gd name="adj1" fmla="val 26820"/>
              <a:gd name="adj2" fmla="val 25000"/>
              <a:gd name="adj3" fmla="val 29718"/>
              <a:gd name="adj4" fmla="val 43750"/>
              <a:gd name="adj5" fmla="val 96925"/>
            </a:avLst>
          </a:prstGeom>
          <a:solidFill>
            <a:srgbClr val="6666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1" name="Shape 491"/>
          <p:cNvSpPr txBox="1"/>
          <p:nvPr/>
        </p:nvSpPr>
        <p:spPr>
          <a:xfrm>
            <a:off x="2107305" y="3939962"/>
            <a:ext cx="2063399" cy="3267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Open Sans"/>
              <a:buNone/>
            </a:pPr>
            <a:r>
              <a:rPr lang="en" sz="1200">
                <a:solidFill>
                  <a:schemeClr val="dk1"/>
                </a:solidFill>
              </a:rPr>
              <a:t>JOBS FOR THE STAGE</a:t>
            </a:r>
          </a:p>
        </p:txBody>
      </p:sp>
      <p:grpSp>
        <p:nvGrpSpPr>
          <p:cNvPr id="492" name="Shape 492"/>
          <p:cNvGrpSpPr/>
          <p:nvPr/>
        </p:nvGrpSpPr>
        <p:grpSpPr>
          <a:xfrm>
            <a:off x="6048011" y="2154900"/>
            <a:ext cx="1064625" cy="744200"/>
            <a:chOff x="4514525" y="1396975"/>
            <a:chExt cx="1064625" cy="744200"/>
          </a:xfrm>
        </p:grpSpPr>
        <p:sp>
          <p:nvSpPr>
            <p:cNvPr id="493" name="Shape 493"/>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494" name="Shape 494"/>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Pipeline1</a:t>
              </a:r>
            </a:p>
          </p:txBody>
        </p:sp>
        <p:sp>
          <p:nvSpPr>
            <p:cNvPr id="495" name="Shape 495"/>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6" name="Shape 496"/>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7" name="Shape 497"/>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8" name="Shape 498"/>
            <p:cNvSpPr/>
            <p:nvPr/>
          </p:nvSpPr>
          <p:spPr>
            <a:xfrm>
              <a:off x="4627475" y="1725975"/>
              <a:ext cx="402600" cy="127199"/>
            </a:xfrm>
            <a:prstGeom prst="rect">
              <a:avLst/>
            </a:prstGeom>
            <a:solidFill>
              <a:srgbClr val="F1C23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499" name="Shape 499"/>
            <p:cNvSpPr/>
            <p:nvPr/>
          </p:nvSpPr>
          <p:spPr>
            <a:xfrm>
              <a:off x="5098025" y="1725975"/>
              <a:ext cx="402600" cy="127199"/>
            </a:xfrm>
            <a:prstGeom prst="rect">
              <a:avLst/>
            </a:prstGeom>
            <a:solidFill>
              <a:srgbClr val="B7B7B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grpSp>
        <p:nvGrpSpPr>
          <p:cNvPr id="500" name="Shape 500"/>
          <p:cNvGrpSpPr/>
          <p:nvPr/>
        </p:nvGrpSpPr>
        <p:grpSpPr>
          <a:xfrm>
            <a:off x="6032445" y="3038146"/>
            <a:ext cx="1064625" cy="744200"/>
            <a:chOff x="4514525" y="1396975"/>
            <a:chExt cx="1064625" cy="744200"/>
          </a:xfrm>
        </p:grpSpPr>
        <p:sp>
          <p:nvSpPr>
            <p:cNvPr id="501" name="Shape 501"/>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502" name="Shape 502"/>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 2</a:t>
              </a:r>
            </a:p>
          </p:txBody>
        </p:sp>
        <p:sp>
          <p:nvSpPr>
            <p:cNvPr id="503" name="Shape 503"/>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04" name="Shape 504"/>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05" name="Shape 505"/>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06" name="Shape 506"/>
            <p:cNvSpPr/>
            <p:nvPr/>
          </p:nvSpPr>
          <p:spPr>
            <a:xfrm>
              <a:off x="4627448" y="1725966"/>
              <a:ext cx="898800" cy="127199"/>
            </a:xfrm>
            <a:prstGeom prst="rect">
              <a:avLst/>
            </a:prstGeom>
            <a:solidFill>
              <a:srgbClr val="F1C23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spTree>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700"/>
                                        <p:tgtEl>
                                          <p:spTgt spid="46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65"/>
                                        </p:tgtEl>
                                        <p:attrNameLst>
                                          <p:attrName>style.visibility</p:attrName>
                                        </p:attrNameLst>
                                      </p:cBhvr>
                                      <p:to>
                                        <p:strVal val="visible"/>
                                      </p:to>
                                    </p:set>
                                    <p:anim calcmode="lin" valueType="num">
                                      <p:cBhvr additive="base">
                                        <p:cTn id="10" dur="700"/>
                                        <p:tgtEl>
                                          <p:spTgt spid="46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8"/>
                                        </p:tgtEl>
                                        <p:attrNameLst>
                                          <p:attrName>style.visibility</p:attrName>
                                        </p:attrNameLst>
                                      </p:cBhvr>
                                      <p:to>
                                        <p:strVal val="visible"/>
                                      </p:to>
                                    </p:set>
                                    <p:animEffect transition="in" filter="fade">
                                      <p:cBhvr>
                                        <p:cTn id="15" dur="1000"/>
                                        <p:tgtEl>
                                          <p:spTgt spid="4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1"/>
                                        </p:tgtEl>
                                        <p:attrNameLst>
                                          <p:attrName>style.visibility</p:attrName>
                                        </p:attrNameLst>
                                      </p:cBhvr>
                                      <p:to>
                                        <p:strVal val="visible"/>
                                      </p:to>
                                    </p:set>
                                    <p:animEffect transition="in" filter="fade">
                                      <p:cBhvr>
                                        <p:cTn id="20" dur="1000"/>
                                        <p:tgtEl>
                                          <p:spTgt spid="461"/>
                                        </p:tgtEl>
                                      </p:cBhvr>
                                    </p:animEffect>
                                  </p:childTnLst>
                                </p:cTn>
                              </p:par>
                              <p:par>
                                <p:cTn id="21" presetID="10" presetClass="entr" presetSubtype="0" fill="hold" nodeType="withEffect">
                                  <p:stCondLst>
                                    <p:cond delay="0"/>
                                  </p:stCondLst>
                                  <p:childTnLst>
                                    <p:set>
                                      <p:cBhvr>
                                        <p:cTn id="22" dur="1" fill="hold">
                                          <p:stCondLst>
                                            <p:cond delay="0"/>
                                          </p:stCondLst>
                                        </p:cTn>
                                        <p:tgtEl>
                                          <p:spTgt spid="458"/>
                                        </p:tgtEl>
                                        <p:attrNameLst>
                                          <p:attrName>style.visibility</p:attrName>
                                        </p:attrNameLst>
                                      </p:cBhvr>
                                      <p:to>
                                        <p:strVal val="visible"/>
                                      </p:to>
                                    </p:set>
                                    <p:animEffect transition="in" filter="fade">
                                      <p:cBhvr>
                                        <p:cTn id="23" dur="1"/>
                                        <p:tgtEl>
                                          <p:spTgt spid="458"/>
                                        </p:tgtEl>
                                      </p:cBhvr>
                                    </p:animEffect>
                                  </p:childTnLst>
                                </p:cTn>
                              </p:par>
                              <p:par>
                                <p:cTn id="24" presetID="10" presetClass="entr" presetSubtype="0" fill="hold" nodeType="withEffect">
                                  <p:stCondLst>
                                    <p:cond delay="0"/>
                                  </p:stCondLst>
                                  <p:childTnLst>
                                    <p:set>
                                      <p:cBhvr>
                                        <p:cTn id="25" dur="1" fill="hold">
                                          <p:stCondLst>
                                            <p:cond delay="0"/>
                                          </p:stCondLst>
                                        </p:cTn>
                                        <p:tgtEl>
                                          <p:spTgt spid="460"/>
                                        </p:tgtEl>
                                        <p:attrNameLst>
                                          <p:attrName>style.visibility</p:attrName>
                                        </p:attrNameLst>
                                      </p:cBhvr>
                                      <p:to>
                                        <p:strVal val="visible"/>
                                      </p:to>
                                    </p:set>
                                    <p:animEffect transition="in" filter="fade">
                                      <p:cBhvr>
                                        <p:cTn id="26" dur="1000"/>
                                        <p:tgtEl>
                                          <p:spTgt spid="46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1"/>
                                        <p:tgtEl>
                                          <p:spTgt spid="460"/>
                                        </p:tgtEl>
                                      </p:cBhvr>
                                    </p:animEffect>
                                    <p:set>
                                      <p:cBhvr>
                                        <p:cTn id="31" dur="1" fill="hold">
                                          <p:stCondLst>
                                            <p:cond delay="1"/>
                                          </p:stCondLst>
                                        </p:cTn>
                                        <p:tgtEl>
                                          <p:spTgt spid="46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1"/>
                                        <p:tgtEl>
                                          <p:spTgt spid="465"/>
                                        </p:tgtEl>
                                      </p:cBhvr>
                                    </p:animEffect>
                                    <p:set>
                                      <p:cBhvr>
                                        <p:cTn id="34" dur="1" fill="hold">
                                          <p:stCondLst>
                                            <p:cond delay="1"/>
                                          </p:stCondLst>
                                        </p:cTn>
                                        <p:tgtEl>
                                          <p:spTgt spid="46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1"/>
                                        <p:tgtEl>
                                          <p:spTgt spid="488"/>
                                        </p:tgtEl>
                                      </p:cBhvr>
                                    </p:animEffect>
                                    <p:set>
                                      <p:cBhvr>
                                        <p:cTn id="37" dur="1" fill="hold">
                                          <p:stCondLst>
                                            <p:cond delay="1"/>
                                          </p:stCondLst>
                                        </p:cTn>
                                        <p:tgtEl>
                                          <p:spTgt spid="488"/>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300"/>
                                        <p:tgtEl>
                                          <p:spTgt spid="461"/>
                                        </p:tgtEl>
                                      </p:cBhvr>
                                    </p:animEffect>
                                    <p:set>
                                      <p:cBhvr>
                                        <p:cTn id="40" dur="1" fill="hold">
                                          <p:stCondLst>
                                            <p:cond delay="300"/>
                                          </p:stCondLst>
                                        </p:cTn>
                                        <p:tgtEl>
                                          <p:spTgt spid="461"/>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490"/>
                                        </p:tgtEl>
                                        <p:attrNameLst>
                                          <p:attrName>style.visibility</p:attrName>
                                        </p:attrNameLst>
                                      </p:cBhvr>
                                      <p:to>
                                        <p:strVal val="visible"/>
                                      </p:to>
                                    </p:set>
                                    <p:animEffect transition="in" filter="fade">
                                      <p:cBhvr>
                                        <p:cTn id="43" dur="1000"/>
                                        <p:tgtEl>
                                          <p:spTgt spid="490"/>
                                        </p:tgtEl>
                                      </p:cBhvr>
                                    </p:animEffect>
                                  </p:childTnLst>
                                </p:cTn>
                              </p:par>
                              <p:par>
                                <p:cTn id="44" presetID="10" presetClass="entr" presetSubtype="0" fill="hold" nodeType="withEffect">
                                  <p:stCondLst>
                                    <p:cond delay="0"/>
                                  </p:stCondLst>
                                  <p:childTnLst>
                                    <p:set>
                                      <p:cBhvr>
                                        <p:cTn id="45" dur="1" fill="hold">
                                          <p:stCondLst>
                                            <p:cond delay="0"/>
                                          </p:stCondLst>
                                        </p:cTn>
                                        <p:tgtEl>
                                          <p:spTgt spid="459"/>
                                        </p:tgtEl>
                                        <p:attrNameLst>
                                          <p:attrName>style.visibility</p:attrName>
                                        </p:attrNameLst>
                                      </p:cBhvr>
                                      <p:to>
                                        <p:strVal val="visible"/>
                                      </p:to>
                                    </p:set>
                                    <p:animEffect transition="in" filter="fade">
                                      <p:cBhvr>
                                        <p:cTn id="46" dur="1600"/>
                                        <p:tgtEl>
                                          <p:spTgt spid="459"/>
                                        </p:tgtEl>
                                      </p:cBhvr>
                                    </p:animEffect>
                                  </p:childTnLst>
                                </p:cTn>
                              </p:par>
                              <p:par>
                                <p:cTn id="47" presetID="10" presetClass="entr" presetSubtype="0" fill="hold" nodeType="withEffect">
                                  <p:stCondLst>
                                    <p:cond delay="0"/>
                                  </p:stCondLst>
                                  <p:childTnLst>
                                    <p:set>
                                      <p:cBhvr>
                                        <p:cTn id="48" dur="1" fill="hold">
                                          <p:stCondLst>
                                            <p:cond delay="0"/>
                                          </p:stCondLst>
                                        </p:cTn>
                                        <p:tgtEl>
                                          <p:spTgt spid="491"/>
                                        </p:tgtEl>
                                        <p:attrNameLst>
                                          <p:attrName>style.visibility</p:attrName>
                                        </p:attrNameLst>
                                      </p:cBhvr>
                                      <p:to>
                                        <p:strVal val="visible"/>
                                      </p:to>
                                    </p:set>
                                    <p:animEffect transition="in" filter="fade">
                                      <p:cBhvr>
                                        <p:cTn id="49" dur="3800"/>
                                        <p:tgtEl>
                                          <p:spTgt spid="49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1"/>
                                        <p:tgtEl>
                                          <p:spTgt spid="458"/>
                                        </p:tgtEl>
                                      </p:cBhvr>
                                    </p:animEffect>
                                    <p:set>
                                      <p:cBhvr>
                                        <p:cTn id="54" dur="1" fill="hold">
                                          <p:stCondLst>
                                            <p:cond delay="1"/>
                                          </p:stCondLst>
                                        </p:cTn>
                                        <p:tgtEl>
                                          <p:spTgt spid="458"/>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492"/>
                                        </p:tgtEl>
                                        <p:attrNameLst>
                                          <p:attrName>style.visibility</p:attrName>
                                        </p:attrNameLst>
                                      </p:cBhvr>
                                      <p:to>
                                        <p:strVal val="visible"/>
                                      </p:to>
                                    </p:set>
                                    <p:animEffect transition="in" filter="fade">
                                      <p:cBhvr>
                                        <p:cTn id="57" dur="200"/>
                                        <p:tgtEl>
                                          <p:spTgt spid="492"/>
                                        </p:tgtEl>
                                      </p:cBhvr>
                                    </p:animEffect>
                                  </p:childTnLst>
                                </p:cTn>
                              </p:par>
                              <p:par>
                                <p:cTn id="58" presetID="10" presetClass="entr" presetSubtype="0" fill="hold" nodeType="withEffect">
                                  <p:stCondLst>
                                    <p:cond delay="0"/>
                                  </p:stCondLst>
                                  <p:childTnLst>
                                    <p:set>
                                      <p:cBhvr>
                                        <p:cTn id="59" dur="1" fill="hold">
                                          <p:stCondLst>
                                            <p:cond delay="0"/>
                                          </p:stCondLst>
                                        </p:cTn>
                                        <p:tgtEl>
                                          <p:spTgt spid="500"/>
                                        </p:tgtEl>
                                        <p:attrNameLst>
                                          <p:attrName>style.visibility</p:attrName>
                                        </p:attrNameLst>
                                      </p:cBhvr>
                                      <p:to>
                                        <p:strVal val="visible"/>
                                      </p:to>
                                    </p:set>
                                    <p:animEffect transition="in" filter="fade">
                                      <p:cBhvr>
                                        <p:cTn id="60" dur="200"/>
                                        <p:tgtEl>
                                          <p:spTgt spid="500"/>
                                        </p:tgtEl>
                                      </p:cBhvr>
                                    </p:animEffect>
                                  </p:childTnLst>
                                </p:cTn>
                              </p:par>
                              <p:par>
                                <p:cTn id="61" presetID="10" presetClass="exit" presetSubtype="0" fill="hold" nodeType="withEffect">
                                  <p:stCondLst>
                                    <p:cond delay="0"/>
                                  </p:stCondLst>
                                  <p:childTnLst>
                                    <p:animEffect transition="out" filter="fade">
                                      <p:cBhvr>
                                        <p:cTn id="62" dur="1000"/>
                                        <p:tgtEl>
                                          <p:spTgt spid="490"/>
                                        </p:tgtEl>
                                      </p:cBhvr>
                                    </p:animEffect>
                                    <p:set>
                                      <p:cBhvr>
                                        <p:cTn id="63" dur="1" fill="hold">
                                          <p:stCondLst>
                                            <p:cond delay="1000"/>
                                          </p:stCondLst>
                                        </p:cTn>
                                        <p:tgtEl>
                                          <p:spTgt spid="490"/>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63"/>
                                        </p:tgtEl>
                                        <p:attrNameLst>
                                          <p:attrName>style.visibility</p:attrName>
                                        </p:attrNameLst>
                                      </p:cBhvr>
                                      <p:to>
                                        <p:strVal val="visible"/>
                                      </p:to>
                                    </p:set>
                                    <p:animEffect transition="in" filter="fade">
                                      <p:cBhvr>
                                        <p:cTn id="68" dur="1000"/>
                                        <p:tgtEl>
                                          <p:spTgt spid="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p:nvPr/>
        </p:nvSpPr>
        <p:spPr>
          <a:xfrm>
            <a:off x="3394800" y="1943225"/>
            <a:ext cx="1443899" cy="1443899"/>
          </a:xfrm>
          <a:prstGeom prst="ellipse">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512" name="Shape 512"/>
          <p:cNvPicPr preferRelativeResize="0"/>
          <p:nvPr/>
        </p:nvPicPr>
        <p:blipFill rotWithShape="1">
          <a:blip r:embed="rId3"/>
          <a:srcRect/>
          <a:stretch/>
        </p:blipFill>
        <p:spPr>
          <a:xfrm>
            <a:off x="689045" y="1163278"/>
            <a:ext cx="756600" cy="612299"/>
          </a:xfrm>
          <a:prstGeom prst="rect">
            <a:avLst/>
          </a:prstGeom>
          <a:noFill/>
          <a:ln>
            <a:noFill/>
          </a:ln>
        </p:spPr>
      </p:pic>
      <p:pic>
        <p:nvPicPr>
          <p:cNvPr id="513" name="Shape 513"/>
          <p:cNvPicPr preferRelativeResize="0"/>
          <p:nvPr/>
        </p:nvPicPr>
        <p:blipFill rotWithShape="1">
          <a:blip r:embed="rId3"/>
          <a:srcRect/>
          <a:stretch/>
        </p:blipFill>
        <p:spPr>
          <a:xfrm>
            <a:off x="689045" y="2036400"/>
            <a:ext cx="756498" cy="612299"/>
          </a:xfrm>
          <a:prstGeom prst="rect">
            <a:avLst/>
          </a:prstGeom>
          <a:noFill/>
          <a:ln>
            <a:noFill/>
          </a:ln>
        </p:spPr>
      </p:pic>
      <p:pic>
        <p:nvPicPr>
          <p:cNvPr id="514" name="Shape 514"/>
          <p:cNvPicPr preferRelativeResize="0"/>
          <p:nvPr/>
        </p:nvPicPr>
        <p:blipFill rotWithShape="1">
          <a:blip r:embed="rId3"/>
          <a:srcRect/>
          <a:stretch/>
        </p:blipFill>
        <p:spPr>
          <a:xfrm>
            <a:off x="689045" y="2909525"/>
            <a:ext cx="756498" cy="612299"/>
          </a:xfrm>
          <a:prstGeom prst="rect">
            <a:avLst/>
          </a:prstGeom>
          <a:noFill/>
          <a:ln>
            <a:noFill/>
          </a:ln>
        </p:spPr>
      </p:pic>
      <p:pic>
        <p:nvPicPr>
          <p:cNvPr id="515" name="Shape 515"/>
          <p:cNvPicPr preferRelativeResize="0"/>
          <p:nvPr/>
        </p:nvPicPr>
        <p:blipFill rotWithShape="1">
          <a:blip r:embed="rId3"/>
          <a:srcRect/>
          <a:stretch/>
        </p:blipFill>
        <p:spPr>
          <a:xfrm>
            <a:off x="689045" y="3782653"/>
            <a:ext cx="756498" cy="612299"/>
          </a:xfrm>
          <a:prstGeom prst="rect">
            <a:avLst/>
          </a:prstGeom>
          <a:noFill/>
          <a:ln>
            <a:noFill/>
          </a:ln>
        </p:spPr>
      </p:pic>
      <p:pic>
        <p:nvPicPr>
          <p:cNvPr id="516" name="Shape 516"/>
          <p:cNvPicPr preferRelativeResize="0"/>
          <p:nvPr/>
        </p:nvPicPr>
        <p:blipFill rotWithShape="1">
          <a:blip r:embed="rId4"/>
          <a:srcRect/>
          <a:stretch/>
        </p:blipFill>
        <p:spPr>
          <a:xfrm>
            <a:off x="906225" y="1265400"/>
            <a:ext cx="348298" cy="283200"/>
          </a:xfrm>
          <a:prstGeom prst="rect">
            <a:avLst/>
          </a:prstGeom>
          <a:noFill/>
          <a:ln>
            <a:noFill/>
          </a:ln>
        </p:spPr>
      </p:pic>
      <p:pic>
        <p:nvPicPr>
          <p:cNvPr id="517" name="Shape 517"/>
          <p:cNvPicPr preferRelativeResize="0"/>
          <p:nvPr/>
        </p:nvPicPr>
        <p:blipFill rotWithShape="1">
          <a:blip r:embed="rId4"/>
          <a:srcRect/>
          <a:stretch/>
        </p:blipFill>
        <p:spPr>
          <a:xfrm>
            <a:off x="893100" y="2141550"/>
            <a:ext cx="348398" cy="283249"/>
          </a:xfrm>
          <a:prstGeom prst="rect">
            <a:avLst/>
          </a:prstGeom>
          <a:noFill/>
          <a:ln>
            <a:noFill/>
          </a:ln>
        </p:spPr>
      </p:pic>
      <p:pic>
        <p:nvPicPr>
          <p:cNvPr id="518" name="Shape 518"/>
          <p:cNvPicPr preferRelativeResize="0"/>
          <p:nvPr/>
        </p:nvPicPr>
        <p:blipFill rotWithShape="1">
          <a:blip r:embed="rId4"/>
          <a:srcRect/>
          <a:stretch/>
        </p:blipFill>
        <p:spPr>
          <a:xfrm>
            <a:off x="893100" y="3017700"/>
            <a:ext cx="348398" cy="283249"/>
          </a:xfrm>
          <a:prstGeom prst="rect">
            <a:avLst/>
          </a:prstGeom>
          <a:noFill/>
          <a:ln>
            <a:noFill/>
          </a:ln>
        </p:spPr>
      </p:pic>
      <p:pic>
        <p:nvPicPr>
          <p:cNvPr id="519" name="Shape 519"/>
          <p:cNvPicPr preferRelativeResize="0"/>
          <p:nvPr/>
        </p:nvPicPr>
        <p:blipFill rotWithShape="1">
          <a:blip r:embed="rId4"/>
          <a:srcRect/>
          <a:stretch/>
        </p:blipFill>
        <p:spPr>
          <a:xfrm>
            <a:off x="893100" y="3893850"/>
            <a:ext cx="348398" cy="283249"/>
          </a:xfrm>
          <a:prstGeom prst="rect">
            <a:avLst/>
          </a:prstGeom>
          <a:noFill/>
          <a:ln>
            <a:noFill/>
          </a:ln>
        </p:spPr>
      </p:pic>
      <p:sp>
        <p:nvSpPr>
          <p:cNvPr id="520" name="Shape 520"/>
          <p:cNvSpPr txBox="1"/>
          <p:nvPr/>
        </p:nvSpPr>
        <p:spPr>
          <a:xfrm>
            <a:off x="3491075" y="2106175"/>
            <a:ext cx="1312200" cy="354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1" i="0" u="none" strike="noStrike" cap="none" baseline="0">
                <a:solidFill>
                  <a:srgbClr val="000000"/>
                </a:solidFill>
                <a:latin typeface="Open Sans"/>
                <a:ea typeface="Open Sans"/>
                <a:cs typeface="Open Sans"/>
                <a:sym typeface="Open Sans"/>
                <a:rtl val="0"/>
              </a:rPr>
              <a:t>Work Assigner</a:t>
            </a:r>
          </a:p>
        </p:txBody>
      </p:sp>
      <p:sp>
        <p:nvSpPr>
          <p:cNvPr id="521" name="Shape 521"/>
          <p:cNvSpPr txBox="1"/>
          <p:nvPr/>
        </p:nvSpPr>
        <p:spPr>
          <a:xfrm>
            <a:off x="2501950" y="138500"/>
            <a:ext cx="4202397" cy="703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666666"/>
              </a:buClr>
              <a:buSzPct val="25000"/>
              <a:buFont typeface="Open Sans"/>
              <a:buNone/>
            </a:pPr>
            <a:r>
              <a:rPr lang="en" sz="3000" b="1" i="0" u="none" strike="noStrike" cap="none" baseline="0">
                <a:solidFill>
                  <a:srgbClr val="666666"/>
                </a:solidFill>
                <a:latin typeface="Open Sans"/>
                <a:ea typeface="Open Sans"/>
                <a:cs typeface="Open Sans"/>
                <a:sym typeface="Open Sans"/>
                <a:rtl val="0"/>
              </a:rPr>
              <a:t>WORK ASSIGNMENT</a:t>
            </a:r>
          </a:p>
        </p:txBody>
      </p:sp>
      <p:sp>
        <p:nvSpPr>
          <p:cNvPr id="522" name="Shape 522"/>
          <p:cNvSpPr/>
          <p:nvPr/>
        </p:nvSpPr>
        <p:spPr>
          <a:xfrm>
            <a:off x="4074625" y="1300625"/>
            <a:ext cx="3268798" cy="490198"/>
          </a:xfrm>
          <a:prstGeom prst="uturnArrow">
            <a:avLst>
              <a:gd name="adj1" fmla="val 14963"/>
              <a:gd name="adj2" fmla="val 24128"/>
              <a:gd name="adj3" fmla="val 27832"/>
              <a:gd name="adj4" fmla="val 43750"/>
              <a:gd name="adj5" fmla="val 100000"/>
            </a:avLst>
          </a:prstGeom>
          <a:solidFill>
            <a:srgbClr val="6666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523" name="Shape 523"/>
          <p:cNvPicPr preferRelativeResize="0"/>
          <p:nvPr/>
        </p:nvPicPr>
        <p:blipFill rotWithShape="1">
          <a:blip r:embed="rId5"/>
          <a:srcRect/>
          <a:stretch/>
        </p:blipFill>
        <p:spPr>
          <a:xfrm>
            <a:off x="6635224" y="1779100"/>
            <a:ext cx="1253250" cy="1772124"/>
          </a:xfrm>
          <a:prstGeom prst="rect">
            <a:avLst/>
          </a:prstGeom>
          <a:noFill/>
          <a:ln>
            <a:noFill/>
          </a:ln>
        </p:spPr>
      </p:pic>
      <p:sp>
        <p:nvSpPr>
          <p:cNvPr id="524" name="Shape 524"/>
          <p:cNvSpPr/>
          <p:nvPr/>
        </p:nvSpPr>
        <p:spPr>
          <a:xfrm rot="10800000">
            <a:off x="4012698" y="3539523"/>
            <a:ext cx="3268798" cy="490198"/>
          </a:xfrm>
          <a:prstGeom prst="uturnArrow">
            <a:avLst>
              <a:gd name="adj1" fmla="val 14963"/>
              <a:gd name="adj2" fmla="val 24128"/>
              <a:gd name="adj3" fmla="val 27832"/>
              <a:gd name="adj4" fmla="val 43750"/>
              <a:gd name="adj5" fmla="val 100000"/>
            </a:avLst>
          </a:prstGeom>
          <a:solidFill>
            <a:srgbClr val="666666"/>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25" name="Shape 525"/>
          <p:cNvSpPr txBox="1"/>
          <p:nvPr/>
        </p:nvSpPr>
        <p:spPr>
          <a:xfrm>
            <a:off x="6433700" y="3249175"/>
            <a:ext cx="1656300" cy="354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Jobs from scheduler</a:t>
            </a:r>
          </a:p>
        </p:txBody>
      </p:sp>
      <p:pic>
        <p:nvPicPr>
          <p:cNvPr id="526" name="Shape 526"/>
          <p:cNvPicPr preferRelativeResize="0"/>
          <p:nvPr/>
        </p:nvPicPr>
        <p:blipFill rotWithShape="1">
          <a:blip r:embed="rId4"/>
          <a:srcRect/>
          <a:stretch/>
        </p:blipFill>
        <p:spPr>
          <a:xfrm>
            <a:off x="3685212" y="2424800"/>
            <a:ext cx="923923" cy="742949"/>
          </a:xfrm>
          <a:prstGeom prst="rect">
            <a:avLst/>
          </a:prstGeom>
          <a:noFill/>
          <a:ln>
            <a:noFill/>
          </a:ln>
        </p:spPr>
      </p:pic>
      <p:grpSp>
        <p:nvGrpSpPr>
          <p:cNvPr id="527" name="Shape 527"/>
          <p:cNvGrpSpPr/>
          <p:nvPr/>
        </p:nvGrpSpPr>
        <p:grpSpPr>
          <a:xfrm>
            <a:off x="1729793" y="1317012"/>
            <a:ext cx="1388856" cy="2927218"/>
            <a:chOff x="1729793" y="1317012"/>
            <a:chExt cx="1388856" cy="2927218"/>
          </a:xfrm>
        </p:grpSpPr>
        <p:pic>
          <p:nvPicPr>
            <p:cNvPr id="528" name="Shape 528"/>
            <p:cNvPicPr preferRelativeResize="0"/>
            <p:nvPr/>
          </p:nvPicPr>
          <p:blipFill rotWithShape="1">
            <a:blip r:embed="rId6"/>
            <a:srcRect/>
            <a:stretch/>
          </p:blipFill>
          <p:spPr>
            <a:xfrm>
              <a:off x="1756575" y="1317012"/>
              <a:ext cx="1362075" cy="304799"/>
            </a:xfrm>
            <a:prstGeom prst="rect">
              <a:avLst/>
            </a:prstGeom>
            <a:noFill/>
            <a:ln>
              <a:noFill/>
            </a:ln>
          </p:spPr>
        </p:pic>
        <p:pic>
          <p:nvPicPr>
            <p:cNvPr id="529" name="Shape 529"/>
            <p:cNvPicPr preferRelativeResize="0"/>
            <p:nvPr/>
          </p:nvPicPr>
          <p:blipFill rotWithShape="1">
            <a:blip r:embed="rId6"/>
            <a:srcRect/>
            <a:stretch/>
          </p:blipFill>
          <p:spPr>
            <a:xfrm>
              <a:off x="1729793" y="2205866"/>
              <a:ext cx="1362075" cy="304799"/>
            </a:xfrm>
            <a:prstGeom prst="rect">
              <a:avLst/>
            </a:prstGeom>
            <a:noFill/>
            <a:ln>
              <a:noFill/>
            </a:ln>
          </p:spPr>
        </p:pic>
        <p:pic>
          <p:nvPicPr>
            <p:cNvPr id="530" name="Shape 530"/>
            <p:cNvPicPr preferRelativeResize="0"/>
            <p:nvPr/>
          </p:nvPicPr>
          <p:blipFill rotWithShape="1">
            <a:blip r:embed="rId6"/>
            <a:srcRect/>
            <a:stretch/>
          </p:blipFill>
          <p:spPr>
            <a:xfrm>
              <a:off x="1729793" y="3100805"/>
              <a:ext cx="1362075" cy="304799"/>
            </a:xfrm>
            <a:prstGeom prst="rect">
              <a:avLst/>
            </a:prstGeom>
            <a:noFill/>
            <a:ln>
              <a:noFill/>
            </a:ln>
          </p:spPr>
        </p:pic>
        <p:pic>
          <p:nvPicPr>
            <p:cNvPr id="531" name="Shape 531"/>
            <p:cNvPicPr preferRelativeResize="0"/>
            <p:nvPr/>
          </p:nvPicPr>
          <p:blipFill rotWithShape="1">
            <a:blip r:embed="rId6"/>
            <a:srcRect/>
            <a:stretch/>
          </p:blipFill>
          <p:spPr>
            <a:xfrm>
              <a:off x="1729793" y="3939430"/>
              <a:ext cx="1362075" cy="304799"/>
            </a:xfrm>
            <a:prstGeom prst="rect">
              <a:avLst/>
            </a:prstGeom>
            <a:noFill/>
            <a:ln>
              <a:noFill/>
            </a:ln>
          </p:spPr>
        </p:pic>
      </p:grpSp>
      <p:grpSp>
        <p:nvGrpSpPr>
          <p:cNvPr id="532" name="Shape 532"/>
          <p:cNvGrpSpPr/>
          <p:nvPr/>
        </p:nvGrpSpPr>
        <p:grpSpPr>
          <a:xfrm>
            <a:off x="1770346" y="1308545"/>
            <a:ext cx="1386595" cy="2930245"/>
            <a:chOff x="5584386" y="1265404"/>
            <a:chExt cx="1386595" cy="2930245"/>
          </a:xfrm>
        </p:grpSpPr>
        <p:pic>
          <p:nvPicPr>
            <p:cNvPr id="533" name="Shape 533"/>
            <p:cNvPicPr preferRelativeResize="0"/>
            <p:nvPr/>
          </p:nvPicPr>
          <p:blipFill rotWithShape="1">
            <a:blip r:embed="rId6"/>
            <a:srcRect/>
            <a:stretch/>
          </p:blipFill>
          <p:spPr>
            <a:xfrm flipH="1">
              <a:off x="5584393" y="1265404"/>
              <a:ext cx="1362075" cy="304799"/>
            </a:xfrm>
            <a:prstGeom prst="rect">
              <a:avLst/>
            </a:prstGeom>
            <a:noFill/>
            <a:ln>
              <a:noFill/>
            </a:ln>
          </p:spPr>
        </p:pic>
        <p:pic>
          <p:nvPicPr>
            <p:cNvPr id="534" name="Shape 534"/>
            <p:cNvPicPr preferRelativeResize="0"/>
            <p:nvPr/>
          </p:nvPicPr>
          <p:blipFill rotWithShape="1">
            <a:blip r:embed="rId6"/>
            <a:srcRect/>
            <a:stretch/>
          </p:blipFill>
          <p:spPr>
            <a:xfrm flipH="1">
              <a:off x="5593724" y="2163257"/>
              <a:ext cx="1362075" cy="304799"/>
            </a:xfrm>
            <a:prstGeom prst="rect">
              <a:avLst/>
            </a:prstGeom>
            <a:noFill/>
            <a:ln>
              <a:noFill/>
            </a:ln>
          </p:spPr>
        </p:pic>
        <p:pic>
          <p:nvPicPr>
            <p:cNvPr id="535" name="Shape 535"/>
            <p:cNvPicPr preferRelativeResize="0"/>
            <p:nvPr/>
          </p:nvPicPr>
          <p:blipFill rotWithShape="1">
            <a:blip r:embed="rId6"/>
            <a:srcRect/>
            <a:stretch/>
          </p:blipFill>
          <p:spPr>
            <a:xfrm flipH="1">
              <a:off x="5608907" y="3055050"/>
              <a:ext cx="1362075" cy="304799"/>
            </a:xfrm>
            <a:prstGeom prst="rect">
              <a:avLst/>
            </a:prstGeom>
            <a:noFill/>
            <a:ln>
              <a:noFill/>
            </a:ln>
          </p:spPr>
        </p:pic>
        <p:pic>
          <p:nvPicPr>
            <p:cNvPr id="536" name="Shape 536"/>
            <p:cNvPicPr preferRelativeResize="0"/>
            <p:nvPr/>
          </p:nvPicPr>
          <p:blipFill rotWithShape="1">
            <a:blip r:embed="rId6"/>
            <a:srcRect/>
            <a:stretch/>
          </p:blipFill>
          <p:spPr>
            <a:xfrm flipH="1">
              <a:off x="5584386" y="3890850"/>
              <a:ext cx="1362075" cy="304799"/>
            </a:xfrm>
            <a:prstGeom prst="rect">
              <a:avLst/>
            </a:prstGeom>
            <a:noFill/>
            <a:ln>
              <a:noFill/>
            </a:ln>
          </p:spPr>
        </p:pic>
      </p:grpSp>
      <p:grpSp>
        <p:nvGrpSpPr>
          <p:cNvPr id="537" name="Shape 537"/>
          <p:cNvGrpSpPr/>
          <p:nvPr/>
        </p:nvGrpSpPr>
        <p:grpSpPr>
          <a:xfrm>
            <a:off x="1866738" y="1370211"/>
            <a:ext cx="1164600" cy="2797800"/>
            <a:chOff x="425512" y="1366500"/>
            <a:chExt cx="1164600" cy="2797800"/>
          </a:xfrm>
        </p:grpSpPr>
        <p:sp>
          <p:nvSpPr>
            <p:cNvPr id="538" name="Shape 538"/>
            <p:cNvSpPr/>
            <p:nvPr/>
          </p:nvSpPr>
          <p:spPr>
            <a:xfrm>
              <a:off x="425512" y="1366500"/>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39" name="Shape 539"/>
            <p:cNvSpPr/>
            <p:nvPr/>
          </p:nvSpPr>
          <p:spPr>
            <a:xfrm>
              <a:off x="425512" y="2261386"/>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40" name="Shape 540"/>
            <p:cNvSpPr/>
            <p:nvPr/>
          </p:nvSpPr>
          <p:spPr>
            <a:xfrm>
              <a:off x="425512" y="3156300"/>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41" name="Shape 541"/>
            <p:cNvSpPr/>
            <p:nvPr/>
          </p:nvSpPr>
          <p:spPr>
            <a:xfrm>
              <a:off x="425512" y="3987300"/>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grpSp>
        <p:nvGrpSpPr>
          <p:cNvPr id="542" name="Shape 542"/>
          <p:cNvGrpSpPr/>
          <p:nvPr/>
        </p:nvGrpSpPr>
        <p:grpSpPr>
          <a:xfrm>
            <a:off x="1890370" y="1362242"/>
            <a:ext cx="1172750" cy="2797800"/>
            <a:chOff x="7221886" y="1266262"/>
            <a:chExt cx="1172750" cy="2797800"/>
          </a:xfrm>
        </p:grpSpPr>
        <p:sp>
          <p:nvSpPr>
            <p:cNvPr id="543" name="Shape 543"/>
            <p:cNvSpPr/>
            <p:nvPr/>
          </p:nvSpPr>
          <p:spPr>
            <a:xfrm flipH="1">
              <a:off x="7230036" y="1266262"/>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44" name="Shape 544"/>
            <p:cNvSpPr/>
            <p:nvPr/>
          </p:nvSpPr>
          <p:spPr>
            <a:xfrm flipH="1">
              <a:off x="7230036" y="2161150"/>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45" name="Shape 545"/>
            <p:cNvSpPr/>
            <p:nvPr/>
          </p:nvSpPr>
          <p:spPr>
            <a:xfrm flipH="1">
              <a:off x="7221886" y="3056061"/>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46" name="Shape 546"/>
            <p:cNvSpPr/>
            <p:nvPr/>
          </p:nvSpPr>
          <p:spPr>
            <a:xfrm flipH="1">
              <a:off x="7230036" y="3887062"/>
              <a:ext cx="1164600" cy="177000"/>
            </a:xfrm>
            <a:prstGeom prst="rightArrow">
              <a:avLst>
                <a:gd name="adj1" fmla="val 50000"/>
                <a:gd name="adj2" fmla="val 80861"/>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spTree>
  </p:cSld>
  <p:clrMapOvr>
    <a:masterClrMapping/>
  </p:clrMapOvr>
  <p:transition xmlns:p14="http://schemas.microsoft.com/office/powerpoint/2010/main" spd="slow">
    <p:push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25"/>
                                        </p:tgtEl>
                                        <p:attrNameLst>
                                          <p:attrName>style.visibility</p:attrName>
                                        </p:attrNameLst>
                                      </p:cBhvr>
                                      <p:to>
                                        <p:strVal val="visible"/>
                                      </p:to>
                                    </p:set>
                                    <p:anim calcmode="lin" valueType="num">
                                      <p:cBhvr additive="base">
                                        <p:cTn id="10" dur="1000"/>
                                        <p:tgtEl>
                                          <p:spTgt spid="52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7"/>
                                        </p:tgtEl>
                                        <p:attrNameLst>
                                          <p:attrName>style.visibility</p:attrName>
                                        </p:attrNameLst>
                                      </p:cBhvr>
                                      <p:to>
                                        <p:strVal val="visible"/>
                                      </p:to>
                                    </p:set>
                                    <p:animEffect transition="in" filter="fade">
                                      <p:cBhvr>
                                        <p:cTn id="15" dur="1000"/>
                                        <p:tgtEl>
                                          <p:spTgt spid="5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1000"/>
                                        <p:tgtEl>
                                          <p:spTgt spid="527"/>
                                        </p:tgtEl>
                                      </p:cBhvr>
                                    </p:animEffect>
                                    <p:set>
                                      <p:cBhvr>
                                        <p:cTn id="20" dur="1" fill="hold">
                                          <p:stCondLst>
                                            <p:cond delay="1000"/>
                                          </p:stCondLst>
                                        </p:cTn>
                                        <p:tgtEl>
                                          <p:spTgt spid="527"/>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37"/>
                                        </p:tgtEl>
                                        <p:attrNameLst>
                                          <p:attrName>style.visibility</p:attrName>
                                        </p:attrNameLst>
                                      </p:cBhvr>
                                      <p:to>
                                        <p:strVal val="visible"/>
                                      </p:to>
                                    </p:set>
                                    <p:animEffect transition="in" filter="fade">
                                      <p:cBhvr>
                                        <p:cTn id="23" dur="1000"/>
                                        <p:tgtEl>
                                          <p:spTgt spid="5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2"/>
                                        </p:tgtEl>
                                        <p:attrNameLst>
                                          <p:attrName>style.visibility</p:attrName>
                                        </p:attrNameLst>
                                      </p:cBhvr>
                                      <p:to>
                                        <p:strVal val="visible"/>
                                      </p:to>
                                    </p:set>
                                    <p:animEffect transition="in" filter="fade">
                                      <p:cBhvr>
                                        <p:cTn id="28" dur="1000"/>
                                        <p:tgtEl>
                                          <p:spTgt spid="5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24"/>
                                        </p:tgtEl>
                                        <p:attrNameLst>
                                          <p:attrName>style.visibility</p:attrName>
                                        </p:attrNameLst>
                                      </p:cBhvr>
                                      <p:to>
                                        <p:strVal val="visible"/>
                                      </p:to>
                                    </p:set>
                                    <p:animEffect transition="in" filter="fade">
                                      <p:cBhvr>
                                        <p:cTn id="33" dur="1000"/>
                                        <p:tgtEl>
                                          <p:spTgt spid="5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537"/>
                                        </p:tgtEl>
                                      </p:cBhvr>
                                    </p:animEffect>
                                    <p:set>
                                      <p:cBhvr>
                                        <p:cTn id="38" dur="1" fill="hold">
                                          <p:stCondLst>
                                            <p:cond delay="1000"/>
                                          </p:stCondLst>
                                        </p:cTn>
                                        <p:tgtEl>
                                          <p:spTgt spid="537"/>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532"/>
                                        </p:tgtEl>
                                        <p:attrNameLst>
                                          <p:attrName>style.visibility</p:attrName>
                                        </p:attrNameLst>
                                      </p:cBhvr>
                                      <p:to>
                                        <p:strVal val="visible"/>
                                      </p:to>
                                    </p:set>
                                    <p:animEffect transition="in" filter="fade">
                                      <p:cBhvr>
                                        <p:cTn id="41" dur="1000"/>
                                        <p:tgtEl>
                                          <p:spTgt spid="53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1000"/>
                                        <p:tgtEl>
                                          <p:spTgt spid="532"/>
                                        </p:tgtEl>
                                      </p:cBhvr>
                                    </p:animEffect>
                                    <p:set>
                                      <p:cBhvr>
                                        <p:cTn id="46" dur="1" fill="hold">
                                          <p:stCondLst>
                                            <p:cond delay="1000"/>
                                          </p:stCondLst>
                                        </p:cTn>
                                        <p:tgtEl>
                                          <p:spTgt spid="532"/>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542"/>
                                        </p:tgtEl>
                                        <p:attrNameLst>
                                          <p:attrName>style.visibility</p:attrName>
                                        </p:attrNameLst>
                                      </p:cBhvr>
                                      <p:to>
                                        <p:strVal val="visible"/>
                                      </p:to>
                                    </p:set>
                                    <p:animEffect transition="in" filter="fade">
                                      <p:cBhvr>
                                        <p:cTn id="49" dur="1000"/>
                                        <p:tgtEl>
                                          <p:spTgt spid="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Shape 227"/>
          <p:cNvPicPr preferRelativeResize="0"/>
          <p:nvPr/>
        </p:nvPicPr>
        <p:blipFill rotWithShape="1">
          <a:blip r:embed="rId3"/>
          <a:srcRect/>
          <a:stretch/>
        </p:blipFill>
        <p:spPr>
          <a:xfrm>
            <a:off x="0" y="617475"/>
            <a:ext cx="9144000" cy="4481999"/>
          </a:xfrm>
          <a:prstGeom prst="rect">
            <a:avLst/>
          </a:prstGeom>
          <a:noFill/>
          <a:ln>
            <a:noFill/>
          </a:ln>
        </p:spPr>
      </p:pic>
      <p:sp>
        <p:nvSpPr>
          <p:cNvPr id="228" name="Shape 228"/>
          <p:cNvSpPr/>
          <p:nvPr/>
        </p:nvSpPr>
        <p:spPr>
          <a:xfrm>
            <a:off x="7190675" y="1117050"/>
            <a:ext cx="1276197" cy="3900298"/>
          </a:xfrm>
          <a:prstGeom prst="rect">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29" name="Shape 229"/>
          <p:cNvSpPr/>
          <p:nvPr/>
        </p:nvSpPr>
        <p:spPr>
          <a:xfrm>
            <a:off x="5402400" y="1117000"/>
            <a:ext cx="1626600" cy="3900298"/>
          </a:xfrm>
          <a:prstGeom prst="rect">
            <a:avLst/>
          </a:prstGeom>
          <a:noFill/>
          <a:ln w="19050" cap="flat">
            <a:solidFill>
              <a:srgbClr val="FF0000"/>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230" name="Shape 230"/>
          <p:cNvSpPr txBox="1"/>
          <p:nvPr/>
        </p:nvSpPr>
        <p:spPr>
          <a:xfrm>
            <a:off x="76200" y="0"/>
            <a:ext cx="7373700" cy="492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tl val="0"/>
              </a:rPr>
              <a:t>AGENTS, RESOURCES AND ENVIRONMENTS</a:t>
            </a:r>
          </a:p>
        </p:txBody>
      </p:sp>
      <p:cxnSp>
        <p:nvCxnSpPr>
          <p:cNvPr id="231" name="Shape 231"/>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
                                        <p:tgtEl>
                                          <p:spTgt spid="228"/>
                                        </p:tgtEl>
                                      </p:cBhvr>
                                    </p:animEffect>
                                    <p:set>
                                      <p:cBhvr>
                                        <p:cTn id="12" dur="1" fill="hold">
                                          <p:stCondLst>
                                            <p:cond delay="100"/>
                                          </p:stCondLst>
                                        </p:cTn>
                                        <p:tgtEl>
                                          <p:spTgt spid="228"/>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3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grpSp>
        <p:nvGrpSpPr>
          <p:cNvPr id="569" name="Shape 569"/>
          <p:cNvGrpSpPr/>
          <p:nvPr/>
        </p:nvGrpSpPr>
        <p:grpSpPr>
          <a:xfrm>
            <a:off x="3484128" y="1657931"/>
            <a:ext cx="1608791" cy="1630589"/>
            <a:chOff x="3614725" y="1786975"/>
            <a:chExt cx="2806200" cy="2880900"/>
          </a:xfrm>
        </p:grpSpPr>
        <p:sp>
          <p:nvSpPr>
            <p:cNvPr id="570" name="Shape 570"/>
            <p:cNvSpPr/>
            <p:nvPr/>
          </p:nvSpPr>
          <p:spPr>
            <a:xfrm>
              <a:off x="3614725" y="1786975"/>
              <a:ext cx="2806200" cy="2880900"/>
            </a:xfrm>
            <a:prstGeom prst="flowChartConnector">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571" name="Shape 571"/>
            <p:cNvPicPr preferRelativeResize="0"/>
            <p:nvPr/>
          </p:nvPicPr>
          <p:blipFill rotWithShape="1">
            <a:blip r:embed="rId3"/>
            <a:srcRect/>
            <a:stretch/>
          </p:blipFill>
          <p:spPr>
            <a:xfrm>
              <a:off x="4299425" y="2548975"/>
              <a:ext cx="1380147" cy="1380147"/>
            </a:xfrm>
            <a:prstGeom prst="rect">
              <a:avLst/>
            </a:prstGeom>
            <a:noFill/>
            <a:ln>
              <a:noFill/>
            </a:ln>
          </p:spPr>
        </p:pic>
      </p:grpSp>
      <p:sp>
        <p:nvSpPr>
          <p:cNvPr id="572" name="Shape 572"/>
          <p:cNvSpPr txBox="1"/>
          <p:nvPr/>
        </p:nvSpPr>
        <p:spPr>
          <a:xfrm>
            <a:off x="311500" y="275275"/>
            <a:ext cx="7186499" cy="84029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i="0" u="none" strike="noStrike" cap="none" baseline="0">
                <a:solidFill>
                  <a:schemeClr val="dk2"/>
                </a:solidFill>
                <a:latin typeface="Open Sans"/>
                <a:ea typeface="Open Sans"/>
                <a:cs typeface="Open Sans"/>
                <a:sym typeface="Open Sans"/>
                <a:rtl val="0"/>
              </a:rPr>
              <a:t>CONFIGURATION MANAGEMENT</a:t>
            </a:r>
          </a:p>
        </p:txBody>
      </p:sp>
      <p:pic>
        <p:nvPicPr>
          <p:cNvPr id="573" name="Shape 573"/>
          <p:cNvPicPr preferRelativeResize="0"/>
          <p:nvPr/>
        </p:nvPicPr>
        <p:blipFill rotWithShape="1">
          <a:blip r:embed="rId4"/>
          <a:srcRect/>
          <a:stretch/>
        </p:blipFill>
        <p:spPr>
          <a:xfrm>
            <a:off x="7086600" y="1962150"/>
            <a:ext cx="1219199" cy="1219199"/>
          </a:xfrm>
          <a:prstGeom prst="rect">
            <a:avLst/>
          </a:prstGeom>
          <a:noFill/>
          <a:ln>
            <a:noFill/>
          </a:ln>
        </p:spPr>
      </p:pic>
      <p:pic>
        <p:nvPicPr>
          <p:cNvPr id="574" name="Shape 574"/>
          <p:cNvPicPr preferRelativeResize="0"/>
          <p:nvPr/>
        </p:nvPicPr>
        <p:blipFill rotWithShape="1">
          <a:blip r:embed="rId5"/>
          <a:srcRect/>
          <a:stretch/>
        </p:blipFill>
        <p:spPr>
          <a:xfrm>
            <a:off x="439675" y="1962150"/>
            <a:ext cx="1219199" cy="1219199"/>
          </a:xfrm>
          <a:prstGeom prst="rect">
            <a:avLst/>
          </a:prstGeom>
          <a:noFill/>
          <a:ln>
            <a:noFill/>
          </a:ln>
        </p:spPr>
      </p:pic>
      <p:sp>
        <p:nvSpPr>
          <p:cNvPr id="575" name="Shape 575"/>
          <p:cNvSpPr/>
          <p:nvPr/>
        </p:nvSpPr>
        <p:spPr>
          <a:xfrm>
            <a:off x="1331750" y="2345025"/>
            <a:ext cx="2043899" cy="359999"/>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76" name="Shape 576"/>
          <p:cNvSpPr txBox="1"/>
          <p:nvPr/>
        </p:nvSpPr>
        <p:spPr>
          <a:xfrm>
            <a:off x="1509350" y="2613000"/>
            <a:ext cx="1698600" cy="84029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Edit config xml </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or</a:t>
            </a: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Use Admin GUI</a:t>
            </a:r>
          </a:p>
        </p:txBody>
      </p:sp>
      <p:sp>
        <p:nvSpPr>
          <p:cNvPr id="577" name="Shape 577"/>
          <p:cNvSpPr/>
          <p:nvPr/>
        </p:nvSpPr>
        <p:spPr>
          <a:xfrm>
            <a:off x="5157100" y="2345025"/>
            <a:ext cx="2043899" cy="31170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578" name="Shape 578"/>
          <p:cNvSpPr txBox="1"/>
          <p:nvPr/>
        </p:nvSpPr>
        <p:spPr>
          <a:xfrm>
            <a:off x="5309500" y="2614450"/>
            <a:ext cx="1843200" cy="4907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Serialize/Deserialize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Shape 551"/>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AGENTS</a:t>
            </a:r>
          </a:p>
        </p:txBody>
      </p:sp>
      <p:sp>
        <p:nvSpPr>
          <p:cNvPr id="552" name="Shape 552"/>
          <p:cNvSpPr txBox="1"/>
          <p:nvPr/>
        </p:nvSpPr>
        <p:spPr>
          <a:xfrm>
            <a:off x="311500" y="825775"/>
            <a:ext cx="8490300" cy="4286099"/>
          </a:xfrm>
          <a:prstGeom prst="rect">
            <a:avLst/>
          </a:prstGeom>
        </p:spPr>
        <p:txBody>
          <a:bodyPr lIns="91425" tIns="91425" rIns="91425" bIns="91425" anchor="t" anchorCtr="0">
            <a:noAutofit/>
          </a:bodyPr>
          <a:lstStyle/>
          <a:p>
            <a:pPr lvl="0" rtl="0">
              <a:spcBef>
                <a:spcPts val="0"/>
              </a:spcBef>
              <a:buNone/>
            </a:pPr>
            <a:r>
              <a:rPr lang="en-US" b="1" dirty="0" smtClean="0">
                <a:solidFill>
                  <a:schemeClr val="dk1"/>
                </a:solidFill>
              </a:rPr>
              <a:t>Agent has 3 components:</a:t>
            </a:r>
          </a:p>
          <a:p>
            <a:pPr marL="457200" lvl="0" indent="-317500">
              <a:buClr>
                <a:schemeClr val="dk1"/>
              </a:buClr>
              <a:buSzPct val="100000"/>
              <a:buFont typeface="Arial"/>
              <a:buChar char="●"/>
            </a:pPr>
            <a:r>
              <a:rPr lang="en-US" dirty="0" smtClean="0">
                <a:solidFill>
                  <a:schemeClr val="dk1"/>
                </a:solidFill>
              </a:rPr>
              <a:t>Bootstrapper</a:t>
            </a:r>
            <a:endParaRPr lang="en" dirty="0">
              <a:solidFill>
                <a:schemeClr val="dk1"/>
              </a:solidFill>
            </a:endParaRPr>
          </a:p>
          <a:p>
            <a:pPr marL="457200" lvl="0" indent="-317500">
              <a:buClr>
                <a:schemeClr val="dk1"/>
              </a:buClr>
              <a:buSzPct val="100000"/>
              <a:buFont typeface="Arial"/>
              <a:buChar char="●"/>
            </a:pPr>
            <a:r>
              <a:rPr lang="en-US" dirty="0" smtClean="0">
                <a:solidFill>
                  <a:schemeClr val="dk1"/>
                </a:solidFill>
              </a:rPr>
              <a:t>Launcher</a:t>
            </a:r>
          </a:p>
          <a:p>
            <a:pPr marL="457200" lvl="0" indent="-317500">
              <a:buClr>
                <a:schemeClr val="dk1"/>
              </a:buClr>
              <a:buSzPct val="100000"/>
              <a:buFont typeface="Arial"/>
              <a:buChar char="●"/>
            </a:pPr>
            <a:r>
              <a:rPr lang="en-US" dirty="0" smtClean="0">
                <a:solidFill>
                  <a:schemeClr val="dk1"/>
                </a:solidFill>
              </a:rPr>
              <a:t>Agent</a:t>
            </a:r>
            <a:endParaRPr lang="en" dirty="0" smtClean="0">
              <a:solidFill>
                <a:schemeClr val="dk1"/>
              </a:solidFill>
            </a:endParaRPr>
          </a:p>
          <a:p>
            <a:pPr lvl="0" rtl="0">
              <a:spcBef>
                <a:spcPts val="0"/>
              </a:spcBef>
              <a:buNone/>
            </a:pPr>
            <a:endParaRPr lang="en-US" b="1" dirty="0" smtClean="0">
              <a:solidFill>
                <a:schemeClr val="dk1"/>
              </a:solidFill>
            </a:endParaRPr>
          </a:p>
          <a:p>
            <a:pPr lvl="0" rtl="0">
              <a:spcBef>
                <a:spcPts val="0"/>
              </a:spcBef>
              <a:buNone/>
            </a:pPr>
            <a:r>
              <a:rPr lang="en" b="1" dirty="0" smtClean="0">
                <a:solidFill>
                  <a:schemeClr val="dk1"/>
                </a:solidFill>
              </a:rPr>
              <a:t>Agent </a:t>
            </a:r>
            <a:r>
              <a:rPr lang="en" b="1" dirty="0">
                <a:solidFill>
                  <a:schemeClr val="dk1"/>
                </a:solidFill>
              </a:rPr>
              <a:t>Bootstrapper:</a:t>
            </a:r>
          </a:p>
          <a:p>
            <a:pPr marL="457200" marR="0" lvl="0" indent="-317500" algn="l" rtl="0">
              <a:lnSpc>
                <a:spcPct val="100000"/>
              </a:lnSpc>
              <a:spcBef>
                <a:spcPts val="0"/>
              </a:spcBef>
              <a:spcAft>
                <a:spcPts val="0"/>
              </a:spcAft>
              <a:buClr>
                <a:schemeClr val="dk1"/>
              </a:buClr>
              <a:buSzPct val="100000"/>
              <a:buFont typeface="Arial"/>
              <a:buChar char="●"/>
            </a:pPr>
            <a:r>
              <a:rPr lang="en" dirty="0">
                <a:solidFill>
                  <a:schemeClr val="dk1"/>
                </a:solidFill>
              </a:rPr>
              <a:t>The bootstrapper is the only component of a Go agent that requires a manual upgrade.</a:t>
            </a:r>
          </a:p>
          <a:p>
            <a:pPr marL="457200" marR="0" lvl="0" indent="-317500" algn="l" rtl="0">
              <a:lnSpc>
                <a:spcPct val="100000"/>
              </a:lnSpc>
              <a:spcBef>
                <a:spcPts val="0"/>
              </a:spcBef>
              <a:spcAft>
                <a:spcPts val="0"/>
              </a:spcAft>
              <a:buClr>
                <a:schemeClr val="dk1"/>
              </a:buClr>
              <a:buSzPct val="100000"/>
              <a:buFont typeface="Arial"/>
              <a:buChar char="●"/>
            </a:pPr>
            <a:r>
              <a:rPr lang="en" dirty="0">
                <a:solidFill>
                  <a:schemeClr val="dk1"/>
                </a:solidFill>
              </a:rPr>
              <a:t>If at any point the launcher process is killed, the bootstrapper re-launches it as long as the bootstrapper process is still running.</a:t>
            </a:r>
          </a:p>
          <a:p>
            <a:pPr lvl="0" rtl="0">
              <a:spcBef>
                <a:spcPts val="0"/>
              </a:spcBef>
              <a:buNone/>
            </a:pPr>
            <a:endParaRPr dirty="0">
              <a:solidFill>
                <a:schemeClr val="dk1"/>
              </a:solidFill>
            </a:endParaRPr>
          </a:p>
          <a:p>
            <a:pPr lvl="0" rtl="0">
              <a:spcBef>
                <a:spcPts val="0"/>
              </a:spcBef>
              <a:buNone/>
            </a:pPr>
            <a:r>
              <a:rPr lang="en" b="1" dirty="0">
                <a:solidFill>
                  <a:schemeClr val="dk1"/>
                </a:solidFill>
              </a:rPr>
              <a:t>Agent Launcher:</a:t>
            </a:r>
          </a:p>
          <a:p>
            <a:pPr marL="457200" lvl="0" indent="-317500" rtl="0">
              <a:spcBef>
                <a:spcPts val="0"/>
              </a:spcBef>
              <a:buClr>
                <a:schemeClr val="dk1"/>
              </a:buClr>
              <a:buSzPct val="100000"/>
              <a:buFont typeface="Arial"/>
              <a:buChar char="●"/>
            </a:pPr>
            <a:r>
              <a:rPr lang="en" dirty="0">
                <a:solidFill>
                  <a:schemeClr val="dk1"/>
                </a:solidFill>
              </a:rPr>
              <a:t>Creates a lockfile. The purpose of the lockfile is to prevent multiple instances of the bootstrapper from being launched.</a:t>
            </a:r>
          </a:p>
          <a:p>
            <a:pPr marL="457200" lvl="0" indent="-317500" rtl="0">
              <a:spcBef>
                <a:spcPts val="0"/>
              </a:spcBef>
              <a:buClr>
                <a:schemeClr val="dk1"/>
              </a:buClr>
              <a:buSzPct val="100000"/>
              <a:buFont typeface="Arial"/>
              <a:buChar char="●"/>
            </a:pPr>
            <a:r>
              <a:rPr lang="en" dirty="0">
                <a:solidFill>
                  <a:schemeClr val="dk1"/>
                </a:solidFill>
              </a:rPr>
              <a:t>Downloads new agent-launcher.jar if available &amp; dies.</a:t>
            </a:r>
          </a:p>
          <a:p>
            <a:pPr marL="457200" lvl="0" indent="-317500" rtl="0">
              <a:spcBef>
                <a:spcPts val="0"/>
              </a:spcBef>
              <a:buClr>
                <a:schemeClr val="dk1"/>
              </a:buClr>
              <a:buSzPct val="100000"/>
              <a:buFont typeface="Arial"/>
              <a:buChar char="●"/>
            </a:pPr>
            <a:r>
              <a:rPr lang="en" dirty="0">
                <a:solidFill>
                  <a:schemeClr val="dk1"/>
                </a:solidFill>
              </a:rPr>
              <a:t>Downloads new agent.jar from if available &amp; launches it.</a:t>
            </a:r>
          </a:p>
          <a:p>
            <a:pPr marL="457200" lvl="0" indent="-317500" rtl="0">
              <a:spcBef>
                <a:spcPts val="0"/>
              </a:spcBef>
              <a:buClr>
                <a:schemeClr val="dk1"/>
              </a:buClr>
              <a:buSzPct val="100000"/>
              <a:buFont typeface="Arial"/>
              <a:buChar char="●"/>
            </a:pPr>
            <a:r>
              <a:rPr lang="en" dirty="0">
                <a:solidFill>
                  <a:schemeClr val="dk1"/>
                </a:solidFill>
              </a:rPr>
              <a:t>Downloads plugins.zip if available.</a:t>
            </a:r>
          </a:p>
          <a:p>
            <a:pPr lvl="0" rtl="0">
              <a:spcBef>
                <a:spcPts val="0"/>
              </a:spcBef>
              <a:buNone/>
            </a:pPr>
            <a:endParaRPr dirty="0">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Shape 557"/>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AGENTS</a:t>
            </a:r>
          </a:p>
        </p:txBody>
      </p:sp>
      <p:sp>
        <p:nvSpPr>
          <p:cNvPr id="558" name="Shape 558"/>
          <p:cNvSpPr txBox="1"/>
          <p:nvPr/>
        </p:nvSpPr>
        <p:spPr>
          <a:xfrm>
            <a:off x="311500" y="825775"/>
            <a:ext cx="8490300" cy="4286099"/>
          </a:xfrm>
          <a:prstGeom prst="rect">
            <a:avLst/>
          </a:prstGeom>
        </p:spPr>
        <p:txBody>
          <a:bodyPr lIns="91425" tIns="91425" rIns="91425" bIns="91425" anchor="t" anchorCtr="0">
            <a:noAutofit/>
          </a:bodyPr>
          <a:lstStyle/>
          <a:p>
            <a:pPr lvl="0" rtl="0">
              <a:spcBef>
                <a:spcPts val="0"/>
              </a:spcBef>
              <a:buNone/>
            </a:pPr>
            <a:r>
              <a:rPr lang="en" b="1">
                <a:solidFill>
                  <a:schemeClr val="dk1"/>
                </a:solidFill>
              </a:rPr>
              <a:t>Agent:</a:t>
            </a:r>
          </a:p>
          <a:p>
            <a:pPr marL="457200" lvl="0" indent="-317500" rtl="0">
              <a:spcBef>
                <a:spcPts val="0"/>
              </a:spcBef>
              <a:buClr>
                <a:schemeClr val="dk1"/>
              </a:buClr>
              <a:buSzPct val="100000"/>
              <a:buFont typeface="Arial"/>
              <a:buChar char="●"/>
            </a:pPr>
            <a:r>
              <a:rPr lang="en" u="sng">
                <a:solidFill>
                  <a:schemeClr val="dk1"/>
                </a:solidFill>
              </a:rPr>
              <a:t>Ping Thread</a:t>
            </a:r>
            <a:r>
              <a:rPr lang="en">
                <a:solidFill>
                  <a:schemeClr val="dk1"/>
                </a:solidFill>
              </a:rPr>
              <a:t> - runs every 5 seconds, to inform the server that the agent is alive. It also informs the server of the agents runtime information.</a:t>
            </a:r>
          </a:p>
          <a:p>
            <a:pPr marL="457200" lvl="0" indent="-317500" rtl="0">
              <a:spcBef>
                <a:spcPts val="0"/>
              </a:spcBef>
              <a:buClr>
                <a:schemeClr val="dk1"/>
              </a:buClr>
              <a:buSzPct val="100000"/>
              <a:buFont typeface="Arial"/>
              <a:buChar char="●"/>
            </a:pPr>
            <a:r>
              <a:rPr lang="en" u="sng">
                <a:solidFill>
                  <a:schemeClr val="dk1"/>
                </a:solidFill>
              </a:rPr>
              <a:t>Loop/Worker Thread</a:t>
            </a:r>
            <a:r>
              <a:rPr lang="en">
                <a:solidFill>
                  <a:schemeClr val="dk1"/>
                </a:solidFill>
              </a:rPr>
              <a:t> - The first time an agent comes up, the loop thread, which runs every 10 seconds, registers it with the server. Once this is done, it checks for agent upgrade and also retrieves work from the server.</a:t>
            </a:r>
          </a:p>
          <a:p>
            <a:pPr marL="457200" lvl="0" indent="-317500" rtl="0">
              <a:spcBef>
                <a:spcPts val="0"/>
              </a:spcBef>
              <a:buClr>
                <a:schemeClr val="dk1"/>
              </a:buClr>
              <a:buSzPct val="100000"/>
              <a:buFont typeface="Arial"/>
              <a:buChar char="●"/>
            </a:pPr>
            <a:r>
              <a:rPr lang="en" u="sng">
                <a:solidFill>
                  <a:schemeClr val="dk1"/>
                </a:solidFill>
              </a:rPr>
              <a:t>Instruction Execution Thread</a:t>
            </a:r>
            <a:r>
              <a:rPr lang="en">
                <a:solidFill>
                  <a:schemeClr val="dk1"/>
                </a:solidFill>
              </a:rPr>
              <a:t> - which runs every 10 seconds to check if the server has issued a job cancel instruction. A separate thread is maintained as a job cancel instruction is an asynchronous action, it might occur at any time and hence, it has to be monitored constantly.</a:t>
            </a:r>
          </a:p>
          <a:p>
            <a:pPr lvl="0" rtl="0">
              <a:spcBef>
                <a:spcPts val="0"/>
              </a:spcBef>
              <a:buNone/>
            </a:pPr>
            <a:endParaRPr>
              <a:solidFill>
                <a:schemeClr val="dk1"/>
              </a:solidFill>
            </a:endParaRPr>
          </a:p>
          <a:p>
            <a:pPr lvl="0" rtl="0">
              <a:spcBef>
                <a:spcPts val="0"/>
              </a:spcBef>
              <a:buNone/>
            </a:pPr>
            <a:r>
              <a:rPr lang="en" b="1">
                <a:solidFill>
                  <a:schemeClr val="dk1"/>
                </a:solidFill>
              </a:rPr>
              <a:t>States:</a:t>
            </a:r>
          </a:p>
          <a:p>
            <a:pPr lvl="0" rtl="0">
              <a:spcBef>
                <a:spcPts val="0"/>
              </a:spcBef>
              <a:buClr>
                <a:schemeClr val="dk1"/>
              </a:buClr>
              <a:buSzPct val="78571"/>
              <a:buFont typeface="Arial"/>
              <a:buNone/>
            </a:pPr>
            <a:r>
              <a:rPr lang="en">
                <a:solidFill>
                  <a:schemeClr val="dk1"/>
                </a:solidFill>
              </a:rPr>
              <a:t>Pending, Idle, Preparing, Building, Lost Contact, Missing, Disabled</a:t>
            </a:r>
          </a:p>
          <a:p>
            <a:pPr lvl="0" rtl="0">
              <a:spcBef>
                <a:spcPts val="0"/>
              </a:spcBef>
              <a:buNone/>
            </a:pPr>
            <a:endParaRPr>
              <a:solidFill>
                <a:schemeClr val="dk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Shape 563"/>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Task - Core + Plugin</a:t>
            </a:r>
          </a:p>
        </p:txBody>
      </p:sp>
      <p:sp>
        <p:nvSpPr>
          <p:cNvPr id="564" name="Shape 564"/>
          <p:cNvSpPr txBox="1"/>
          <p:nvPr/>
        </p:nvSpPr>
        <p:spPr>
          <a:xfrm>
            <a:off x="311500" y="825775"/>
            <a:ext cx="8490300" cy="4286099"/>
          </a:xfrm>
          <a:prstGeom prst="rect">
            <a:avLst/>
          </a:prstGeom>
        </p:spPr>
        <p:txBody>
          <a:bodyPr lIns="91425" tIns="91425" rIns="91425" bIns="91425" anchor="t" anchorCtr="0">
            <a:noAutofit/>
          </a:bodyPr>
          <a:lstStyle/>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public interface </a:t>
            </a:r>
            <a:r>
              <a:rPr lang="en" sz="1200" b="1">
                <a:solidFill>
                  <a:schemeClr val="dk1"/>
                </a:solidFill>
                <a:latin typeface="Courier New"/>
                <a:ea typeface="Courier New"/>
                <a:cs typeface="Courier New"/>
                <a:sym typeface="Courier New"/>
              </a:rPr>
              <a:t>Task</a:t>
            </a: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TaskConfig </a:t>
            </a:r>
            <a:r>
              <a:rPr lang="en" sz="1200" u="sng">
                <a:solidFill>
                  <a:schemeClr val="dk1"/>
                </a:solidFill>
                <a:latin typeface="Courier New"/>
                <a:ea typeface="Courier New"/>
                <a:cs typeface="Courier New"/>
                <a:sym typeface="Courier New"/>
              </a:rPr>
              <a:t>config</a:t>
            </a: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TaskExecutor </a:t>
            </a:r>
            <a:r>
              <a:rPr lang="en" sz="1200" u="sng">
                <a:solidFill>
                  <a:schemeClr val="dk1"/>
                </a:solidFill>
                <a:latin typeface="Courier New"/>
                <a:ea typeface="Courier New"/>
                <a:cs typeface="Courier New"/>
                <a:sym typeface="Courier New"/>
              </a:rPr>
              <a:t>executor</a:t>
            </a:r>
            <a:r>
              <a:rPr lang="en" sz="1200">
                <a:solidFill>
                  <a:schemeClr val="dk1"/>
                </a:solidFill>
                <a:latin typeface="Courier New"/>
                <a:ea typeface="Courier New"/>
                <a:cs typeface="Courier New"/>
                <a:sym typeface="Courier New"/>
              </a:rPr>
              <a:t>();</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TaskView </a:t>
            </a:r>
            <a:r>
              <a:rPr lang="en" sz="1200" u="sng">
                <a:solidFill>
                  <a:schemeClr val="dk1"/>
                </a:solidFill>
                <a:latin typeface="Courier New"/>
                <a:ea typeface="Courier New"/>
                <a:cs typeface="Courier New"/>
                <a:sym typeface="Courier New"/>
              </a:rPr>
              <a:t>view</a:t>
            </a:r>
            <a:r>
              <a:rPr lang="en" sz="1200">
                <a:solidFill>
                  <a:schemeClr val="dk1"/>
                </a:solidFill>
                <a:latin typeface="Courier New"/>
                <a:ea typeface="Courier New"/>
                <a:cs typeface="Courier New"/>
                <a:sym typeface="Courier New"/>
              </a:rPr>
              <a:t>();</a:t>
            </a:r>
          </a:p>
          <a:p>
            <a:pPr lvl="0" rtl="0">
              <a:spcBef>
                <a:spcPts val="0"/>
              </a:spcBef>
              <a:buClr>
                <a:schemeClr val="dk1"/>
              </a:buClr>
              <a:buFont typeface="Arial"/>
              <a:buNone/>
            </a:pP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ValidationResult </a:t>
            </a:r>
            <a:r>
              <a:rPr lang="en" sz="1200" u="sng">
                <a:solidFill>
                  <a:schemeClr val="dk1"/>
                </a:solidFill>
                <a:latin typeface="Courier New"/>
                <a:ea typeface="Courier New"/>
                <a:cs typeface="Courier New"/>
                <a:sym typeface="Courier New"/>
              </a:rPr>
              <a:t>validate</a:t>
            </a:r>
            <a:r>
              <a:rPr lang="en" sz="1200">
                <a:solidFill>
                  <a:schemeClr val="dk1"/>
                </a:solidFill>
                <a:latin typeface="Courier New"/>
                <a:ea typeface="Courier New"/>
                <a:cs typeface="Courier New"/>
                <a:sym typeface="Courier New"/>
              </a:rPr>
              <a:t>(TaskConfig taskConfig);</a:t>
            </a: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endParaRPr sz="1200">
              <a:solidFill>
                <a:schemeClr val="dk1"/>
              </a:solidFill>
              <a:latin typeface="Courier New"/>
              <a:ea typeface="Courier New"/>
              <a:cs typeface="Courier New"/>
              <a:sym typeface="Courier New"/>
            </a:endParaRPr>
          </a:p>
          <a:p>
            <a:pPr lvl="0" rtl="0">
              <a:spcBef>
                <a:spcPts val="0"/>
              </a:spcBef>
              <a:buNone/>
            </a:pPr>
            <a:r>
              <a:rPr lang="en" sz="1200">
                <a:solidFill>
                  <a:schemeClr val="dk1"/>
                </a:solidFill>
                <a:latin typeface="Courier New"/>
                <a:ea typeface="Courier New"/>
                <a:cs typeface="Courier New"/>
                <a:sym typeface="Courier New"/>
              </a:rPr>
              <a:t>--</a:t>
            </a:r>
          </a:p>
          <a:p>
            <a:pPr lvl="0" rtl="0">
              <a:spcBef>
                <a:spcPts val="0"/>
              </a:spcBef>
              <a:buNone/>
            </a:pPr>
            <a:endParaRPr sz="1200">
              <a:solidFill>
                <a:schemeClr val="dk1"/>
              </a:solidFill>
              <a:latin typeface="Courier New"/>
              <a:ea typeface="Courier New"/>
              <a:cs typeface="Courier New"/>
              <a:sym typeface="Courier New"/>
            </a:endParaRP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public interface </a:t>
            </a:r>
            <a:r>
              <a:rPr lang="en" sz="1200" b="1">
                <a:solidFill>
                  <a:schemeClr val="dk1"/>
                </a:solidFill>
                <a:latin typeface="Courier New"/>
                <a:ea typeface="Courier New"/>
                <a:cs typeface="Courier New"/>
                <a:sym typeface="Courier New"/>
              </a:rPr>
              <a:t>TaskExecutor</a:t>
            </a:r>
            <a:r>
              <a:rPr lang="en" sz="1200">
                <a:solidFill>
                  <a:schemeClr val="dk1"/>
                </a:solidFill>
                <a:latin typeface="Courier New"/>
                <a:ea typeface="Courier New"/>
                <a:cs typeface="Courier New"/>
                <a:sym typeface="Courier New"/>
              </a:rPr>
              <a:t> {</a:t>
            </a:r>
          </a:p>
          <a:p>
            <a:pPr lvl="0" rtl="0">
              <a:spcBef>
                <a:spcPts val="0"/>
              </a:spcBef>
              <a:buClr>
                <a:schemeClr val="dk1"/>
              </a:buClr>
              <a:buSzPct val="91666"/>
              <a:buFont typeface="Arial"/>
              <a:buNone/>
            </a:pPr>
            <a:r>
              <a:rPr lang="en" sz="1200">
                <a:solidFill>
                  <a:schemeClr val="dk1"/>
                </a:solidFill>
                <a:latin typeface="Courier New"/>
                <a:ea typeface="Courier New"/>
                <a:cs typeface="Courier New"/>
                <a:sym typeface="Courier New"/>
              </a:rPr>
              <a:t>	ExecutionResult </a:t>
            </a:r>
            <a:r>
              <a:rPr lang="en" sz="1200" u="sng">
                <a:solidFill>
                  <a:schemeClr val="dk1"/>
                </a:solidFill>
                <a:latin typeface="Courier New"/>
                <a:ea typeface="Courier New"/>
                <a:cs typeface="Courier New"/>
                <a:sym typeface="Courier New"/>
              </a:rPr>
              <a:t>execute</a:t>
            </a:r>
            <a:r>
              <a:rPr lang="en" sz="1200">
                <a:solidFill>
                  <a:schemeClr val="dk1"/>
                </a:solidFill>
                <a:latin typeface="Courier New"/>
                <a:ea typeface="Courier New"/>
                <a:cs typeface="Courier New"/>
                <a:sym typeface="Courier New"/>
              </a:rPr>
              <a:t>(TaskConfig taskConfig, TaskExecutionContext taskExecutionContext);</a:t>
            </a:r>
          </a:p>
          <a:p>
            <a:pPr lvl="0" rtl="0">
              <a:spcBef>
                <a:spcPts val="0"/>
              </a:spcBef>
              <a:buNone/>
            </a:pPr>
            <a:r>
              <a:rPr lang="en" sz="1200">
                <a:solidFill>
                  <a:schemeClr val="dk1"/>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Shape 583"/>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PLUGINS</a:t>
            </a:r>
          </a:p>
        </p:txBody>
      </p:sp>
      <p:sp>
        <p:nvSpPr>
          <p:cNvPr id="584" name="Shape 584"/>
          <p:cNvSpPr txBox="1"/>
          <p:nvPr/>
        </p:nvSpPr>
        <p:spPr>
          <a:xfrm>
            <a:off x="311500" y="825775"/>
            <a:ext cx="8490300" cy="4286099"/>
          </a:xfrm>
          <a:prstGeom prst="rect">
            <a:avLst/>
          </a:prstGeom>
        </p:spPr>
        <p:txBody>
          <a:bodyPr lIns="91425" tIns="91425" rIns="91425" bIns="91425" anchor="t" anchorCtr="0">
            <a:noAutofit/>
          </a:bodyPr>
          <a:lstStyle/>
          <a:p>
            <a:pPr lvl="0" rtl="0">
              <a:spcBef>
                <a:spcPts val="0"/>
              </a:spcBef>
              <a:buNone/>
            </a:pPr>
            <a:r>
              <a:rPr lang="en" b="1">
                <a:solidFill>
                  <a:schemeClr val="dk1"/>
                </a:solidFill>
              </a:rPr>
              <a:t>Available Endpoints:</a:t>
            </a:r>
          </a:p>
          <a:p>
            <a:pPr marL="457200" lvl="0" indent="-317500" rtl="0">
              <a:spcBef>
                <a:spcPts val="0"/>
              </a:spcBef>
              <a:buClr>
                <a:schemeClr val="dk1"/>
              </a:buClr>
              <a:buSzPct val="100000"/>
              <a:buFont typeface="Arial"/>
              <a:buChar char="●"/>
            </a:pPr>
            <a:r>
              <a:rPr lang="en">
                <a:solidFill>
                  <a:schemeClr val="dk1"/>
                </a:solidFill>
              </a:rPr>
              <a:t>Package Repository Poller </a:t>
            </a:r>
          </a:p>
          <a:p>
            <a:pPr marL="914400" lvl="1" indent="-317500" rtl="0">
              <a:spcBef>
                <a:spcPts val="0"/>
              </a:spcBef>
              <a:buClr>
                <a:schemeClr val="dk1"/>
              </a:buClr>
              <a:buSzPct val="100000"/>
              <a:buFont typeface="Arial"/>
              <a:buChar char="○"/>
            </a:pPr>
            <a:r>
              <a:rPr lang="en">
                <a:solidFill>
                  <a:schemeClr val="dk1"/>
                </a:solidFill>
              </a:rPr>
              <a:t>Yum, Debian, Maven (Nexus &amp; Artifactory), Nuget, Puppet Forge, NPM</a:t>
            </a:r>
          </a:p>
          <a:p>
            <a:pPr marL="457200" lvl="0" indent="-317500" rtl="0">
              <a:spcBef>
                <a:spcPts val="0"/>
              </a:spcBef>
              <a:buClr>
                <a:schemeClr val="dk1"/>
              </a:buClr>
              <a:buSzPct val="100000"/>
              <a:buFont typeface="Arial"/>
              <a:buChar char="●"/>
            </a:pPr>
            <a:r>
              <a:rPr lang="en">
                <a:solidFill>
                  <a:schemeClr val="dk1"/>
                </a:solidFill>
              </a:rPr>
              <a:t>Task</a:t>
            </a:r>
          </a:p>
          <a:p>
            <a:pPr marL="914400" lvl="1" indent="-317500" rtl="0">
              <a:spcBef>
                <a:spcPts val="0"/>
              </a:spcBef>
              <a:buClr>
                <a:schemeClr val="dk1"/>
              </a:buClr>
              <a:buSzPct val="100000"/>
              <a:buFont typeface="Arial"/>
              <a:buChar char="○"/>
            </a:pPr>
            <a:r>
              <a:rPr lang="en">
                <a:solidFill>
                  <a:schemeClr val="dk1"/>
                </a:solidFill>
              </a:rPr>
              <a:t>XUnit Converter</a:t>
            </a:r>
          </a:p>
          <a:p>
            <a:pPr lvl="0" rtl="0">
              <a:spcBef>
                <a:spcPts val="0"/>
              </a:spcBef>
              <a:buNone/>
            </a:pPr>
            <a:endParaRPr>
              <a:solidFill>
                <a:schemeClr val="dk1"/>
              </a:solidFill>
            </a:endParaRPr>
          </a:p>
          <a:p>
            <a:pPr lvl="0" rtl="0">
              <a:spcBef>
                <a:spcPts val="0"/>
              </a:spcBef>
              <a:buNone/>
            </a:pPr>
            <a:r>
              <a:rPr lang="en" b="1">
                <a:solidFill>
                  <a:schemeClr val="dk1"/>
                </a:solidFill>
              </a:rPr>
              <a:t>Ideas for next Endpoints:</a:t>
            </a:r>
          </a:p>
          <a:p>
            <a:pPr marL="457200" lvl="0" indent="-317500" rtl="0">
              <a:spcBef>
                <a:spcPts val="0"/>
              </a:spcBef>
              <a:buClr>
                <a:schemeClr val="dk1"/>
              </a:buClr>
              <a:buSzPct val="100000"/>
              <a:buFont typeface="Arial"/>
              <a:buChar char="●"/>
            </a:pPr>
            <a:r>
              <a:rPr lang="en">
                <a:solidFill>
                  <a:schemeClr val="dk1"/>
                </a:solidFill>
              </a:rPr>
              <a:t>SCM poller</a:t>
            </a:r>
          </a:p>
          <a:p>
            <a:pPr marL="457200" lvl="0" indent="-317500" rtl="0">
              <a:spcBef>
                <a:spcPts val="0"/>
              </a:spcBef>
              <a:buClr>
                <a:schemeClr val="dk1"/>
              </a:buClr>
              <a:buSzPct val="100000"/>
              <a:buFont typeface="Arial"/>
              <a:buChar char="●"/>
            </a:pPr>
            <a:r>
              <a:rPr lang="en">
                <a:solidFill>
                  <a:schemeClr val="dk1"/>
                </a:solidFill>
              </a:rPr>
              <a:t>Project Management Integration</a:t>
            </a:r>
          </a:p>
          <a:p>
            <a:pPr marL="457200" lvl="0" indent="-317500" rtl="0">
              <a:spcBef>
                <a:spcPts val="0"/>
              </a:spcBef>
              <a:buClr>
                <a:schemeClr val="dk1"/>
              </a:buClr>
              <a:buSzPct val="100000"/>
              <a:buFont typeface="Arial"/>
              <a:buChar char="●"/>
            </a:pPr>
            <a:r>
              <a:rPr lang="en">
                <a:solidFill>
                  <a:schemeClr val="dk1"/>
                </a:solidFill>
              </a:rPr>
              <a:t>Authentication</a:t>
            </a:r>
          </a:p>
          <a:p>
            <a:pPr marL="457200" lvl="0" indent="-317500" rtl="0">
              <a:spcBef>
                <a:spcPts val="0"/>
              </a:spcBef>
              <a:buClr>
                <a:schemeClr val="dk1"/>
              </a:buClr>
              <a:buSzPct val="100000"/>
              <a:buFont typeface="Arial"/>
              <a:buChar char="●"/>
            </a:pPr>
            <a:r>
              <a:rPr lang="en">
                <a:solidFill>
                  <a:schemeClr val="dk1"/>
                </a:solidFill>
              </a:rPr>
              <a:t>Notification</a:t>
            </a:r>
          </a:p>
          <a:p>
            <a:pPr marL="457200" lvl="0" indent="-317500" rtl="0">
              <a:spcBef>
                <a:spcPts val="0"/>
              </a:spcBef>
              <a:buClr>
                <a:schemeClr val="dk1"/>
              </a:buClr>
              <a:buSzPct val="100000"/>
              <a:buFont typeface="Arial"/>
              <a:buChar char="●"/>
            </a:pPr>
            <a:r>
              <a:rPr lang="en">
                <a:solidFill>
                  <a:schemeClr val="dk1"/>
                </a:solidFill>
              </a:rPr>
              <a:t>Agent Management</a:t>
            </a:r>
          </a:p>
          <a:p>
            <a:pPr marL="457200" lvl="0" indent="-317500" rtl="0">
              <a:spcBef>
                <a:spcPts val="0"/>
              </a:spcBef>
              <a:buClr>
                <a:schemeClr val="dk1"/>
              </a:buClr>
              <a:buSzPct val="100000"/>
              <a:buFont typeface="Arial"/>
              <a:buChar char="●"/>
            </a:pPr>
            <a:r>
              <a:rPr lang="en">
                <a:solidFill>
                  <a:schemeClr val="dk1"/>
                </a:solidFill>
              </a:rPr>
              <a:t>Better Support for tests - reports, analyzer, parallel executor etc.</a:t>
            </a:r>
          </a:p>
          <a:p>
            <a:pPr lvl="0" rtl="0">
              <a:spcBef>
                <a:spcPts val="0"/>
              </a:spcBef>
              <a:buNone/>
            </a:pPr>
            <a:endParaRPr>
              <a:solidFill>
                <a:schemeClr val="dk1"/>
              </a:solidFill>
            </a:endParaRPr>
          </a:p>
          <a:p>
            <a:pPr lvl="0" rtl="0">
              <a:spcBef>
                <a:spcPts val="0"/>
              </a:spcBef>
              <a:buNone/>
            </a:pPr>
            <a:r>
              <a:rPr lang="en">
                <a:solidFill>
                  <a:schemeClr val="dk1"/>
                </a:solidFill>
              </a:rPr>
              <a:t>More Info: </a:t>
            </a:r>
            <a:r>
              <a:rPr lang="en" u="sng">
                <a:solidFill>
                  <a:schemeClr val="hlink"/>
                </a:solidFill>
                <a:hlinkClick r:id="rId3"/>
              </a:rPr>
              <a:t>http://www.go.cd/community/plugins.html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a:xfrm>
            <a:off x="379511" y="1007937"/>
            <a:ext cx="8385000" cy="2980199"/>
          </a:xfrm>
          <a:prstGeom prst="rect">
            <a:avLst/>
          </a:prstGeom>
          <a:noFill/>
          <a:ln>
            <a:noFill/>
          </a:ln>
        </p:spPr>
        <p:txBody>
          <a:bodyPr lIns="58925" tIns="58925" rIns="58925" bIns="58925" anchor="b" anchorCtr="0">
            <a:noAutofit/>
          </a:bodyPr>
          <a:lstStyle/>
          <a:p>
            <a:pPr marL="0" marR="0" lvl="0" indent="0" algn="l" rtl="0">
              <a:lnSpc>
                <a:spcPct val="75000"/>
              </a:lnSpc>
              <a:spcBef>
                <a:spcPts val="0"/>
              </a:spcBef>
              <a:spcAft>
                <a:spcPts val="0"/>
              </a:spcAft>
              <a:buClr>
                <a:srgbClr val="FFFFFF"/>
              </a:buClr>
              <a:buSzPct val="25000"/>
              <a:buFont typeface="Open Sans"/>
              <a:buNone/>
            </a:pPr>
            <a:r>
              <a:rPr lang="en" sz="4800" b="1">
                <a:solidFill>
                  <a:srgbClr val="F3F3F3"/>
                </a:solidFill>
                <a:latin typeface="Open Sans"/>
                <a:ea typeface="Open Sans"/>
                <a:cs typeface="Open Sans"/>
                <a:sym typeface="Open Sans"/>
              </a:rPr>
              <a:t>TECH STACK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379511" y="1007937"/>
            <a:ext cx="8385000" cy="2980199"/>
          </a:xfrm>
          <a:prstGeom prst="rect">
            <a:avLst/>
          </a:prstGeom>
          <a:noFill/>
          <a:ln>
            <a:noFill/>
          </a:ln>
        </p:spPr>
        <p:txBody>
          <a:bodyPr lIns="58925" tIns="58925" rIns="58925" bIns="58925" anchor="b" anchorCtr="0">
            <a:noAutofit/>
          </a:bodyPr>
          <a:lstStyle/>
          <a:p>
            <a:pPr marL="0" marR="0" lvl="0" indent="0" algn="l" rtl="0">
              <a:lnSpc>
                <a:spcPct val="75000"/>
              </a:lnSpc>
              <a:spcBef>
                <a:spcPts val="0"/>
              </a:spcBef>
              <a:spcAft>
                <a:spcPts val="0"/>
              </a:spcAft>
              <a:buClr>
                <a:srgbClr val="FFFFFF"/>
              </a:buClr>
              <a:buSzPct val="25000"/>
              <a:buFont typeface="Open Sans"/>
              <a:buNone/>
            </a:pPr>
            <a:r>
              <a:rPr lang="en-US" sz="4800" b="1" dirty="0" smtClean="0">
                <a:solidFill>
                  <a:srgbClr val="F3F3F3"/>
                </a:solidFill>
                <a:latin typeface="Open Sans"/>
                <a:ea typeface="Open Sans"/>
                <a:cs typeface="Open Sans"/>
                <a:sym typeface="Open Sans"/>
                <a:rtl val="0"/>
              </a:rPr>
              <a:t>JOB OF GO</a:t>
            </a:r>
            <a:endParaRPr lang="en" sz="4800" b="1" dirty="0">
              <a:solidFill>
                <a:srgbClr val="F3F3F3"/>
              </a:solidFill>
              <a:latin typeface="Open Sans"/>
              <a:ea typeface="Open Sans"/>
              <a:cs typeface="Open Sans"/>
              <a:sym typeface="Open Sans"/>
              <a:rtl val="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Shape 594"/>
          <p:cNvSpPr txBox="1"/>
          <p:nvPr/>
        </p:nvSpPr>
        <p:spPr>
          <a:xfrm>
            <a:off x="322450" y="1237523"/>
            <a:ext cx="6237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dirty="0">
                <a:solidFill>
                  <a:srgbClr val="000000"/>
                </a:solidFill>
                <a:latin typeface="Open Sans"/>
                <a:ea typeface="Open Sans"/>
                <a:cs typeface="Open Sans"/>
                <a:sym typeface="Open Sans"/>
                <a:rtl val="0"/>
              </a:rPr>
              <a:t>Jetty</a:t>
            </a:r>
          </a:p>
        </p:txBody>
      </p:sp>
      <p:sp>
        <p:nvSpPr>
          <p:cNvPr id="595" name="Shape 595"/>
          <p:cNvSpPr txBox="1"/>
          <p:nvPr/>
        </p:nvSpPr>
        <p:spPr>
          <a:xfrm>
            <a:off x="2885599" y="1261700"/>
            <a:ext cx="1493999" cy="383100"/>
          </a:xfrm>
          <a:prstGeom prst="rect">
            <a:avLst/>
          </a:prstGeom>
          <a:noFill/>
          <a:ln>
            <a:noFill/>
          </a:ln>
        </p:spPr>
        <p:txBody>
          <a:bodyPr lIns="91425" tIns="91425" rIns="91425" bIns="91425" anchor="t" anchorCtr="0">
            <a:noAutofit/>
          </a:bodyPr>
          <a:lstStyle/>
          <a:p>
            <a:pPr lvl="0">
              <a:buClr>
                <a:srgbClr val="000000"/>
              </a:buClr>
              <a:buSzPct val="25000"/>
            </a:pPr>
            <a:r>
              <a:rPr lang="en" dirty="0">
                <a:latin typeface="Open Sans"/>
                <a:ea typeface="Open Sans"/>
                <a:cs typeface="Open Sans"/>
                <a:sym typeface="Open Sans"/>
              </a:rPr>
              <a:t>Spring </a:t>
            </a:r>
            <a:r>
              <a:rPr lang="en" dirty="0" smtClean="0">
                <a:latin typeface="Open Sans"/>
                <a:ea typeface="Open Sans"/>
                <a:cs typeface="Open Sans"/>
                <a:sym typeface="Open Sans"/>
              </a:rPr>
              <a:t>MVC</a:t>
            </a:r>
            <a:endParaRPr lang="en" sz="1400" b="1" i="0" u="none" strike="noStrike" cap="none" baseline="0" dirty="0">
              <a:solidFill>
                <a:srgbClr val="000000"/>
              </a:solidFill>
              <a:latin typeface="Open Sans"/>
              <a:ea typeface="Open Sans"/>
              <a:cs typeface="Open Sans"/>
              <a:sym typeface="Open Sans"/>
              <a:rtl val="0"/>
            </a:endParaRPr>
          </a:p>
        </p:txBody>
      </p:sp>
      <p:sp>
        <p:nvSpPr>
          <p:cNvPr id="596" name="Shape 596"/>
          <p:cNvSpPr txBox="1"/>
          <p:nvPr/>
        </p:nvSpPr>
        <p:spPr>
          <a:xfrm>
            <a:off x="6569823" y="1238175"/>
            <a:ext cx="9296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a:solidFill>
                  <a:srgbClr val="000000"/>
                </a:solidFill>
                <a:latin typeface="Open Sans"/>
                <a:ea typeface="Open Sans"/>
                <a:cs typeface="Open Sans"/>
                <a:sym typeface="Open Sans"/>
                <a:rtl val="0"/>
              </a:rPr>
              <a:t>JUnit</a:t>
            </a:r>
          </a:p>
        </p:txBody>
      </p:sp>
      <p:sp>
        <p:nvSpPr>
          <p:cNvPr id="597" name="Shape 597"/>
          <p:cNvSpPr txBox="1"/>
          <p:nvPr/>
        </p:nvSpPr>
        <p:spPr>
          <a:xfrm>
            <a:off x="3254593" y="835137"/>
            <a:ext cx="6680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1" i="0" u="none" strike="noStrike" cap="none" baseline="0">
                <a:solidFill>
                  <a:srgbClr val="000000"/>
                </a:solidFill>
                <a:latin typeface="Open Sans"/>
                <a:ea typeface="Open Sans"/>
                <a:cs typeface="Open Sans"/>
                <a:sym typeface="Open Sans"/>
                <a:rtl val="0"/>
              </a:rPr>
              <a:t>Java</a:t>
            </a:r>
          </a:p>
        </p:txBody>
      </p:sp>
      <p:sp>
        <p:nvSpPr>
          <p:cNvPr id="598" name="Shape 598"/>
          <p:cNvSpPr txBox="1"/>
          <p:nvPr/>
        </p:nvSpPr>
        <p:spPr>
          <a:xfrm>
            <a:off x="2885600" y="1676175"/>
            <a:ext cx="1526875" cy="383100"/>
          </a:xfrm>
          <a:prstGeom prst="rect">
            <a:avLst/>
          </a:prstGeom>
          <a:noFill/>
          <a:ln>
            <a:noFill/>
          </a:ln>
        </p:spPr>
        <p:txBody>
          <a:bodyPr lIns="91425" tIns="91425" rIns="91425" bIns="91425" anchor="t" anchorCtr="0">
            <a:noAutofit/>
          </a:bodyPr>
          <a:lstStyle/>
          <a:p>
            <a:pPr>
              <a:buClr>
                <a:srgbClr val="000000"/>
              </a:buClr>
              <a:buSzPct val="25000"/>
            </a:pPr>
            <a:r>
              <a:rPr lang="en" b="1" dirty="0" smtClean="0">
                <a:solidFill>
                  <a:schemeClr val="dk1"/>
                </a:solidFill>
                <a:latin typeface="Open Sans"/>
                <a:ea typeface="Open Sans"/>
                <a:cs typeface="Open Sans"/>
                <a:sym typeface="Open Sans"/>
              </a:rPr>
              <a:t>JRuby </a:t>
            </a:r>
            <a:r>
              <a:rPr lang="en" b="1" dirty="0">
                <a:solidFill>
                  <a:schemeClr val="dk1"/>
                </a:solidFill>
                <a:latin typeface="Open Sans"/>
                <a:ea typeface="Open Sans"/>
                <a:cs typeface="Open Sans"/>
                <a:sym typeface="Open Sans"/>
              </a:rPr>
              <a:t>on </a:t>
            </a:r>
            <a:r>
              <a:rPr lang="en" b="1" dirty="0">
                <a:latin typeface="Open Sans"/>
                <a:ea typeface="Open Sans"/>
                <a:cs typeface="Open Sans"/>
                <a:sym typeface="Open Sans"/>
              </a:rPr>
              <a:t>Rails</a:t>
            </a:r>
          </a:p>
          <a:p>
            <a:pPr marL="0" marR="0" lvl="0" indent="0" algn="l" rtl="0">
              <a:lnSpc>
                <a:spcPct val="100000"/>
              </a:lnSpc>
              <a:spcBef>
                <a:spcPts val="0"/>
              </a:spcBef>
              <a:spcAft>
                <a:spcPts val="0"/>
              </a:spcAft>
              <a:buClr>
                <a:srgbClr val="000000"/>
              </a:buClr>
              <a:buSzPct val="25000"/>
              <a:buFont typeface="Open Sans"/>
              <a:buNone/>
            </a:pPr>
            <a:endParaRPr lang="en" sz="1400" b="0" i="0" u="none" strike="noStrike" cap="none" baseline="0" dirty="0">
              <a:solidFill>
                <a:srgbClr val="000000"/>
              </a:solidFill>
              <a:latin typeface="Open Sans"/>
              <a:ea typeface="Open Sans"/>
              <a:cs typeface="Open Sans"/>
              <a:sym typeface="Open Sans"/>
              <a:rtl val="0"/>
            </a:endParaRPr>
          </a:p>
        </p:txBody>
      </p:sp>
      <p:sp>
        <p:nvSpPr>
          <p:cNvPr id="599" name="Shape 599"/>
          <p:cNvSpPr txBox="1"/>
          <p:nvPr/>
        </p:nvSpPr>
        <p:spPr>
          <a:xfrm>
            <a:off x="4411375" y="1682200"/>
            <a:ext cx="11324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1" i="0" u="none" strike="noStrike" cap="none" baseline="0">
                <a:solidFill>
                  <a:srgbClr val="000000"/>
                </a:solidFill>
                <a:latin typeface="Open Sans"/>
                <a:ea typeface="Open Sans"/>
                <a:cs typeface="Open Sans"/>
                <a:sym typeface="Open Sans"/>
                <a:rtl val="0"/>
              </a:rPr>
              <a:t>Hibernate</a:t>
            </a:r>
          </a:p>
        </p:txBody>
      </p:sp>
      <p:sp>
        <p:nvSpPr>
          <p:cNvPr id="600" name="Shape 600"/>
          <p:cNvSpPr txBox="1"/>
          <p:nvPr/>
        </p:nvSpPr>
        <p:spPr>
          <a:xfrm>
            <a:off x="6569819" y="1676833"/>
            <a:ext cx="10692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a:solidFill>
                  <a:srgbClr val="000000"/>
                </a:solidFill>
                <a:latin typeface="Open Sans"/>
                <a:ea typeface="Open Sans"/>
                <a:cs typeface="Open Sans"/>
                <a:sym typeface="Open Sans"/>
                <a:rtl val="0"/>
              </a:rPr>
              <a:t>Hamcrest</a:t>
            </a:r>
          </a:p>
        </p:txBody>
      </p:sp>
      <p:sp>
        <p:nvSpPr>
          <p:cNvPr id="601" name="Shape 601"/>
          <p:cNvSpPr txBox="1"/>
          <p:nvPr/>
        </p:nvSpPr>
        <p:spPr>
          <a:xfrm>
            <a:off x="4412474" y="2114805"/>
            <a:ext cx="8055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dirty="0">
                <a:solidFill>
                  <a:srgbClr val="000000"/>
                </a:solidFill>
                <a:latin typeface="Open Sans"/>
                <a:ea typeface="Open Sans"/>
                <a:cs typeface="Open Sans"/>
                <a:sym typeface="Open Sans"/>
                <a:rtl val="0"/>
              </a:rPr>
              <a:t>iBatis</a:t>
            </a:r>
          </a:p>
        </p:txBody>
      </p:sp>
      <p:sp>
        <p:nvSpPr>
          <p:cNvPr id="602" name="Shape 602"/>
          <p:cNvSpPr txBox="1"/>
          <p:nvPr/>
        </p:nvSpPr>
        <p:spPr>
          <a:xfrm>
            <a:off x="6569828" y="3522225"/>
            <a:ext cx="8703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a:solidFill>
                  <a:srgbClr val="000000"/>
                </a:solidFill>
                <a:latin typeface="Open Sans"/>
                <a:ea typeface="Open Sans"/>
                <a:cs typeface="Open Sans"/>
                <a:sym typeface="Open Sans"/>
                <a:rtl val="0"/>
              </a:rPr>
              <a:t>Twist</a:t>
            </a:r>
          </a:p>
        </p:txBody>
      </p:sp>
      <p:sp>
        <p:nvSpPr>
          <p:cNvPr id="603" name="Shape 603"/>
          <p:cNvSpPr txBox="1"/>
          <p:nvPr/>
        </p:nvSpPr>
        <p:spPr>
          <a:xfrm>
            <a:off x="954900" y="1237525"/>
            <a:ext cx="1158000" cy="383100"/>
          </a:xfrm>
          <a:prstGeom prst="rect">
            <a:avLst/>
          </a:prstGeom>
          <a:noFill/>
          <a:ln>
            <a:noFill/>
          </a:ln>
        </p:spPr>
        <p:txBody>
          <a:bodyPr lIns="91425" tIns="91425" rIns="91425" bIns="91425" anchor="t" anchorCtr="0">
            <a:noAutofit/>
          </a:bodyPr>
          <a:lstStyle/>
          <a:p>
            <a:pPr lvl="0" rtl="0">
              <a:spcBef>
                <a:spcPts val="0"/>
              </a:spcBef>
              <a:buClr>
                <a:schemeClr val="dk1"/>
              </a:buClr>
              <a:buSzPct val="25000"/>
              <a:buFont typeface="Open Sans"/>
              <a:buNone/>
            </a:pPr>
            <a:r>
              <a:rPr lang="en" b="1">
                <a:solidFill>
                  <a:schemeClr val="dk1"/>
                </a:solidFill>
                <a:latin typeface="Open Sans"/>
                <a:ea typeface="Open Sans"/>
                <a:cs typeface="Open Sans"/>
                <a:sym typeface="Open Sans"/>
                <a:rtl val="0"/>
              </a:rPr>
              <a:t>Angular.js</a:t>
            </a:r>
          </a:p>
          <a:p>
            <a:pPr marL="0" marR="0" lvl="0" indent="0" algn="l" rtl="0">
              <a:lnSpc>
                <a:spcPct val="100000"/>
              </a:lnSpc>
              <a:spcBef>
                <a:spcPts val="0"/>
              </a:spcBef>
              <a:spcAft>
                <a:spcPts val="0"/>
              </a:spcAft>
              <a:buClr>
                <a:srgbClr val="000000"/>
              </a:buClr>
              <a:buFont typeface="Open Sans"/>
              <a:buNone/>
            </a:pPr>
            <a:endParaRPr>
              <a:latin typeface="Open Sans"/>
              <a:ea typeface="Open Sans"/>
              <a:cs typeface="Open Sans"/>
              <a:sym typeface="Open Sans"/>
            </a:endParaRPr>
          </a:p>
        </p:txBody>
      </p:sp>
      <p:sp>
        <p:nvSpPr>
          <p:cNvPr id="604" name="Shape 604"/>
          <p:cNvSpPr txBox="1"/>
          <p:nvPr/>
        </p:nvSpPr>
        <p:spPr>
          <a:xfrm>
            <a:off x="971497" y="1682200"/>
            <a:ext cx="10692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dirty="0">
                <a:solidFill>
                  <a:schemeClr val="dk1"/>
                </a:solidFill>
                <a:latin typeface="Open Sans"/>
                <a:ea typeface="Open Sans"/>
                <a:cs typeface="Open Sans"/>
                <a:sym typeface="Open Sans"/>
              </a:rPr>
              <a:t>jQuery</a:t>
            </a:r>
          </a:p>
        </p:txBody>
      </p:sp>
      <p:sp>
        <p:nvSpPr>
          <p:cNvPr id="605" name="Shape 605"/>
          <p:cNvSpPr txBox="1"/>
          <p:nvPr/>
        </p:nvSpPr>
        <p:spPr>
          <a:xfrm>
            <a:off x="971497" y="2115480"/>
            <a:ext cx="10692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Font typeface="Open Sans"/>
              <a:buNone/>
            </a:pPr>
            <a:r>
              <a:rPr lang="en-US" dirty="0" smtClean="0">
                <a:latin typeface="Open Sans"/>
                <a:ea typeface="Open Sans"/>
                <a:cs typeface="Open Sans"/>
                <a:sym typeface="Open Sans"/>
              </a:rPr>
              <a:t>d3</a:t>
            </a:r>
            <a:endParaRPr dirty="0">
              <a:latin typeface="Open Sans"/>
              <a:ea typeface="Open Sans"/>
              <a:cs typeface="Open Sans"/>
              <a:sym typeface="Open Sans"/>
            </a:endParaRPr>
          </a:p>
        </p:txBody>
      </p:sp>
      <p:sp>
        <p:nvSpPr>
          <p:cNvPr id="606" name="Shape 606"/>
          <p:cNvSpPr txBox="1"/>
          <p:nvPr/>
        </p:nvSpPr>
        <p:spPr>
          <a:xfrm>
            <a:off x="954888" y="3788641"/>
            <a:ext cx="7013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a:solidFill>
                  <a:srgbClr val="000000"/>
                </a:solidFill>
                <a:latin typeface="Open Sans"/>
                <a:ea typeface="Open Sans"/>
                <a:cs typeface="Open Sans"/>
                <a:sym typeface="Open Sans"/>
                <a:rtl val="0"/>
              </a:rPr>
              <a:t>Gson</a:t>
            </a:r>
          </a:p>
        </p:txBody>
      </p:sp>
      <p:sp>
        <p:nvSpPr>
          <p:cNvPr id="607" name="Shape 607"/>
          <p:cNvSpPr txBox="1"/>
          <p:nvPr/>
        </p:nvSpPr>
        <p:spPr>
          <a:xfrm>
            <a:off x="4412472" y="2547402"/>
            <a:ext cx="6680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1" i="0" u="none" strike="noStrike" cap="none" baseline="0">
                <a:solidFill>
                  <a:srgbClr val="000000"/>
                </a:solidFill>
                <a:latin typeface="Open Sans"/>
                <a:ea typeface="Open Sans"/>
                <a:cs typeface="Open Sans"/>
                <a:sym typeface="Open Sans"/>
                <a:rtl val="0"/>
              </a:rPr>
              <a:t>Felix</a:t>
            </a:r>
          </a:p>
        </p:txBody>
      </p:sp>
      <p:sp>
        <p:nvSpPr>
          <p:cNvPr id="609" name="Shape 609"/>
          <p:cNvSpPr txBox="1"/>
          <p:nvPr/>
        </p:nvSpPr>
        <p:spPr>
          <a:xfrm>
            <a:off x="7671825" y="1249611"/>
            <a:ext cx="8055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dirty="0">
                <a:solidFill>
                  <a:srgbClr val="000000"/>
                </a:solidFill>
                <a:latin typeface="Open Sans"/>
                <a:ea typeface="Open Sans"/>
                <a:cs typeface="Open Sans"/>
                <a:sym typeface="Open Sans"/>
                <a:rtl val="0"/>
              </a:rPr>
              <a:t>Maven</a:t>
            </a:r>
          </a:p>
        </p:txBody>
      </p:sp>
      <p:sp>
        <p:nvSpPr>
          <p:cNvPr id="610" name="Shape 610"/>
          <p:cNvSpPr txBox="1"/>
          <p:nvPr/>
        </p:nvSpPr>
        <p:spPr>
          <a:xfrm>
            <a:off x="2137315" y="1676183"/>
            <a:ext cx="6680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0" i="0" u="none" strike="noStrike" cap="none" baseline="0">
                <a:solidFill>
                  <a:srgbClr val="000000"/>
                </a:solidFill>
                <a:latin typeface="Open Sans"/>
                <a:ea typeface="Open Sans"/>
                <a:cs typeface="Open Sans"/>
                <a:sym typeface="Open Sans"/>
                <a:rtl val="0"/>
              </a:rPr>
              <a:t>CSS</a:t>
            </a:r>
          </a:p>
        </p:txBody>
      </p:sp>
      <p:sp>
        <p:nvSpPr>
          <p:cNvPr id="611" name="Shape 611"/>
          <p:cNvSpPr txBox="1"/>
          <p:nvPr/>
        </p:nvSpPr>
        <p:spPr>
          <a:xfrm>
            <a:off x="2137315" y="1237546"/>
            <a:ext cx="6680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1" i="0" u="none" strike="noStrike" cap="none" baseline="0">
                <a:solidFill>
                  <a:srgbClr val="000000"/>
                </a:solidFill>
                <a:latin typeface="Open Sans"/>
                <a:ea typeface="Open Sans"/>
                <a:cs typeface="Open Sans"/>
                <a:sym typeface="Open Sans"/>
                <a:rtl val="0"/>
              </a:rPr>
              <a:t>Sass</a:t>
            </a:r>
          </a:p>
        </p:txBody>
      </p:sp>
      <p:sp>
        <p:nvSpPr>
          <p:cNvPr id="613" name="Shape 613"/>
          <p:cNvSpPr txBox="1"/>
          <p:nvPr/>
        </p:nvSpPr>
        <p:spPr>
          <a:xfrm>
            <a:off x="971497" y="2544605"/>
            <a:ext cx="1069200" cy="383100"/>
          </a:xfrm>
          <a:prstGeom prst="rect">
            <a:avLst/>
          </a:prstGeom>
          <a:noFill/>
          <a:ln>
            <a:noFill/>
          </a:ln>
        </p:spPr>
        <p:txBody>
          <a:bodyPr lIns="91425" tIns="91425" rIns="91425" bIns="91425" anchor="t" anchorCtr="0">
            <a:noAutofit/>
          </a:bodyPr>
          <a:lstStyle/>
          <a:p>
            <a:pPr lvl="0">
              <a:buClr>
                <a:schemeClr val="dk1"/>
              </a:buClr>
              <a:buSzPct val="25000"/>
            </a:pPr>
            <a:r>
              <a:rPr lang="cs-CZ" dirty="0" smtClean="0">
                <a:solidFill>
                  <a:schemeClr val="dk1"/>
                </a:solidFill>
                <a:latin typeface="Open Sans"/>
                <a:ea typeface="Open Sans"/>
                <a:cs typeface="Open Sans"/>
                <a:sym typeface="Open Sans"/>
              </a:rPr>
              <a:t>Prototype</a:t>
            </a:r>
            <a:endParaRPr lang="cs-CZ" dirty="0">
              <a:solidFill>
                <a:schemeClr val="dk1"/>
              </a:solidFill>
              <a:latin typeface="Open Sans"/>
              <a:ea typeface="Open Sans"/>
              <a:cs typeface="Open Sans"/>
              <a:sym typeface="Open Sans"/>
            </a:endParaRPr>
          </a:p>
        </p:txBody>
      </p:sp>
      <p:sp>
        <p:nvSpPr>
          <p:cNvPr id="614" name="Shape 614"/>
          <p:cNvSpPr txBox="1"/>
          <p:nvPr/>
        </p:nvSpPr>
        <p:spPr>
          <a:xfrm>
            <a:off x="322450" y="141575"/>
            <a:ext cx="8210700" cy="650100"/>
          </a:xfrm>
          <a:prstGeom prst="rect">
            <a:avLst/>
          </a:prstGeom>
        </p:spPr>
        <p:txBody>
          <a:bodyPr lIns="91425" tIns="91425" rIns="91425" bIns="91425" anchor="ctr" anchorCtr="0">
            <a:noAutofit/>
          </a:bodyPr>
          <a:lstStyle/>
          <a:p>
            <a:pPr lvl="0" rtl="0">
              <a:spcBef>
                <a:spcPts val="0"/>
              </a:spcBef>
              <a:buNone/>
            </a:pPr>
            <a:r>
              <a:rPr lang="en" sz="3000" b="1">
                <a:solidFill>
                  <a:schemeClr val="dk2"/>
                </a:solidFill>
                <a:latin typeface="Open Sans"/>
                <a:ea typeface="Open Sans"/>
                <a:cs typeface="Open Sans"/>
                <a:sym typeface="Open Sans"/>
              </a:rPr>
              <a:t>TECH STACK</a:t>
            </a:r>
          </a:p>
        </p:txBody>
      </p:sp>
      <p:sp>
        <p:nvSpPr>
          <p:cNvPr id="615" name="Shape 615"/>
          <p:cNvSpPr txBox="1"/>
          <p:nvPr/>
        </p:nvSpPr>
        <p:spPr>
          <a:xfrm>
            <a:off x="4412471" y="1249611"/>
            <a:ext cx="8055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400" b="1" i="0" u="none" strike="noStrike" cap="none" baseline="0">
                <a:solidFill>
                  <a:srgbClr val="000000"/>
                </a:solidFill>
                <a:latin typeface="Open Sans"/>
                <a:ea typeface="Open Sans"/>
                <a:cs typeface="Open Sans"/>
                <a:sym typeface="Open Sans"/>
              </a:rPr>
              <a:t>Spring</a:t>
            </a:r>
          </a:p>
        </p:txBody>
      </p:sp>
      <p:sp>
        <p:nvSpPr>
          <p:cNvPr id="616" name="Shape 616"/>
          <p:cNvSpPr txBox="1"/>
          <p:nvPr/>
        </p:nvSpPr>
        <p:spPr>
          <a:xfrm>
            <a:off x="971497" y="4170438"/>
            <a:ext cx="6680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a:latin typeface="Open Sans"/>
                <a:ea typeface="Open Sans"/>
                <a:cs typeface="Open Sans"/>
                <a:sym typeface="Open Sans"/>
              </a:rPr>
              <a:t>XML</a:t>
            </a:r>
          </a:p>
        </p:txBody>
      </p:sp>
      <p:sp>
        <p:nvSpPr>
          <p:cNvPr id="617" name="Shape 617"/>
          <p:cNvSpPr txBox="1"/>
          <p:nvPr/>
        </p:nvSpPr>
        <p:spPr>
          <a:xfrm>
            <a:off x="6569819" y="2115480"/>
            <a:ext cx="9896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a:latin typeface="Open Sans"/>
                <a:ea typeface="Open Sans"/>
                <a:cs typeface="Open Sans"/>
                <a:sym typeface="Open Sans"/>
              </a:rPr>
              <a:t>Mockito</a:t>
            </a:r>
          </a:p>
        </p:txBody>
      </p:sp>
      <p:sp>
        <p:nvSpPr>
          <p:cNvPr id="618" name="Shape 618"/>
          <p:cNvSpPr txBox="1"/>
          <p:nvPr/>
        </p:nvSpPr>
        <p:spPr>
          <a:xfrm>
            <a:off x="6569828" y="2554126"/>
            <a:ext cx="10692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a:latin typeface="Open Sans"/>
                <a:ea typeface="Open Sans"/>
                <a:cs typeface="Open Sans"/>
                <a:sym typeface="Open Sans"/>
              </a:rPr>
              <a:t>RSec</a:t>
            </a:r>
          </a:p>
        </p:txBody>
      </p:sp>
      <p:sp>
        <p:nvSpPr>
          <p:cNvPr id="619" name="Shape 619"/>
          <p:cNvSpPr txBox="1"/>
          <p:nvPr/>
        </p:nvSpPr>
        <p:spPr>
          <a:xfrm>
            <a:off x="6569828" y="3038164"/>
            <a:ext cx="1069200"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a:latin typeface="Open Sans"/>
                <a:ea typeface="Open Sans"/>
                <a:cs typeface="Open Sans"/>
                <a:sym typeface="Open Sans"/>
              </a:rPr>
              <a:t>JsUnit</a:t>
            </a:r>
          </a:p>
        </p:txBody>
      </p:sp>
      <p:sp>
        <p:nvSpPr>
          <p:cNvPr id="620" name="Shape 620"/>
          <p:cNvSpPr txBox="1"/>
          <p:nvPr/>
        </p:nvSpPr>
        <p:spPr>
          <a:xfrm>
            <a:off x="4412475" y="2955825"/>
            <a:ext cx="929699"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a:latin typeface="Open Sans"/>
                <a:ea typeface="Open Sans"/>
                <a:cs typeface="Open Sans"/>
                <a:sym typeface="Open Sans"/>
              </a:rPr>
              <a:t>EhCache</a:t>
            </a:r>
          </a:p>
        </p:txBody>
      </p:sp>
      <p:sp>
        <p:nvSpPr>
          <p:cNvPr id="29" name="Shape 609"/>
          <p:cNvSpPr txBox="1"/>
          <p:nvPr/>
        </p:nvSpPr>
        <p:spPr>
          <a:xfrm>
            <a:off x="7671825" y="1676175"/>
            <a:ext cx="805500" cy="383100"/>
          </a:xfrm>
          <a:prstGeom prst="rect">
            <a:avLst/>
          </a:prstGeom>
          <a:noFill/>
          <a:ln>
            <a:noFill/>
          </a:ln>
        </p:spPr>
        <p:txBody>
          <a:bodyPr lIns="91425" tIns="91425" rIns="91425" bIns="91425" anchor="t" anchorCtr="0">
            <a:noAutofit/>
          </a:bodyPr>
          <a:lstStyle/>
          <a:p>
            <a:pPr lvl="0">
              <a:buClr>
                <a:srgbClr val="000000"/>
              </a:buClr>
              <a:buSzPct val="25000"/>
            </a:pPr>
            <a:r>
              <a:rPr lang="en" dirty="0">
                <a:latin typeface="Open Sans"/>
                <a:ea typeface="Open Sans"/>
                <a:cs typeface="Open Sans"/>
                <a:sym typeface="Open Sans"/>
              </a:rPr>
              <a:t>Buildr</a:t>
            </a:r>
            <a:endParaRPr lang="en" sz="1400" b="0" i="0" u="none" strike="noStrike" cap="none" baseline="0" dirty="0">
              <a:solidFill>
                <a:srgbClr val="000000"/>
              </a:solidFill>
              <a:latin typeface="Open Sans"/>
              <a:ea typeface="Open Sans"/>
              <a:cs typeface="Open Sans"/>
              <a:sym typeface="Open Sans"/>
              <a:rtl val="0"/>
            </a:endParaRPr>
          </a:p>
        </p:txBody>
      </p:sp>
      <p:sp>
        <p:nvSpPr>
          <p:cNvPr id="30" name="Shape 601"/>
          <p:cNvSpPr txBox="1"/>
          <p:nvPr/>
        </p:nvSpPr>
        <p:spPr>
          <a:xfrm>
            <a:off x="5674437" y="1261700"/>
            <a:ext cx="411645" cy="3831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US" sz="1400" b="0" i="0" u="none" strike="noStrike" cap="none" baseline="0" dirty="0" smtClean="0">
                <a:solidFill>
                  <a:srgbClr val="000000"/>
                </a:solidFill>
                <a:latin typeface="Open Sans"/>
                <a:ea typeface="Open Sans"/>
                <a:cs typeface="Open Sans"/>
                <a:sym typeface="Open Sans"/>
                <a:rtl val="0"/>
              </a:rPr>
              <a:t>H2</a:t>
            </a:r>
            <a:endParaRPr lang="en" sz="1400" b="0" i="0" u="none" strike="noStrike" cap="none" baseline="0" dirty="0">
              <a:solidFill>
                <a:srgbClr val="000000"/>
              </a:solidFill>
              <a:latin typeface="Open Sans"/>
              <a:ea typeface="Open Sans"/>
              <a:cs typeface="Open Sans"/>
              <a:sym typeface="Open Sans"/>
              <a:rtl val="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601"/>
                                        </p:tgtEl>
                                      </p:cBhvr>
                                    </p:animEffect>
                                    <p:set>
                                      <p:cBhvr>
                                        <p:cTn id="7" dur="1" fill="hold">
                                          <p:stCondLst>
                                            <p:cond delay="2000"/>
                                          </p:stCondLst>
                                        </p:cTn>
                                        <p:tgtEl>
                                          <p:spTgt spid="60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613"/>
                                        </p:tgtEl>
                                      </p:cBhvr>
                                    </p:animEffect>
                                    <p:set>
                                      <p:cBhvr>
                                        <p:cTn id="10" dur="1" fill="hold">
                                          <p:stCondLst>
                                            <p:cond delay="2000"/>
                                          </p:stCondLst>
                                        </p:cTn>
                                        <p:tgtEl>
                                          <p:spTgt spid="61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594"/>
                                        </p:tgtEl>
                                      </p:cBhvr>
                                    </p:animEffect>
                                    <p:set>
                                      <p:cBhvr>
                                        <p:cTn id="13" dur="1" fill="hold">
                                          <p:stCondLst>
                                            <p:cond delay="2000"/>
                                          </p:stCondLst>
                                        </p:cTn>
                                        <p:tgtEl>
                                          <p:spTgt spid="594"/>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595"/>
                                        </p:tgtEl>
                                      </p:cBhvr>
                                    </p:animEffect>
                                    <p:set>
                                      <p:cBhvr>
                                        <p:cTn id="16" dur="1" fill="hold">
                                          <p:stCondLst>
                                            <p:cond delay="2000"/>
                                          </p:stCondLst>
                                        </p:cTn>
                                        <p:tgtEl>
                                          <p:spTgt spid="59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2000"/>
                                        <p:tgtEl>
                                          <p:spTgt spid="30"/>
                                        </p:tgtEl>
                                      </p:cBhvr>
                                    </p:animEffect>
                                    <p:set>
                                      <p:cBhvr>
                                        <p:cTn id="21" dur="1" fill="hold">
                                          <p:stCondLst>
                                            <p:cond delay="200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25" name="Shape 625"/>
          <p:cNvPicPr preferRelativeResize="0"/>
          <p:nvPr/>
        </p:nvPicPr>
        <p:blipFill rotWithShape="1">
          <a:blip r:embed="rId3"/>
          <a:srcRect/>
          <a:stretch/>
        </p:blipFill>
        <p:spPr>
          <a:xfrm>
            <a:off x="4497130" y="2275200"/>
            <a:ext cx="1198399" cy="593098"/>
          </a:xfrm>
          <a:prstGeom prst="rect">
            <a:avLst/>
          </a:prstGeom>
          <a:noFill/>
          <a:ln>
            <a:noFill/>
          </a:ln>
        </p:spPr>
      </p:pic>
      <p:pic>
        <p:nvPicPr>
          <p:cNvPr id="626" name="Shape 626"/>
          <p:cNvPicPr preferRelativeResize="0"/>
          <p:nvPr/>
        </p:nvPicPr>
        <p:blipFill rotWithShape="1">
          <a:blip r:embed="rId4"/>
          <a:srcRect/>
          <a:stretch/>
        </p:blipFill>
        <p:spPr>
          <a:xfrm>
            <a:off x="2181356" y="2361300"/>
            <a:ext cx="1488923" cy="420898"/>
          </a:xfrm>
          <a:prstGeom prst="rect">
            <a:avLst/>
          </a:prstGeom>
          <a:noFill/>
          <a:ln>
            <a:noFill/>
          </a:ln>
        </p:spPr>
      </p:pic>
      <p:pic>
        <p:nvPicPr>
          <p:cNvPr id="627" name="Shape 627"/>
          <p:cNvPicPr preferRelativeResize="0"/>
          <p:nvPr/>
        </p:nvPicPr>
        <p:blipFill rotWithShape="1">
          <a:blip r:embed="rId5"/>
          <a:srcRect/>
          <a:stretch/>
        </p:blipFill>
        <p:spPr>
          <a:xfrm>
            <a:off x="6522380" y="2142747"/>
            <a:ext cx="666500" cy="858002"/>
          </a:xfrm>
          <a:prstGeom prst="rect">
            <a:avLst/>
          </a:prstGeom>
          <a:noFill/>
          <a:ln>
            <a:noFill/>
          </a:ln>
        </p:spPr>
      </p:pic>
      <p:pic>
        <p:nvPicPr>
          <p:cNvPr id="628" name="Shape 628"/>
          <p:cNvPicPr preferRelativeResize="0"/>
          <p:nvPr/>
        </p:nvPicPr>
        <p:blipFill rotWithShape="1">
          <a:blip r:embed="rId6"/>
          <a:srcRect/>
          <a:stretch/>
        </p:blipFill>
        <p:spPr>
          <a:xfrm>
            <a:off x="8015731" y="1960575"/>
            <a:ext cx="666498" cy="1222348"/>
          </a:xfrm>
          <a:prstGeom prst="rect">
            <a:avLst/>
          </a:prstGeom>
          <a:noFill/>
          <a:ln>
            <a:noFill/>
          </a:ln>
        </p:spPr>
      </p:pic>
      <p:grpSp>
        <p:nvGrpSpPr>
          <p:cNvPr id="629" name="Shape 629"/>
          <p:cNvGrpSpPr/>
          <p:nvPr/>
        </p:nvGrpSpPr>
        <p:grpSpPr>
          <a:xfrm>
            <a:off x="461768" y="1615031"/>
            <a:ext cx="892739" cy="1913433"/>
            <a:chOff x="77784" y="1254475"/>
            <a:chExt cx="892739" cy="1913433"/>
          </a:xfrm>
        </p:grpSpPr>
        <p:pic>
          <p:nvPicPr>
            <p:cNvPr id="630" name="Shape 630"/>
            <p:cNvPicPr preferRelativeResize="0"/>
            <p:nvPr/>
          </p:nvPicPr>
          <p:blipFill rotWithShape="1">
            <a:blip r:embed="rId7"/>
            <a:srcRect/>
            <a:stretch/>
          </p:blipFill>
          <p:spPr>
            <a:xfrm>
              <a:off x="77800" y="1254475"/>
              <a:ext cx="892724" cy="892724"/>
            </a:xfrm>
            <a:prstGeom prst="rect">
              <a:avLst/>
            </a:prstGeom>
            <a:noFill/>
            <a:ln>
              <a:noFill/>
            </a:ln>
          </p:spPr>
        </p:pic>
        <p:pic>
          <p:nvPicPr>
            <p:cNvPr id="631" name="Shape 631"/>
            <p:cNvPicPr preferRelativeResize="0"/>
            <p:nvPr/>
          </p:nvPicPr>
          <p:blipFill rotWithShape="1">
            <a:blip r:embed="rId8"/>
            <a:srcRect/>
            <a:stretch/>
          </p:blipFill>
          <p:spPr>
            <a:xfrm>
              <a:off x="77784" y="2275184"/>
              <a:ext cx="892724" cy="892724"/>
            </a:xfrm>
            <a:prstGeom prst="rect">
              <a:avLst/>
            </a:prstGeom>
            <a:noFill/>
            <a:ln>
              <a:noFill/>
            </a:ln>
          </p:spPr>
        </p:pic>
      </p:grpSp>
      <p:sp>
        <p:nvSpPr>
          <p:cNvPr id="632" name="Shape 632"/>
          <p:cNvSpPr/>
          <p:nvPr/>
        </p:nvSpPr>
        <p:spPr>
          <a:xfrm>
            <a:off x="1559879" y="2343150"/>
            <a:ext cx="416098"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633" name="Shape 633"/>
          <p:cNvSpPr/>
          <p:nvPr/>
        </p:nvSpPr>
        <p:spPr>
          <a:xfrm>
            <a:off x="3875657" y="2343150"/>
            <a:ext cx="416098"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634" name="Shape 634"/>
          <p:cNvSpPr/>
          <p:nvPr/>
        </p:nvSpPr>
        <p:spPr>
          <a:xfrm>
            <a:off x="5900905" y="2343150"/>
            <a:ext cx="416098"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635" name="Shape 635"/>
          <p:cNvSpPr/>
          <p:nvPr/>
        </p:nvSpPr>
        <p:spPr>
          <a:xfrm>
            <a:off x="7394256" y="2343150"/>
            <a:ext cx="416098"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636" name="Shape 636"/>
          <p:cNvSpPr txBox="1"/>
          <p:nvPr/>
        </p:nvSpPr>
        <p:spPr>
          <a:xfrm>
            <a:off x="461775" y="0"/>
            <a:ext cx="8220600" cy="660600"/>
          </a:xfrm>
          <a:prstGeom prst="rect">
            <a:avLst/>
          </a:prstGeom>
        </p:spPr>
        <p:txBody>
          <a:bodyPr lIns="91425" tIns="91425" rIns="91425" bIns="91425" anchor="ctr" anchorCtr="0">
            <a:noAutofit/>
          </a:bodyPr>
          <a:lstStyle/>
          <a:p>
            <a:pPr lvl="0" rtl="0">
              <a:spcBef>
                <a:spcPts val="0"/>
              </a:spcBef>
              <a:buNone/>
            </a:pPr>
            <a:r>
              <a:rPr lang="en" sz="3000" b="1">
                <a:solidFill>
                  <a:schemeClr val="dk2"/>
                </a:solidFill>
                <a:latin typeface="Open Sans"/>
                <a:ea typeface="Open Sans"/>
                <a:cs typeface="Open Sans"/>
                <a:sym typeface="Open Sans"/>
              </a:rPr>
              <a:t>TECH STACK</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2"/>
                                        </p:tgtEl>
                                        <p:attrNameLst>
                                          <p:attrName>style.visibility</p:attrName>
                                        </p:attrNameLst>
                                      </p:cBhvr>
                                      <p:to>
                                        <p:strVal val="visible"/>
                                      </p:to>
                                    </p:set>
                                    <p:animEffect transition="in" filter="fade">
                                      <p:cBhvr>
                                        <p:cTn id="7" dur="1000"/>
                                        <p:tgtEl>
                                          <p:spTgt spid="632"/>
                                        </p:tgtEl>
                                      </p:cBhvr>
                                    </p:animEffect>
                                  </p:childTnLst>
                                </p:cTn>
                              </p:par>
                              <p:par>
                                <p:cTn id="8" presetID="10" presetClass="entr" presetSubtype="0" fill="hold" nodeType="withEffect">
                                  <p:stCondLst>
                                    <p:cond delay="0"/>
                                  </p:stCondLst>
                                  <p:childTnLst>
                                    <p:set>
                                      <p:cBhvr>
                                        <p:cTn id="9" dur="1" fill="hold">
                                          <p:stCondLst>
                                            <p:cond delay="0"/>
                                          </p:stCondLst>
                                        </p:cTn>
                                        <p:tgtEl>
                                          <p:spTgt spid="626"/>
                                        </p:tgtEl>
                                        <p:attrNameLst>
                                          <p:attrName>style.visibility</p:attrName>
                                        </p:attrNameLst>
                                      </p:cBhvr>
                                      <p:to>
                                        <p:strVal val="visible"/>
                                      </p:to>
                                    </p:set>
                                    <p:animEffect transition="in" filter="fade">
                                      <p:cBhvr>
                                        <p:cTn id="10" dur="1000"/>
                                        <p:tgtEl>
                                          <p:spTgt spid="6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3"/>
                                        </p:tgtEl>
                                        <p:attrNameLst>
                                          <p:attrName>style.visibility</p:attrName>
                                        </p:attrNameLst>
                                      </p:cBhvr>
                                      <p:to>
                                        <p:strVal val="visible"/>
                                      </p:to>
                                    </p:set>
                                    <p:animEffect transition="in" filter="fade">
                                      <p:cBhvr>
                                        <p:cTn id="15" dur="1000"/>
                                        <p:tgtEl>
                                          <p:spTgt spid="633"/>
                                        </p:tgtEl>
                                      </p:cBhvr>
                                    </p:animEffect>
                                  </p:childTnLst>
                                </p:cTn>
                              </p:par>
                              <p:par>
                                <p:cTn id="16" presetID="10" presetClass="entr" presetSubtype="0" fill="hold" nodeType="withEffect">
                                  <p:stCondLst>
                                    <p:cond delay="0"/>
                                  </p:stCondLst>
                                  <p:childTnLst>
                                    <p:set>
                                      <p:cBhvr>
                                        <p:cTn id="17" dur="1" fill="hold">
                                          <p:stCondLst>
                                            <p:cond delay="0"/>
                                          </p:stCondLst>
                                        </p:cTn>
                                        <p:tgtEl>
                                          <p:spTgt spid="625"/>
                                        </p:tgtEl>
                                        <p:attrNameLst>
                                          <p:attrName>style.visibility</p:attrName>
                                        </p:attrNameLst>
                                      </p:cBhvr>
                                      <p:to>
                                        <p:strVal val="visible"/>
                                      </p:to>
                                    </p:set>
                                    <p:animEffect transition="in" filter="fade">
                                      <p:cBhvr>
                                        <p:cTn id="18" dur="1000"/>
                                        <p:tgtEl>
                                          <p:spTgt spid="6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34"/>
                                        </p:tgtEl>
                                        <p:attrNameLst>
                                          <p:attrName>style.visibility</p:attrName>
                                        </p:attrNameLst>
                                      </p:cBhvr>
                                      <p:to>
                                        <p:strVal val="visible"/>
                                      </p:to>
                                    </p:set>
                                    <p:animEffect transition="in" filter="fade">
                                      <p:cBhvr>
                                        <p:cTn id="23" dur="1000"/>
                                        <p:tgtEl>
                                          <p:spTgt spid="634"/>
                                        </p:tgtEl>
                                      </p:cBhvr>
                                    </p:animEffect>
                                  </p:childTnLst>
                                </p:cTn>
                              </p:par>
                              <p:par>
                                <p:cTn id="24" presetID="10" presetClass="entr" presetSubtype="0" fill="hold" nodeType="withEffect">
                                  <p:stCondLst>
                                    <p:cond delay="0"/>
                                  </p:stCondLst>
                                  <p:childTnLst>
                                    <p:set>
                                      <p:cBhvr>
                                        <p:cTn id="25" dur="1" fill="hold">
                                          <p:stCondLst>
                                            <p:cond delay="0"/>
                                          </p:stCondLst>
                                        </p:cTn>
                                        <p:tgtEl>
                                          <p:spTgt spid="627"/>
                                        </p:tgtEl>
                                        <p:attrNameLst>
                                          <p:attrName>style.visibility</p:attrName>
                                        </p:attrNameLst>
                                      </p:cBhvr>
                                      <p:to>
                                        <p:strVal val="visible"/>
                                      </p:to>
                                    </p:set>
                                    <p:animEffect transition="in" filter="fade">
                                      <p:cBhvr>
                                        <p:cTn id="26" dur="1000"/>
                                        <p:tgtEl>
                                          <p:spTgt spid="6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35"/>
                                        </p:tgtEl>
                                        <p:attrNameLst>
                                          <p:attrName>style.visibility</p:attrName>
                                        </p:attrNameLst>
                                      </p:cBhvr>
                                      <p:to>
                                        <p:strVal val="visible"/>
                                      </p:to>
                                    </p:set>
                                    <p:animEffect transition="in" filter="fade">
                                      <p:cBhvr>
                                        <p:cTn id="31" dur="1000"/>
                                        <p:tgtEl>
                                          <p:spTgt spid="635"/>
                                        </p:tgtEl>
                                      </p:cBhvr>
                                    </p:animEffect>
                                  </p:childTnLst>
                                </p:cTn>
                              </p:par>
                              <p:par>
                                <p:cTn id="32" presetID="10" presetClass="entr" presetSubtype="0" fill="hold" nodeType="withEffect">
                                  <p:stCondLst>
                                    <p:cond delay="0"/>
                                  </p:stCondLst>
                                  <p:childTnLst>
                                    <p:set>
                                      <p:cBhvr>
                                        <p:cTn id="33" dur="1" fill="hold">
                                          <p:stCondLst>
                                            <p:cond delay="0"/>
                                          </p:stCondLst>
                                        </p:cTn>
                                        <p:tgtEl>
                                          <p:spTgt spid="628"/>
                                        </p:tgtEl>
                                        <p:attrNameLst>
                                          <p:attrName>style.visibility</p:attrName>
                                        </p:attrNameLst>
                                      </p:cBhvr>
                                      <p:to>
                                        <p:strVal val="visible"/>
                                      </p:to>
                                    </p:set>
                                    <p:animEffect transition="in" filter="fade">
                                      <p:cBhvr>
                                        <p:cTn id="34" dur="1000"/>
                                        <p:tgtEl>
                                          <p:spTgt spid="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Shape 641"/>
          <p:cNvSpPr txBox="1">
            <a:spLocks noGrp="1"/>
          </p:cNvSpPr>
          <p:nvPr>
            <p:ph type="title"/>
          </p:nvPr>
        </p:nvSpPr>
        <p:spPr>
          <a:xfrm>
            <a:off x="379511" y="1007937"/>
            <a:ext cx="8385000" cy="2980199"/>
          </a:xfrm>
          <a:prstGeom prst="rect">
            <a:avLst/>
          </a:prstGeom>
          <a:noFill/>
          <a:ln>
            <a:noFill/>
          </a:ln>
        </p:spPr>
        <p:txBody>
          <a:bodyPr lIns="58925" tIns="58925" rIns="58925" bIns="58925" anchor="b" anchorCtr="0">
            <a:noAutofit/>
          </a:bodyPr>
          <a:lstStyle/>
          <a:p>
            <a:pPr marL="0" marR="0" lvl="0" indent="0" algn="l" rtl="0">
              <a:lnSpc>
                <a:spcPct val="75000"/>
              </a:lnSpc>
              <a:spcBef>
                <a:spcPts val="0"/>
              </a:spcBef>
              <a:spcAft>
                <a:spcPts val="0"/>
              </a:spcAft>
              <a:buClr>
                <a:srgbClr val="FFFFFF"/>
              </a:buClr>
              <a:buSzPct val="25000"/>
              <a:buFont typeface="Open Sans"/>
              <a:buNone/>
            </a:pPr>
            <a:r>
              <a:rPr lang="en" sz="4800" b="1" i="0" u="none" strike="noStrike" cap="none" baseline="0">
                <a:solidFill>
                  <a:srgbClr val="F3F3F3"/>
                </a:solidFill>
                <a:latin typeface="Open Sans"/>
                <a:ea typeface="Open Sans"/>
                <a:cs typeface="Open Sans"/>
                <a:sym typeface="Open Sans"/>
                <a:rtl val="0"/>
              </a:rPr>
              <a:t>HANDS-ON WITH </a:t>
            </a:r>
          </a:p>
          <a:p>
            <a:pPr marL="0" marR="0" lvl="0" indent="0" algn="l" rtl="0">
              <a:lnSpc>
                <a:spcPct val="75000"/>
              </a:lnSpc>
              <a:spcBef>
                <a:spcPts val="0"/>
              </a:spcBef>
              <a:spcAft>
                <a:spcPts val="0"/>
              </a:spcAft>
              <a:buClr>
                <a:srgbClr val="FFFFFF"/>
              </a:buClr>
              <a:buSzPct val="25000"/>
              <a:buFont typeface="Open Sans"/>
              <a:buNone/>
            </a:pPr>
            <a:r>
              <a:rPr lang="en" sz="4800" b="1" i="0" u="none" strike="noStrike" cap="none" baseline="0">
                <a:solidFill>
                  <a:srgbClr val="F3F3F3"/>
                </a:solidFill>
                <a:latin typeface="Open Sans"/>
                <a:ea typeface="Open Sans"/>
                <a:cs typeface="Open Sans"/>
                <a:sym typeface="Open Sans"/>
                <a:rtl val="0"/>
              </a:rPr>
              <a:t>GO CODEBASE</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p:nvPr/>
        </p:nvSpPr>
        <p:spPr>
          <a:xfrm>
            <a:off x="76200" y="835850"/>
            <a:ext cx="8519099" cy="4259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b="1" dirty="0"/>
              <a:t>Inside the VM:</a:t>
            </a:r>
          </a:p>
          <a:p>
            <a:pPr marL="0" marR="0" lvl="0" indent="0" algn="l" rtl="0">
              <a:lnSpc>
                <a:spcPct val="100000"/>
              </a:lnSpc>
              <a:spcBef>
                <a:spcPts val="0"/>
              </a:spcBef>
              <a:spcAft>
                <a:spcPts val="0"/>
              </a:spcAft>
              <a:buClr>
                <a:srgbClr val="000000"/>
              </a:buClr>
              <a:buFont typeface="Arial"/>
              <a:buNone/>
            </a:pPr>
            <a:endParaRPr dirty="0"/>
          </a:p>
          <a:p>
            <a:pPr marL="0" marR="0" lvl="0" indent="0" algn="l" rtl="0">
              <a:lnSpc>
                <a:spcPct val="100000"/>
              </a:lnSpc>
              <a:spcBef>
                <a:spcPts val="0"/>
              </a:spcBef>
              <a:spcAft>
                <a:spcPts val="0"/>
              </a:spcAft>
              <a:buClr>
                <a:srgbClr val="000000"/>
              </a:buClr>
              <a:buSzPct val="25000"/>
              <a:buFont typeface="Arial"/>
              <a:buNone/>
            </a:pPr>
            <a:r>
              <a:rPr lang="en" dirty="0"/>
              <a:t>Initialize a git repo</a:t>
            </a:r>
          </a:p>
          <a:p>
            <a:pPr marL="457200" marR="0" lvl="0" indent="0" algn="l" rtl="0">
              <a:lnSpc>
                <a:spcPct val="100000"/>
              </a:lnSpc>
              <a:spcBef>
                <a:spcPts val="0"/>
              </a:spcBef>
              <a:spcAft>
                <a:spcPts val="0"/>
              </a:spcAft>
              <a:buNone/>
            </a:pPr>
            <a:r>
              <a:rPr lang="en" sz="1200" dirty="0">
                <a:latin typeface="Courier New"/>
                <a:ea typeface="Courier New"/>
                <a:cs typeface="Courier New"/>
                <a:sym typeface="Courier New"/>
              </a:rPr>
              <a:t>$ </a:t>
            </a:r>
            <a:r>
              <a:rPr lang="en" sz="1200" dirty="0">
                <a:solidFill>
                  <a:schemeClr val="dk1"/>
                </a:solidFill>
                <a:latin typeface="Courier New"/>
                <a:ea typeface="Courier New"/>
                <a:cs typeface="Courier New"/>
                <a:sym typeface="Courier New"/>
              </a:rPr>
              <a:t>mkdir</a:t>
            </a:r>
            <a:r>
              <a:rPr lang="en" sz="1200" dirty="0">
                <a:latin typeface="Courier New"/>
                <a:ea typeface="Courier New"/>
                <a:cs typeface="Courier New"/>
                <a:sym typeface="Courier New"/>
              </a:rPr>
              <a:t> /home/vagrant/</a:t>
            </a:r>
            <a:r>
              <a:rPr lang="en" sz="1200" dirty="0">
                <a:solidFill>
                  <a:schemeClr val="dk1"/>
                </a:solidFill>
                <a:latin typeface="Courier New"/>
                <a:ea typeface="Courier New"/>
                <a:cs typeface="Courier New"/>
                <a:sym typeface="Courier New"/>
              </a:rPr>
              <a:t>test-repo</a:t>
            </a:r>
          </a:p>
          <a:p>
            <a:pPr marL="457200" marR="0" lvl="0" indent="0" algn="l" rtl="0">
              <a:lnSpc>
                <a:spcPct val="100000"/>
              </a:lnSpc>
              <a:spcBef>
                <a:spcPts val="0"/>
              </a:spcBef>
              <a:spcAft>
                <a:spcPts val="0"/>
              </a:spcAft>
              <a:buNone/>
            </a:pPr>
            <a:r>
              <a:rPr lang="en" sz="1100" dirty="0">
                <a:latin typeface="Courier New"/>
                <a:ea typeface="Courier New"/>
                <a:cs typeface="Courier New"/>
                <a:sym typeface="Courier New"/>
              </a:rPr>
              <a:t>$ cd </a:t>
            </a:r>
            <a:r>
              <a:rPr lang="en" sz="1100" dirty="0">
                <a:solidFill>
                  <a:schemeClr val="dk1"/>
                </a:solidFill>
                <a:latin typeface="Courier New"/>
                <a:ea typeface="Courier New"/>
                <a:cs typeface="Courier New"/>
                <a:sym typeface="Courier New"/>
              </a:rPr>
              <a:t>/home/vagrant/test-repo</a:t>
            </a:r>
          </a:p>
          <a:p>
            <a:pPr marL="457200" marR="0" lvl="0" indent="0" algn="l" rtl="0">
              <a:lnSpc>
                <a:spcPct val="100000"/>
              </a:lnSpc>
              <a:spcBef>
                <a:spcPts val="0"/>
              </a:spcBef>
              <a:spcAft>
                <a:spcPts val="0"/>
              </a:spcAft>
              <a:buNone/>
            </a:pPr>
            <a:r>
              <a:rPr lang="en" sz="1200" dirty="0">
                <a:latin typeface="Courier New"/>
                <a:ea typeface="Courier New"/>
                <a:cs typeface="Courier New"/>
                <a:sym typeface="Courier New"/>
              </a:rPr>
              <a:t>$ git init</a:t>
            </a:r>
          </a:p>
          <a:p>
            <a:pPr marL="457200" marR="0" lvl="0" indent="0" algn="l" rtl="0">
              <a:lnSpc>
                <a:spcPct val="100000"/>
              </a:lnSpc>
              <a:spcBef>
                <a:spcPts val="0"/>
              </a:spcBef>
              <a:spcAft>
                <a:spcPts val="0"/>
              </a:spcAft>
              <a:buNone/>
            </a:pPr>
            <a:r>
              <a:rPr lang="en" sz="1200" dirty="0">
                <a:latin typeface="Courier New"/>
                <a:ea typeface="Courier New"/>
                <a:cs typeface="Courier New"/>
                <a:sym typeface="Courier New"/>
              </a:rPr>
              <a:t>$ echo test &gt; test</a:t>
            </a:r>
          </a:p>
          <a:p>
            <a:pPr marL="457200" marR="0" lvl="0" indent="0" algn="l" rtl="0">
              <a:lnSpc>
                <a:spcPct val="100000"/>
              </a:lnSpc>
              <a:spcBef>
                <a:spcPts val="0"/>
              </a:spcBef>
              <a:spcAft>
                <a:spcPts val="0"/>
              </a:spcAft>
              <a:buNone/>
            </a:pPr>
            <a:r>
              <a:rPr lang="en" sz="1200" dirty="0">
                <a:latin typeface="Courier New"/>
                <a:ea typeface="Courier New"/>
                <a:cs typeface="Courier New"/>
                <a:sym typeface="Courier New"/>
              </a:rPr>
              <a:t>$ git add .</a:t>
            </a:r>
          </a:p>
          <a:p>
            <a:pPr marL="457200" marR="0" lvl="0" indent="0" algn="l" rtl="0">
              <a:lnSpc>
                <a:spcPct val="100000"/>
              </a:lnSpc>
              <a:spcBef>
                <a:spcPts val="0"/>
              </a:spcBef>
              <a:spcAft>
                <a:spcPts val="0"/>
              </a:spcAft>
              <a:buNone/>
            </a:pPr>
            <a:r>
              <a:rPr lang="en" sz="1200" dirty="0">
                <a:latin typeface="Courier New"/>
                <a:ea typeface="Courier New"/>
                <a:cs typeface="Courier New"/>
                <a:sym typeface="Courier New"/>
              </a:rPr>
              <a:t>$ git commit -m “first commit”</a:t>
            </a:r>
          </a:p>
          <a:p>
            <a:pPr marL="0" marR="0" lvl="0" indent="0" algn="l" rtl="0">
              <a:lnSpc>
                <a:spcPct val="100000"/>
              </a:lnSpc>
              <a:spcBef>
                <a:spcPts val="0"/>
              </a:spcBef>
              <a:spcAft>
                <a:spcPts val="0"/>
              </a:spcAft>
              <a:buClr>
                <a:srgbClr val="000000"/>
              </a:buClr>
              <a:buFont typeface="Arial"/>
              <a:buNone/>
            </a:pPr>
            <a:endParaRPr dirty="0"/>
          </a:p>
          <a:p>
            <a:pPr marL="0" marR="0" lvl="0" indent="0" algn="l" rtl="0">
              <a:lnSpc>
                <a:spcPct val="100000"/>
              </a:lnSpc>
              <a:spcBef>
                <a:spcPts val="0"/>
              </a:spcBef>
              <a:spcAft>
                <a:spcPts val="0"/>
              </a:spcAft>
              <a:buClr>
                <a:srgbClr val="000000"/>
              </a:buClr>
              <a:buSzPct val="25000"/>
              <a:buFont typeface="Arial"/>
              <a:buNone/>
            </a:pPr>
            <a:r>
              <a:rPr lang="en" dirty="0"/>
              <a:t>Start Development </a:t>
            </a:r>
            <a:r>
              <a:rPr lang="en" dirty="0" smtClean="0"/>
              <a:t>Server</a:t>
            </a:r>
            <a:r>
              <a:rPr lang="en-US" dirty="0" smtClean="0"/>
              <a:t> (</a:t>
            </a:r>
            <a:r>
              <a:rPr lang="en-US" dirty="0" err="1" smtClean="0"/>
              <a:t>DevelopmentServerNewJRuby</a:t>
            </a:r>
            <a:r>
              <a:rPr lang="en-US" dirty="0" smtClean="0"/>
              <a:t>)</a:t>
            </a:r>
            <a:endParaRPr lang="en" dirty="0"/>
          </a:p>
          <a:p>
            <a:pPr marL="0" marR="0" lvl="0" indent="0" algn="l" rtl="0">
              <a:lnSpc>
                <a:spcPct val="100000"/>
              </a:lnSpc>
              <a:spcBef>
                <a:spcPts val="0"/>
              </a:spcBef>
              <a:spcAft>
                <a:spcPts val="0"/>
              </a:spcAft>
              <a:buClr>
                <a:srgbClr val="000000"/>
              </a:buClr>
              <a:buFont typeface="Arial"/>
              <a:buNone/>
            </a:pPr>
            <a:endParaRPr dirty="0"/>
          </a:p>
          <a:p>
            <a:pPr marL="0" marR="0" lvl="0" indent="0" algn="l" rtl="0">
              <a:lnSpc>
                <a:spcPct val="100000"/>
              </a:lnSpc>
              <a:spcBef>
                <a:spcPts val="0"/>
              </a:spcBef>
              <a:spcAft>
                <a:spcPts val="0"/>
              </a:spcAft>
              <a:buClr>
                <a:srgbClr val="000000"/>
              </a:buClr>
              <a:buSzPct val="25000"/>
              <a:buFont typeface="Arial"/>
              <a:buNone/>
            </a:pPr>
            <a:r>
              <a:rPr lang="en" dirty="0"/>
              <a:t>Start Development Agent</a:t>
            </a:r>
          </a:p>
          <a:p>
            <a:pPr marL="0" marR="0" lvl="0" indent="0" algn="l" rtl="0">
              <a:lnSpc>
                <a:spcPct val="100000"/>
              </a:lnSpc>
              <a:spcBef>
                <a:spcPts val="0"/>
              </a:spcBef>
              <a:spcAft>
                <a:spcPts val="0"/>
              </a:spcAft>
              <a:buClr>
                <a:srgbClr val="000000"/>
              </a:buClr>
              <a:buFont typeface="Arial"/>
              <a:buNone/>
            </a:pPr>
            <a:endParaRPr dirty="0"/>
          </a:p>
          <a:p>
            <a:pPr marL="0" marR="0" lvl="0" indent="0" algn="l" rtl="0">
              <a:lnSpc>
                <a:spcPct val="100000"/>
              </a:lnSpc>
              <a:spcBef>
                <a:spcPts val="0"/>
              </a:spcBef>
              <a:spcAft>
                <a:spcPts val="0"/>
              </a:spcAft>
              <a:buClr>
                <a:srgbClr val="000000"/>
              </a:buClr>
              <a:buSzPct val="25000"/>
              <a:buFont typeface="Arial"/>
              <a:buNone/>
            </a:pPr>
            <a:r>
              <a:rPr lang="en" dirty="0"/>
              <a:t>Open </a:t>
            </a:r>
            <a:r>
              <a:rPr lang="en" u="sng" dirty="0">
                <a:solidFill>
                  <a:schemeClr val="hlink"/>
                </a:solidFill>
                <a:hlinkClick r:id="rId3"/>
              </a:rPr>
              <a:t>http://localhost:8153</a:t>
            </a:r>
            <a:r>
              <a:rPr lang="en" dirty="0"/>
              <a:t> on your browser</a:t>
            </a:r>
          </a:p>
        </p:txBody>
      </p:sp>
      <p:sp>
        <p:nvSpPr>
          <p:cNvPr id="647" name="Shape 647"/>
          <p:cNvSpPr txBox="1"/>
          <p:nvPr/>
        </p:nvSpPr>
        <p:spPr>
          <a:xfrm>
            <a:off x="76200" y="0"/>
            <a:ext cx="7373700" cy="492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Pr>
              <a:t>Hands-on Go Codebase</a:t>
            </a:r>
          </a:p>
        </p:txBody>
      </p:sp>
      <p:cxnSp>
        <p:nvCxnSpPr>
          <p:cNvPr id="648" name="Shape 648"/>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Shape 653"/>
          <p:cNvSpPr txBox="1"/>
          <p:nvPr/>
        </p:nvSpPr>
        <p:spPr>
          <a:xfrm>
            <a:off x="91450" y="797375"/>
            <a:ext cx="8519099" cy="4259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u="sng"/>
              <a:t>To Do:</a:t>
            </a:r>
          </a:p>
          <a:p>
            <a:pPr marL="0" marR="0" lvl="0" indent="457200" algn="l" rtl="0">
              <a:lnSpc>
                <a:spcPct val="100000"/>
              </a:lnSpc>
              <a:spcBef>
                <a:spcPts val="0"/>
              </a:spcBef>
              <a:spcAft>
                <a:spcPts val="0"/>
              </a:spcAft>
              <a:buClr>
                <a:srgbClr val="000000"/>
              </a:buClr>
              <a:buSzPct val="25000"/>
              <a:buFont typeface="Arial"/>
              <a:buNone/>
            </a:pPr>
            <a:r>
              <a:rPr lang="en"/>
              <a:t>Add “modified by” information to “config change” pop-up.</a:t>
            </a:r>
          </a:p>
        </p:txBody>
      </p:sp>
      <p:sp>
        <p:nvSpPr>
          <p:cNvPr id="654" name="Shape 654"/>
          <p:cNvSpPr txBox="1"/>
          <p:nvPr/>
        </p:nvSpPr>
        <p:spPr>
          <a:xfrm>
            <a:off x="76200" y="0"/>
            <a:ext cx="7373700" cy="492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tl val="0"/>
              </a:rPr>
              <a:t>Hands-on Go Codebase</a:t>
            </a:r>
          </a:p>
        </p:txBody>
      </p:sp>
      <p:cxnSp>
        <p:nvCxnSpPr>
          <p:cNvPr id="655" name="Shape 655"/>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Shape 660"/>
          <p:cNvSpPr txBox="1"/>
          <p:nvPr/>
        </p:nvSpPr>
        <p:spPr>
          <a:xfrm>
            <a:off x="91450" y="797375"/>
            <a:ext cx="8519099" cy="4259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u="sng"/>
              <a:t>Browsing code:</a:t>
            </a:r>
          </a:p>
          <a:p>
            <a:pPr marL="0" marR="0" lvl="0" indent="0" algn="l" rtl="0">
              <a:lnSpc>
                <a:spcPct val="100000"/>
              </a:lnSpc>
              <a:spcBef>
                <a:spcPts val="0"/>
              </a:spcBef>
              <a:spcAft>
                <a:spcPts val="0"/>
              </a:spcAft>
              <a:buClr>
                <a:srgbClr val="000000"/>
              </a:buClr>
              <a:buSzPct val="25000"/>
              <a:buFont typeface="Arial"/>
              <a:buNone/>
            </a:pPr>
            <a:r>
              <a:rPr lang="en" u="sng"/>
              <a:t>URL:</a:t>
            </a:r>
          </a:p>
          <a:p>
            <a:pPr marL="0" marR="0" lvl="0" indent="0" algn="l" rtl="0">
              <a:lnSpc>
                <a:spcPct val="100000"/>
              </a:lnSpc>
              <a:spcBef>
                <a:spcPts val="0"/>
              </a:spcBef>
              <a:spcAft>
                <a:spcPts val="0"/>
              </a:spcAft>
              <a:buClr>
                <a:srgbClr val="000000"/>
              </a:buClr>
              <a:buSzPct val="25000"/>
              <a:buFont typeface="Arial"/>
              <a:buNone/>
            </a:pPr>
            <a:r>
              <a:rPr lang="en" sz="1200">
                <a:latin typeface="Courier New"/>
                <a:ea typeface="Courier New"/>
                <a:cs typeface="Courier New"/>
                <a:sym typeface="Courier New"/>
              </a:rPr>
              <a:t>http://&lt;server&gt;/go/</a:t>
            </a:r>
            <a:r>
              <a:rPr lang="en" sz="1200" b="1">
                <a:latin typeface="Courier New"/>
                <a:ea typeface="Courier New"/>
                <a:cs typeface="Courier New"/>
                <a:sym typeface="Courier New"/>
              </a:rPr>
              <a:t>config_change</a:t>
            </a:r>
            <a:r>
              <a:rPr lang="en" sz="1200">
                <a:latin typeface="Courier New"/>
                <a:ea typeface="Courier New"/>
                <a:cs typeface="Courier New"/>
                <a:sym typeface="Courier New"/>
              </a:rPr>
              <a:t>/between/&lt;revision 1&gt;/and/&lt;revision 2&gt;?ms=&lt;timestamp&gt;</a:t>
            </a:r>
          </a:p>
          <a:p>
            <a:pPr marL="0" marR="0" lvl="0" indent="0" algn="l" rtl="0">
              <a:lnSpc>
                <a:spcPct val="100000"/>
              </a:lnSpc>
              <a:spcBef>
                <a:spcPts val="0"/>
              </a:spcBef>
              <a:spcAft>
                <a:spcPts val="0"/>
              </a:spcAft>
              <a:buClr>
                <a:srgbClr val="000000"/>
              </a:buClr>
              <a:buFont typeface="Arial"/>
              <a:buNone/>
            </a:pPr>
            <a:endParaRPr/>
          </a:p>
          <a:p>
            <a:pPr marL="0" marR="0" lvl="0" indent="0" algn="l" rtl="0">
              <a:lnSpc>
                <a:spcPct val="100000"/>
              </a:lnSpc>
              <a:spcBef>
                <a:spcPts val="0"/>
              </a:spcBef>
              <a:spcAft>
                <a:spcPts val="0"/>
              </a:spcAft>
              <a:buClr>
                <a:srgbClr val="000000"/>
              </a:buClr>
              <a:buSzPct val="25000"/>
              <a:buFont typeface="Arial"/>
              <a:buNone/>
            </a:pPr>
            <a:r>
              <a:rPr lang="en" u="sng"/>
              <a:t>routes.rb:</a:t>
            </a:r>
          </a:p>
          <a:p>
            <a:pPr marL="0" marR="0" lvl="0" indent="0" algn="l" rtl="0">
              <a:lnSpc>
                <a:spcPct val="100000"/>
              </a:lnSpc>
              <a:spcBef>
                <a:spcPts val="0"/>
              </a:spcBef>
              <a:spcAft>
                <a:spcPts val="0"/>
              </a:spcAft>
              <a:buClr>
                <a:srgbClr val="000000"/>
              </a:buClr>
              <a:buSzPct val="25000"/>
              <a:buFont typeface="Arial"/>
              <a:buNone/>
            </a:pPr>
            <a:r>
              <a:rPr lang="en" sz="1200">
                <a:latin typeface="Courier New"/>
                <a:ea typeface="Courier New"/>
                <a:cs typeface="Courier New"/>
                <a:sym typeface="Courier New"/>
              </a:rPr>
              <a:t>map.config_change "config_change/between/:later_md5/and/:earlier_md5", :controller =&gt; :</a:t>
            </a:r>
            <a:r>
              <a:rPr lang="en" sz="1200" b="1">
                <a:latin typeface="Courier New"/>
                <a:ea typeface="Courier New"/>
                <a:cs typeface="Courier New"/>
                <a:sym typeface="Courier New"/>
              </a:rPr>
              <a:t>stages</a:t>
            </a:r>
            <a:r>
              <a:rPr lang="en" sz="1200">
                <a:latin typeface="Courier New"/>
                <a:ea typeface="Courier New"/>
                <a:cs typeface="Courier New"/>
                <a:sym typeface="Courier New"/>
              </a:rPr>
              <a:t>, :action =&gt; :</a:t>
            </a:r>
            <a:r>
              <a:rPr lang="en" sz="1200" b="1">
                <a:latin typeface="Courier New"/>
                <a:ea typeface="Courier New"/>
                <a:cs typeface="Courier New"/>
                <a:sym typeface="Courier New"/>
              </a:rPr>
              <a:t>config_change</a:t>
            </a:r>
            <a:r>
              <a:rPr lang="en" sz="1200">
                <a:latin typeface="Courier New"/>
                <a:ea typeface="Courier New"/>
                <a:cs typeface="Courier New"/>
                <a:sym typeface="Courier New"/>
              </a:rPr>
              <a:t>, :conditions =&gt; {:method =&gt; :get}</a:t>
            </a:r>
          </a:p>
          <a:p>
            <a:pPr marL="0" marR="0" lvl="0" indent="0" algn="l" rtl="0">
              <a:lnSpc>
                <a:spcPct val="100000"/>
              </a:lnSpc>
              <a:spcBef>
                <a:spcPts val="0"/>
              </a:spcBef>
              <a:spcAft>
                <a:spcPts val="0"/>
              </a:spcAft>
              <a:buClr>
                <a:srgbClr val="000000"/>
              </a:buClr>
              <a:buFont typeface="Arial"/>
              <a:buNone/>
            </a:pPr>
            <a:endParaRPr/>
          </a:p>
          <a:p>
            <a:pPr marL="0" marR="0" lvl="0" indent="0" algn="l" rtl="0">
              <a:lnSpc>
                <a:spcPct val="100000"/>
              </a:lnSpc>
              <a:spcBef>
                <a:spcPts val="0"/>
              </a:spcBef>
              <a:spcAft>
                <a:spcPts val="0"/>
              </a:spcAft>
              <a:buClr>
                <a:srgbClr val="000000"/>
              </a:buClr>
              <a:buSzPct val="25000"/>
              <a:buFont typeface="Arial"/>
              <a:buNone/>
            </a:pPr>
            <a:r>
              <a:rPr lang="en" u="sng"/>
              <a:t>stages_controller.rb : config_change</a:t>
            </a:r>
          </a:p>
          <a:p>
            <a:pPr marL="0" marR="0" lvl="0" indent="0" algn="l" rtl="0">
              <a:lnSpc>
                <a:spcPct val="100000"/>
              </a:lnSpc>
              <a:spcBef>
                <a:spcPts val="0"/>
              </a:spcBef>
              <a:spcAft>
                <a:spcPts val="0"/>
              </a:spcAft>
              <a:buClr>
                <a:srgbClr val="000000"/>
              </a:buClr>
              <a:buSzPct val="25000"/>
              <a:buFont typeface="Arial"/>
              <a:buNone/>
            </a:pPr>
            <a:r>
              <a:rPr lang="en" sz="1200">
                <a:latin typeface="Courier New"/>
                <a:ea typeface="Courier New"/>
                <a:cs typeface="Courier New"/>
                <a:sym typeface="Courier New"/>
              </a:rPr>
              <a:t>@changes = </a:t>
            </a:r>
            <a:r>
              <a:rPr lang="en" sz="1200" b="1">
                <a:latin typeface="Courier New"/>
                <a:ea typeface="Courier New"/>
                <a:cs typeface="Courier New"/>
                <a:sym typeface="Courier New"/>
              </a:rPr>
              <a:t>go_config_service</a:t>
            </a:r>
            <a:r>
              <a:rPr lang="en" sz="1200">
                <a:latin typeface="Courier New"/>
                <a:ea typeface="Courier New"/>
                <a:cs typeface="Courier New"/>
                <a:sym typeface="Courier New"/>
              </a:rPr>
              <a:t>.configChangesFor(params[:later_md5], params[:earlier_md5], result = HttpLocalizedOperationResult.new)</a:t>
            </a:r>
          </a:p>
          <a:p>
            <a:pPr marL="0" marR="0" lvl="0" indent="0" algn="l" rtl="0">
              <a:lnSpc>
                <a:spcPct val="100000"/>
              </a:lnSpc>
              <a:spcBef>
                <a:spcPts val="0"/>
              </a:spcBef>
              <a:spcAft>
                <a:spcPts val="0"/>
              </a:spcAft>
              <a:buClr>
                <a:srgbClr val="000000"/>
              </a:buClr>
              <a:buFont typeface="Arial"/>
              <a:buNone/>
            </a:pPr>
            <a:endParaRPr/>
          </a:p>
          <a:p>
            <a:pPr marL="0" marR="0" lvl="0" indent="0" algn="l" rtl="0">
              <a:lnSpc>
                <a:spcPct val="100000"/>
              </a:lnSpc>
              <a:spcBef>
                <a:spcPts val="0"/>
              </a:spcBef>
              <a:spcAft>
                <a:spcPts val="0"/>
              </a:spcAft>
              <a:buClr>
                <a:srgbClr val="000000"/>
              </a:buClr>
              <a:buSzPct val="25000"/>
              <a:buFont typeface="Arial"/>
              <a:buNone/>
            </a:pPr>
            <a:r>
              <a:rPr lang="en" u="sng">
                <a:solidFill>
                  <a:schemeClr val="dk1"/>
                </a:solidFill>
              </a:rPr>
              <a:t>go_config_service.configChangesFor()</a:t>
            </a:r>
          </a:p>
          <a:p>
            <a:pPr marL="0" marR="0" lvl="0" indent="0" algn="l" rtl="0">
              <a:lnSpc>
                <a:spcPct val="100000"/>
              </a:lnSpc>
              <a:spcBef>
                <a:spcPts val="0"/>
              </a:spcBef>
              <a:spcAft>
                <a:spcPts val="0"/>
              </a:spcAft>
              <a:buClr>
                <a:srgbClr val="000000"/>
              </a:buClr>
              <a:buSzPct val="25000"/>
              <a:buFont typeface="Arial"/>
              <a:buNone/>
            </a:pPr>
            <a:r>
              <a:rPr lang="en" sz="1200" b="1">
                <a:latin typeface="Courier New"/>
                <a:ea typeface="Courier New"/>
                <a:cs typeface="Courier New"/>
                <a:sym typeface="Courier New"/>
              </a:rPr>
              <a:t>configRepository</a:t>
            </a:r>
            <a:r>
              <a:rPr lang="en" sz="1200">
                <a:latin typeface="Courier New"/>
                <a:ea typeface="Courier New"/>
                <a:cs typeface="Courier New"/>
                <a:sym typeface="Courier New"/>
              </a:rPr>
              <a:t>.configChangesFor(laterMd5, earlierMd5);</a:t>
            </a:r>
          </a:p>
          <a:p>
            <a:pPr lvl="0" rtl="0">
              <a:spcBef>
                <a:spcPts val="0"/>
              </a:spcBef>
              <a:buClr>
                <a:schemeClr val="dk1"/>
              </a:buClr>
              <a:buFont typeface="Arial"/>
              <a:buNone/>
            </a:pPr>
            <a:endParaRPr u="sng">
              <a:solidFill>
                <a:schemeClr val="dk1"/>
              </a:solidFill>
            </a:endParaRPr>
          </a:p>
          <a:p>
            <a:pPr lvl="0" rtl="0">
              <a:spcBef>
                <a:spcPts val="0"/>
              </a:spcBef>
              <a:buClr>
                <a:schemeClr val="dk1"/>
              </a:buClr>
              <a:buSzPct val="25000"/>
              <a:buFont typeface="Arial"/>
              <a:buNone/>
            </a:pPr>
            <a:r>
              <a:rPr lang="en" u="sng">
                <a:solidFill>
                  <a:schemeClr val="dk1"/>
                </a:solidFill>
              </a:rPr>
              <a:t>configRepository.configChangesFor(laterMd5, earlierMd5);</a:t>
            </a:r>
          </a:p>
          <a:p>
            <a:pPr lvl="0" rtl="0">
              <a:spcBef>
                <a:spcPts val="0"/>
              </a:spcBef>
              <a:buClr>
                <a:schemeClr val="dk1"/>
              </a:buClr>
              <a:buSzPct val="25000"/>
              <a:buFont typeface="Arial"/>
              <a:buNone/>
            </a:pPr>
            <a:r>
              <a:rPr lang="en" sz="1200">
                <a:solidFill>
                  <a:schemeClr val="dk1"/>
                </a:solidFill>
                <a:latin typeface="Courier New"/>
                <a:ea typeface="Courier New"/>
                <a:cs typeface="Courier New"/>
                <a:sym typeface="Courier New"/>
              </a:rPr>
              <a:t>findDiffBetweenTwoRevisions() &lt;- our </a:t>
            </a:r>
            <a:r>
              <a:rPr lang="en" sz="1200" b="1">
                <a:solidFill>
                  <a:schemeClr val="dk1"/>
                </a:solidFill>
                <a:latin typeface="Courier New"/>
                <a:ea typeface="Courier New"/>
                <a:cs typeface="Courier New"/>
                <a:sym typeface="Courier New"/>
              </a:rPr>
              <a:t>backend target</a:t>
            </a:r>
          </a:p>
          <a:p>
            <a:pPr lvl="0" rtl="0">
              <a:spcBef>
                <a:spcPts val="0"/>
              </a:spcBef>
              <a:buClr>
                <a:schemeClr val="dk1"/>
              </a:buClr>
              <a:buFont typeface="Arial"/>
              <a:buNone/>
            </a:pPr>
            <a:endParaRPr>
              <a:solidFill>
                <a:schemeClr val="dk1"/>
              </a:solidFill>
            </a:endParaRPr>
          </a:p>
          <a:p>
            <a:pPr lvl="0" rtl="0">
              <a:spcBef>
                <a:spcPts val="0"/>
              </a:spcBef>
              <a:buClr>
                <a:schemeClr val="dk1"/>
              </a:buClr>
              <a:buSzPct val="25000"/>
              <a:buFont typeface="Arial"/>
              <a:buNone/>
            </a:pPr>
            <a:r>
              <a:rPr lang="en" u="sng">
                <a:solidFill>
                  <a:schemeClr val="dk1"/>
                </a:solidFill>
              </a:rPr>
              <a:t>config_change.html.erb</a:t>
            </a:r>
          </a:p>
          <a:p>
            <a:pPr lvl="0" rtl="0">
              <a:spcBef>
                <a:spcPts val="0"/>
              </a:spcBef>
              <a:buClr>
                <a:schemeClr val="dk1"/>
              </a:buClr>
              <a:buSzPct val="25000"/>
              <a:buFont typeface="Arial"/>
              <a:buNone/>
            </a:pPr>
            <a:r>
              <a:rPr lang="en" sz="1200">
                <a:solidFill>
                  <a:schemeClr val="dk1"/>
                </a:solidFill>
                <a:latin typeface="Courier New"/>
                <a:ea typeface="Courier New"/>
                <a:cs typeface="Courier New"/>
                <a:sym typeface="Courier New"/>
              </a:rPr>
              <a:t>css_class = 'line-info' if trimmed_line.start_with?('@@') &lt;- our </a:t>
            </a:r>
            <a:r>
              <a:rPr lang="en" sz="1200" b="1">
                <a:solidFill>
                  <a:schemeClr val="dk1"/>
                </a:solidFill>
                <a:latin typeface="Courier New"/>
                <a:ea typeface="Courier New"/>
                <a:cs typeface="Courier New"/>
                <a:sym typeface="Courier New"/>
              </a:rPr>
              <a:t>view target</a:t>
            </a:r>
          </a:p>
        </p:txBody>
      </p:sp>
      <p:sp>
        <p:nvSpPr>
          <p:cNvPr id="661" name="Shape 661"/>
          <p:cNvSpPr txBox="1"/>
          <p:nvPr/>
        </p:nvSpPr>
        <p:spPr>
          <a:xfrm>
            <a:off x="76200" y="0"/>
            <a:ext cx="7373700" cy="492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Pr>
              <a:t>Hands-on Go Codebase</a:t>
            </a:r>
          </a:p>
        </p:txBody>
      </p:sp>
      <p:cxnSp>
        <p:nvCxnSpPr>
          <p:cNvPr id="662" name="Shape 662"/>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Shape 667"/>
          <p:cNvSpPr txBox="1"/>
          <p:nvPr/>
        </p:nvSpPr>
        <p:spPr>
          <a:xfrm>
            <a:off x="76200" y="835850"/>
            <a:ext cx="8519099" cy="4259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u="sng" dirty="0"/>
              <a:t>Making Changes:</a:t>
            </a:r>
          </a:p>
          <a:p>
            <a:pPr marL="0" marR="0" lvl="0" indent="0" algn="l" rtl="0">
              <a:lnSpc>
                <a:spcPct val="100000"/>
              </a:lnSpc>
              <a:spcBef>
                <a:spcPts val="0"/>
              </a:spcBef>
              <a:spcAft>
                <a:spcPts val="0"/>
              </a:spcAft>
              <a:buClr>
                <a:srgbClr val="000000"/>
              </a:buClr>
              <a:buSzPct val="25000"/>
              <a:buFont typeface="Arial"/>
              <a:buNone/>
            </a:pPr>
            <a:r>
              <a:rPr lang="en" dirty="0"/>
              <a:t>findDiffBetweenTwoRevisions() - last line in try block</a:t>
            </a:r>
          </a:p>
          <a:p>
            <a:pPr marL="0" marR="0" lvl="0" indent="0" algn="l" rtl="0">
              <a:lnSpc>
                <a:spcPct val="100000"/>
              </a:lnSpc>
              <a:spcBef>
                <a:spcPts val="0"/>
              </a:spcBef>
              <a:spcAft>
                <a:spcPts val="0"/>
              </a:spcAft>
              <a:buClr>
                <a:srgbClr val="000000"/>
              </a:buClr>
              <a:buSzPct val="25000"/>
              <a:buFont typeface="Arial"/>
              <a:buNone/>
            </a:pPr>
            <a:r>
              <a:rPr lang="en" sz="1200" dirty="0">
                <a:latin typeface="Courier New"/>
                <a:ea typeface="Courier New"/>
                <a:cs typeface="Courier New"/>
                <a:sym typeface="Courier New"/>
              </a:rPr>
              <a:t>output = "Modified By: " + laterCommit.getAuthorIdent().getName() + output;</a:t>
            </a:r>
          </a:p>
          <a:p>
            <a:pPr marL="0" marR="0" lvl="0" indent="0" algn="l" rtl="0">
              <a:lnSpc>
                <a:spcPct val="100000"/>
              </a:lnSpc>
              <a:spcBef>
                <a:spcPts val="0"/>
              </a:spcBef>
              <a:spcAft>
                <a:spcPts val="0"/>
              </a:spcAft>
              <a:buClr>
                <a:srgbClr val="000000"/>
              </a:buClr>
              <a:buFont typeface="Arial"/>
              <a:buNone/>
            </a:pPr>
            <a:endParaRPr dirty="0"/>
          </a:p>
          <a:p>
            <a:pPr marL="0" marR="0" lvl="0" indent="0" algn="l" rtl="0">
              <a:lnSpc>
                <a:spcPct val="100000"/>
              </a:lnSpc>
              <a:spcBef>
                <a:spcPts val="0"/>
              </a:spcBef>
              <a:spcAft>
                <a:spcPts val="0"/>
              </a:spcAft>
              <a:buClr>
                <a:srgbClr val="000000"/>
              </a:buClr>
              <a:buSzPct val="25000"/>
              <a:buFont typeface="Arial"/>
              <a:buNone/>
            </a:pPr>
            <a:r>
              <a:rPr lang="en" dirty="0"/>
              <a:t>after css_class = 'line-info' if trimmed_line.start_with?('@@')</a:t>
            </a:r>
          </a:p>
          <a:p>
            <a:pPr marL="0" marR="0" lvl="0" indent="0" algn="l" rtl="0">
              <a:lnSpc>
                <a:spcPct val="100000"/>
              </a:lnSpc>
              <a:spcBef>
                <a:spcPts val="0"/>
              </a:spcBef>
              <a:spcAft>
                <a:spcPts val="0"/>
              </a:spcAft>
              <a:buClr>
                <a:srgbClr val="000000"/>
              </a:buClr>
              <a:buSzPct val="25000"/>
              <a:buFont typeface="Arial"/>
              <a:buNone/>
            </a:pPr>
            <a:r>
              <a:rPr lang="en" sz="1200" dirty="0">
                <a:latin typeface="Courier New"/>
                <a:ea typeface="Courier New"/>
                <a:cs typeface="Courier New"/>
                <a:sym typeface="Courier New"/>
              </a:rPr>
              <a:t>css_class = 'line-info' if trimmed_line.start_with?('Modified')</a:t>
            </a:r>
          </a:p>
        </p:txBody>
      </p:sp>
      <p:sp>
        <p:nvSpPr>
          <p:cNvPr id="668" name="Shape 668"/>
          <p:cNvSpPr txBox="1"/>
          <p:nvPr/>
        </p:nvSpPr>
        <p:spPr>
          <a:xfrm>
            <a:off x="76200" y="0"/>
            <a:ext cx="7373700" cy="492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Pr>
              <a:t>Hands-on Go Codebase</a:t>
            </a:r>
          </a:p>
        </p:txBody>
      </p:sp>
      <p:cxnSp>
        <p:nvCxnSpPr>
          <p:cNvPr id="669" name="Shape 669"/>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Shape 674"/>
          <p:cNvSpPr txBox="1"/>
          <p:nvPr/>
        </p:nvSpPr>
        <p:spPr>
          <a:xfrm>
            <a:off x="76200" y="835850"/>
            <a:ext cx="8519099" cy="4259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1800" u="sng" dirty="0"/>
              <a:t>Writing Tests:</a:t>
            </a:r>
          </a:p>
          <a:p>
            <a:pPr marL="0" marR="0" lvl="0" indent="0" algn="l" rtl="0">
              <a:lnSpc>
                <a:spcPct val="100000"/>
              </a:lnSpc>
              <a:spcBef>
                <a:spcPts val="0"/>
              </a:spcBef>
              <a:spcAft>
                <a:spcPts val="0"/>
              </a:spcAft>
              <a:buClr>
                <a:srgbClr val="000000"/>
              </a:buClr>
              <a:buSzPct val="25000"/>
              <a:buFont typeface="Arial"/>
              <a:buNone/>
            </a:pPr>
            <a:r>
              <a:rPr lang="en" dirty="0"/>
              <a:t>ConfigRepositoryTest.shouldShowDiffBetweenTwoConsecutiveGitRevisions() - after configRepo.findDiffBetweenTwoRevisions()</a:t>
            </a:r>
          </a:p>
          <a:p>
            <a:pPr marL="0" marR="0" lvl="0" indent="0" algn="l" rtl="0">
              <a:lnSpc>
                <a:spcPct val="100000"/>
              </a:lnSpc>
              <a:spcBef>
                <a:spcPts val="0"/>
              </a:spcBef>
              <a:spcAft>
                <a:spcPts val="0"/>
              </a:spcAft>
              <a:buClr>
                <a:srgbClr val="000000"/>
              </a:buClr>
              <a:buSzPct val="25000"/>
              <a:buFont typeface="Arial"/>
              <a:buNone/>
            </a:pPr>
            <a:r>
              <a:rPr lang="en" sz="1200" dirty="0">
                <a:latin typeface="Courier New"/>
                <a:ea typeface="Courier New"/>
                <a:cs typeface="Courier New"/>
                <a:sym typeface="Courier New"/>
              </a:rPr>
              <a:t>assertThat(actual.startsWith("Modified By:user-2"), is(true));</a:t>
            </a:r>
          </a:p>
          <a:p>
            <a:pPr marL="0" marR="0" lvl="0" indent="0" algn="l" rtl="0">
              <a:lnSpc>
                <a:spcPct val="100000"/>
              </a:lnSpc>
              <a:spcBef>
                <a:spcPts val="0"/>
              </a:spcBef>
              <a:spcAft>
                <a:spcPts val="0"/>
              </a:spcAft>
              <a:buClr>
                <a:srgbClr val="000000"/>
              </a:buClr>
              <a:buFont typeface="Arial"/>
              <a:buNone/>
            </a:pPr>
            <a:endParaRPr dirty="0"/>
          </a:p>
          <a:p>
            <a:pPr marL="0" marR="0" lvl="0" indent="0" algn="l" rtl="0">
              <a:lnSpc>
                <a:spcPct val="100000"/>
              </a:lnSpc>
              <a:spcBef>
                <a:spcPts val="0"/>
              </a:spcBef>
              <a:spcAft>
                <a:spcPts val="0"/>
              </a:spcAft>
              <a:buClr>
                <a:srgbClr val="000000"/>
              </a:buClr>
              <a:buSzPct val="25000"/>
              <a:buFont typeface="Arial"/>
              <a:buNone/>
            </a:pPr>
            <a:r>
              <a:rPr lang="en" dirty="0"/>
              <a:t>“should tag each line of config changes with appropriate css class”</a:t>
            </a:r>
          </a:p>
          <a:p>
            <a:pPr marL="0" marR="0" lvl="0" indent="0" algn="l" rtl="0">
              <a:lnSpc>
                <a:spcPct val="100000"/>
              </a:lnSpc>
              <a:spcBef>
                <a:spcPts val="0"/>
              </a:spcBef>
              <a:spcAft>
                <a:spcPts val="0"/>
              </a:spcAft>
              <a:buClr>
                <a:srgbClr val="000000"/>
              </a:buClr>
              <a:buSzPct val="25000"/>
              <a:buFont typeface="Arial"/>
              <a:buNone/>
            </a:pPr>
            <a:r>
              <a:rPr lang="en" sz="1200" dirty="0">
                <a:latin typeface="Courier New"/>
                <a:ea typeface="Courier New"/>
                <a:cs typeface="Courier New"/>
                <a:sym typeface="Courier New"/>
              </a:rPr>
              <a:t>assigns[:changes] = "</a:t>
            </a:r>
            <a:r>
              <a:rPr lang="en" sz="1200" b="1" dirty="0">
                <a:latin typeface="Courier New"/>
                <a:ea typeface="Courier New"/>
                <a:cs typeface="Courier New"/>
                <a:sym typeface="Courier New"/>
              </a:rPr>
              <a:t>Modified By:user\n</a:t>
            </a:r>
            <a:r>
              <a:rPr lang="en" sz="1200" dirty="0">
                <a:latin typeface="Courier New"/>
                <a:ea typeface="Courier New"/>
                <a:cs typeface="Courier New"/>
                <a:sym typeface="Courier New"/>
              </a:rPr>
              <a:t>@@ -23,9 +23,10 @@\n   	&lt;stage name='up42_stage'&gt;\n     	&lt;jobs&gt;\n-      	&lt;job name='up42_job'&gt;\n+      	&lt;job name='job'&gt;"</a:t>
            </a:r>
          </a:p>
          <a:p>
            <a:pPr marL="0" marR="0" lvl="0" indent="0" algn="l" rtl="0">
              <a:lnSpc>
                <a:spcPct val="100000"/>
              </a:lnSpc>
              <a:spcBef>
                <a:spcPts val="0"/>
              </a:spcBef>
              <a:spcAft>
                <a:spcPts val="0"/>
              </a:spcAft>
              <a:buClr>
                <a:srgbClr val="000000"/>
              </a:buClr>
              <a:buFont typeface="Arial"/>
              <a:buNone/>
            </a:pPr>
            <a:endParaRPr sz="1200" dirty="0">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ct val="25000"/>
              <a:buFont typeface="Arial"/>
              <a:buNone/>
            </a:pPr>
            <a:r>
              <a:rPr lang="en" sz="1200" dirty="0">
                <a:latin typeface="Courier New"/>
                <a:ea typeface="Courier New"/>
                <a:cs typeface="Courier New"/>
                <a:sym typeface="Courier New"/>
              </a:rPr>
              <a:t>with_tag("tr.line-info td pre", "Modified By:user")</a:t>
            </a:r>
          </a:p>
        </p:txBody>
      </p:sp>
      <p:sp>
        <p:nvSpPr>
          <p:cNvPr id="675" name="Shape 675"/>
          <p:cNvSpPr txBox="1"/>
          <p:nvPr/>
        </p:nvSpPr>
        <p:spPr>
          <a:xfrm>
            <a:off x="76200" y="0"/>
            <a:ext cx="7373700" cy="492599"/>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Pr>
              <a:t>Hands-on Go Codebase</a:t>
            </a:r>
          </a:p>
        </p:txBody>
      </p:sp>
      <p:cxnSp>
        <p:nvCxnSpPr>
          <p:cNvPr id="676" name="Shape 676"/>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Shape 718"/>
          <p:cNvSpPr txBox="1"/>
          <p:nvPr/>
        </p:nvSpPr>
        <p:spPr>
          <a:xfrm>
            <a:off x="220450" y="950150"/>
            <a:ext cx="8390100" cy="4057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 sz="2400" b="0" i="0" u="none" strike="noStrike" cap="none" baseline="0" dirty="0">
                <a:solidFill>
                  <a:srgbClr val="000000"/>
                </a:solidFill>
                <a:latin typeface="Arial"/>
                <a:ea typeface="Arial"/>
                <a:cs typeface="Arial"/>
                <a:sym typeface="Arial"/>
                <a:rtl val="0"/>
              </a:rPr>
              <a:t>Build/Compile</a:t>
            </a:r>
          </a:p>
          <a:p>
            <a:pPr marL="0" marR="0" lvl="0" indent="0" algn="l" rtl="0">
              <a:lnSpc>
                <a:spcPct val="100000"/>
              </a:lnSpc>
              <a:spcBef>
                <a:spcPts val="0"/>
              </a:spcBef>
              <a:spcAft>
                <a:spcPts val="0"/>
              </a:spcAft>
              <a:buClr>
                <a:srgbClr val="000000"/>
              </a:buClr>
              <a:buSzPct val="25000"/>
              <a:buFont typeface="Arial"/>
              <a:buNone/>
            </a:pPr>
            <a:r>
              <a:rPr lang="en" sz="1800" dirty="0">
                <a:latin typeface="Courier New"/>
                <a:ea typeface="Courier New"/>
                <a:cs typeface="Courier New"/>
                <a:sym typeface="Courier New"/>
              </a:rPr>
              <a:t>$ </a:t>
            </a:r>
            <a:r>
              <a:rPr lang="en" sz="1800" b="0" i="0" u="none" strike="noStrike" cap="none" baseline="0" dirty="0">
                <a:solidFill>
                  <a:srgbClr val="000000"/>
                </a:solidFill>
                <a:latin typeface="Courier New"/>
                <a:ea typeface="Courier New"/>
                <a:cs typeface="Courier New"/>
                <a:sym typeface="Courier New"/>
                <a:rtl val="0"/>
              </a:rPr>
              <a:t>cd &lt;code_dir&gt;</a:t>
            </a:r>
            <a:r>
              <a:rPr lang="en" sz="2400" b="0" i="0" u="none" strike="noStrike" cap="none" baseline="0" dirty="0">
                <a:solidFill>
                  <a:srgbClr val="000000"/>
                </a:solidFill>
                <a:latin typeface="Arial"/>
                <a:ea typeface="Arial"/>
                <a:cs typeface="Arial"/>
                <a:sym typeface="Arial"/>
                <a:rtl val="0"/>
              </a:rPr>
              <a:t> </a:t>
            </a:r>
          </a:p>
          <a:p>
            <a:pPr marL="0" marR="0" lvl="0" indent="0" algn="l" rtl="0">
              <a:lnSpc>
                <a:spcPct val="100000"/>
              </a:lnSpc>
              <a:spcBef>
                <a:spcPts val="0"/>
              </a:spcBef>
              <a:spcAft>
                <a:spcPts val="0"/>
              </a:spcAft>
              <a:buClr>
                <a:srgbClr val="000000"/>
              </a:buClr>
              <a:buSzPct val="25000"/>
              <a:buFont typeface="Arial"/>
              <a:buNone/>
            </a:pPr>
            <a:r>
              <a:rPr lang="en" sz="1800" dirty="0">
                <a:latin typeface="Courier New"/>
                <a:ea typeface="Courier New"/>
                <a:cs typeface="Courier New"/>
                <a:sym typeface="Courier New"/>
              </a:rPr>
              <a:t>$ </a:t>
            </a:r>
            <a:r>
              <a:rPr lang="en" sz="1800" b="0" i="0" u="none" strike="noStrike" cap="none" baseline="0" dirty="0">
                <a:solidFill>
                  <a:srgbClr val="000000"/>
                </a:solidFill>
                <a:latin typeface="Courier New"/>
                <a:ea typeface="Courier New"/>
                <a:cs typeface="Courier New"/>
                <a:sym typeface="Courier New"/>
                <a:rtl val="0"/>
              </a:rPr>
              <a:t>./b clean cruise:prepare </a:t>
            </a:r>
            <a:r>
              <a:rPr lang="en-US" sz="1800" b="0" i="0" u="none" strike="noStrike" cap="none" baseline="0" dirty="0" smtClean="0">
                <a:solidFill>
                  <a:srgbClr val="000000"/>
                </a:solidFill>
                <a:latin typeface="Courier New"/>
                <a:ea typeface="Courier New"/>
                <a:cs typeface="Courier New"/>
                <a:sym typeface="Courier New"/>
                <a:rtl val="0"/>
              </a:rPr>
              <a:t>SKIP_WAR</a:t>
            </a:r>
            <a:r>
              <a:rPr lang="en" sz="1800" b="0" i="0" u="none" strike="noStrike" cap="none" baseline="0" dirty="0" smtClean="0">
                <a:solidFill>
                  <a:srgbClr val="000000"/>
                </a:solidFill>
                <a:latin typeface="Courier New"/>
                <a:ea typeface="Courier New"/>
                <a:cs typeface="Courier New"/>
                <a:sym typeface="Courier New"/>
                <a:rtl val="0"/>
              </a:rPr>
              <a:t>=</a:t>
            </a:r>
            <a:r>
              <a:rPr lang="en-US" sz="1800" b="0" i="0" u="none" strike="noStrike" cap="none" baseline="0" dirty="0" smtClean="0">
                <a:solidFill>
                  <a:srgbClr val="000000"/>
                </a:solidFill>
                <a:latin typeface="Courier New"/>
                <a:ea typeface="Courier New"/>
                <a:cs typeface="Courier New"/>
                <a:sym typeface="Courier New"/>
                <a:rtl val="0"/>
              </a:rPr>
              <a:t>Y</a:t>
            </a:r>
            <a:endParaRPr lang="en" sz="1800" b="0" i="0" u="none" strike="noStrike" cap="none" baseline="0" dirty="0">
              <a:solidFill>
                <a:srgbClr val="000000"/>
              </a:solidFill>
              <a:latin typeface="Courier New"/>
              <a:ea typeface="Courier New"/>
              <a:cs typeface="Courier New"/>
              <a:sym typeface="Courier New"/>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SzPct val="25000"/>
              <a:buFont typeface="Arial"/>
              <a:buNone/>
            </a:pPr>
            <a:r>
              <a:rPr lang="en" sz="2400" dirty="0">
                <a:rtl val="0"/>
              </a:rPr>
              <a:t>Run</a:t>
            </a:r>
            <a:r>
              <a:rPr lang="en" sz="2400" b="0" i="0" u="none" strike="noStrike" cap="none" baseline="0" dirty="0">
                <a:solidFill>
                  <a:srgbClr val="000000"/>
                </a:solidFill>
                <a:latin typeface="Arial"/>
                <a:ea typeface="Arial"/>
                <a:cs typeface="Arial"/>
                <a:sym typeface="Arial"/>
                <a:rtl val="0"/>
              </a:rPr>
              <a:t> rspec </a:t>
            </a:r>
            <a:r>
              <a:rPr lang="en" sz="2400" dirty="0">
                <a:rtl val="0"/>
              </a:rPr>
              <a:t>test</a:t>
            </a:r>
          </a:p>
          <a:p>
            <a:pPr marL="0" marR="0" lvl="0" indent="0" algn="l" rtl="0">
              <a:lnSpc>
                <a:spcPct val="100000"/>
              </a:lnSpc>
              <a:spcBef>
                <a:spcPts val="0"/>
              </a:spcBef>
              <a:spcAft>
                <a:spcPts val="0"/>
              </a:spcAft>
              <a:buClr>
                <a:srgbClr val="000000"/>
              </a:buClr>
              <a:buSzPct val="25000"/>
              <a:buFont typeface="Arial"/>
              <a:buNone/>
            </a:pPr>
            <a:r>
              <a:rPr lang="en" sz="1800" dirty="0">
                <a:solidFill>
                  <a:schemeClr val="dk1"/>
                </a:solidFill>
                <a:latin typeface="Courier New"/>
                <a:ea typeface="Courier New"/>
                <a:cs typeface="Courier New"/>
                <a:sym typeface="Courier New"/>
              </a:rPr>
              <a:t>$ </a:t>
            </a:r>
            <a:r>
              <a:rPr lang="en" sz="1800" b="0" i="0" u="none" strike="noStrike" cap="none" baseline="0" dirty="0">
                <a:solidFill>
                  <a:schemeClr val="dk1"/>
                </a:solidFill>
                <a:latin typeface="Courier New"/>
                <a:ea typeface="Courier New"/>
                <a:cs typeface="Courier New"/>
                <a:sym typeface="Courier New"/>
                <a:rtl val="0"/>
              </a:rPr>
              <a:t>cd &lt;code_dir&gt;</a:t>
            </a:r>
          </a:p>
          <a:p>
            <a:pPr lvl="0">
              <a:buClr>
                <a:srgbClr val="000000"/>
              </a:buClr>
              <a:buSzPct val="25000"/>
            </a:pPr>
            <a:r>
              <a:rPr lang="en" sz="1800" dirty="0" smtClean="0">
                <a:latin typeface="Courier New"/>
                <a:ea typeface="Courier New"/>
                <a:cs typeface="Courier New"/>
                <a:sym typeface="Courier New"/>
              </a:rPr>
              <a:t>$</a:t>
            </a:r>
            <a:r>
              <a:rPr lang="fi-FI" sz="1800" dirty="0" smtClean="0">
                <a:latin typeface="Courier New"/>
                <a:ea typeface="Courier New"/>
                <a:cs typeface="Courier New"/>
                <a:sym typeface="Courier New"/>
              </a:rPr>
              <a:t>.</a:t>
            </a:r>
            <a:r>
              <a:rPr lang="fi-FI" sz="1800" dirty="0">
                <a:latin typeface="Courier New"/>
                <a:ea typeface="Courier New"/>
                <a:cs typeface="Courier New"/>
                <a:sym typeface="Courier New"/>
              </a:rPr>
              <a:t>/</a:t>
            </a:r>
            <a:r>
              <a:rPr lang="fi-FI" sz="1800" dirty="0" err="1">
                <a:latin typeface="Courier New"/>
                <a:ea typeface="Courier New"/>
                <a:cs typeface="Courier New"/>
                <a:sym typeface="Courier New"/>
              </a:rPr>
              <a:t>tools/bin/go.jruby</a:t>
            </a:r>
            <a:r>
              <a:rPr lang="fi-FI" sz="1800" dirty="0">
                <a:latin typeface="Courier New"/>
                <a:ea typeface="Courier New"/>
                <a:cs typeface="Courier New"/>
                <a:sym typeface="Courier New"/>
              </a:rPr>
              <a:t> -S </a:t>
            </a:r>
            <a:r>
              <a:rPr lang="fi-FI" sz="1800" dirty="0" err="1">
                <a:latin typeface="Courier New"/>
                <a:ea typeface="Courier New"/>
                <a:cs typeface="Courier New"/>
                <a:sym typeface="Courier New"/>
              </a:rPr>
              <a:t>rake</a:t>
            </a:r>
            <a:r>
              <a:rPr lang="fi-FI" sz="1800" dirty="0">
                <a:latin typeface="Courier New"/>
                <a:ea typeface="Courier New"/>
                <a:cs typeface="Courier New"/>
                <a:sym typeface="Courier New"/>
              </a:rPr>
              <a:t> </a:t>
            </a:r>
            <a:r>
              <a:rPr lang="fi-FI" sz="1800" dirty="0" err="1">
                <a:latin typeface="Courier New"/>
                <a:ea typeface="Courier New"/>
                <a:cs typeface="Courier New"/>
                <a:sym typeface="Courier New"/>
              </a:rPr>
              <a:t>--rakefile</a:t>
            </a:r>
            <a:r>
              <a:rPr lang="fi-FI" sz="1800" dirty="0">
                <a:latin typeface="Courier New"/>
                <a:ea typeface="Courier New"/>
                <a:cs typeface="Courier New"/>
                <a:sym typeface="Courier New"/>
              </a:rPr>
              <a:t> </a:t>
            </a:r>
            <a:r>
              <a:rPr lang="fi-FI" sz="1800" dirty="0" err="1">
                <a:latin typeface="Courier New"/>
                <a:ea typeface="Courier New"/>
                <a:cs typeface="Courier New"/>
                <a:sym typeface="Courier New"/>
              </a:rPr>
              <a:t>server/run_rspec_tests_use_new_rails.rake</a:t>
            </a:r>
            <a:r>
              <a:rPr lang="fi-FI" sz="1800" dirty="0">
                <a:latin typeface="Courier New"/>
                <a:ea typeface="Courier New"/>
                <a:cs typeface="Courier New"/>
                <a:sym typeface="Courier New"/>
              </a:rPr>
              <a:t> </a:t>
            </a:r>
            <a:r>
              <a:rPr lang="fi-FI" sz="1800" dirty="0" err="1" smtClean="0">
                <a:latin typeface="Courier New"/>
                <a:ea typeface="Courier New"/>
                <a:cs typeface="Courier New"/>
                <a:sym typeface="Courier New"/>
              </a:rPr>
              <a:t>spec</a:t>
            </a:r>
            <a:endParaRPr lang="fi-FI" sz="1800" dirty="0" smtClean="0">
              <a:latin typeface="Courier New"/>
              <a:ea typeface="Courier New"/>
              <a:cs typeface="Courier New"/>
              <a:sym typeface="Courier New"/>
            </a:endParaRPr>
          </a:p>
          <a:p>
            <a:pPr lvl="0">
              <a:buClr>
                <a:srgbClr val="000000"/>
              </a:buClr>
              <a:buSzPct val="25000"/>
            </a:pPr>
            <a:endParaRPr lang="fi-FI" sz="1800" dirty="0">
              <a:latin typeface="Courier New"/>
              <a:ea typeface="Courier New"/>
              <a:cs typeface="Courier New"/>
              <a:sym typeface="Courier New"/>
            </a:endParaRPr>
          </a:p>
          <a:p>
            <a:pPr lvl="0">
              <a:buClr>
                <a:srgbClr val="000000"/>
              </a:buClr>
              <a:buSzPct val="25000"/>
            </a:pPr>
            <a:r>
              <a:rPr lang="en-US" sz="1800" dirty="0" smtClean="0">
                <a:latin typeface="Courier New"/>
                <a:ea typeface="Courier New"/>
                <a:cs typeface="Courier New"/>
                <a:sym typeface="Courier New"/>
              </a:rPr>
              <a:t>T</a:t>
            </a:r>
            <a:r>
              <a:rPr lang="fi-FI" sz="1800" dirty="0" smtClean="0">
                <a:latin typeface="Courier New"/>
                <a:ea typeface="Courier New"/>
                <a:cs typeface="Courier New"/>
                <a:sym typeface="Courier New"/>
              </a:rPr>
              <a:t>o </a:t>
            </a:r>
            <a:r>
              <a:rPr lang="fi-FI" sz="1800" dirty="0" err="1" smtClean="0">
                <a:latin typeface="Courier New"/>
                <a:ea typeface="Courier New"/>
                <a:cs typeface="Courier New"/>
                <a:sym typeface="Courier New"/>
              </a:rPr>
              <a:t>run</a:t>
            </a:r>
            <a:r>
              <a:rPr lang="fi-FI" sz="1800" dirty="0" smtClean="0">
                <a:latin typeface="Courier New"/>
                <a:ea typeface="Courier New"/>
                <a:cs typeface="Courier New"/>
                <a:sym typeface="Courier New"/>
              </a:rPr>
              <a:t> </a:t>
            </a:r>
            <a:r>
              <a:rPr lang="fi-FI" sz="1800" dirty="0" err="1" smtClean="0">
                <a:latin typeface="Courier New"/>
                <a:ea typeface="Courier New"/>
                <a:cs typeface="Courier New"/>
                <a:sym typeface="Courier New"/>
              </a:rPr>
              <a:t>one</a:t>
            </a:r>
            <a:r>
              <a:rPr lang="fi-FI" sz="1800" dirty="0" smtClean="0">
                <a:latin typeface="Courier New"/>
                <a:ea typeface="Courier New"/>
                <a:cs typeface="Courier New"/>
                <a:sym typeface="Courier New"/>
              </a:rPr>
              <a:t> </a:t>
            </a:r>
            <a:r>
              <a:rPr lang="fi-FI" sz="1800" dirty="0" err="1" smtClean="0">
                <a:latin typeface="Courier New"/>
                <a:ea typeface="Courier New"/>
                <a:cs typeface="Courier New"/>
                <a:sym typeface="Courier New"/>
              </a:rPr>
              <a:t>file</a:t>
            </a:r>
            <a:r>
              <a:rPr lang="fi-FI" sz="1800" dirty="0" smtClean="0">
                <a:latin typeface="Courier New"/>
                <a:ea typeface="Courier New"/>
                <a:cs typeface="Courier New"/>
                <a:sym typeface="Courier New"/>
              </a:rPr>
              <a:t>:</a:t>
            </a:r>
          </a:p>
          <a:p>
            <a:pPr lvl="0">
              <a:buClr>
                <a:srgbClr val="000000"/>
              </a:buClr>
              <a:buSzPct val="25000"/>
            </a:pPr>
            <a:r>
              <a:rPr lang="en" sz="1800" dirty="0">
                <a:latin typeface="Courier New"/>
                <a:ea typeface="Courier New"/>
                <a:cs typeface="Courier New"/>
                <a:sym typeface="Courier New"/>
              </a:rPr>
              <a:t>$</a:t>
            </a:r>
            <a:r>
              <a:rPr lang="fi-FI" sz="1800" dirty="0">
                <a:latin typeface="Courier New"/>
                <a:ea typeface="Courier New"/>
                <a:cs typeface="Courier New"/>
                <a:sym typeface="Courier New"/>
              </a:rPr>
              <a:t>./</a:t>
            </a:r>
            <a:r>
              <a:rPr lang="fi-FI" sz="1800" dirty="0" err="1">
                <a:latin typeface="Courier New"/>
                <a:ea typeface="Courier New"/>
                <a:cs typeface="Courier New"/>
                <a:sym typeface="Courier New"/>
              </a:rPr>
              <a:t>tools/bin/</a:t>
            </a:r>
            <a:r>
              <a:rPr lang="fi-FI" sz="1800" dirty="0" err="1" smtClean="0">
                <a:latin typeface="Courier New"/>
                <a:ea typeface="Courier New"/>
                <a:cs typeface="Courier New"/>
                <a:sym typeface="Courier New"/>
              </a:rPr>
              <a:t>go.jruby</a:t>
            </a:r>
            <a:r>
              <a:rPr lang="fi-FI" sz="1800" dirty="0" smtClean="0">
                <a:latin typeface="Courier New"/>
                <a:ea typeface="Courier New"/>
                <a:cs typeface="Courier New"/>
                <a:sym typeface="Courier New"/>
              </a:rPr>
              <a:t> </a:t>
            </a:r>
            <a:r>
              <a:rPr lang="en-US" sz="1800" dirty="0" smtClean="0">
                <a:latin typeface="Courier New"/>
                <a:ea typeface="Courier New"/>
                <a:cs typeface="Courier New"/>
                <a:sym typeface="Courier New"/>
              </a:rPr>
              <a:t>-</a:t>
            </a:r>
            <a:r>
              <a:rPr lang="en-US" sz="1800" dirty="0">
                <a:latin typeface="Courier New"/>
                <a:ea typeface="Courier New"/>
                <a:cs typeface="Courier New"/>
                <a:sym typeface="Courier New"/>
              </a:rPr>
              <a:t>S rake --</a:t>
            </a:r>
            <a:r>
              <a:rPr lang="en-US" sz="1800" dirty="0" err="1">
                <a:latin typeface="Courier New"/>
                <a:ea typeface="Courier New"/>
                <a:cs typeface="Courier New"/>
                <a:sym typeface="Courier New"/>
              </a:rPr>
              <a:t>rakefile</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run_rspec_tests_use_new_rails.rake</a:t>
            </a:r>
            <a:r>
              <a:rPr lang="en-US" sz="1800" dirty="0">
                <a:latin typeface="Courier New"/>
                <a:ea typeface="Courier New"/>
                <a:cs typeface="Courier New"/>
                <a:sym typeface="Courier New"/>
              </a:rPr>
              <a:t> </a:t>
            </a:r>
            <a:r>
              <a:rPr lang="en-US" sz="1800" dirty="0" err="1">
                <a:latin typeface="Courier New"/>
                <a:ea typeface="Courier New"/>
                <a:cs typeface="Courier New"/>
                <a:sym typeface="Courier New"/>
              </a:rPr>
              <a:t>spec_file</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FilePath</a:t>
            </a:r>
            <a:r>
              <a:rPr lang="en-US" sz="1800" dirty="0" smtClean="0">
                <a:latin typeface="Courier New"/>
                <a:ea typeface="Courier New"/>
                <a:cs typeface="Courier New"/>
                <a:sym typeface="Courier New"/>
              </a:rPr>
              <a:t>$]</a:t>
            </a:r>
            <a:endParaRPr lang="en" sz="1800" dirty="0">
              <a:latin typeface="Courier New"/>
              <a:ea typeface="Courier New"/>
              <a:cs typeface="Courier New"/>
              <a:sym typeface="Courier New"/>
            </a:endParaRPr>
          </a:p>
        </p:txBody>
      </p:sp>
      <p:sp>
        <p:nvSpPr>
          <p:cNvPr id="719" name="Shape 719"/>
          <p:cNvSpPr txBox="1"/>
          <p:nvPr/>
        </p:nvSpPr>
        <p:spPr>
          <a:xfrm>
            <a:off x="76200" y="76200"/>
            <a:ext cx="7373700" cy="492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tl val="0"/>
              </a:rPr>
              <a:t>Hands-on Go Codebase</a:t>
            </a:r>
          </a:p>
        </p:txBody>
      </p:sp>
      <p:cxnSp>
        <p:nvCxnSpPr>
          <p:cNvPr id="720" name="Shape 720"/>
          <p:cNvCxnSpPr/>
          <p:nvPr/>
        </p:nvCxnSpPr>
        <p:spPr>
          <a:xfrm rot="10800000" flipH="1">
            <a:off x="176050" y="5556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Shape 725"/>
          <p:cNvSpPr txBox="1"/>
          <p:nvPr/>
        </p:nvSpPr>
        <p:spPr>
          <a:xfrm>
            <a:off x="76200" y="0"/>
            <a:ext cx="7373700" cy="492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tl val="0"/>
              </a:rPr>
              <a:t>Hands-on Go Application</a:t>
            </a:r>
          </a:p>
        </p:txBody>
      </p:sp>
      <p:cxnSp>
        <p:nvCxnSpPr>
          <p:cNvPr id="726" name="Shape 726"/>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
        <p:nvSpPr>
          <p:cNvPr id="727" name="Shape 727"/>
          <p:cNvSpPr txBox="1"/>
          <p:nvPr/>
        </p:nvSpPr>
        <p:spPr>
          <a:xfrm>
            <a:off x="123475" y="603000"/>
            <a:ext cx="8330700" cy="4540498"/>
          </a:xfrm>
          <a:prstGeom prst="rect">
            <a:avLst/>
          </a:prstGeom>
          <a:noFill/>
          <a:ln>
            <a:noFill/>
          </a:ln>
        </p:spPr>
        <p:txBody>
          <a:bodyPr lIns="91425" tIns="91425" rIns="91425" bIns="91425" anchor="t" anchorCtr="0">
            <a:noAutofit/>
          </a:bodyPr>
          <a:lstStyle/>
          <a:p>
            <a:pPr marL="457200" marR="0" lvl="0" indent="-381000" algn="l" rtl="0">
              <a:lnSpc>
                <a:spcPct val="100000"/>
              </a:lnSpc>
              <a:spcBef>
                <a:spcPts val="0"/>
              </a:spcBef>
              <a:spcAft>
                <a:spcPts val="0"/>
              </a:spcAft>
              <a:buClr>
                <a:srgbClr val="000000"/>
              </a:buClr>
              <a:buSzPct val="100000"/>
              <a:buFont typeface="Arial"/>
              <a:buChar char="●"/>
            </a:pPr>
            <a:r>
              <a:rPr lang="en" sz="2400" b="0" i="0" u="none" strike="noStrike" cap="none" baseline="0" dirty="0">
                <a:solidFill>
                  <a:schemeClr val="dk1"/>
                </a:solidFill>
                <a:latin typeface="Arial"/>
                <a:ea typeface="Arial"/>
                <a:cs typeface="Arial"/>
                <a:sym typeface="Arial"/>
                <a:rtl val="0"/>
              </a:rPr>
              <a:t>Build </a:t>
            </a:r>
            <a:r>
              <a:rPr lang="en" sz="2400" dirty="0">
                <a:solidFill>
                  <a:schemeClr val="dk1"/>
                </a:solidFill>
                <a:rtl val="0"/>
              </a:rPr>
              <a:t>installers (zip)</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b="0" i="0" u="none" strike="noStrike" cap="none" baseline="0" dirty="0" smtClean="0">
                <a:solidFill>
                  <a:schemeClr val="dk1"/>
                </a:solidFill>
                <a:latin typeface="Courier New"/>
                <a:ea typeface="Courier New"/>
                <a:cs typeface="Courier New"/>
                <a:sym typeface="Courier New"/>
                <a:rtl val="0"/>
              </a:rPr>
              <a:t>$ </a:t>
            </a:r>
            <a:r>
              <a:rPr lang="en" sz="1800" b="0" i="0" u="none" strike="noStrike" cap="none" baseline="0" dirty="0">
                <a:solidFill>
                  <a:schemeClr val="dk1"/>
                </a:solidFill>
                <a:latin typeface="Courier New"/>
                <a:ea typeface="Courier New"/>
                <a:cs typeface="Courier New"/>
                <a:sym typeface="Courier New"/>
                <a:rtl val="0"/>
              </a:rPr>
              <a:t>./b clean cruise:prepare dist</a:t>
            </a: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457200" marR="0" lvl="0" indent="-381000" algn="l" rtl="0">
              <a:lnSpc>
                <a:spcPct val="100000"/>
              </a:lnSpc>
              <a:spcBef>
                <a:spcPts val="0"/>
              </a:spcBef>
              <a:spcAft>
                <a:spcPts val="0"/>
              </a:spcAft>
              <a:buClr>
                <a:srgbClr val="000000"/>
              </a:buClr>
              <a:buSzPct val="100000"/>
              <a:buFont typeface="Arial"/>
              <a:buChar char="●"/>
            </a:pPr>
            <a:r>
              <a:rPr lang="en" sz="2400" b="0" i="0" u="none" strike="noStrike" cap="none" baseline="0" dirty="0">
                <a:solidFill>
                  <a:schemeClr val="dk1"/>
                </a:solidFill>
                <a:latin typeface="Arial"/>
                <a:ea typeface="Arial"/>
                <a:cs typeface="Arial"/>
                <a:sym typeface="Arial"/>
                <a:rtl val="0"/>
              </a:rPr>
              <a:t>Start Go server</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dirty="0" smtClean="0">
                <a:solidFill>
                  <a:schemeClr val="dk1"/>
                </a:solidFill>
                <a:latin typeface="Courier New"/>
                <a:ea typeface="Courier New"/>
                <a:cs typeface="Courier New"/>
                <a:sym typeface="Courier New"/>
                <a:rtl val="0"/>
              </a:rPr>
              <a:t>$ </a:t>
            </a:r>
            <a:r>
              <a:rPr lang="en" sz="1800" dirty="0">
                <a:solidFill>
                  <a:schemeClr val="dk1"/>
                </a:solidFill>
                <a:latin typeface="Courier New"/>
                <a:ea typeface="Courier New"/>
                <a:cs typeface="Courier New"/>
                <a:sym typeface="Courier New"/>
                <a:rtl val="0"/>
              </a:rPr>
              <a:t>cd </a:t>
            </a:r>
            <a:r>
              <a:rPr lang="en" sz="1800" b="0" i="0" u="none" strike="noStrike" cap="none" baseline="0" dirty="0">
                <a:solidFill>
                  <a:schemeClr val="dk1"/>
                </a:solidFill>
                <a:latin typeface="Courier New"/>
                <a:ea typeface="Courier New"/>
                <a:cs typeface="Courier New"/>
                <a:sym typeface="Courier New"/>
                <a:rtl val="0"/>
              </a:rPr>
              <a:t>target/go-server-&lt;version&gt;</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b="0" i="0" u="none" strike="noStrike" cap="none" baseline="0" dirty="0" smtClean="0">
                <a:solidFill>
                  <a:schemeClr val="dk1"/>
                </a:solidFill>
                <a:latin typeface="Courier New"/>
                <a:ea typeface="Courier New"/>
                <a:cs typeface="Courier New"/>
                <a:sym typeface="Courier New"/>
                <a:rtl val="0"/>
              </a:rPr>
              <a:t>$ </a:t>
            </a:r>
            <a:r>
              <a:rPr lang="en" sz="1800" b="0" i="0" u="none" strike="noStrike" cap="none" baseline="0" dirty="0">
                <a:solidFill>
                  <a:schemeClr val="dk1"/>
                </a:solidFill>
                <a:latin typeface="Courier New"/>
                <a:ea typeface="Courier New"/>
                <a:cs typeface="Courier New"/>
                <a:sym typeface="Courier New"/>
                <a:rtl val="0"/>
              </a:rPr>
              <a:t>chmod +x server.sh</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b="0" i="0" u="none" strike="noStrike" cap="none" baseline="0" dirty="0" smtClean="0">
                <a:solidFill>
                  <a:schemeClr val="dk1"/>
                </a:solidFill>
                <a:latin typeface="Courier New"/>
                <a:ea typeface="Courier New"/>
                <a:cs typeface="Courier New"/>
                <a:sym typeface="Courier New"/>
                <a:rtl val="0"/>
              </a:rPr>
              <a:t>$ </a:t>
            </a:r>
            <a:r>
              <a:rPr lang="en" sz="1800" b="0" i="0" u="none" strike="noStrike" cap="none" baseline="0" dirty="0">
                <a:solidFill>
                  <a:schemeClr val="dk1"/>
                </a:solidFill>
                <a:latin typeface="Courier New"/>
                <a:ea typeface="Courier New"/>
                <a:cs typeface="Courier New"/>
                <a:sym typeface="Courier New"/>
                <a:rtl val="0"/>
              </a:rPr>
              <a:t>./server.sh</a:t>
            </a:r>
          </a:p>
          <a:p>
            <a:pPr marL="457200" marR="0" lvl="0" indent="-381000" algn="l" rtl="0">
              <a:lnSpc>
                <a:spcPct val="100000"/>
              </a:lnSpc>
              <a:spcBef>
                <a:spcPts val="0"/>
              </a:spcBef>
              <a:spcAft>
                <a:spcPts val="0"/>
              </a:spcAft>
              <a:buClr>
                <a:schemeClr val="dk1"/>
              </a:buClr>
              <a:buSzPct val="100000"/>
              <a:buFont typeface="Arial"/>
              <a:buChar char="●"/>
            </a:pPr>
            <a:r>
              <a:rPr lang="en" sz="2400" b="0" i="0" u="none" strike="noStrike" cap="none" baseline="0" dirty="0">
                <a:solidFill>
                  <a:schemeClr val="dk1"/>
                </a:solidFill>
                <a:latin typeface="Arial"/>
                <a:ea typeface="Arial"/>
                <a:cs typeface="Arial"/>
                <a:sym typeface="Arial"/>
                <a:rtl val="0"/>
              </a:rPr>
              <a:t>Start Go Agent</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dirty="0" smtClean="0">
                <a:solidFill>
                  <a:schemeClr val="dk1"/>
                </a:solidFill>
                <a:latin typeface="Courier New"/>
                <a:ea typeface="Courier New"/>
                <a:cs typeface="Courier New"/>
                <a:sym typeface="Courier New"/>
                <a:rtl val="0"/>
              </a:rPr>
              <a:t>$ </a:t>
            </a:r>
            <a:r>
              <a:rPr lang="en" sz="1800" dirty="0">
                <a:solidFill>
                  <a:schemeClr val="dk1"/>
                </a:solidFill>
                <a:latin typeface="Courier New"/>
                <a:ea typeface="Courier New"/>
                <a:cs typeface="Courier New"/>
                <a:sym typeface="Courier New"/>
                <a:rtl val="0"/>
              </a:rPr>
              <a:t>cd</a:t>
            </a:r>
            <a:r>
              <a:rPr lang="en" sz="1800" b="0" i="0" u="none" strike="noStrike" cap="none" baseline="0" dirty="0">
                <a:solidFill>
                  <a:schemeClr val="dk1"/>
                </a:solidFill>
                <a:latin typeface="Courier New"/>
                <a:ea typeface="Courier New"/>
                <a:cs typeface="Courier New"/>
                <a:sym typeface="Courier New"/>
                <a:rtl val="0"/>
              </a:rPr>
              <a:t> target/go-agent-&lt;</a:t>
            </a:r>
            <a:r>
              <a:rPr lang="en" sz="1800" b="0" i="0" u="none" strike="noStrike" cap="none" baseline="0" dirty="0" smtClean="0">
                <a:solidFill>
                  <a:schemeClr val="dk1"/>
                </a:solidFill>
                <a:latin typeface="Courier New"/>
                <a:ea typeface="Courier New"/>
                <a:cs typeface="Courier New"/>
                <a:sym typeface="Courier New"/>
                <a:rtl val="0"/>
              </a:rPr>
              <a:t>version&gt;</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dirty="0" smtClean="0">
                <a:solidFill>
                  <a:schemeClr val="dk1"/>
                </a:solidFill>
                <a:latin typeface="Courier New"/>
                <a:ea typeface="Courier New"/>
                <a:cs typeface="Courier New"/>
                <a:sym typeface="Courier New"/>
                <a:rtl val="0"/>
              </a:rPr>
              <a:t>$</a:t>
            </a:r>
            <a:r>
              <a:rPr lang="en" sz="1800" b="0" i="0" u="none" strike="noStrike" cap="none" baseline="0" dirty="0" smtClean="0">
                <a:solidFill>
                  <a:schemeClr val="dk1"/>
                </a:solidFill>
                <a:latin typeface="Courier New"/>
                <a:ea typeface="Courier New"/>
                <a:cs typeface="Courier New"/>
                <a:sym typeface="Courier New"/>
                <a:rtl val="0"/>
              </a:rPr>
              <a:t> chmod +x agent.sh</a:t>
            </a:r>
          </a:p>
          <a:p>
            <a:pPr marL="0" marR="0" lvl="0" indent="0" algn="l" rtl="0">
              <a:lnSpc>
                <a:spcPct val="100000"/>
              </a:lnSpc>
              <a:spcBef>
                <a:spcPts val="0"/>
              </a:spcBef>
              <a:spcAft>
                <a:spcPts val="0"/>
              </a:spcAft>
              <a:buClr>
                <a:schemeClr val="dk1"/>
              </a:buClr>
              <a:buSzPct val="25000"/>
              <a:buFont typeface="Arial"/>
              <a:buNone/>
            </a:pPr>
            <a:r>
              <a:rPr lang="en-US" sz="2400" dirty="0">
                <a:solidFill>
                  <a:schemeClr val="dk1"/>
                </a:solidFill>
              </a:rPr>
              <a:t>	</a:t>
            </a:r>
            <a:r>
              <a:rPr lang="en" sz="1800" dirty="0" smtClean="0">
                <a:solidFill>
                  <a:schemeClr val="dk1"/>
                </a:solidFill>
                <a:latin typeface="Courier New"/>
                <a:ea typeface="Courier New"/>
                <a:cs typeface="Courier New"/>
                <a:sym typeface="Courier New"/>
                <a:rtl val="0"/>
              </a:rPr>
              <a:t>$ </a:t>
            </a:r>
            <a:r>
              <a:rPr lang="en" sz="1800" b="0" i="0" u="none" strike="noStrike" cap="none" baseline="0" dirty="0">
                <a:solidFill>
                  <a:schemeClr val="dk1"/>
                </a:solidFill>
                <a:latin typeface="Courier New"/>
                <a:ea typeface="Courier New"/>
                <a:cs typeface="Courier New"/>
                <a:sym typeface="Courier New"/>
                <a:rtl val="0"/>
              </a:rPr>
              <a:t>./agent.sh</a:t>
            </a:r>
          </a:p>
          <a:p>
            <a:pPr marL="457200" marR="0" lvl="0" indent="-381000" algn="l" rtl="0">
              <a:lnSpc>
                <a:spcPct val="100000"/>
              </a:lnSpc>
              <a:spcBef>
                <a:spcPts val="0"/>
              </a:spcBef>
              <a:spcAft>
                <a:spcPts val="0"/>
              </a:spcAft>
              <a:buClr>
                <a:schemeClr val="dk1"/>
              </a:buClr>
              <a:buSzPct val="100000"/>
              <a:buFont typeface="Arial"/>
              <a:buChar char="●"/>
            </a:pPr>
            <a:r>
              <a:rPr lang="en" sz="2400" b="0" i="0" u="none" strike="noStrike" cap="none" baseline="0" dirty="0">
                <a:solidFill>
                  <a:schemeClr val="dk1"/>
                </a:solidFill>
                <a:latin typeface="Arial"/>
                <a:ea typeface="Arial"/>
                <a:cs typeface="Arial"/>
                <a:sym typeface="Arial"/>
                <a:rtl val="0"/>
              </a:rPr>
              <a:t>Open </a:t>
            </a:r>
            <a:r>
              <a:rPr lang="en" sz="1800" b="0" i="0" strike="noStrike" cap="none" baseline="0" dirty="0">
                <a:solidFill>
                  <a:schemeClr val="dk1"/>
                </a:solidFill>
                <a:latin typeface="Courier New"/>
                <a:ea typeface="Courier New"/>
                <a:cs typeface="Courier New"/>
                <a:sym typeface="Courier New"/>
                <a:rtl val="0"/>
              </a:rPr>
              <a:t>http://localhost:8153</a:t>
            </a:r>
          </a:p>
          <a:p>
            <a:pPr marL="0" marR="0" lvl="0" indent="0" algn="l" rtl="0">
              <a:lnSpc>
                <a:spcPct val="100000"/>
              </a:lnSpc>
              <a:spcBef>
                <a:spcPts val="0"/>
              </a:spcBef>
              <a:spcAft>
                <a:spcPts val="0"/>
              </a:spcAft>
              <a:buClr>
                <a:schemeClr val="dk1"/>
              </a:buClr>
              <a:buSzPct val="25000"/>
              <a:buFont typeface="Arial"/>
              <a:buNone/>
            </a:pPr>
            <a:r>
              <a:rPr lang="en" sz="2400" b="0" i="0" u="none" strike="noStrike" cap="none" baseline="0" dirty="0">
                <a:solidFill>
                  <a:schemeClr val="dk1"/>
                </a:solidFill>
                <a:latin typeface="Arial"/>
                <a:ea typeface="Arial"/>
                <a:cs typeface="Arial"/>
                <a:sym typeface="Arial"/>
                <a:rtl val="0"/>
              </a:rPr>
              <a:t>	</a:t>
            </a: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dirty="0">
                <a:solidFill>
                  <a:srgbClr val="000000"/>
                </a:solidFill>
                <a:latin typeface="Arial"/>
                <a:ea typeface="Arial"/>
                <a:cs typeface="Arial"/>
                <a:sym typeface="Arial"/>
                <a:rtl val="0"/>
              </a:rPr>
              <a:t>	</a:t>
            </a: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sz="1400" b="0" i="0" u="none" strike="noStrike" cap="none" baseline="0" dirty="0">
              <a:solidFill>
                <a:srgbClr val="000000"/>
              </a:solidFill>
              <a:latin typeface="Arial"/>
              <a:ea typeface="Arial"/>
              <a:cs typeface="Arial"/>
              <a:sym typeface="Arial"/>
              <a:rtl val="0"/>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p:nvPr/>
        </p:nvSpPr>
        <p:spPr>
          <a:xfrm>
            <a:off x="1828925" y="1993575"/>
            <a:ext cx="659699"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nvGrpSpPr>
          <p:cNvPr id="347" name="Shape 347"/>
          <p:cNvGrpSpPr/>
          <p:nvPr/>
        </p:nvGrpSpPr>
        <p:grpSpPr>
          <a:xfrm>
            <a:off x="2811816" y="1376180"/>
            <a:ext cx="402753" cy="1691990"/>
            <a:chOff x="1569150" y="1309432"/>
            <a:chExt cx="402753" cy="1691990"/>
          </a:xfrm>
        </p:grpSpPr>
        <p:pic>
          <p:nvPicPr>
            <p:cNvPr id="348" name="Shape 348"/>
            <p:cNvPicPr preferRelativeResize="0"/>
            <p:nvPr/>
          </p:nvPicPr>
          <p:blipFill rotWithShape="1">
            <a:blip r:embed="rId3"/>
            <a:srcRect/>
            <a:stretch/>
          </p:blipFill>
          <p:spPr>
            <a:xfrm>
              <a:off x="1569154" y="1309432"/>
              <a:ext cx="402749" cy="402749"/>
            </a:xfrm>
            <a:prstGeom prst="rect">
              <a:avLst/>
            </a:prstGeom>
            <a:noFill/>
            <a:ln>
              <a:noFill/>
            </a:ln>
          </p:spPr>
        </p:pic>
        <p:pic>
          <p:nvPicPr>
            <p:cNvPr id="349" name="Shape 349"/>
            <p:cNvPicPr preferRelativeResize="0"/>
            <p:nvPr/>
          </p:nvPicPr>
          <p:blipFill rotWithShape="1">
            <a:blip r:embed="rId4"/>
            <a:srcRect/>
            <a:stretch/>
          </p:blipFill>
          <p:spPr>
            <a:xfrm>
              <a:off x="1586425" y="1934484"/>
              <a:ext cx="368198" cy="441849"/>
            </a:xfrm>
            <a:prstGeom prst="rect">
              <a:avLst/>
            </a:prstGeom>
            <a:noFill/>
            <a:ln>
              <a:noFill/>
            </a:ln>
          </p:spPr>
        </p:pic>
        <p:pic>
          <p:nvPicPr>
            <p:cNvPr id="350" name="Shape 350"/>
            <p:cNvPicPr preferRelativeResize="0"/>
            <p:nvPr/>
          </p:nvPicPr>
          <p:blipFill rotWithShape="1">
            <a:blip r:embed="rId5"/>
            <a:srcRect/>
            <a:stretch/>
          </p:blipFill>
          <p:spPr>
            <a:xfrm>
              <a:off x="1569150" y="2598672"/>
              <a:ext cx="402750" cy="402750"/>
            </a:xfrm>
            <a:prstGeom prst="rect">
              <a:avLst/>
            </a:prstGeom>
            <a:noFill/>
            <a:ln>
              <a:noFill/>
            </a:ln>
          </p:spPr>
        </p:pic>
      </p:grpSp>
      <p:sp>
        <p:nvSpPr>
          <p:cNvPr id="351" name="Shape 351"/>
          <p:cNvSpPr/>
          <p:nvPr/>
        </p:nvSpPr>
        <p:spPr>
          <a:xfrm>
            <a:off x="3537762" y="1993575"/>
            <a:ext cx="659699"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nvGrpSpPr>
          <p:cNvPr id="352" name="Shape 352"/>
          <p:cNvGrpSpPr/>
          <p:nvPr/>
        </p:nvGrpSpPr>
        <p:grpSpPr>
          <a:xfrm>
            <a:off x="4524011" y="1232717"/>
            <a:ext cx="1064625" cy="744200"/>
            <a:chOff x="4514525" y="1396975"/>
            <a:chExt cx="1064625" cy="744200"/>
          </a:xfrm>
        </p:grpSpPr>
        <p:sp>
          <p:nvSpPr>
            <p:cNvPr id="353" name="Shape 353"/>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354" name="Shape 354"/>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 1</a:t>
              </a:r>
            </a:p>
          </p:txBody>
        </p:sp>
        <p:sp>
          <p:nvSpPr>
            <p:cNvPr id="355" name="Shape 355"/>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56" name="Shape 356"/>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57" name="Shape 357"/>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58" name="Shape 358"/>
            <p:cNvSpPr/>
            <p:nvPr/>
          </p:nvSpPr>
          <p:spPr>
            <a:xfrm>
              <a:off x="4627475" y="1725975"/>
              <a:ext cx="402600" cy="127199"/>
            </a:xfrm>
            <a:prstGeom prst="rect">
              <a:avLst/>
            </a:prstGeom>
            <a:solidFill>
              <a:srgbClr val="F1C23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59" name="Shape 359"/>
            <p:cNvSpPr/>
            <p:nvPr/>
          </p:nvSpPr>
          <p:spPr>
            <a:xfrm>
              <a:off x="5098025" y="1725975"/>
              <a:ext cx="402600" cy="127199"/>
            </a:xfrm>
            <a:prstGeom prst="rect">
              <a:avLst/>
            </a:prstGeom>
            <a:solidFill>
              <a:srgbClr val="B7B7B7"/>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sp>
        <p:nvSpPr>
          <p:cNvPr id="360" name="Shape 360"/>
          <p:cNvSpPr/>
          <p:nvPr/>
        </p:nvSpPr>
        <p:spPr>
          <a:xfrm>
            <a:off x="5915182" y="1993575"/>
            <a:ext cx="659699"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nvGrpSpPr>
          <p:cNvPr id="361" name="Shape 361"/>
          <p:cNvGrpSpPr/>
          <p:nvPr/>
        </p:nvGrpSpPr>
        <p:grpSpPr>
          <a:xfrm>
            <a:off x="6898075" y="1249375"/>
            <a:ext cx="1064625" cy="744200"/>
            <a:chOff x="4514525" y="1396975"/>
            <a:chExt cx="1064625" cy="744200"/>
          </a:xfrm>
        </p:grpSpPr>
        <p:sp>
          <p:nvSpPr>
            <p:cNvPr id="362" name="Shape 362"/>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363" name="Shape 363"/>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 1</a:t>
              </a:r>
            </a:p>
          </p:txBody>
        </p:sp>
        <p:sp>
          <p:nvSpPr>
            <p:cNvPr id="364" name="Shape 364"/>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5" name="Shape 365"/>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6" name="Shape 366"/>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7" name="Shape 367"/>
            <p:cNvSpPr/>
            <p:nvPr/>
          </p:nvSpPr>
          <p:spPr>
            <a:xfrm>
              <a:off x="4627475" y="1725975"/>
              <a:ext cx="402600" cy="127199"/>
            </a:xfrm>
            <a:prstGeom prst="rect">
              <a:avLst/>
            </a:prstGeom>
            <a:solidFill>
              <a:srgbClr val="38761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68" name="Shape 368"/>
            <p:cNvSpPr/>
            <p:nvPr/>
          </p:nvSpPr>
          <p:spPr>
            <a:xfrm>
              <a:off x="5098025" y="1725975"/>
              <a:ext cx="402600" cy="127199"/>
            </a:xfrm>
            <a:prstGeom prst="rect">
              <a:avLst/>
            </a:prstGeom>
            <a:solidFill>
              <a:srgbClr val="38761D"/>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grpSp>
        <p:nvGrpSpPr>
          <p:cNvPr id="369" name="Shape 369"/>
          <p:cNvGrpSpPr/>
          <p:nvPr/>
        </p:nvGrpSpPr>
        <p:grpSpPr>
          <a:xfrm>
            <a:off x="6904790" y="2411862"/>
            <a:ext cx="1064625" cy="744200"/>
            <a:chOff x="4514525" y="1396975"/>
            <a:chExt cx="1064625" cy="744200"/>
          </a:xfrm>
        </p:grpSpPr>
        <p:sp>
          <p:nvSpPr>
            <p:cNvPr id="370" name="Shape 370"/>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371" name="Shape 371"/>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 2</a:t>
              </a:r>
            </a:p>
          </p:txBody>
        </p:sp>
        <p:sp>
          <p:nvSpPr>
            <p:cNvPr id="372" name="Shape 372"/>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73" name="Shape 373"/>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74" name="Shape 374"/>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75" name="Shape 375"/>
            <p:cNvSpPr/>
            <p:nvPr/>
          </p:nvSpPr>
          <p:spPr>
            <a:xfrm>
              <a:off x="4627496" y="1725983"/>
              <a:ext cx="898800" cy="127199"/>
            </a:xfrm>
            <a:prstGeom prst="rect">
              <a:avLst/>
            </a:prstGeom>
            <a:solidFill>
              <a:srgbClr val="FF0000"/>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pic>
        <p:nvPicPr>
          <p:cNvPr id="376" name="Shape 376"/>
          <p:cNvPicPr preferRelativeResize="0"/>
          <p:nvPr/>
        </p:nvPicPr>
        <p:blipFill rotWithShape="1">
          <a:blip r:embed="rId6"/>
          <a:srcRect/>
          <a:stretch/>
        </p:blipFill>
        <p:spPr>
          <a:xfrm>
            <a:off x="1019308" y="1658149"/>
            <a:ext cx="486424" cy="1128050"/>
          </a:xfrm>
          <a:prstGeom prst="rect">
            <a:avLst/>
          </a:prstGeom>
          <a:noFill/>
          <a:ln>
            <a:noFill/>
          </a:ln>
        </p:spPr>
      </p:pic>
      <p:sp>
        <p:nvSpPr>
          <p:cNvPr id="377" name="Shape 377"/>
          <p:cNvSpPr/>
          <p:nvPr/>
        </p:nvSpPr>
        <p:spPr>
          <a:xfrm>
            <a:off x="909187" y="1195150"/>
            <a:ext cx="2460899" cy="2054100"/>
          </a:xfrm>
          <a:prstGeom prst="flowChartAlternateProcess">
            <a:avLst/>
          </a:prstGeom>
          <a:solidFill>
            <a:srgbClr val="377FA5">
              <a:alpha val="37647"/>
            </a:srgbClr>
          </a:solidFill>
          <a:ln w="9525" cap="flat">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nvGrpSpPr>
          <p:cNvPr id="378" name="Shape 378"/>
          <p:cNvGrpSpPr/>
          <p:nvPr/>
        </p:nvGrpSpPr>
        <p:grpSpPr>
          <a:xfrm>
            <a:off x="4524011" y="2412982"/>
            <a:ext cx="1064625" cy="744200"/>
            <a:chOff x="4514525" y="1396975"/>
            <a:chExt cx="1064625" cy="744200"/>
          </a:xfrm>
        </p:grpSpPr>
        <p:sp>
          <p:nvSpPr>
            <p:cNvPr id="379" name="Shape 379"/>
            <p:cNvSpPr/>
            <p:nvPr/>
          </p:nvSpPr>
          <p:spPr>
            <a:xfrm>
              <a:off x="4548950" y="1437975"/>
              <a:ext cx="1030200" cy="703200"/>
            </a:xfrm>
            <a:prstGeom prst="rect">
              <a:avLst/>
            </a:prstGeom>
            <a:solidFill>
              <a:schemeClr val="lt1"/>
            </a:solidFill>
            <a:ln w="9525"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r>
                <a:rPr lang="en" sz="1400" b="0" i="0" u="none" strike="noStrike" cap="none" baseline="0">
                  <a:solidFill>
                    <a:srgbClr val="000000"/>
                  </a:solidFill>
                  <a:latin typeface="Arial"/>
                  <a:ea typeface="Arial"/>
                  <a:cs typeface="Arial"/>
                  <a:sym typeface="Arial"/>
                  <a:rtl val="0"/>
                </a:rPr>
                <a:t>         </a:t>
              </a:r>
            </a:p>
          </p:txBody>
        </p:sp>
        <p:sp>
          <p:nvSpPr>
            <p:cNvPr id="380" name="Shape 380"/>
            <p:cNvSpPr txBox="1"/>
            <p:nvPr/>
          </p:nvSpPr>
          <p:spPr>
            <a:xfrm>
              <a:off x="4514525" y="1396975"/>
              <a:ext cx="898800" cy="232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latin typeface="Open Sans"/>
                  <a:ea typeface="Open Sans"/>
                  <a:cs typeface="Open Sans"/>
                  <a:sym typeface="Open Sans"/>
                  <a:rtl val="0"/>
                </a:rPr>
                <a:t>Pipeline 2</a:t>
              </a:r>
            </a:p>
          </p:txBody>
        </p:sp>
        <p:sp>
          <p:nvSpPr>
            <p:cNvPr id="381" name="Shape 381"/>
            <p:cNvSpPr/>
            <p:nvPr/>
          </p:nvSpPr>
          <p:spPr>
            <a:xfrm>
              <a:off x="462746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82" name="Shape 382"/>
            <p:cNvSpPr/>
            <p:nvPr/>
          </p:nvSpPr>
          <p:spPr>
            <a:xfrm>
              <a:off x="4827487"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83" name="Shape 383"/>
            <p:cNvSpPr/>
            <p:nvPr/>
          </p:nvSpPr>
          <p:spPr>
            <a:xfrm>
              <a:off x="5027512" y="1921725"/>
              <a:ext cx="157200" cy="157200"/>
            </a:xfrm>
            <a:prstGeom prst="rect">
              <a:avLst/>
            </a:prstGeom>
            <a:solidFill>
              <a:schemeClr val="lt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84" name="Shape 384"/>
            <p:cNvSpPr/>
            <p:nvPr/>
          </p:nvSpPr>
          <p:spPr>
            <a:xfrm>
              <a:off x="4627448" y="1725966"/>
              <a:ext cx="898800" cy="127199"/>
            </a:xfrm>
            <a:prstGeom prst="rect">
              <a:avLst/>
            </a:prstGeom>
            <a:solidFill>
              <a:srgbClr val="F1C232"/>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sp>
        <p:nvSpPr>
          <p:cNvPr id="385" name="Shape 385"/>
          <p:cNvSpPr/>
          <p:nvPr/>
        </p:nvSpPr>
        <p:spPr>
          <a:xfrm>
            <a:off x="4316226" y="1195150"/>
            <a:ext cx="1480200" cy="2054100"/>
          </a:xfrm>
          <a:prstGeom prst="flowChartAlternateProcess">
            <a:avLst/>
          </a:prstGeom>
          <a:solidFill>
            <a:srgbClr val="377FA5">
              <a:alpha val="37647"/>
            </a:srgbClr>
          </a:solidFill>
          <a:ln w="9525" cap="flat">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86" name="Shape 386"/>
          <p:cNvSpPr/>
          <p:nvPr/>
        </p:nvSpPr>
        <p:spPr>
          <a:xfrm>
            <a:off x="6690289" y="1195125"/>
            <a:ext cx="1480200" cy="2054100"/>
          </a:xfrm>
          <a:prstGeom prst="flowChartAlternateProcess">
            <a:avLst/>
          </a:prstGeom>
          <a:solidFill>
            <a:srgbClr val="377FA5">
              <a:alpha val="37647"/>
            </a:srgbClr>
          </a:solidFill>
          <a:ln w="9525" cap="flat">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
        <p:nvSpPr>
          <p:cNvPr id="387" name="Shape 387"/>
          <p:cNvSpPr txBox="1"/>
          <p:nvPr/>
        </p:nvSpPr>
        <p:spPr>
          <a:xfrm>
            <a:off x="4316225" y="3273350"/>
            <a:ext cx="1480200" cy="457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666666"/>
              </a:buClr>
              <a:buSzPct val="25000"/>
              <a:buFont typeface="Open Sans"/>
              <a:buNone/>
            </a:pPr>
            <a:r>
              <a:rPr lang="en" sz="1600" b="1" i="0" u="none" strike="noStrike" cap="none" baseline="0">
                <a:solidFill>
                  <a:srgbClr val="666666"/>
                </a:solidFill>
                <a:latin typeface="Open Sans"/>
                <a:ea typeface="Open Sans"/>
                <a:cs typeface="Open Sans"/>
                <a:sym typeface="Open Sans"/>
                <a:rtl val="0"/>
              </a:rPr>
              <a:t>SCHEDULER</a:t>
            </a:r>
          </a:p>
        </p:txBody>
      </p:sp>
      <p:sp>
        <p:nvSpPr>
          <p:cNvPr id="388" name="Shape 388"/>
          <p:cNvSpPr txBox="1"/>
          <p:nvPr/>
        </p:nvSpPr>
        <p:spPr>
          <a:xfrm>
            <a:off x="1752725" y="3273350"/>
            <a:ext cx="790798" cy="457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666666"/>
              </a:buClr>
              <a:buSzPct val="25000"/>
              <a:buFont typeface="Open Sans"/>
              <a:buNone/>
            </a:pPr>
            <a:r>
              <a:rPr lang="en" sz="1600" b="1" i="0" u="none" strike="noStrike" cap="none" baseline="0">
                <a:solidFill>
                  <a:srgbClr val="666666"/>
                </a:solidFill>
                <a:latin typeface="Open Sans"/>
                <a:ea typeface="Open Sans"/>
                <a:cs typeface="Open Sans"/>
                <a:sym typeface="Open Sans"/>
                <a:rtl val="0"/>
              </a:rPr>
              <a:t>MDU</a:t>
            </a:r>
          </a:p>
        </p:txBody>
      </p:sp>
      <p:sp>
        <p:nvSpPr>
          <p:cNvPr id="389" name="Shape 389"/>
          <p:cNvSpPr txBox="1"/>
          <p:nvPr/>
        </p:nvSpPr>
        <p:spPr>
          <a:xfrm>
            <a:off x="6469187" y="3273350"/>
            <a:ext cx="1922398" cy="4572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666666"/>
              </a:buClr>
              <a:buSzPct val="25000"/>
              <a:buFont typeface="Open Sans"/>
              <a:buNone/>
            </a:pPr>
            <a:r>
              <a:rPr lang="en" sz="1600" b="1" i="0" u="none" strike="noStrike" cap="none" baseline="0">
                <a:solidFill>
                  <a:srgbClr val="666666"/>
                </a:solidFill>
                <a:latin typeface="Open Sans"/>
                <a:ea typeface="Open Sans"/>
                <a:cs typeface="Open Sans"/>
                <a:sym typeface="Open Sans"/>
                <a:rtl val="0"/>
              </a:rPr>
              <a:t>WORK ASSIGNER</a:t>
            </a:r>
          </a:p>
        </p:txBody>
      </p:sp>
      <p:sp>
        <p:nvSpPr>
          <p:cNvPr id="390" name="Shape 390"/>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Flow</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par>
                                <p:cTn id="8" presetID="10" presetClass="entr" presetSubtype="0" fill="hold" nodeType="withEffect">
                                  <p:stCondLst>
                                    <p:cond delay="0"/>
                                  </p:stCondLst>
                                  <p:childTnLst>
                                    <p:set>
                                      <p:cBhvr>
                                        <p:cTn id="9" dur="1" fill="hold">
                                          <p:stCondLst>
                                            <p:cond delay="0"/>
                                          </p:stCondLst>
                                        </p:cTn>
                                        <p:tgtEl>
                                          <p:spTgt spid="377"/>
                                        </p:tgtEl>
                                        <p:attrNameLst>
                                          <p:attrName>style.visibility</p:attrName>
                                        </p:attrNameLst>
                                      </p:cBhvr>
                                      <p:to>
                                        <p:strVal val="visible"/>
                                      </p:to>
                                    </p:set>
                                    <p:animEffect transition="in" filter="fade">
                                      <p:cBhvr>
                                        <p:cTn id="10" dur="1000"/>
                                        <p:tgtEl>
                                          <p:spTgt spid="3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5"/>
                                        </p:tgtEl>
                                        <p:attrNameLst>
                                          <p:attrName>style.visibility</p:attrName>
                                        </p:attrNameLst>
                                      </p:cBhvr>
                                      <p:to>
                                        <p:strVal val="visible"/>
                                      </p:to>
                                    </p:set>
                                    <p:animEffect transition="in" filter="fade">
                                      <p:cBhvr>
                                        <p:cTn id="15" dur="1000"/>
                                        <p:tgtEl>
                                          <p:spTgt spid="385"/>
                                        </p:tgtEl>
                                      </p:cBhvr>
                                    </p:animEffect>
                                  </p:childTnLst>
                                </p:cTn>
                              </p:par>
                              <p:par>
                                <p:cTn id="16" presetID="10" presetClass="entr" presetSubtype="0" fill="hold" nodeType="withEffect">
                                  <p:stCondLst>
                                    <p:cond delay="0"/>
                                  </p:stCondLst>
                                  <p:childTnLst>
                                    <p:set>
                                      <p:cBhvr>
                                        <p:cTn id="17" dur="1" fill="hold">
                                          <p:stCondLst>
                                            <p:cond delay="0"/>
                                          </p:stCondLst>
                                        </p:cTn>
                                        <p:tgtEl>
                                          <p:spTgt spid="387"/>
                                        </p:tgtEl>
                                        <p:attrNameLst>
                                          <p:attrName>style.visibility</p:attrName>
                                        </p:attrNameLst>
                                      </p:cBhvr>
                                      <p:to>
                                        <p:strVal val="visible"/>
                                      </p:to>
                                    </p:set>
                                    <p:animEffect transition="in" filter="fade">
                                      <p:cBhvr>
                                        <p:cTn id="18" dur="1000"/>
                                        <p:tgtEl>
                                          <p:spTgt spid="38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1000"/>
                                        <p:tgtEl>
                                          <p:spTgt spid="386"/>
                                        </p:tgtEl>
                                      </p:cBhvr>
                                    </p:animEffect>
                                  </p:childTnLst>
                                </p:cTn>
                              </p:par>
                              <p:par>
                                <p:cTn id="24" presetID="10" presetClass="entr" presetSubtype="0" fill="hold" nodeType="withEffect">
                                  <p:stCondLst>
                                    <p:cond delay="0"/>
                                  </p:stCondLst>
                                  <p:childTnLst>
                                    <p:set>
                                      <p:cBhvr>
                                        <p:cTn id="25" dur="1" fill="hold">
                                          <p:stCondLst>
                                            <p:cond delay="0"/>
                                          </p:stCondLst>
                                        </p:cTn>
                                        <p:tgtEl>
                                          <p:spTgt spid="389"/>
                                        </p:tgtEl>
                                        <p:attrNameLst>
                                          <p:attrName>style.visibility</p:attrName>
                                        </p:attrNameLst>
                                      </p:cBhvr>
                                      <p:to>
                                        <p:strVal val="visible"/>
                                      </p:to>
                                    </p:set>
                                    <p:animEffect transition="in" filter="fade">
                                      <p:cBhvr>
                                        <p:cTn id="26"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731"/>
        <p:cNvGrpSpPr/>
        <p:nvPr/>
      </p:nvGrpSpPr>
      <p:grpSpPr>
        <a:xfrm>
          <a:off x="0" y="0"/>
          <a:ext cx="0" cy="0"/>
          <a:chOff x="0" y="0"/>
          <a:chExt cx="0" cy="0"/>
        </a:xfrm>
      </p:grpSpPr>
      <p:sp>
        <p:nvSpPr>
          <p:cNvPr id="732" name="Shape 732"/>
          <p:cNvSpPr txBox="1"/>
          <p:nvPr/>
        </p:nvSpPr>
        <p:spPr>
          <a:xfrm>
            <a:off x="2583000" y="866650"/>
            <a:ext cx="3977999" cy="457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3F3F3"/>
              </a:buClr>
              <a:buSzPct val="25000"/>
              <a:buFont typeface="Open Sans"/>
              <a:buNone/>
            </a:pPr>
            <a:r>
              <a:rPr lang="en" sz="4800" b="1" i="0" u="none" strike="noStrike" cap="none" baseline="0">
                <a:solidFill>
                  <a:srgbClr val="F3F3F3"/>
                </a:solidFill>
                <a:latin typeface="Open Sans"/>
                <a:ea typeface="Open Sans"/>
                <a:cs typeface="Open Sans"/>
                <a:sym typeface="Open Sans"/>
              </a:rPr>
              <a:t>THANK YOU</a:t>
            </a:r>
          </a:p>
        </p:txBody>
      </p:sp>
      <p:cxnSp>
        <p:nvCxnSpPr>
          <p:cNvPr id="733" name="Shape 733"/>
          <p:cNvCxnSpPr/>
          <p:nvPr/>
        </p:nvCxnSpPr>
        <p:spPr>
          <a:xfrm rot="10800000" flipH="1">
            <a:off x="932625" y="1733347"/>
            <a:ext cx="7178400" cy="47099"/>
          </a:xfrm>
          <a:prstGeom prst="straightConnector1">
            <a:avLst/>
          </a:prstGeom>
          <a:noFill/>
          <a:ln w="19050" cap="flat">
            <a:solidFill>
              <a:srgbClr val="F3F3F3"/>
            </a:solidFill>
            <a:prstDash val="solid"/>
            <a:round/>
            <a:headEnd type="none" w="med" len="med"/>
            <a:tailEnd type="none" w="med" len="med"/>
          </a:ln>
        </p:spPr>
      </p:cxnSp>
      <p:sp>
        <p:nvSpPr>
          <p:cNvPr id="734" name="Shape 734"/>
          <p:cNvSpPr txBox="1"/>
          <p:nvPr/>
        </p:nvSpPr>
        <p:spPr>
          <a:xfrm>
            <a:off x="942025" y="2006525"/>
            <a:ext cx="7178400" cy="6747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F3F3F3"/>
              </a:buClr>
              <a:buSzPct val="25000"/>
              <a:buFont typeface="Open Sans"/>
              <a:buNone/>
            </a:pPr>
            <a:r>
              <a:rPr lang="en" sz="1400" b="0" i="0" u="none" strike="noStrike" cap="none" baseline="0">
                <a:solidFill>
                  <a:srgbClr val="F3F3F3"/>
                </a:solidFill>
                <a:latin typeface="Open Sans"/>
                <a:ea typeface="Open Sans"/>
                <a:cs typeface="Open Sans"/>
                <a:sym typeface="Open Sans"/>
              </a:rPr>
              <a:t>For more information please visit http://www.go.cd/</a:t>
            </a:r>
          </a:p>
          <a:p>
            <a:pPr marL="0" marR="0" lvl="0" indent="0" algn="ctr" rtl="0">
              <a:lnSpc>
                <a:spcPct val="100000"/>
              </a:lnSpc>
              <a:spcBef>
                <a:spcPts val="0"/>
              </a:spcBef>
              <a:spcAft>
                <a:spcPts val="0"/>
              </a:spcAft>
              <a:buClr>
                <a:srgbClr val="F3F3F3"/>
              </a:buClr>
              <a:buSzPct val="25000"/>
              <a:buFont typeface="Open Sans"/>
              <a:buNone/>
            </a:pPr>
            <a:r>
              <a:rPr lang="en" sz="1400" b="0" i="0" u="none" strike="noStrike" cap="none" baseline="0">
                <a:solidFill>
                  <a:srgbClr val="F3F3F3"/>
                </a:solidFill>
                <a:latin typeface="Open Sans"/>
                <a:ea typeface="Open Sans"/>
                <a:cs typeface="Open Sans"/>
                <a:sym typeface="Open Sans"/>
              </a:rPr>
              <a:t>For commercial support on Go, please visit http://www.thoughtworks.com/</a:t>
            </a:r>
          </a:p>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pic>
        <p:nvPicPr>
          <p:cNvPr id="735" name="Shape 735"/>
          <p:cNvPicPr preferRelativeResize="0"/>
          <p:nvPr/>
        </p:nvPicPr>
        <p:blipFill rotWithShape="1">
          <a:blip r:embed="rId3"/>
          <a:srcRect/>
          <a:stretch/>
        </p:blipFill>
        <p:spPr>
          <a:xfrm>
            <a:off x="2918540" y="4299398"/>
            <a:ext cx="3306900" cy="515100"/>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Shape 236"/>
          <p:cNvPicPr preferRelativeResize="0"/>
          <p:nvPr/>
        </p:nvPicPr>
        <p:blipFill rotWithShape="1">
          <a:blip r:embed="rId3"/>
          <a:srcRect/>
          <a:stretch/>
        </p:blipFill>
        <p:spPr>
          <a:xfrm>
            <a:off x="176050" y="783025"/>
            <a:ext cx="8967900" cy="4171200"/>
          </a:xfrm>
          <a:prstGeom prst="rect">
            <a:avLst/>
          </a:prstGeom>
          <a:noFill/>
          <a:ln>
            <a:noFill/>
          </a:ln>
        </p:spPr>
      </p:pic>
      <p:sp>
        <p:nvSpPr>
          <p:cNvPr id="237" name="Shape 237"/>
          <p:cNvSpPr txBox="1"/>
          <p:nvPr/>
        </p:nvSpPr>
        <p:spPr>
          <a:xfrm>
            <a:off x="76200" y="0"/>
            <a:ext cx="3677400" cy="492598"/>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2300" b="0" i="0" u="none" strike="noStrike" cap="small" baseline="0">
                <a:solidFill>
                  <a:schemeClr val="dk2"/>
                </a:solidFill>
                <a:latin typeface="Open Sans"/>
                <a:ea typeface="Open Sans"/>
                <a:cs typeface="Open Sans"/>
                <a:sym typeface="Open Sans"/>
                <a:rtl val="0"/>
              </a:rPr>
              <a:t>Value Stream Map  </a:t>
            </a:r>
          </a:p>
        </p:txBody>
      </p:sp>
      <p:cxnSp>
        <p:nvCxnSpPr>
          <p:cNvPr id="238" name="Shape 238"/>
          <p:cNvCxnSpPr/>
          <p:nvPr/>
        </p:nvCxnSpPr>
        <p:spPr>
          <a:xfrm rot="10800000" flipH="1">
            <a:off x="176050" y="479418"/>
            <a:ext cx="8434500" cy="6000"/>
          </a:xfrm>
          <a:prstGeom prst="straightConnector1">
            <a:avLst/>
          </a:prstGeom>
          <a:noFill/>
          <a:ln w="28575" cap="flat">
            <a:solidFill>
              <a:schemeClr val="dk2"/>
            </a:solidFill>
            <a:prstDash val="solid"/>
            <a:round/>
            <a:headEnd type="none" w="med" len="med"/>
            <a:tailEnd type="none" w="med" len="med"/>
          </a:ln>
        </p:spPr>
      </p:cxn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Shape 336"/>
          <p:cNvSpPr txBox="1">
            <a:spLocks noGrp="1"/>
          </p:cNvSpPr>
          <p:nvPr>
            <p:ph type="title"/>
          </p:nvPr>
        </p:nvSpPr>
        <p:spPr>
          <a:xfrm>
            <a:off x="379511" y="1007937"/>
            <a:ext cx="8385000" cy="2980199"/>
          </a:xfrm>
          <a:prstGeom prst="rect">
            <a:avLst/>
          </a:prstGeom>
          <a:noFill/>
          <a:ln>
            <a:noFill/>
          </a:ln>
        </p:spPr>
        <p:txBody>
          <a:bodyPr lIns="58925" tIns="58925" rIns="58925" bIns="58925" anchor="b" anchorCtr="0">
            <a:noAutofit/>
          </a:bodyPr>
          <a:lstStyle/>
          <a:p>
            <a:pPr marL="0" marR="0" lvl="0" indent="0" algn="l" rtl="0">
              <a:lnSpc>
                <a:spcPct val="75000"/>
              </a:lnSpc>
              <a:spcBef>
                <a:spcPts val="0"/>
              </a:spcBef>
              <a:spcAft>
                <a:spcPts val="0"/>
              </a:spcAft>
              <a:buClr>
                <a:srgbClr val="FFFFFF"/>
              </a:buClr>
              <a:buSzPct val="25000"/>
              <a:buFont typeface="Open Sans"/>
              <a:buNone/>
            </a:pPr>
            <a:r>
              <a:rPr lang="en" sz="4800" b="1">
                <a:solidFill>
                  <a:srgbClr val="F3F3F3"/>
                </a:solidFill>
                <a:latin typeface="Open Sans"/>
                <a:ea typeface="Open Sans"/>
                <a:cs typeface="Open Sans"/>
                <a:sym typeface="Open Sans"/>
                <a:rtl val="0"/>
              </a:rPr>
              <a:t>ARCHITECTURE</a:t>
            </a:r>
          </a:p>
        </p:txBody>
      </p:sp>
    </p:spTree>
    <p:extLst>
      <p:ext uri="{BB962C8B-B14F-4D97-AF65-F5344CB8AC3E}">
        <p14:creationId xmlns:p14="http://schemas.microsoft.com/office/powerpoint/2010/main" val="65416184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a:spLocks noGrp="1"/>
          </p:cNvSpPr>
          <p:nvPr>
            <p:ph type="title"/>
          </p:nvPr>
        </p:nvSpPr>
        <p:spPr>
          <a:xfrm>
            <a:off x="379511" y="1007937"/>
            <a:ext cx="8385000" cy="2980199"/>
          </a:xfrm>
          <a:prstGeom prst="rect">
            <a:avLst/>
          </a:prstGeom>
          <a:noFill/>
          <a:ln>
            <a:noFill/>
          </a:ln>
        </p:spPr>
        <p:txBody>
          <a:bodyPr lIns="58925" tIns="58925" rIns="58925" bIns="58925" anchor="b" anchorCtr="0">
            <a:noAutofit/>
          </a:bodyPr>
          <a:lstStyle/>
          <a:p>
            <a:pPr marL="0" marR="0" lvl="0" indent="0" algn="l" rtl="0">
              <a:lnSpc>
                <a:spcPct val="75000"/>
              </a:lnSpc>
              <a:spcBef>
                <a:spcPts val="0"/>
              </a:spcBef>
              <a:spcAft>
                <a:spcPts val="0"/>
              </a:spcAft>
              <a:buClr>
                <a:srgbClr val="FFFFFF"/>
              </a:buClr>
              <a:buSzPct val="25000"/>
              <a:buFont typeface="Open Sans"/>
              <a:buNone/>
            </a:pPr>
            <a:r>
              <a:rPr lang="en" sz="4800" b="1" i="0" u="none" strike="noStrike" cap="none" baseline="0">
                <a:solidFill>
                  <a:srgbClr val="F3F3F3"/>
                </a:solidFill>
                <a:latin typeface="Open Sans"/>
                <a:ea typeface="Open Sans"/>
                <a:cs typeface="Open Sans"/>
                <a:sym typeface="Open Sans"/>
              </a:rPr>
              <a:t>SUBSYSTEMS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Queues</a:t>
            </a:r>
          </a:p>
        </p:txBody>
      </p:sp>
      <p:sp>
        <p:nvSpPr>
          <p:cNvPr id="396" name="Shape 396"/>
          <p:cNvSpPr txBox="1"/>
          <p:nvPr/>
        </p:nvSpPr>
        <p:spPr>
          <a:xfrm>
            <a:off x="311500" y="825775"/>
            <a:ext cx="8700299" cy="4286099"/>
          </a:xfrm>
          <a:prstGeom prst="rect">
            <a:avLst/>
          </a:prstGeom>
        </p:spPr>
        <p:txBody>
          <a:bodyPr lIns="91425" tIns="91425" rIns="91425" bIns="91425" anchor="t" anchorCtr="0">
            <a:noAutofit/>
          </a:bodyPr>
          <a:lstStyle/>
          <a:p>
            <a:pPr lvl="0" rtl="0">
              <a:spcBef>
                <a:spcPts val="0"/>
              </a:spcBef>
              <a:buNone/>
            </a:pPr>
            <a:r>
              <a:rPr lang="en" b="1" dirty="0">
                <a:solidFill>
                  <a:schemeClr val="dk1"/>
                </a:solidFill>
              </a:rPr>
              <a:t>Material Poller:</a:t>
            </a:r>
          </a:p>
          <a:p>
            <a:pPr lvl="0" rtl="0">
              <a:spcBef>
                <a:spcPts val="0"/>
              </a:spcBef>
              <a:buNone/>
            </a:pPr>
            <a:r>
              <a:rPr lang="en" dirty="0">
                <a:solidFill>
                  <a:schemeClr val="dk1"/>
                </a:solidFill>
              </a:rPr>
              <a:t>Materials to poll					</a:t>
            </a:r>
            <a:r>
              <a:rPr lang="en" dirty="0" smtClean="0">
                <a:solidFill>
                  <a:schemeClr val="dk1"/>
                </a:solidFill>
              </a:rPr>
              <a:t>Pick </a:t>
            </a:r>
            <a:r>
              <a:rPr lang="en" dirty="0">
                <a:solidFill>
                  <a:schemeClr val="dk1"/>
                </a:solidFill>
              </a:rPr>
              <a:t>and poll for changes</a:t>
            </a:r>
          </a:p>
          <a:p>
            <a:pPr lvl="0" rtl="0">
              <a:spcBef>
                <a:spcPts val="0"/>
              </a:spcBef>
              <a:buNone/>
            </a:pPr>
            <a:endParaRPr dirty="0">
              <a:solidFill>
                <a:schemeClr val="dk1"/>
              </a:solidFill>
            </a:endParaRPr>
          </a:p>
          <a:p>
            <a:pPr lvl="0" rtl="0">
              <a:spcBef>
                <a:spcPts val="0"/>
              </a:spcBef>
              <a:buNone/>
            </a:pPr>
            <a:endParaRPr b="1" dirty="0">
              <a:solidFill>
                <a:schemeClr val="dk1"/>
              </a:solidFill>
            </a:endParaRPr>
          </a:p>
          <a:p>
            <a:pPr lvl="0" rtl="0">
              <a:spcBef>
                <a:spcPts val="0"/>
              </a:spcBef>
              <a:buNone/>
            </a:pPr>
            <a:endParaRPr b="1" dirty="0">
              <a:solidFill>
                <a:schemeClr val="dk1"/>
              </a:solidFill>
            </a:endParaRPr>
          </a:p>
          <a:p>
            <a:pPr lvl="0" rtl="0">
              <a:spcBef>
                <a:spcPts val="0"/>
              </a:spcBef>
              <a:buNone/>
            </a:pPr>
            <a:r>
              <a:rPr lang="en" b="1" dirty="0">
                <a:solidFill>
                  <a:schemeClr val="dk1"/>
                </a:solidFill>
              </a:rPr>
              <a:t>Build Creator:</a:t>
            </a:r>
          </a:p>
          <a:p>
            <a:pPr lvl="0" rtl="0">
              <a:spcBef>
                <a:spcPts val="0"/>
              </a:spcBef>
              <a:buNone/>
            </a:pPr>
            <a:r>
              <a:rPr lang="en" dirty="0">
                <a:solidFill>
                  <a:schemeClr val="dk1"/>
                </a:solidFill>
              </a:rPr>
              <a:t>Auto-schedule Pipelines			</a:t>
            </a:r>
            <a:r>
              <a:rPr lang="en-US" dirty="0">
                <a:solidFill>
                  <a:schemeClr val="dk1"/>
                </a:solidFill>
              </a:rPr>
              <a:t>	</a:t>
            </a:r>
            <a:r>
              <a:rPr lang="en" dirty="0" smtClean="0">
                <a:solidFill>
                  <a:schemeClr val="dk1"/>
                </a:solidFill>
              </a:rPr>
              <a:t>Pick </a:t>
            </a:r>
            <a:r>
              <a:rPr lang="en" dirty="0">
                <a:solidFill>
                  <a:schemeClr val="dk1"/>
                </a:solidFill>
              </a:rPr>
              <a:t>and check if it can be scheduled</a:t>
            </a:r>
          </a:p>
          <a:p>
            <a:pPr lvl="0" rtl="0">
              <a:spcBef>
                <a:spcPts val="0"/>
              </a:spcBef>
              <a:buNone/>
            </a:pPr>
            <a:endParaRPr dirty="0">
              <a:solidFill>
                <a:schemeClr val="dk1"/>
              </a:solidFill>
            </a:endParaRPr>
          </a:p>
          <a:p>
            <a:pPr lvl="0" rtl="0">
              <a:spcBef>
                <a:spcPts val="0"/>
              </a:spcBef>
              <a:buNone/>
            </a:pPr>
            <a:endParaRPr b="1" dirty="0">
              <a:solidFill>
                <a:schemeClr val="dk1"/>
              </a:solidFill>
            </a:endParaRPr>
          </a:p>
          <a:p>
            <a:pPr lvl="0" rtl="0">
              <a:spcBef>
                <a:spcPts val="0"/>
              </a:spcBef>
              <a:buNone/>
            </a:pPr>
            <a:endParaRPr b="1" dirty="0">
              <a:solidFill>
                <a:schemeClr val="dk1"/>
              </a:solidFill>
            </a:endParaRPr>
          </a:p>
          <a:p>
            <a:pPr lvl="0" rtl="0">
              <a:spcBef>
                <a:spcPts val="0"/>
              </a:spcBef>
              <a:buNone/>
            </a:pPr>
            <a:r>
              <a:rPr lang="en" b="1" dirty="0">
                <a:solidFill>
                  <a:schemeClr val="dk1"/>
                </a:solidFill>
              </a:rPr>
              <a:t>Pipeline Scheduler:</a:t>
            </a:r>
          </a:p>
          <a:p>
            <a:pPr lvl="0" rtl="0">
              <a:spcBef>
                <a:spcPts val="0"/>
              </a:spcBef>
              <a:buNone/>
            </a:pPr>
            <a:r>
              <a:rPr lang="en" dirty="0">
                <a:solidFill>
                  <a:schemeClr val="dk1"/>
                </a:solidFill>
              </a:rPr>
              <a:t>Pipelines to schedule					</a:t>
            </a:r>
            <a:r>
              <a:rPr lang="en" dirty="0" smtClean="0">
                <a:solidFill>
                  <a:schemeClr val="dk1"/>
                </a:solidFill>
              </a:rPr>
              <a:t>Pick </a:t>
            </a:r>
            <a:r>
              <a:rPr lang="en" dirty="0">
                <a:solidFill>
                  <a:schemeClr val="dk1"/>
                </a:solidFill>
              </a:rPr>
              <a:t>and check if it can be scheduled</a:t>
            </a:r>
          </a:p>
          <a:p>
            <a:pPr lvl="0" rtl="0">
              <a:spcBef>
                <a:spcPts val="0"/>
              </a:spcBef>
              <a:buNone/>
            </a:pPr>
            <a:endParaRPr dirty="0">
              <a:solidFill>
                <a:schemeClr val="dk1"/>
              </a:solidFill>
            </a:endParaRPr>
          </a:p>
          <a:p>
            <a:pPr lvl="0" rtl="0">
              <a:spcBef>
                <a:spcPts val="0"/>
              </a:spcBef>
              <a:buNone/>
            </a:pPr>
            <a:endParaRPr b="1" dirty="0">
              <a:solidFill>
                <a:schemeClr val="dk1"/>
              </a:solidFill>
            </a:endParaRPr>
          </a:p>
          <a:p>
            <a:pPr lvl="0" rtl="0">
              <a:spcBef>
                <a:spcPts val="0"/>
              </a:spcBef>
              <a:buNone/>
            </a:pPr>
            <a:endParaRPr b="1" dirty="0">
              <a:solidFill>
                <a:schemeClr val="dk1"/>
              </a:solidFill>
            </a:endParaRPr>
          </a:p>
          <a:p>
            <a:pPr lvl="0" rtl="0">
              <a:spcBef>
                <a:spcPts val="0"/>
              </a:spcBef>
              <a:buNone/>
            </a:pPr>
            <a:r>
              <a:rPr lang="en" b="1" dirty="0">
                <a:solidFill>
                  <a:schemeClr val="dk1"/>
                </a:solidFill>
              </a:rPr>
              <a:t>Work Assigner:</a:t>
            </a:r>
          </a:p>
          <a:p>
            <a:pPr lvl="0" rtl="0">
              <a:spcBef>
                <a:spcPts val="0"/>
              </a:spcBef>
              <a:buNone/>
            </a:pPr>
            <a:r>
              <a:rPr lang="en" dirty="0">
                <a:solidFill>
                  <a:schemeClr val="dk1"/>
                </a:solidFill>
              </a:rPr>
              <a:t>Scheduled Jobs				</a:t>
            </a:r>
            <a:r>
              <a:rPr lang="en-US" dirty="0">
                <a:solidFill>
                  <a:schemeClr val="dk1"/>
                </a:solidFill>
              </a:rPr>
              <a:t>	</a:t>
            </a:r>
            <a:r>
              <a:rPr lang="en" dirty="0" smtClean="0">
                <a:solidFill>
                  <a:schemeClr val="dk1"/>
                </a:solidFill>
              </a:rPr>
              <a:t>Pick </a:t>
            </a:r>
            <a:r>
              <a:rPr lang="en" dirty="0">
                <a:solidFill>
                  <a:schemeClr val="dk1"/>
                </a:solidFill>
              </a:rPr>
              <a:t>jobs and assign them to agents </a:t>
            </a:r>
          </a:p>
        </p:txBody>
      </p:sp>
      <p:grpSp>
        <p:nvGrpSpPr>
          <p:cNvPr id="397" name="Shape 397"/>
          <p:cNvGrpSpPr/>
          <p:nvPr/>
        </p:nvGrpSpPr>
        <p:grpSpPr>
          <a:xfrm>
            <a:off x="2797669" y="699180"/>
            <a:ext cx="2035567" cy="1119081"/>
            <a:chOff x="6660945" y="1556925"/>
            <a:chExt cx="2167803" cy="1772099"/>
          </a:xfrm>
        </p:grpSpPr>
        <p:pic>
          <p:nvPicPr>
            <p:cNvPr id="398" name="Shape 398"/>
            <p:cNvPicPr preferRelativeResize="0"/>
            <p:nvPr/>
          </p:nvPicPr>
          <p:blipFill rotWithShape="1">
            <a:blip r:embed="rId3"/>
            <a:srcRect/>
            <a:stretch/>
          </p:blipFill>
          <p:spPr>
            <a:xfrm>
              <a:off x="7575349" y="1556925"/>
              <a:ext cx="1253400" cy="1772099"/>
            </a:xfrm>
            <a:prstGeom prst="rect">
              <a:avLst/>
            </a:prstGeom>
            <a:noFill/>
            <a:ln>
              <a:noFill/>
            </a:ln>
          </p:spPr>
        </p:pic>
        <p:sp>
          <p:nvSpPr>
            <p:cNvPr id="399" name="Shape 399"/>
            <p:cNvSpPr/>
            <p:nvPr/>
          </p:nvSpPr>
          <p:spPr>
            <a:xfrm>
              <a:off x="6660945" y="2214348"/>
              <a:ext cx="914400"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400" name="Shape 400"/>
          <p:cNvSpPr/>
          <p:nvPr/>
        </p:nvSpPr>
        <p:spPr>
          <a:xfrm>
            <a:off x="4833235" y="1114343"/>
            <a:ext cx="858599" cy="288599"/>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nvGrpSpPr>
          <p:cNvPr id="401" name="Shape 401"/>
          <p:cNvGrpSpPr/>
          <p:nvPr/>
        </p:nvGrpSpPr>
        <p:grpSpPr>
          <a:xfrm>
            <a:off x="2797669" y="1748705"/>
            <a:ext cx="2035567" cy="1119081"/>
            <a:chOff x="6660945" y="1556925"/>
            <a:chExt cx="2167803" cy="1772099"/>
          </a:xfrm>
        </p:grpSpPr>
        <p:pic>
          <p:nvPicPr>
            <p:cNvPr id="402" name="Shape 402"/>
            <p:cNvPicPr preferRelativeResize="0"/>
            <p:nvPr/>
          </p:nvPicPr>
          <p:blipFill rotWithShape="1">
            <a:blip r:embed="rId3"/>
            <a:srcRect/>
            <a:stretch/>
          </p:blipFill>
          <p:spPr>
            <a:xfrm>
              <a:off x="7575349" y="1556925"/>
              <a:ext cx="1253400" cy="1772099"/>
            </a:xfrm>
            <a:prstGeom prst="rect">
              <a:avLst/>
            </a:prstGeom>
            <a:noFill/>
            <a:ln>
              <a:noFill/>
            </a:ln>
          </p:spPr>
        </p:pic>
        <p:sp>
          <p:nvSpPr>
            <p:cNvPr id="403" name="Shape 403"/>
            <p:cNvSpPr/>
            <p:nvPr/>
          </p:nvSpPr>
          <p:spPr>
            <a:xfrm>
              <a:off x="6660945" y="2214348"/>
              <a:ext cx="914400"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404" name="Shape 404"/>
          <p:cNvGrpSpPr/>
          <p:nvPr/>
        </p:nvGrpSpPr>
        <p:grpSpPr>
          <a:xfrm>
            <a:off x="2797669" y="2798243"/>
            <a:ext cx="2035567" cy="1119081"/>
            <a:chOff x="6660945" y="1556925"/>
            <a:chExt cx="2167803" cy="1772099"/>
          </a:xfrm>
        </p:grpSpPr>
        <p:pic>
          <p:nvPicPr>
            <p:cNvPr id="405" name="Shape 405"/>
            <p:cNvPicPr preferRelativeResize="0"/>
            <p:nvPr/>
          </p:nvPicPr>
          <p:blipFill rotWithShape="1">
            <a:blip r:embed="rId3"/>
            <a:srcRect/>
            <a:stretch/>
          </p:blipFill>
          <p:spPr>
            <a:xfrm>
              <a:off x="7575349" y="1556925"/>
              <a:ext cx="1253400" cy="1772099"/>
            </a:xfrm>
            <a:prstGeom prst="rect">
              <a:avLst/>
            </a:prstGeom>
            <a:noFill/>
            <a:ln>
              <a:noFill/>
            </a:ln>
          </p:spPr>
        </p:pic>
        <p:sp>
          <p:nvSpPr>
            <p:cNvPr id="406" name="Shape 406"/>
            <p:cNvSpPr/>
            <p:nvPr/>
          </p:nvSpPr>
          <p:spPr>
            <a:xfrm>
              <a:off x="6660945" y="2274344"/>
              <a:ext cx="914400"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grpSp>
        <p:nvGrpSpPr>
          <p:cNvPr id="407" name="Shape 407"/>
          <p:cNvGrpSpPr/>
          <p:nvPr/>
        </p:nvGrpSpPr>
        <p:grpSpPr>
          <a:xfrm>
            <a:off x="2797669" y="3923505"/>
            <a:ext cx="2035567" cy="1119081"/>
            <a:chOff x="6660945" y="1556925"/>
            <a:chExt cx="2167803" cy="1772099"/>
          </a:xfrm>
        </p:grpSpPr>
        <p:pic>
          <p:nvPicPr>
            <p:cNvPr id="408" name="Shape 408"/>
            <p:cNvPicPr preferRelativeResize="0"/>
            <p:nvPr/>
          </p:nvPicPr>
          <p:blipFill rotWithShape="1">
            <a:blip r:embed="rId3"/>
            <a:srcRect/>
            <a:stretch/>
          </p:blipFill>
          <p:spPr>
            <a:xfrm>
              <a:off x="7575349" y="1556925"/>
              <a:ext cx="1253400" cy="1772099"/>
            </a:xfrm>
            <a:prstGeom prst="rect">
              <a:avLst/>
            </a:prstGeom>
            <a:noFill/>
            <a:ln>
              <a:noFill/>
            </a:ln>
          </p:spPr>
        </p:pic>
        <p:sp>
          <p:nvSpPr>
            <p:cNvPr id="409" name="Shape 409"/>
            <p:cNvSpPr/>
            <p:nvPr/>
          </p:nvSpPr>
          <p:spPr>
            <a:xfrm>
              <a:off x="6660945" y="2214348"/>
              <a:ext cx="914400"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grpSp>
      <p:sp>
        <p:nvSpPr>
          <p:cNvPr id="410" name="Shape 410"/>
          <p:cNvSpPr/>
          <p:nvPr/>
        </p:nvSpPr>
        <p:spPr>
          <a:xfrm>
            <a:off x="4833235" y="2163991"/>
            <a:ext cx="858599" cy="288599"/>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1" name="Shape 411"/>
          <p:cNvSpPr/>
          <p:nvPr/>
        </p:nvSpPr>
        <p:spPr>
          <a:xfrm>
            <a:off x="4833235" y="3251293"/>
            <a:ext cx="858599" cy="288599"/>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
        <p:nvSpPr>
          <p:cNvPr id="412" name="Shape 412"/>
          <p:cNvSpPr/>
          <p:nvPr/>
        </p:nvSpPr>
        <p:spPr>
          <a:xfrm>
            <a:off x="4833237" y="4338791"/>
            <a:ext cx="858599" cy="288599"/>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grpSp>
        <p:nvGrpSpPr>
          <p:cNvPr id="417" name="Shape 417"/>
          <p:cNvGrpSpPr/>
          <p:nvPr/>
        </p:nvGrpSpPr>
        <p:grpSpPr>
          <a:xfrm>
            <a:off x="3827725" y="1683575"/>
            <a:ext cx="2167799" cy="1168199"/>
            <a:chOff x="3390500" y="1389575"/>
            <a:chExt cx="2167799" cy="1168199"/>
          </a:xfrm>
        </p:grpSpPr>
        <p:sp>
          <p:nvSpPr>
            <p:cNvPr id="418" name="Shape 418"/>
            <p:cNvSpPr txBox="1"/>
            <p:nvPr/>
          </p:nvSpPr>
          <p:spPr>
            <a:xfrm>
              <a:off x="3473450" y="1389575"/>
              <a:ext cx="1939499" cy="794997"/>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99999"/>
                </a:buClr>
                <a:buSzPct val="25000"/>
                <a:buFont typeface="Arial"/>
                <a:buNone/>
              </a:pPr>
              <a:r>
                <a:rPr lang="en" sz="6000" b="1" i="0" u="none" strike="noStrike" cap="none" baseline="0">
                  <a:solidFill>
                    <a:srgbClr val="999999"/>
                  </a:solidFill>
                  <a:latin typeface="Arial"/>
                  <a:ea typeface="Arial"/>
                  <a:cs typeface="Arial"/>
                  <a:sym typeface="Arial"/>
                  <a:rtl val="0"/>
                </a:rPr>
                <a:t>MDU</a:t>
              </a:r>
            </a:p>
          </p:txBody>
        </p:sp>
        <p:sp>
          <p:nvSpPr>
            <p:cNvPr id="419" name="Shape 419"/>
            <p:cNvSpPr txBox="1"/>
            <p:nvPr/>
          </p:nvSpPr>
          <p:spPr>
            <a:xfrm>
              <a:off x="3390500" y="2184575"/>
              <a:ext cx="2167799" cy="3731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 sz="1200" b="1" i="0" u="none" strike="noStrike" cap="none" baseline="0">
                  <a:solidFill>
                    <a:srgbClr val="999999"/>
                  </a:solidFill>
                  <a:latin typeface="Arial"/>
                  <a:ea typeface="Arial"/>
                  <a:cs typeface="Arial"/>
                  <a:sym typeface="Arial"/>
                  <a:rtl val="0"/>
                </a:rPr>
                <a:t>Material Database Updater</a:t>
              </a:r>
            </a:p>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pic>
        <p:nvPicPr>
          <p:cNvPr id="420" name="Shape 420"/>
          <p:cNvPicPr preferRelativeResize="0"/>
          <p:nvPr/>
        </p:nvPicPr>
        <p:blipFill rotWithShape="1">
          <a:blip r:embed="rId3"/>
          <a:srcRect/>
          <a:stretch/>
        </p:blipFill>
        <p:spPr>
          <a:xfrm>
            <a:off x="1415170" y="1068932"/>
            <a:ext cx="402749" cy="402749"/>
          </a:xfrm>
          <a:prstGeom prst="rect">
            <a:avLst/>
          </a:prstGeom>
          <a:noFill/>
          <a:ln>
            <a:noFill/>
          </a:ln>
        </p:spPr>
      </p:pic>
      <p:pic>
        <p:nvPicPr>
          <p:cNvPr id="421" name="Shape 421"/>
          <p:cNvPicPr preferRelativeResize="0"/>
          <p:nvPr/>
        </p:nvPicPr>
        <p:blipFill rotWithShape="1">
          <a:blip r:embed="rId4"/>
          <a:srcRect/>
          <a:stretch/>
        </p:blipFill>
        <p:spPr>
          <a:xfrm>
            <a:off x="1415175" y="2157247"/>
            <a:ext cx="402750" cy="402750"/>
          </a:xfrm>
          <a:prstGeom prst="rect">
            <a:avLst/>
          </a:prstGeom>
          <a:noFill/>
          <a:ln>
            <a:noFill/>
          </a:ln>
        </p:spPr>
      </p:pic>
      <p:pic>
        <p:nvPicPr>
          <p:cNvPr id="422" name="Shape 422"/>
          <p:cNvPicPr preferRelativeResize="0"/>
          <p:nvPr/>
        </p:nvPicPr>
        <p:blipFill rotWithShape="1">
          <a:blip r:embed="rId5"/>
          <a:srcRect/>
          <a:stretch/>
        </p:blipFill>
        <p:spPr>
          <a:xfrm>
            <a:off x="1432450" y="3245559"/>
            <a:ext cx="368198" cy="441849"/>
          </a:xfrm>
          <a:prstGeom prst="rect">
            <a:avLst/>
          </a:prstGeom>
          <a:noFill/>
          <a:ln>
            <a:noFill/>
          </a:ln>
        </p:spPr>
      </p:pic>
      <p:sp>
        <p:nvSpPr>
          <p:cNvPr id="423" name="Shape 423"/>
          <p:cNvSpPr txBox="1"/>
          <p:nvPr/>
        </p:nvSpPr>
        <p:spPr>
          <a:xfrm>
            <a:off x="281475" y="1068925"/>
            <a:ext cx="1029900" cy="457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99999"/>
              </a:buClr>
              <a:buSzPct val="25000"/>
              <a:buFont typeface="Open Sans"/>
              <a:buNone/>
            </a:pPr>
            <a:r>
              <a:rPr lang="en" sz="1200" b="0" i="0" u="none" strike="noStrike" cap="none" baseline="0">
                <a:solidFill>
                  <a:srgbClr val="999999"/>
                </a:solidFill>
                <a:latin typeface="Open Sans"/>
                <a:ea typeface="Open Sans"/>
                <a:cs typeface="Open Sans"/>
                <a:sym typeface="Open Sans"/>
                <a:rtl val="0"/>
              </a:rPr>
              <a:t>MODULE 1</a:t>
            </a:r>
          </a:p>
        </p:txBody>
      </p:sp>
      <p:sp>
        <p:nvSpPr>
          <p:cNvPr id="424" name="Shape 424"/>
          <p:cNvSpPr txBox="1"/>
          <p:nvPr/>
        </p:nvSpPr>
        <p:spPr>
          <a:xfrm>
            <a:off x="281475" y="2214384"/>
            <a:ext cx="1029900" cy="457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99999"/>
              </a:buClr>
              <a:buSzPct val="25000"/>
              <a:buFont typeface="Open Sans"/>
              <a:buNone/>
            </a:pPr>
            <a:r>
              <a:rPr lang="en" sz="1200" b="0" i="0" u="none" strike="noStrike" cap="none" baseline="0">
                <a:solidFill>
                  <a:srgbClr val="999999"/>
                </a:solidFill>
                <a:latin typeface="Open Sans"/>
                <a:ea typeface="Open Sans"/>
                <a:cs typeface="Open Sans"/>
                <a:sym typeface="Open Sans"/>
                <a:rtl val="0"/>
              </a:rPr>
              <a:t>WEBAPP</a:t>
            </a:r>
          </a:p>
        </p:txBody>
      </p:sp>
      <p:sp>
        <p:nvSpPr>
          <p:cNvPr id="425" name="Shape 425"/>
          <p:cNvSpPr txBox="1"/>
          <p:nvPr/>
        </p:nvSpPr>
        <p:spPr>
          <a:xfrm>
            <a:off x="281475" y="3359850"/>
            <a:ext cx="1133700" cy="4572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999999"/>
              </a:buClr>
              <a:buSzPct val="25000"/>
              <a:buFont typeface="Open Sans"/>
              <a:buNone/>
            </a:pPr>
            <a:r>
              <a:rPr lang="en" sz="1200" b="0" i="0" u="none" strike="noStrike" cap="none" baseline="0">
                <a:solidFill>
                  <a:srgbClr val="999999"/>
                </a:solidFill>
                <a:latin typeface="Open Sans"/>
                <a:ea typeface="Open Sans"/>
                <a:cs typeface="Open Sans"/>
                <a:sym typeface="Open Sans"/>
                <a:rtl val="0"/>
              </a:rPr>
              <a:t>DEP SCRIPTS</a:t>
            </a:r>
          </a:p>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pic>
        <p:nvPicPr>
          <p:cNvPr id="426" name="Shape 426"/>
          <p:cNvPicPr preferRelativeResize="0"/>
          <p:nvPr/>
        </p:nvPicPr>
        <p:blipFill rotWithShape="1">
          <a:blip r:embed="rId6"/>
          <a:srcRect/>
          <a:stretch/>
        </p:blipFill>
        <p:spPr>
          <a:xfrm>
            <a:off x="5192900" y="1240141"/>
            <a:ext cx="1133700" cy="1103365"/>
          </a:xfrm>
          <a:prstGeom prst="rect">
            <a:avLst/>
          </a:prstGeom>
          <a:noFill/>
          <a:ln>
            <a:noFill/>
          </a:ln>
        </p:spPr>
      </p:pic>
      <p:grpSp>
        <p:nvGrpSpPr>
          <p:cNvPr id="427" name="Shape 427"/>
          <p:cNvGrpSpPr/>
          <p:nvPr/>
        </p:nvGrpSpPr>
        <p:grpSpPr>
          <a:xfrm>
            <a:off x="1921725" y="947175"/>
            <a:ext cx="2080499" cy="2642950"/>
            <a:chOff x="1921725" y="947175"/>
            <a:chExt cx="2080499" cy="2642950"/>
          </a:xfrm>
        </p:grpSpPr>
        <p:grpSp>
          <p:nvGrpSpPr>
            <p:cNvPr id="428" name="Shape 428"/>
            <p:cNvGrpSpPr/>
            <p:nvPr/>
          </p:nvGrpSpPr>
          <p:grpSpPr>
            <a:xfrm>
              <a:off x="1921725" y="947175"/>
              <a:ext cx="2080499" cy="342600"/>
              <a:chOff x="1921725" y="947175"/>
              <a:chExt cx="2080499" cy="342600"/>
            </a:xfrm>
          </p:grpSpPr>
          <p:cxnSp>
            <p:nvCxnSpPr>
              <p:cNvPr id="429" name="Shape 429"/>
              <p:cNvCxnSpPr/>
              <p:nvPr/>
            </p:nvCxnSpPr>
            <p:spPr>
              <a:xfrm rot="10800000">
                <a:off x="1997996" y="1289750"/>
                <a:ext cx="1667400" cy="0"/>
              </a:xfrm>
              <a:prstGeom prst="straightConnector1">
                <a:avLst/>
              </a:prstGeom>
              <a:noFill/>
              <a:ln w="19050" cap="flat">
                <a:solidFill>
                  <a:schemeClr val="dk2"/>
                </a:solidFill>
                <a:prstDash val="solid"/>
                <a:round/>
                <a:headEnd type="none" w="med" len="med"/>
                <a:tailEnd type="triangle" w="lg" len="lg"/>
              </a:ln>
            </p:spPr>
          </p:cxnSp>
          <p:sp>
            <p:nvSpPr>
              <p:cNvPr id="430" name="Shape 430"/>
              <p:cNvSpPr txBox="1"/>
              <p:nvPr/>
            </p:nvSpPr>
            <p:spPr>
              <a:xfrm>
                <a:off x="1921725" y="947175"/>
                <a:ext cx="2080499" cy="342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9900"/>
                  </a:buClr>
                  <a:buSzPct val="25000"/>
                  <a:buFont typeface="Open Sans"/>
                  <a:buNone/>
                </a:pPr>
                <a:r>
                  <a:rPr lang="en" sz="1200" b="0" i="0" u="none" strike="noStrike" cap="none" baseline="0">
                    <a:solidFill>
                      <a:srgbClr val="FF9900"/>
                    </a:solidFill>
                    <a:latin typeface="Open Sans"/>
                    <a:ea typeface="Open Sans"/>
                    <a:cs typeface="Open Sans"/>
                    <a:sym typeface="Open Sans"/>
                    <a:rtl val="0"/>
                  </a:rPr>
                  <a:t>Polls for a new commit</a:t>
                </a:r>
              </a:p>
            </p:txBody>
          </p:sp>
        </p:grpSp>
        <p:grpSp>
          <p:nvGrpSpPr>
            <p:cNvPr id="431" name="Shape 431"/>
            <p:cNvGrpSpPr/>
            <p:nvPr/>
          </p:nvGrpSpPr>
          <p:grpSpPr>
            <a:xfrm>
              <a:off x="1921725" y="3245575"/>
              <a:ext cx="2080499" cy="344550"/>
              <a:chOff x="1921725" y="3245575"/>
              <a:chExt cx="2080499" cy="344550"/>
            </a:xfrm>
          </p:grpSpPr>
          <p:cxnSp>
            <p:nvCxnSpPr>
              <p:cNvPr id="432" name="Shape 432"/>
              <p:cNvCxnSpPr/>
              <p:nvPr/>
            </p:nvCxnSpPr>
            <p:spPr>
              <a:xfrm rot="10800000">
                <a:off x="1997924" y="3590125"/>
                <a:ext cx="1706399" cy="0"/>
              </a:xfrm>
              <a:prstGeom prst="straightConnector1">
                <a:avLst/>
              </a:prstGeom>
              <a:noFill/>
              <a:ln w="19050" cap="flat">
                <a:solidFill>
                  <a:schemeClr val="dk2"/>
                </a:solidFill>
                <a:prstDash val="solid"/>
                <a:round/>
                <a:headEnd type="none" w="med" len="med"/>
                <a:tailEnd type="triangle" w="lg" len="lg"/>
              </a:ln>
            </p:spPr>
          </p:cxnSp>
          <p:sp>
            <p:nvSpPr>
              <p:cNvPr id="433" name="Shape 433"/>
              <p:cNvSpPr txBox="1"/>
              <p:nvPr/>
            </p:nvSpPr>
            <p:spPr>
              <a:xfrm>
                <a:off x="1921725" y="3245575"/>
                <a:ext cx="2080499" cy="342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9900"/>
                  </a:buClr>
                  <a:buSzPct val="25000"/>
                  <a:buFont typeface="Open Sans"/>
                  <a:buNone/>
                </a:pPr>
                <a:r>
                  <a:rPr lang="en" sz="1200" b="0" i="0" u="none" strike="noStrike" cap="none" baseline="0">
                    <a:solidFill>
                      <a:srgbClr val="FF9900"/>
                    </a:solidFill>
                    <a:latin typeface="Open Sans"/>
                    <a:ea typeface="Open Sans"/>
                    <a:cs typeface="Open Sans"/>
                    <a:sym typeface="Open Sans"/>
                    <a:rtl val="0"/>
                  </a:rPr>
                  <a:t>Polls for a new commit</a:t>
                </a:r>
              </a:p>
            </p:txBody>
          </p:sp>
        </p:grpSp>
        <p:grpSp>
          <p:nvGrpSpPr>
            <p:cNvPr id="434" name="Shape 434"/>
            <p:cNvGrpSpPr/>
            <p:nvPr/>
          </p:nvGrpSpPr>
          <p:grpSpPr>
            <a:xfrm>
              <a:off x="1921725" y="2096375"/>
              <a:ext cx="2080499" cy="343559"/>
              <a:chOff x="1921725" y="2096375"/>
              <a:chExt cx="2080499" cy="343559"/>
            </a:xfrm>
          </p:grpSpPr>
          <p:sp>
            <p:nvSpPr>
              <p:cNvPr id="435" name="Shape 435"/>
              <p:cNvSpPr txBox="1"/>
              <p:nvPr/>
            </p:nvSpPr>
            <p:spPr>
              <a:xfrm>
                <a:off x="1921725" y="2096375"/>
                <a:ext cx="2080499" cy="342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FF9900"/>
                  </a:buClr>
                  <a:buSzPct val="25000"/>
                  <a:buFont typeface="Open Sans"/>
                  <a:buNone/>
                </a:pPr>
                <a:r>
                  <a:rPr lang="en" sz="1200" b="0" i="0" u="none" strike="noStrike" cap="none" baseline="0">
                    <a:solidFill>
                      <a:srgbClr val="FF9900"/>
                    </a:solidFill>
                    <a:latin typeface="Open Sans"/>
                    <a:ea typeface="Open Sans"/>
                    <a:cs typeface="Open Sans"/>
                    <a:sym typeface="Open Sans"/>
                    <a:rtl val="0"/>
                  </a:rPr>
                  <a:t>Polls for a new commit</a:t>
                </a:r>
              </a:p>
            </p:txBody>
          </p:sp>
          <p:cxnSp>
            <p:nvCxnSpPr>
              <p:cNvPr id="436" name="Shape 436"/>
              <p:cNvCxnSpPr/>
              <p:nvPr/>
            </p:nvCxnSpPr>
            <p:spPr>
              <a:xfrm rot="10800000">
                <a:off x="1998071" y="2439934"/>
                <a:ext cx="1636200" cy="0"/>
              </a:xfrm>
              <a:prstGeom prst="straightConnector1">
                <a:avLst/>
              </a:prstGeom>
              <a:noFill/>
              <a:ln w="19050" cap="flat">
                <a:solidFill>
                  <a:schemeClr val="dk2"/>
                </a:solidFill>
                <a:prstDash val="solid"/>
                <a:round/>
                <a:headEnd type="none" w="med" len="med"/>
                <a:tailEnd type="triangle" w="lg" len="lg"/>
              </a:ln>
            </p:spPr>
          </p:cxnSp>
        </p:grpSp>
      </p:grpSp>
      <p:grpSp>
        <p:nvGrpSpPr>
          <p:cNvPr id="437" name="Shape 437"/>
          <p:cNvGrpSpPr/>
          <p:nvPr/>
        </p:nvGrpSpPr>
        <p:grpSpPr>
          <a:xfrm>
            <a:off x="6552000" y="1241412"/>
            <a:ext cx="2592000" cy="2004016"/>
            <a:chOff x="6552000" y="1241412"/>
            <a:chExt cx="2592000" cy="2004016"/>
          </a:xfrm>
        </p:grpSpPr>
        <p:grpSp>
          <p:nvGrpSpPr>
            <p:cNvPr id="438" name="Shape 438"/>
            <p:cNvGrpSpPr/>
            <p:nvPr/>
          </p:nvGrpSpPr>
          <p:grpSpPr>
            <a:xfrm>
              <a:off x="6552000" y="1241412"/>
              <a:ext cx="2276599" cy="1772124"/>
              <a:chOff x="6552000" y="1556925"/>
              <a:chExt cx="2276599" cy="1772124"/>
            </a:xfrm>
          </p:grpSpPr>
          <p:pic>
            <p:nvPicPr>
              <p:cNvPr id="439" name="Shape 439"/>
              <p:cNvPicPr preferRelativeResize="0"/>
              <p:nvPr/>
            </p:nvPicPr>
            <p:blipFill rotWithShape="1">
              <a:blip r:embed="rId7"/>
              <a:srcRect/>
              <a:stretch/>
            </p:blipFill>
            <p:spPr>
              <a:xfrm>
                <a:off x="7575349" y="1556925"/>
                <a:ext cx="1253250" cy="1772124"/>
              </a:xfrm>
              <a:prstGeom prst="rect">
                <a:avLst/>
              </a:prstGeom>
              <a:noFill/>
              <a:ln>
                <a:noFill/>
              </a:ln>
            </p:spPr>
          </p:pic>
          <p:sp>
            <p:nvSpPr>
              <p:cNvPr id="440" name="Shape 440"/>
              <p:cNvSpPr/>
              <p:nvPr/>
            </p:nvSpPr>
            <p:spPr>
              <a:xfrm>
                <a:off x="6552000" y="2130025"/>
                <a:ext cx="914400" cy="457200"/>
              </a:xfrm>
              <a:prstGeom prst="rightArrow">
                <a:avLst>
                  <a:gd name="adj1" fmla="val 50000"/>
                  <a:gd name="adj2" fmla="val 50000"/>
                </a:avLst>
              </a:prstGeom>
              <a:solidFill>
                <a:srgbClr val="999999"/>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grpSp>
        <p:sp>
          <p:nvSpPr>
            <p:cNvPr id="441" name="Shape 441"/>
            <p:cNvSpPr txBox="1"/>
            <p:nvPr/>
          </p:nvSpPr>
          <p:spPr>
            <a:xfrm>
              <a:off x="7229700" y="2728828"/>
              <a:ext cx="1914300" cy="5165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Open Sans"/>
                <a:buNone/>
              </a:pPr>
              <a:r>
                <a:rPr lang="en" b="0" i="0" u="none" strike="noStrike" cap="none" baseline="0">
                  <a:solidFill>
                    <a:srgbClr val="000000"/>
                  </a:solidFill>
                  <a:rtl val="0"/>
                </a:rPr>
                <a:t>DATABASE</a:t>
              </a:r>
            </a:p>
            <a:p>
              <a:pPr marL="0" marR="0" lvl="0" indent="0" algn="ctr" rtl="0">
                <a:lnSpc>
                  <a:spcPct val="100000"/>
                </a:lnSpc>
                <a:spcBef>
                  <a:spcPts val="0"/>
                </a:spcBef>
                <a:spcAft>
                  <a:spcPts val="0"/>
                </a:spcAft>
                <a:buClr>
                  <a:srgbClr val="000000"/>
                </a:buClr>
                <a:buSzPct val="25000"/>
                <a:buFont typeface="Open Sans"/>
                <a:buNone/>
              </a:pPr>
              <a:r>
                <a:rPr lang="en" sz="1200" b="0" i="0" u="none" strike="noStrike" cap="none" baseline="0">
                  <a:solidFill>
                    <a:srgbClr val="000000"/>
                  </a:solidFill>
                  <a:rtl val="0"/>
                </a:rPr>
                <a:t>(Insert modifications)</a:t>
              </a:r>
            </a:p>
          </p:txBody>
        </p:sp>
      </p:grpSp>
    </p:spTree>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6"/>
                                        </p:tgtEl>
                                        <p:attrNameLst>
                                          <p:attrName>style.visibility</p:attrName>
                                        </p:attrNameLst>
                                      </p:cBhvr>
                                      <p:to>
                                        <p:strVal val="visible"/>
                                      </p:to>
                                    </p:set>
                                    <p:animEffect transition="in" filter="fade">
                                      <p:cBhvr>
                                        <p:cTn id="7" dur="1000"/>
                                        <p:tgtEl>
                                          <p:spTgt spid="4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gtEl>
                                        <p:attrNameLst>
                                          <p:attrName>style.visibility</p:attrName>
                                        </p:attrNameLst>
                                      </p:cBhvr>
                                      <p:to>
                                        <p:strVal val="visible"/>
                                      </p:to>
                                    </p:set>
                                    <p:animEffect transition="in" filter="fade">
                                      <p:cBhvr>
                                        <p:cTn id="12" dur="1000"/>
                                        <p:tgtEl>
                                          <p:spTgt spid="420"/>
                                        </p:tgtEl>
                                      </p:cBhvr>
                                    </p:animEffect>
                                  </p:childTnLst>
                                </p:cTn>
                              </p:par>
                              <p:par>
                                <p:cTn id="13" presetID="10" presetClass="entr" presetSubtype="0" fill="hold" nodeType="withEffect">
                                  <p:stCondLst>
                                    <p:cond delay="0"/>
                                  </p:stCondLst>
                                  <p:childTnLst>
                                    <p:set>
                                      <p:cBhvr>
                                        <p:cTn id="14" dur="1" fill="hold">
                                          <p:stCondLst>
                                            <p:cond delay="0"/>
                                          </p:stCondLst>
                                        </p:cTn>
                                        <p:tgtEl>
                                          <p:spTgt spid="421"/>
                                        </p:tgtEl>
                                        <p:attrNameLst>
                                          <p:attrName>style.visibility</p:attrName>
                                        </p:attrNameLst>
                                      </p:cBhvr>
                                      <p:to>
                                        <p:strVal val="visible"/>
                                      </p:to>
                                    </p:set>
                                    <p:animEffect transition="in" filter="fade">
                                      <p:cBhvr>
                                        <p:cTn id="15" dur="1000"/>
                                        <p:tgtEl>
                                          <p:spTgt spid="421"/>
                                        </p:tgtEl>
                                      </p:cBhvr>
                                    </p:animEffect>
                                  </p:childTnLst>
                                </p:cTn>
                              </p:par>
                              <p:par>
                                <p:cTn id="16" presetID="10" presetClass="entr" presetSubtype="0" fill="hold" nodeType="withEffect">
                                  <p:stCondLst>
                                    <p:cond delay="0"/>
                                  </p:stCondLst>
                                  <p:childTnLst>
                                    <p:set>
                                      <p:cBhvr>
                                        <p:cTn id="17" dur="1" fill="hold">
                                          <p:stCondLst>
                                            <p:cond delay="0"/>
                                          </p:stCondLst>
                                        </p:cTn>
                                        <p:tgtEl>
                                          <p:spTgt spid="422"/>
                                        </p:tgtEl>
                                        <p:attrNameLst>
                                          <p:attrName>style.visibility</p:attrName>
                                        </p:attrNameLst>
                                      </p:cBhvr>
                                      <p:to>
                                        <p:strVal val="visible"/>
                                      </p:to>
                                    </p:set>
                                    <p:animEffect transition="in" filter="fade">
                                      <p:cBhvr>
                                        <p:cTn id="18" dur="1000"/>
                                        <p:tgtEl>
                                          <p:spTgt spid="422"/>
                                        </p:tgtEl>
                                      </p:cBhvr>
                                    </p:animEffect>
                                  </p:childTnLst>
                                </p:cTn>
                              </p:par>
                              <p:par>
                                <p:cTn id="19" presetID="10" presetClass="entr" presetSubtype="0" fill="hold" nodeType="withEffect">
                                  <p:stCondLst>
                                    <p:cond delay="0"/>
                                  </p:stCondLst>
                                  <p:childTnLst>
                                    <p:set>
                                      <p:cBhvr>
                                        <p:cTn id="20" dur="1" fill="hold">
                                          <p:stCondLst>
                                            <p:cond delay="0"/>
                                          </p:stCondLst>
                                        </p:cTn>
                                        <p:tgtEl>
                                          <p:spTgt spid="423"/>
                                        </p:tgtEl>
                                        <p:attrNameLst>
                                          <p:attrName>style.visibility</p:attrName>
                                        </p:attrNameLst>
                                      </p:cBhvr>
                                      <p:to>
                                        <p:strVal val="visible"/>
                                      </p:to>
                                    </p:set>
                                    <p:animEffect transition="in" filter="fade">
                                      <p:cBhvr>
                                        <p:cTn id="21" dur="1000"/>
                                        <p:tgtEl>
                                          <p:spTgt spid="423"/>
                                        </p:tgtEl>
                                      </p:cBhvr>
                                    </p:animEffect>
                                  </p:childTnLst>
                                </p:cTn>
                              </p:par>
                              <p:par>
                                <p:cTn id="22" presetID="10" presetClass="entr" presetSubtype="0" fill="hold" nodeType="withEffect">
                                  <p:stCondLst>
                                    <p:cond delay="0"/>
                                  </p:stCondLst>
                                  <p:childTnLst>
                                    <p:set>
                                      <p:cBhvr>
                                        <p:cTn id="23" dur="1" fill="hold">
                                          <p:stCondLst>
                                            <p:cond delay="0"/>
                                          </p:stCondLst>
                                        </p:cTn>
                                        <p:tgtEl>
                                          <p:spTgt spid="424"/>
                                        </p:tgtEl>
                                        <p:attrNameLst>
                                          <p:attrName>style.visibility</p:attrName>
                                        </p:attrNameLst>
                                      </p:cBhvr>
                                      <p:to>
                                        <p:strVal val="visible"/>
                                      </p:to>
                                    </p:set>
                                    <p:animEffect transition="in" filter="fade">
                                      <p:cBhvr>
                                        <p:cTn id="24" dur="1000"/>
                                        <p:tgtEl>
                                          <p:spTgt spid="424"/>
                                        </p:tgtEl>
                                      </p:cBhvr>
                                    </p:animEffect>
                                  </p:childTnLst>
                                </p:cTn>
                              </p:par>
                              <p:par>
                                <p:cTn id="25" presetID="10" presetClass="entr" presetSubtype="0" fill="hold" nodeType="withEffect">
                                  <p:stCondLst>
                                    <p:cond delay="0"/>
                                  </p:stCondLst>
                                  <p:childTnLst>
                                    <p:set>
                                      <p:cBhvr>
                                        <p:cTn id="26" dur="1" fill="hold">
                                          <p:stCondLst>
                                            <p:cond delay="0"/>
                                          </p:stCondLst>
                                        </p:cTn>
                                        <p:tgtEl>
                                          <p:spTgt spid="425"/>
                                        </p:tgtEl>
                                        <p:attrNameLst>
                                          <p:attrName>style.visibility</p:attrName>
                                        </p:attrNameLst>
                                      </p:cBhvr>
                                      <p:to>
                                        <p:strVal val="visible"/>
                                      </p:to>
                                    </p:set>
                                    <p:animEffect transition="in" filter="fade">
                                      <p:cBhvr>
                                        <p:cTn id="27" dur="1000"/>
                                        <p:tgtEl>
                                          <p:spTgt spid="4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7"/>
                                        </p:tgtEl>
                                        <p:attrNameLst>
                                          <p:attrName>style.visibility</p:attrName>
                                        </p:attrNameLst>
                                      </p:cBhvr>
                                      <p:to>
                                        <p:strVal val="visible"/>
                                      </p:to>
                                    </p:set>
                                    <p:animEffect transition="in" filter="fade">
                                      <p:cBhvr>
                                        <p:cTn id="32" dur="1000"/>
                                        <p:tgtEl>
                                          <p:spTgt spid="4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7"/>
                                        </p:tgtEl>
                                        <p:attrNameLst>
                                          <p:attrName>style.visibility</p:attrName>
                                        </p:attrNameLst>
                                      </p:cBhvr>
                                      <p:to>
                                        <p:strVal val="visible"/>
                                      </p:to>
                                    </p:set>
                                    <p:animEffect transition="in" filter="fade">
                                      <p:cBhvr>
                                        <p:cTn id="37" dur="10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Shape 446"/>
          <p:cNvSpPr txBox="1"/>
          <p:nvPr/>
        </p:nvSpPr>
        <p:spPr>
          <a:xfrm>
            <a:off x="311500" y="275275"/>
            <a:ext cx="8490300" cy="5505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2"/>
              </a:buClr>
              <a:buSzPct val="25000"/>
              <a:buFont typeface="Open Sans"/>
              <a:buNone/>
            </a:pPr>
            <a:r>
              <a:rPr lang="en" sz="3000" b="1">
                <a:solidFill>
                  <a:schemeClr val="dk2"/>
                </a:solidFill>
                <a:latin typeface="Open Sans"/>
                <a:ea typeface="Open Sans"/>
                <a:cs typeface="Open Sans"/>
                <a:sym typeface="Open Sans"/>
              </a:rPr>
              <a:t>SCM Poller - Core</a:t>
            </a:r>
          </a:p>
        </p:txBody>
      </p:sp>
      <p:sp>
        <p:nvSpPr>
          <p:cNvPr id="447" name="Shape 447"/>
          <p:cNvSpPr txBox="1"/>
          <p:nvPr/>
        </p:nvSpPr>
        <p:spPr>
          <a:xfrm>
            <a:off x="311500" y="825775"/>
            <a:ext cx="8490300" cy="4286099"/>
          </a:xfrm>
          <a:prstGeom prst="rect">
            <a:avLst/>
          </a:prstGeom>
        </p:spPr>
        <p:txBody>
          <a:bodyPr lIns="91425" tIns="91425" rIns="91425" bIns="91425" anchor="t" anchorCtr="0">
            <a:noAutofit/>
          </a:bodyPr>
          <a:lstStyle/>
          <a:p>
            <a:pPr lvl="0" rtl="0">
              <a:spcBef>
                <a:spcPts val="0"/>
              </a:spcBef>
              <a:buNone/>
            </a:pPr>
            <a:r>
              <a:rPr lang="en-US" sz="1200" dirty="0" smtClean="0">
                <a:solidFill>
                  <a:schemeClr val="dk1"/>
                </a:solidFill>
                <a:latin typeface="Courier New"/>
                <a:ea typeface="Courier New"/>
                <a:cs typeface="Courier New"/>
                <a:sym typeface="Courier New"/>
              </a:rPr>
              <a:t>public </a:t>
            </a:r>
            <a:r>
              <a:rPr lang="en" sz="1200" dirty="0" smtClean="0">
                <a:solidFill>
                  <a:schemeClr val="dk1"/>
                </a:solidFill>
                <a:latin typeface="Courier New"/>
                <a:ea typeface="Courier New"/>
                <a:cs typeface="Courier New"/>
                <a:sym typeface="Courier New"/>
              </a:rPr>
              <a:t>interface </a:t>
            </a:r>
            <a:r>
              <a:rPr lang="en" sz="1200" b="1" dirty="0">
                <a:solidFill>
                  <a:schemeClr val="dk1"/>
                </a:solidFill>
                <a:latin typeface="Courier New"/>
                <a:ea typeface="Courier New"/>
                <a:cs typeface="Courier New"/>
                <a:sym typeface="Courier New"/>
              </a:rPr>
              <a:t>SCMMaterial</a:t>
            </a:r>
            <a:r>
              <a:rPr lang="en" sz="1200" dirty="0">
                <a:solidFill>
                  <a:schemeClr val="dk1"/>
                </a:solidFill>
                <a:latin typeface="Courier New"/>
                <a:ea typeface="Courier New"/>
                <a:cs typeface="Courier New"/>
                <a:sym typeface="Courier New"/>
              </a:rPr>
              <a:t> {</a:t>
            </a:r>
          </a:p>
          <a:p>
            <a:pPr lvl="0" rtl="0">
              <a:spcBef>
                <a:spcPts val="0"/>
              </a:spcBef>
              <a:buNone/>
            </a:pPr>
            <a:r>
              <a:rPr lang="en" sz="1200" dirty="0">
                <a:solidFill>
                  <a:schemeClr val="dk1"/>
                </a:solidFill>
                <a:latin typeface="Courier New"/>
                <a:ea typeface="Courier New"/>
                <a:cs typeface="Courier New"/>
                <a:sym typeface="Courier New"/>
              </a:rPr>
              <a:t>	public String </a:t>
            </a:r>
            <a:r>
              <a:rPr lang="en" sz="1200" u="sng" dirty="0">
                <a:solidFill>
                  <a:schemeClr val="dk1"/>
                </a:solidFill>
                <a:latin typeface="Courier New"/>
                <a:ea typeface="Courier New"/>
                <a:cs typeface="Courier New"/>
                <a:sym typeface="Courier New"/>
              </a:rPr>
              <a:t>getFingerprint</a:t>
            </a:r>
            <a:r>
              <a:rPr lang="en" sz="1200" dirty="0">
                <a:solidFill>
                  <a:schemeClr val="dk1"/>
                </a:solidFill>
                <a:latin typeface="Courier New"/>
                <a:ea typeface="Courier New"/>
                <a:cs typeface="Courier New"/>
                <a:sym typeface="Courier New"/>
              </a:rPr>
              <a:t>();</a:t>
            </a:r>
          </a:p>
          <a:p>
            <a:pPr lvl="0" rtl="0">
              <a:spcBef>
                <a:spcPts val="0"/>
              </a:spcBef>
              <a:buNone/>
            </a:pPr>
            <a:endParaRPr sz="1200" dirty="0">
              <a:solidFill>
                <a:schemeClr val="dk1"/>
              </a:solidFill>
              <a:latin typeface="Courier New"/>
              <a:ea typeface="Courier New"/>
              <a:cs typeface="Courier New"/>
              <a:sym typeface="Courier New"/>
            </a:endParaRPr>
          </a:p>
          <a:p>
            <a:pPr lvl="0" rtl="0">
              <a:spcBef>
                <a:spcPts val="0"/>
              </a:spcBef>
              <a:buNone/>
            </a:pPr>
            <a:r>
              <a:rPr lang="en" sz="1200" dirty="0">
                <a:solidFill>
                  <a:schemeClr val="dk1"/>
                </a:solidFill>
                <a:latin typeface="Courier New"/>
                <a:ea typeface="Courier New"/>
                <a:cs typeface="Courier New"/>
                <a:sym typeface="Courier New"/>
              </a:rPr>
              <a:t>	public </a:t>
            </a:r>
            <a:r>
              <a:rPr lang="en" sz="1200" dirty="0" smtClean="0">
                <a:solidFill>
                  <a:schemeClr val="dk1"/>
                </a:solidFill>
                <a:latin typeface="Courier New"/>
                <a:ea typeface="Courier New"/>
                <a:cs typeface="Courier New"/>
                <a:sym typeface="Courier New"/>
              </a:rPr>
              <a:t>Modification </a:t>
            </a:r>
            <a:r>
              <a:rPr lang="en" sz="1200" u="sng" dirty="0">
                <a:solidFill>
                  <a:schemeClr val="dk1"/>
                </a:solidFill>
                <a:latin typeface="Courier New"/>
                <a:ea typeface="Courier New"/>
                <a:cs typeface="Courier New"/>
                <a:sym typeface="Courier New"/>
              </a:rPr>
              <a:t>latestModification</a:t>
            </a:r>
            <a:r>
              <a:rPr lang="en" sz="1200" dirty="0">
                <a:solidFill>
                  <a:schemeClr val="dk1"/>
                </a:solidFill>
                <a:latin typeface="Courier New"/>
                <a:ea typeface="Courier New"/>
                <a:cs typeface="Courier New"/>
                <a:sym typeface="Courier New"/>
              </a:rPr>
              <a:t>();</a:t>
            </a:r>
          </a:p>
          <a:p>
            <a:pPr lvl="0" rtl="0">
              <a:spcBef>
                <a:spcPts val="0"/>
              </a:spcBef>
              <a:buNone/>
            </a:pPr>
            <a:endParaRPr sz="1200" dirty="0">
              <a:solidFill>
                <a:schemeClr val="dk1"/>
              </a:solidFill>
              <a:latin typeface="Courier New"/>
              <a:ea typeface="Courier New"/>
              <a:cs typeface="Courier New"/>
              <a:sym typeface="Courier New"/>
            </a:endParaRPr>
          </a:p>
          <a:p>
            <a:pPr lvl="0" rtl="0">
              <a:spcBef>
                <a:spcPts val="0"/>
              </a:spcBef>
              <a:buNone/>
            </a:pPr>
            <a:r>
              <a:rPr lang="en" sz="1200" dirty="0">
                <a:solidFill>
                  <a:schemeClr val="dk1"/>
                </a:solidFill>
                <a:latin typeface="Courier New"/>
                <a:ea typeface="Courier New"/>
                <a:cs typeface="Courier New"/>
                <a:sym typeface="Courier New"/>
              </a:rPr>
              <a:t>	public List&lt;Modification&gt; </a:t>
            </a:r>
            <a:r>
              <a:rPr lang="en" sz="1200" u="sng" dirty="0">
                <a:solidFill>
                  <a:schemeClr val="dk1"/>
                </a:solidFill>
                <a:latin typeface="Courier New"/>
                <a:ea typeface="Courier New"/>
                <a:cs typeface="Courier New"/>
                <a:sym typeface="Courier New"/>
              </a:rPr>
              <a:t>modificationsSince</a:t>
            </a:r>
            <a:r>
              <a:rPr lang="en" sz="1200" dirty="0">
                <a:solidFill>
                  <a:schemeClr val="dk1"/>
                </a:solidFill>
                <a:latin typeface="Courier New"/>
                <a:ea typeface="Courier New"/>
                <a:cs typeface="Courier New"/>
                <a:sym typeface="Courier New"/>
              </a:rPr>
              <a:t>(Revision revision);</a:t>
            </a:r>
          </a:p>
          <a:p>
            <a:pPr lvl="0" rtl="0">
              <a:spcBef>
                <a:spcPts val="0"/>
              </a:spcBef>
              <a:buNone/>
            </a:pPr>
            <a:endParaRPr sz="1200" dirty="0">
              <a:solidFill>
                <a:schemeClr val="dk1"/>
              </a:solidFill>
              <a:latin typeface="Courier New"/>
              <a:ea typeface="Courier New"/>
              <a:cs typeface="Courier New"/>
              <a:sym typeface="Courier New"/>
            </a:endParaRPr>
          </a:p>
          <a:p>
            <a:pPr lvl="0" rtl="0">
              <a:spcBef>
                <a:spcPts val="0"/>
              </a:spcBef>
              <a:buNone/>
            </a:pPr>
            <a:r>
              <a:rPr lang="en" sz="1200" dirty="0">
                <a:solidFill>
                  <a:schemeClr val="dk1"/>
                </a:solidFill>
                <a:latin typeface="Courier New"/>
                <a:ea typeface="Courier New"/>
                <a:cs typeface="Courier New"/>
                <a:sym typeface="Courier New"/>
              </a:rPr>
              <a:t>	public ValidationBean </a:t>
            </a:r>
            <a:r>
              <a:rPr lang="en" sz="1200" u="sng" dirty="0">
                <a:solidFill>
                  <a:schemeClr val="dk1"/>
                </a:solidFill>
                <a:latin typeface="Courier New"/>
                <a:ea typeface="Courier New"/>
                <a:cs typeface="Courier New"/>
                <a:sym typeface="Courier New"/>
              </a:rPr>
              <a:t>checkConnection</a:t>
            </a:r>
            <a:r>
              <a:rPr lang="en" sz="1200" dirty="0">
                <a:solidFill>
                  <a:schemeClr val="dk1"/>
                </a:solidFill>
                <a:latin typeface="Courier New"/>
                <a:ea typeface="Courier New"/>
                <a:cs typeface="Courier New"/>
                <a:sym typeface="Courier New"/>
              </a:rPr>
              <a:t>();</a:t>
            </a:r>
          </a:p>
          <a:p>
            <a:pPr lvl="0" rtl="0">
              <a:spcBef>
                <a:spcPts val="0"/>
              </a:spcBef>
              <a:buNone/>
            </a:pPr>
            <a:endParaRPr sz="1200" dirty="0">
              <a:solidFill>
                <a:schemeClr val="dk1"/>
              </a:solidFill>
              <a:latin typeface="Courier New"/>
              <a:ea typeface="Courier New"/>
              <a:cs typeface="Courier New"/>
              <a:sym typeface="Courier New"/>
            </a:endParaRPr>
          </a:p>
          <a:p>
            <a:pPr lvl="0" rtl="0">
              <a:spcBef>
                <a:spcPts val="0"/>
              </a:spcBef>
              <a:buNone/>
            </a:pPr>
            <a:r>
              <a:rPr lang="en" sz="1200" dirty="0">
                <a:solidFill>
                  <a:schemeClr val="dk1"/>
                </a:solidFill>
                <a:latin typeface="Courier New"/>
                <a:ea typeface="Courier New"/>
                <a:cs typeface="Courier New"/>
                <a:sym typeface="Courier New"/>
              </a:rPr>
              <a:t>	public void </a:t>
            </a:r>
            <a:r>
              <a:rPr lang="en" sz="1200" u="sng" dirty="0">
                <a:solidFill>
                  <a:schemeClr val="dk1"/>
                </a:solidFill>
                <a:latin typeface="Courier New"/>
                <a:ea typeface="Courier New"/>
                <a:cs typeface="Courier New"/>
                <a:sym typeface="Courier New"/>
              </a:rPr>
              <a:t>updateTo</a:t>
            </a:r>
            <a:r>
              <a:rPr lang="en" sz="1200" dirty="0">
                <a:solidFill>
                  <a:schemeClr val="dk1"/>
                </a:solidFill>
                <a:latin typeface="Courier New"/>
                <a:ea typeface="Courier New"/>
                <a:cs typeface="Courier New"/>
                <a:sym typeface="Courier New"/>
              </a:rPr>
              <a:t>(Revision revision);</a:t>
            </a:r>
          </a:p>
          <a:p>
            <a:pPr lvl="0" rtl="0">
              <a:spcBef>
                <a:spcPts val="0"/>
              </a:spcBef>
              <a:buNone/>
            </a:pPr>
            <a:r>
              <a:rPr lang="en" sz="1200" dirty="0">
                <a:solidFill>
                  <a:schemeClr val="dk1"/>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2115</Words>
  <Application>Microsoft Macintosh PowerPoint</Application>
  <PresentationFormat>On-screen Show (16:9)</PresentationFormat>
  <Paragraphs>334</Paragraphs>
  <Slides>30</Slides>
  <Notes>30</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simple-light</vt:lpstr>
      <vt:lpstr>simple-light</vt:lpstr>
      <vt:lpstr>DEVELOPING GO</vt:lpstr>
      <vt:lpstr>JOB OF GO</vt:lpstr>
      <vt:lpstr>PowerPoint Presentation</vt:lpstr>
      <vt:lpstr>PowerPoint Presentation</vt:lpstr>
      <vt:lpstr>ARCHITECTURE</vt:lpstr>
      <vt:lpstr>SUBSYSTEMS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 STACK</vt:lpstr>
      <vt:lpstr>PowerPoint Presentation</vt:lpstr>
      <vt:lpstr>PowerPoint Presentation</vt:lpstr>
      <vt:lpstr>HANDS-ON WITH  GO CODEBASE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GO</dc:title>
  <cp:lastModifiedBy>Srinivas Upadhya</cp:lastModifiedBy>
  <cp:revision>19</cp:revision>
  <dcterms:modified xsi:type="dcterms:W3CDTF">2014-10-27T10:50:10Z</dcterms:modified>
</cp:coreProperties>
</file>