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E4692-9408-4B3A-B018-82E8BF82AF3A}" type="datetimeFigureOut">
              <a:rPr lang="en-US" smtClean="0"/>
              <a:t>12/28/2024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47F17-4376-4216-AD9C-AE19B455D54E}" type="slidenum">
              <a:rPr lang="en-US" smtClean="0"/>
              <a:t>‹#›</a:t>
            </a:fld>
            <a:endParaRPr lang="en-US"/>
          </a:p>
        </p:txBody>
      </p:sp>
    </p:spTree>
    <p:extLst>
      <p:ext uri="{BB962C8B-B14F-4D97-AF65-F5344CB8AC3E}">
        <p14:creationId xmlns:p14="http://schemas.microsoft.com/office/powerpoint/2010/main" val="347115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047F17-4376-4216-AD9C-AE19B455D54E}" type="slidenum">
              <a:rPr lang="en-US" smtClean="0"/>
              <a:t>1</a:t>
            </a:fld>
            <a:endParaRPr lang="en-US"/>
          </a:p>
        </p:txBody>
      </p:sp>
    </p:spTree>
    <p:extLst>
      <p:ext uri="{BB962C8B-B14F-4D97-AF65-F5344CB8AC3E}">
        <p14:creationId xmlns:p14="http://schemas.microsoft.com/office/powerpoint/2010/main" val="245095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12/28/2024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4050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12/28/2024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0766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12/28/2024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4565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12/28/2024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7985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12/28/2024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441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12/28/2024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3083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12/28/2024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538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12/28/2024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9408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12/28/2024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0879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12/28/2024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449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12/28/2024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1703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12/28/2024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4746449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oracle.com/universit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11FBDEF-9CA1-495E-A9FA-E912D5145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6FC56-942B-CF37-D1D2-18CB92B38A58}"/>
              </a:ext>
            </a:extLst>
          </p:cNvPr>
          <p:cNvSpPr>
            <a:spLocks noGrp="1"/>
          </p:cNvSpPr>
          <p:nvPr>
            <p:ph type="title"/>
          </p:nvPr>
        </p:nvSpPr>
        <p:spPr>
          <a:xfrm>
            <a:off x="-1" y="3449988"/>
            <a:ext cx="5410199" cy="251154"/>
          </a:xfrm>
        </p:spPr>
        <p:txBody>
          <a:bodyPr vert="horz" lIns="91440" tIns="45720" rIns="91440" bIns="45720" rtlCol="0" anchor="b">
            <a:normAutofit fontScale="90000"/>
          </a:bodyPr>
          <a:lstStyle/>
          <a:p>
            <a:pPr algn="l">
              <a:spcAft>
                <a:spcPts val="800"/>
              </a:spcAft>
            </a:pPr>
            <a:br>
              <a:rPr lang="en-US" sz="1200" cap="all" spc="300" dirty="0">
                <a:solidFill>
                  <a:schemeClr val="tx1"/>
                </a:solidFill>
                <a:latin typeface="Times New Roman" panose="02020603050405020304" pitchFamily="18" charset="0"/>
                <a:cs typeface="Times New Roman" panose="02020603050405020304" pitchFamily="18" charset="0"/>
              </a:rPr>
            </a:br>
            <a:br>
              <a:rPr lang="en-US" sz="1200" cap="all" spc="300" dirty="0">
                <a:solidFill>
                  <a:schemeClr val="tx1"/>
                </a:solidFill>
                <a:latin typeface="Times New Roman" panose="02020603050405020304" pitchFamily="18" charset="0"/>
                <a:cs typeface="Times New Roman" panose="02020603050405020304" pitchFamily="18" charset="0"/>
              </a:rPr>
            </a:br>
            <a:endParaRPr lang="en-US" sz="1200" kern="1200" cap="all" spc="300" baseline="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0D3B65-0EC6-2D14-191E-5FDE927DD7CA}"/>
              </a:ext>
            </a:extLst>
          </p:cNvPr>
          <p:cNvSpPr>
            <a:spLocks noGrp="1"/>
          </p:cNvSpPr>
          <p:nvPr>
            <p:ph type="body" idx="1"/>
          </p:nvPr>
        </p:nvSpPr>
        <p:spPr>
          <a:xfrm>
            <a:off x="0" y="293130"/>
            <a:ext cx="5410198" cy="1470356"/>
          </a:xfrm>
        </p:spPr>
        <p:txBody>
          <a:bodyPr vert="horz" lIns="91440" tIns="45720" rIns="91440" bIns="45720" rtlCol="0">
            <a:normAutofit/>
          </a:bodyPr>
          <a:lstStyle/>
          <a:p>
            <a:endParaRPr lang="en-US" i="1" kern="1200" dirty="0">
              <a:solidFill>
                <a:schemeClr val="tx2"/>
              </a:solidFill>
              <a:latin typeface="+mj-lt"/>
              <a:ea typeface="+mn-ea"/>
              <a:cs typeface="+mn-cs"/>
            </a:endParaRPr>
          </a:p>
          <a:p>
            <a:r>
              <a:rPr lang="en-US" sz="2800" i="1" kern="1200" dirty="0">
                <a:solidFill>
                  <a:schemeClr val="tx1"/>
                </a:solidFill>
                <a:latin typeface="Times New Roman" panose="02020603050405020304" pitchFamily="18" charset="0"/>
                <a:cs typeface="Times New Roman" panose="02020603050405020304" pitchFamily="18" charset="0"/>
              </a:rPr>
              <a:t>Capital Asset Cost Management</a:t>
            </a:r>
          </a:p>
          <a:p>
            <a:endParaRPr lang="en-US" i="1" kern="1200" dirty="0">
              <a:solidFill>
                <a:schemeClr val="tx2"/>
              </a:solidFill>
              <a:latin typeface="+mj-lt"/>
              <a:ea typeface="+mn-ea"/>
              <a:cs typeface="+mn-cs"/>
            </a:endParaRPr>
          </a:p>
        </p:txBody>
      </p:sp>
      <p:sp>
        <p:nvSpPr>
          <p:cNvPr id="30" name="Rectangle 29">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Desk with productivity items">
            <a:extLst>
              <a:ext uri="{FF2B5EF4-FFF2-40B4-BE49-F238E27FC236}">
                <a16:creationId xmlns:a16="http://schemas.microsoft.com/office/drawing/2014/main" id="{B4AD9087-A0BD-6785-2AAE-EA5BBA09B6F3}"/>
              </a:ext>
            </a:extLst>
          </p:cNvPr>
          <p:cNvPicPr>
            <a:picLocks noChangeAspect="1"/>
          </p:cNvPicPr>
          <p:nvPr/>
        </p:nvPicPr>
        <p:blipFill>
          <a:blip r:embed="rId3"/>
          <a:srcRect l="27958" r="12708" b="-1"/>
          <a:stretch/>
        </p:blipFill>
        <p:spPr>
          <a:xfrm>
            <a:off x="6362696" y="685801"/>
            <a:ext cx="4876807" cy="5486399"/>
          </a:xfrm>
          <a:prstGeom prst="rect">
            <a:avLst/>
          </a:prstGeom>
        </p:spPr>
      </p:pic>
      <p:sp>
        <p:nvSpPr>
          <p:cNvPr id="6" name="TextBox 5">
            <a:extLst>
              <a:ext uri="{FF2B5EF4-FFF2-40B4-BE49-F238E27FC236}">
                <a16:creationId xmlns:a16="http://schemas.microsoft.com/office/drawing/2014/main" id="{20502FCC-BE40-211D-457B-8BC99E17BB92}"/>
              </a:ext>
            </a:extLst>
          </p:cNvPr>
          <p:cNvSpPr txBox="1"/>
          <p:nvPr/>
        </p:nvSpPr>
        <p:spPr>
          <a:xfrm>
            <a:off x="168727" y="1805785"/>
            <a:ext cx="5410199" cy="1872372"/>
          </a:xfrm>
          <a:prstGeom prst="rect">
            <a:avLst/>
          </a:prstGeom>
          <a:noFill/>
        </p:spPr>
        <p:txBody>
          <a:bodyPr wrap="square" rtlCol="0">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Asset management has defined three cost categories: Contract, Operations, and Maintenance. </a:t>
            </a:r>
          </a:p>
          <a:p>
            <a:pPr marL="0" marR="0">
              <a:lnSpc>
                <a:spcPct val="115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Each cost is further classified into three cost elements (Material, Labor, or Equipment):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4371424-B722-BC4A-4EC9-39E898231557}"/>
              </a:ext>
            </a:extLst>
          </p:cNvPr>
          <p:cNvSpPr txBox="1"/>
          <p:nvPr/>
        </p:nvSpPr>
        <p:spPr>
          <a:xfrm>
            <a:off x="168729" y="4286737"/>
            <a:ext cx="5072743" cy="1200329"/>
          </a:xfrm>
          <a:prstGeom prst="rect">
            <a:avLst/>
          </a:prstGeom>
          <a:noFill/>
        </p:spPr>
        <p:txBody>
          <a:bodyPr wrap="square" rtlCol="0">
            <a:spAutoFit/>
          </a:bodyPr>
          <a:lstStyle/>
          <a:p>
            <a:pPr marL="342900" marR="0" lvl="0" indent="-342900">
              <a:buSzPts val="1000"/>
              <a:buFont typeface="Symbol" panose="05050102010706020507" pitchFamily="18" charset="2"/>
              <a:buChar char=""/>
              <a:tabLst>
                <a:tab pos="3600450" algn="l"/>
              </a:tabLst>
            </a:pPr>
            <a:r>
              <a:rPr lang="en-US" i="1" dirty="0">
                <a:solidFill>
                  <a:srgbClr val="222222"/>
                </a:solidFill>
                <a:effectLst/>
                <a:latin typeface="Times New Roman" panose="02020603050405020304" pitchFamily="18" charset="0"/>
                <a:ea typeface="Times New Roman" panose="02020603050405020304" pitchFamily="18" charset="0"/>
              </a:rPr>
              <a:t>Material</a:t>
            </a:r>
            <a:r>
              <a:rPr lang="en-US" dirty="0">
                <a:solidFill>
                  <a:srgbClr val="222222"/>
                </a:solidFill>
                <a:effectLst/>
                <a:latin typeface="Times New Roman" panose="02020603050405020304" pitchFamily="18" charset="0"/>
                <a:ea typeface="Times New Roman" panose="02020603050405020304" pitchFamily="18" charset="0"/>
              </a:rPr>
              <a:t> - Costs from material transactions.</a:t>
            </a:r>
            <a:endParaRPr lang="en-US"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3600450" algn="l"/>
              </a:tabLst>
            </a:pPr>
            <a:r>
              <a:rPr lang="en-US" i="1" dirty="0">
                <a:solidFill>
                  <a:srgbClr val="222222"/>
                </a:solidFill>
                <a:effectLst/>
                <a:latin typeface="Times New Roman" panose="02020603050405020304" pitchFamily="18" charset="0"/>
                <a:ea typeface="Times New Roman" panose="02020603050405020304" pitchFamily="18" charset="0"/>
              </a:rPr>
              <a:t>Labor</a:t>
            </a:r>
            <a:r>
              <a:rPr lang="en-US" dirty="0">
                <a:solidFill>
                  <a:srgbClr val="222222"/>
                </a:solidFill>
                <a:effectLst/>
                <a:latin typeface="Times New Roman" panose="02020603050405020304" pitchFamily="18" charset="0"/>
                <a:ea typeface="Times New Roman" panose="02020603050405020304" pitchFamily="18" charset="0"/>
              </a:rPr>
              <a:t> - Costs from labor resource transactions.</a:t>
            </a:r>
            <a:endParaRPr lang="en-US"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3600450" algn="l"/>
              </a:tabLst>
            </a:pPr>
            <a:r>
              <a:rPr lang="en-US" i="1" dirty="0">
                <a:solidFill>
                  <a:srgbClr val="222222"/>
                </a:solidFill>
                <a:effectLst/>
                <a:latin typeface="Times New Roman" panose="02020603050405020304" pitchFamily="18" charset="0"/>
                <a:ea typeface="Times New Roman" panose="02020603050405020304" pitchFamily="18" charset="0"/>
              </a:rPr>
              <a:t>Equipment</a:t>
            </a:r>
            <a:r>
              <a:rPr lang="en-US" dirty="0">
                <a:solidFill>
                  <a:srgbClr val="222222"/>
                </a:solidFill>
                <a:effectLst/>
                <a:latin typeface="Times New Roman" panose="02020603050405020304" pitchFamily="18" charset="0"/>
                <a:ea typeface="Times New Roman" panose="02020603050405020304" pitchFamily="18" charset="0"/>
              </a:rPr>
              <a:t> - Costs from equipment resource transactions.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790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129AE00-6D8C-41D7-8B33-B44A25E0D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9E793DA-F1DD-4288-A72D-1AFC134DB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EB53A-1E07-199D-C7E4-E59BC9134B74}"/>
              </a:ext>
            </a:extLst>
          </p:cNvPr>
          <p:cNvSpPr>
            <a:spLocks noGrp="1"/>
          </p:cNvSpPr>
          <p:nvPr>
            <p:ph type="title"/>
          </p:nvPr>
        </p:nvSpPr>
        <p:spPr>
          <a:xfrm>
            <a:off x="1371600" y="948060"/>
            <a:ext cx="6096000" cy="925620"/>
          </a:xfrm>
        </p:spPr>
        <p:txBody>
          <a:bodyPr vert="horz" lIns="91440" tIns="45720" rIns="91440" bIns="45720" rtlCol="0" anchor="b">
            <a:normAutofit/>
          </a:bodyPr>
          <a:lstStyle/>
          <a:p>
            <a:pPr algn="ctr"/>
            <a:r>
              <a:rPr lang="en-US" kern="1200" cap="all" spc="300" baseline="0" dirty="0">
                <a:solidFill>
                  <a:schemeClr val="tx2"/>
                </a:solidFill>
                <a:latin typeface="+mj-lt"/>
                <a:ea typeface="+mj-ea"/>
                <a:cs typeface="+mj-cs"/>
              </a:rPr>
              <a:t> </a:t>
            </a:r>
          </a:p>
        </p:txBody>
      </p:sp>
      <p:sp>
        <p:nvSpPr>
          <p:cNvPr id="25" name="TextBox 24">
            <a:extLst>
              <a:ext uri="{FF2B5EF4-FFF2-40B4-BE49-F238E27FC236}">
                <a16:creationId xmlns:a16="http://schemas.microsoft.com/office/drawing/2014/main" id="{F15B14F1-2940-6E8D-5DF0-FA9204A89EDB}"/>
              </a:ext>
            </a:extLst>
          </p:cNvPr>
          <p:cNvSpPr txBox="1"/>
          <p:nvPr/>
        </p:nvSpPr>
        <p:spPr>
          <a:xfrm>
            <a:off x="685800" y="685799"/>
            <a:ext cx="7467600" cy="5486399"/>
          </a:xfrm>
          <a:prstGeom prst="rect">
            <a:avLst/>
          </a:prstGeom>
        </p:spPr>
        <p:txBody>
          <a:bodyPr vert="horz" lIns="91440" tIns="45720" rIns="91440" bIns="45720" rtlCol="0">
            <a:normAutofit fontScale="92500"/>
          </a:bodyPr>
          <a:lstStyle/>
          <a:p>
            <a:pPr marR="0" algn="ctr">
              <a:lnSpc>
                <a:spcPct val="90000"/>
              </a:lnSpc>
              <a:spcAft>
                <a:spcPts val="800"/>
              </a:spcAft>
              <a:buSzPct val="70000"/>
            </a:pP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US" b="1"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Summary and Conclusion</a:t>
            </a:r>
            <a:endParaRPr lang="en-US" dirty="0">
              <a:solidFill>
                <a:schemeClr val="tx2"/>
              </a:solidFill>
              <a:effectLst/>
              <a:latin typeface="Times New Roman" panose="02020603050405020304" pitchFamily="18" charset="0"/>
              <a:cs typeface="Times New Roman" panose="02020603050405020304" pitchFamily="18" charset="0"/>
            </a:endParaRPr>
          </a:p>
          <a:p>
            <a:pPr marR="0">
              <a:lnSpc>
                <a:spcPct val="90000"/>
              </a:lnSpc>
              <a:spcAft>
                <a:spcPts val="800"/>
              </a:spcAft>
              <a:buSzPct val="70000"/>
            </a:pP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endParaRPr lang="en-US" dirty="0">
              <a:solidFill>
                <a:schemeClr val="tx2"/>
              </a:solidFill>
              <a:effectLst/>
              <a:latin typeface="Times New Roman" panose="02020603050405020304" pitchFamily="18" charset="0"/>
              <a:cs typeface="Times New Roman" panose="02020603050405020304" pitchFamily="18" charset="0"/>
            </a:endParaRPr>
          </a:p>
          <a:p>
            <a:pPr marR="0">
              <a:lnSpc>
                <a:spcPct val="90000"/>
              </a:lnSpc>
              <a:spcAft>
                <a:spcPts val="800"/>
              </a:spcAft>
              <a:buSzPct val="70000"/>
            </a:pP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This asset cost management project process involves identifying and creating an asset, allocating cost to the appropriate project, and reviewing a scope of relevant information from system for diagnosis and  analysis, for which </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will based on the </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departmental cost allocation rules.</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An</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illustration of  ten</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-slide </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procedure ensures accuracy and compliance, supporting effective asset management.</a:t>
            </a:r>
            <a:endParaRPr lang="en-US" dirty="0">
              <a:solidFill>
                <a:schemeClr val="tx2"/>
              </a:solidFill>
              <a:effectLst/>
              <a:latin typeface="Times New Roman" panose="02020603050405020304" pitchFamily="18" charset="0"/>
              <a:cs typeface="Times New Roman" panose="02020603050405020304" pitchFamily="18" charset="0"/>
            </a:endParaRPr>
          </a:p>
          <a:p>
            <a:pPr marR="0">
              <a:lnSpc>
                <a:spcPct val="90000"/>
              </a:lnSpc>
              <a:spcAft>
                <a:spcPts val="800"/>
              </a:spcAft>
              <a:buSzPct val="70000"/>
            </a:pP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p>
          <a:p>
            <a:pPr marR="0">
              <a:lnSpc>
                <a:spcPct val="90000"/>
              </a:lnSpc>
              <a:spcAft>
                <a:spcPts val="800"/>
              </a:spcAft>
              <a:buSzPct val="70000"/>
            </a:pP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Diagram and informational guide provide throughout the long-term project work process play a critical role in enhancing well-understanding instruction. They offer clear insights into </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managing</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CIP tangible asset cost review</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and adjusting costing project from start to finish, making a  complex workflow easy to navigat</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e all relevant information.</a:t>
            </a:r>
          </a:p>
          <a:p>
            <a:pPr marR="0">
              <a:lnSpc>
                <a:spcPct val="90000"/>
              </a:lnSpc>
              <a:spcAft>
                <a:spcPts val="800"/>
              </a:spcAft>
              <a:buSzPct val="70000"/>
            </a:pPr>
            <a:endParaRPr lang="en-US" dirty="0">
              <a:solidFill>
                <a:schemeClr val="tx2"/>
              </a:solidFill>
              <a:effectLst/>
              <a:latin typeface="Times New Roman" panose="02020603050405020304" pitchFamily="18" charset="0"/>
              <a:cs typeface="Times New Roman" panose="02020603050405020304" pitchFamily="18" charset="0"/>
            </a:endParaRPr>
          </a:p>
          <a:p>
            <a:pPr marR="0">
              <a:lnSpc>
                <a:spcPct val="90000"/>
              </a:lnSpc>
              <a:spcAft>
                <a:spcPts val="800"/>
              </a:spcAft>
              <a:buSzPct val="70000"/>
            </a:pP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Implementing this process promotes operational efficiency in monitoring costing project activities</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and enables</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continuous improvement </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to</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address potential challenges, such as data hidden information gap caused by ERP system restriction on viewing target information</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I suggest writing code to query from the factual data sources within Oracle database. Overall, this approach supports a well-informed, efficient method for  all </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asset transaction</a:t>
            </a:r>
            <a:r>
              <a:rPr lang="en-US" dirty="0">
                <a:ln>
                  <a:noFill/>
                </a:ln>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analyses and</a:t>
            </a:r>
            <a:r>
              <a:rPr lang="en-US" dirty="0">
                <a:solidFill>
                  <a:schemeClr val="tx2"/>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managements.</a:t>
            </a:r>
            <a:endParaRPr lang="en-US" dirty="0">
              <a:solidFill>
                <a:schemeClr val="tx2"/>
              </a:solidFill>
              <a:effectLst/>
              <a:latin typeface="Times New Roman" panose="02020603050405020304" pitchFamily="18" charset="0"/>
              <a:cs typeface="Times New Roman" panose="02020603050405020304" pitchFamily="18" charset="0"/>
            </a:endParaRPr>
          </a:p>
        </p:txBody>
      </p:sp>
      <p:pic>
        <p:nvPicPr>
          <p:cNvPr id="9" name="Picture 8" descr="Digital financial graph">
            <a:extLst>
              <a:ext uri="{FF2B5EF4-FFF2-40B4-BE49-F238E27FC236}">
                <a16:creationId xmlns:a16="http://schemas.microsoft.com/office/drawing/2014/main" id="{7740CFAE-B828-5FBD-60F6-8CC99FA49726}"/>
              </a:ext>
            </a:extLst>
          </p:cNvPr>
          <p:cNvPicPr>
            <a:picLocks noChangeAspect="1"/>
          </p:cNvPicPr>
          <p:nvPr/>
        </p:nvPicPr>
        <p:blipFill>
          <a:blip r:embed="rId2"/>
          <a:srcRect l="37337" r="27832"/>
          <a:stretch/>
        </p:blipFill>
        <p:spPr>
          <a:xfrm>
            <a:off x="8153400" y="685800"/>
            <a:ext cx="3397211" cy="5486400"/>
          </a:xfrm>
          <a:prstGeom prst="rect">
            <a:avLst/>
          </a:prstGeom>
        </p:spPr>
      </p:pic>
    </p:spTree>
    <p:extLst>
      <p:ext uri="{BB962C8B-B14F-4D97-AF65-F5344CB8AC3E}">
        <p14:creationId xmlns:p14="http://schemas.microsoft.com/office/powerpoint/2010/main" val="189122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8C26EE-D9B7-5593-C22E-43803B03762E}"/>
              </a:ext>
            </a:extLst>
          </p:cNvPr>
          <p:cNvSpPr txBox="1"/>
          <p:nvPr/>
        </p:nvSpPr>
        <p:spPr>
          <a:xfrm>
            <a:off x="130628" y="377062"/>
            <a:ext cx="11930743" cy="646331"/>
          </a:xfrm>
          <a:prstGeom prst="rect">
            <a:avLst/>
          </a:prstGeom>
          <a:noFill/>
        </p:spPr>
        <p:txBody>
          <a:bodyPr wrap="square" rtlCol="0">
            <a:spAutoFit/>
          </a:bodyPr>
          <a:lstStyle/>
          <a:p>
            <a:r>
              <a:rPr lang="en-US"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t>Below is a diagram of the “Capital Projects Processing Flow,” which illustrates the system's information flow from purchasing (AP), asset creation, </a:t>
            </a: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t>costing project</a:t>
            </a:r>
            <a:r>
              <a:rPr lang="en-US"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t>, and adjustments (if costs are incorrectly attributed) through to the General Ledger (GL):</a:t>
            </a:r>
            <a:endParaRPr lang="en-US" dirty="0">
              <a:latin typeface="Times New Roman" panose="02020603050405020304" pitchFamily="18" charset="0"/>
              <a:cs typeface="Times New Roman" panose="02020603050405020304" pitchFamily="18" charset="0"/>
            </a:endParaRPr>
          </a:p>
        </p:txBody>
      </p:sp>
      <p:pic>
        <p:nvPicPr>
          <p:cNvPr id="5" name="Picture 4" descr="A diagram of a project">
            <a:extLst>
              <a:ext uri="{FF2B5EF4-FFF2-40B4-BE49-F238E27FC236}">
                <a16:creationId xmlns:a16="http://schemas.microsoft.com/office/drawing/2014/main" id="{29B14803-945E-BF85-E3EE-93D0911D90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757" y="1349964"/>
            <a:ext cx="11370129" cy="5246779"/>
          </a:xfrm>
          <a:prstGeom prst="rect">
            <a:avLst/>
          </a:prstGeom>
          <a:noFill/>
          <a:ln>
            <a:noFill/>
          </a:ln>
        </p:spPr>
      </p:pic>
    </p:spTree>
    <p:extLst>
      <p:ext uri="{BB962C8B-B14F-4D97-AF65-F5344CB8AC3E}">
        <p14:creationId xmlns:p14="http://schemas.microsoft.com/office/powerpoint/2010/main" val="140242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FC693-7C7C-D915-1E80-C952F501D8A5}"/>
              </a:ext>
            </a:extLst>
          </p:cNvPr>
          <p:cNvSpPr txBox="1"/>
          <p:nvPr/>
        </p:nvSpPr>
        <p:spPr>
          <a:xfrm>
            <a:off x="250371" y="261257"/>
            <a:ext cx="11440886" cy="392672"/>
          </a:xfrm>
          <a:prstGeom prst="rect">
            <a:avLst/>
          </a:prstGeom>
          <a:noFill/>
        </p:spPr>
        <p:txBody>
          <a:bodyPr wrap="square" rtlCol="0">
            <a:spAutoFit/>
          </a:bodyPr>
          <a:lstStyle/>
          <a:p>
            <a:pPr marL="0" marR="0">
              <a:lnSpc>
                <a:spcPct val="115000"/>
              </a:lnSpc>
              <a:spcBef>
                <a:spcPts val="1200"/>
              </a:spcBef>
              <a:spcAft>
                <a:spcPts val="600"/>
              </a:spcAft>
            </a:pPr>
            <a:r>
              <a:rPr lang="en-US" sz="1800" b="1" kern="0" dirty="0">
                <a:solidFill>
                  <a:srgbClr val="252525"/>
                </a:solidFill>
                <a:effectLst/>
                <a:latin typeface="Arial" panose="020B0604020202020204" pitchFamily="34" charset="0"/>
                <a:ea typeface="Times New Roman" panose="02020603050405020304" pitchFamily="18" charset="0"/>
                <a:cs typeface="Times New Roman" panose="02020603050405020304" pitchFamily="18" charset="0"/>
              </a:rPr>
              <a:t>Using Capital Projects to Create Capital Assets: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F6FE73A-2EE9-DE52-3850-91C66BD3C330}"/>
              </a:ext>
            </a:extLst>
          </p:cNvPr>
          <p:cNvSpPr txBox="1"/>
          <p:nvPr/>
        </p:nvSpPr>
        <p:spPr>
          <a:xfrm>
            <a:off x="0" y="653929"/>
            <a:ext cx="12017828" cy="2080698"/>
          </a:xfrm>
          <a:prstGeom prst="rect">
            <a:avLst/>
          </a:prstGeom>
          <a:noFill/>
        </p:spPr>
        <p:txBody>
          <a:bodyPr wrap="square" rtlCol="0">
            <a:spAutoFit/>
          </a:bodyPr>
          <a:lstStyle/>
          <a:p>
            <a:pPr marL="228600" marR="0">
              <a:lnSpc>
                <a:spcPct val="115000"/>
              </a:lnSpc>
              <a:spcAft>
                <a:spcPts val="800"/>
              </a:spcAft>
            </a:pPr>
            <a:r>
              <a:rPr lang="en-US" kern="1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For capital assets, specify how to capitalize  the long-term expense on each transaction charged to a capital project. Define and build capital assets in capital projects using information specified in the project work breakdown structure. By d</a:t>
            </a:r>
            <a:r>
              <a:rPr lang="en-US" kern="100" dirty="0">
                <a:solidFill>
                  <a:srgbClr val="222222"/>
                </a:solidFill>
                <a:latin typeface="Times New Roman" panose="02020603050405020304" pitchFamily="18" charset="0"/>
                <a:ea typeface="Aptos" panose="020B0004020202020204" pitchFamily="34" charset="0"/>
                <a:cs typeface="Times New Roman" panose="02020603050405020304" pitchFamily="18" charset="0"/>
              </a:rPr>
              <a:t>efining </a:t>
            </a:r>
            <a:r>
              <a:rPr lang="en-US" kern="1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asset grouping  levels and assign assets to the grouping levels to summarize the CIP costs for capitalization. Review capital project costs before and adjust after capitalization in case of an update in accounting systems. </a:t>
            </a: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marR="0">
              <a:lnSpc>
                <a:spcPct val="115000"/>
              </a:lnSpc>
              <a:spcAft>
                <a:spcPts val="800"/>
              </a:spcAft>
            </a:pPr>
            <a:r>
              <a:rPr lang="en-US" kern="1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 To define a CIP retirement adjustment asset for a capital project, enter asset information, such as the asset name, asset number, book value, asset category, and date placed in service or date retired.</a:t>
            </a: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054B34C-4BFB-871C-8A2B-9B0F2E42171C}"/>
              </a:ext>
            </a:extLst>
          </p:cNvPr>
          <p:cNvSpPr txBox="1"/>
          <p:nvPr/>
        </p:nvSpPr>
        <p:spPr>
          <a:xfrm>
            <a:off x="250371" y="2734627"/>
            <a:ext cx="11843658" cy="1029769"/>
          </a:xfrm>
          <a:prstGeom prst="rect">
            <a:avLst/>
          </a:prstGeom>
          <a:noFill/>
        </p:spPr>
        <p:txBody>
          <a:bodyPr wrap="square" rtlCol="0">
            <a:spAutoFit/>
          </a:bodyPr>
          <a:lstStyle/>
          <a:p>
            <a:pPr marL="342900" marR="0" lvl="0" indent="-342900">
              <a:lnSpc>
                <a:spcPct val="115000"/>
              </a:lnSpc>
              <a:buFont typeface="Symbol" panose="05050102010706020507" pitchFamily="18" charset="2"/>
              <a:buChar char=""/>
            </a:pPr>
            <a:r>
              <a:rPr lang="en-US" sz="1800" kern="1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Capture retirement costs in a capital project by recording cost of removal or retiring.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800" kern="1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To associate retirement costs with a group asset in Oracle Assets, create a retirement adjustment asset in the capital project and identify it with a specific group asset.</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57326555-5E98-58FA-6583-B7368A78C8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371" y="3764395"/>
            <a:ext cx="11691258" cy="2962976"/>
          </a:xfrm>
          <a:prstGeom prst="rect">
            <a:avLst/>
          </a:prstGeom>
          <a:noFill/>
          <a:ln>
            <a:noFill/>
          </a:ln>
        </p:spPr>
      </p:pic>
    </p:spTree>
    <p:extLst>
      <p:ext uri="{BB962C8B-B14F-4D97-AF65-F5344CB8AC3E}">
        <p14:creationId xmlns:p14="http://schemas.microsoft.com/office/powerpoint/2010/main" val="49636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DFB210-5893-76D8-06A1-B3724FBF17EA}"/>
              </a:ext>
            </a:extLst>
          </p:cNvPr>
          <p:cNvSpPr txBox="1"/>
          <p:nvPr/>
        </p:nvSpPr>
        <p:spPr>
          <a:xfrm>
            <a:off x="76200" y="0"/>
            <a:ext cx="12115800" cy="385042"/>
          </a:xfrm>
          <a:prstGeom prst="rect">
            <a:avLst/>
          </a:prstGeom>
          <a:noFill/>
        </p:spPr>
        <p:txBody>
          <a:bodyPr wrap="square" rtlCol="0">
            <a:spAutoFit/>
          </a:bodyPr>
          <a:lstStyle/>
          <a:p>
            <a:pPr marL="0" marR="0">
              <a:lnSpc>
                <a:spcPct val="115000"/>
              </a:lnSpc>
              <a:spcBef>
                <a:spcPts val="1200"/>
              </a:spcBef>
              <a:spcAft>
                <a:spcPts val="750"/>
              </a:spcAft>
            </a:pPr>
            <a:r>
              <a:rPr lang="en-US" sz="1800" kern="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Cost allocation to navigate the capital project window to</a:t>
            </a:r>
            <a:r>
              <a:rPr lang="en-US" sz="1800" kern="0" dirty="0">
                <a:ln>
                  <a:noFill/>
                </a:ln>
                <a:solidFill>
                  <a:srgbClr val="000000"/>
                </a:solidFill>
                <a:effectLst>
                  <a:outerShdw blurRad="38100" dist="19050" dir="2700000" algn="tl">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 </a:t>
            </a:r>
            <a:r>
              <a:rPr lang="en-US" sz="1800" kern="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capitalize CIP asset costs:</a:t>
            </a:r>
          </a:p>
        </p:txBody>
      </p:sp>
      <p:sp>
        <p:nvSpPr>
          <p:cNvPr id="3" name="TextBox 2">
            <a:extLst>
              <a:ext uri="{FF2B5EF4-FFF2-40B4-BE49-F238E27FC236}">
                <a16:creationId xmlns:a16="http://schemas.microsoft.com/office/drawing/2014/main" id="{90803499-BE6E-1536-B633-B0450B135A51}"/>
              </a:ext>
            </a:extLst>
          </p:cNvPr>
          <p:cNvSpPr txBox="1"/>
          <p:nvPr/>
        </p:nvSpPr>
        <p:spPr>
          <a:xfrm>
            <a:off x="76200" y="309181"/>
            <a:ext cx="12115800" cy="2263889"/>
          </a:xfrm>
          <a:prstGeom prst="rect">
            <a:avLst/>
          </a:prstGeom>
          <a:noFill/>
        </p:spPr>
        <p:txBody>
          <a:bodyPr wrap="square" rtlCol="0">
            <a:spAutoFit/>
          </a:bodyPr>
          <a:lstStyle/>
          <a:p>
            <a:pPr marL="342900" marR="0" lvl="0" indent="-342900">
              <a:lnSpc>
                <a:spcPct val="115000"/>
              </a:lnSpc>
              <a:spcBef>
                <a:spcPts val="1200"/>
              </a:spcBef>
              <a:spcAft>
                <a:spcPts val="750"/>
              </a:spcAft>
              <a:buFont typeface="Symbol" panose="05050102010706020507" pitchFamily="18" charset="2"/>
              <a:buChar char=""/>
            </a:pPr>
            <a:r>
              <a:rPr lang="en-US" sz="1800" kern="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Find the capital project in which assets place in public service by entering search criteria, such as estimated in service date, project name or number, project type, department code.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800" kern="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Costs are distributed based on the grouped CIP cost for each asset.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800" dirty="0">
                <a:solidFill>
                  <a:srgbClr val="222222"/>
                </a:solidFill>
                <a:effectLst/>
                <a:latin typeface="Times New Roman" panose="02020603050405020304" pitchFamily="18" charset="0"/>
                <a:ea typeface="Times New Roman" panose="02020603050405020304" pitchFamily="18" charset="0"/>
              </a:rPr>
              <a:t>The actual date of service or retirement date must fall in the current or a prior Oracle Assets accounting period.</a:t>
            </a:r>
            <a:endParaRPr lang="en-US" sz="1800" dirty="0">
              <a:effectLst/>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US" sz="1800" dirty="0">
                <a:solidFill>
                  <a:srgbClr val="222222"/>
                </a:solidFill>
                <a:effectLst/>
                <a:latin typeface="Times New Roman" panose="02020603050405020304" pitchFamily="18" charset="0"/>
                <a:ea typeface="Times New Roman" panose="02020603050405020304" pitchFamily="18" charset="0"/>
              </a:rPr>
              <a:t>A capital asset or retirement adjustment asset must be associated with the asset line.</a:t>
            </a:r>
            <a:endParaRPr lang="en-US" sz="1800" dirty="0">
              <a:effectLst/>
              <a:latin typeface="Times New Roman" panose="02020603050405020304" pitchFamily="18" charset="0"/>
              <a:ea typeface="Times New Roman" panose="02020603050405020304" pitchFamily="18" charset="0"/>
            </a:endParaRPr>
          </a:p>
          <a:p>
            <a:pPr marR="0" lvl="0">
              <a:lnSpc>
                <a:spcPct val="115000"/>
              </a:lnSpc>
              <a:spcBef>
                <a:spcPts val="1200"/>
              </a:spcBef>
              <a:spcAft>
                <a:spcPts val="750"/>
              </a:spcAft>
            </a:pPr>
            <a:r>
              <a:rPr lang="en-US" sz="1800" kern="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C</a:t>
            </a:r>
            <a:r>
              <a:rPr lang="en-US" sz="1800" b="1" dirty="0">
                <a:effectLst/>
                <a:latin typeface="Aptos" panose="020B0004020202020204" pitchFamily="34" charset="0"/>
                <a:ea typeface="Aptos" panose="020B0004020202020204" pitchFamily="34" charset="0"/>
                <a:cs typeface="Times New Roman" panose="02020603050405020304" pitchFamily="18" charset="0"/>
              </a:rPr>
              <a:t>apital Project Workflow:</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diagram of a project">
            <a:extLst>
              <a:ext uri="{FF2B5EF4-FFF2-40B4-BE49-F238E27FC236}">
                <a16:creationId xmlns:a16="http://schemas.microsoft.com/office/drawing/2014/main" id="{88D890BD-651A-6094-B425-59BA130E2F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086" y="2536371"/>
            <a:ext cx="11952515" cy="4209069"/>
          </a:xfrm>
          <a:prstGeom prst="rect">
            <a:avLst/>
          </a:prstGeom>
          <a:noFill/>
          <a:ln>
            <a:noFill/>
          </a:ln>
        </p:spPr>
      </p:pic>
    </p:spTree>
    <p:extLst>
      <p:ext uri="{BB962C8B-B14F-4D97-AF65-F5344CB8AC3E}">
        <p14:creationId xmlns:p14="http://schemas.microsoft.com/office/powerpoint/2010/main" val="349975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4D6D75-3BAB-6140-7A20-124092A06CFE}"/>
              </a:ext>
            </a:extLst>
          </p:cNvPr>
          <p:cNvSpPr txBox="1"/>
          <p:nvPr/>
        </p:nvSpPr>
        <p:spPr>
          <a:xfrm>
            <a:off x="141515" y="273707"/>
            <a:ext cx="11854542"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screenshot below of Oracle’s asset service and management module is from an older version, as referenced on </a:t>
            </a:r>
            <a:r>
              <a:rPr lang="en-US" dirty="0">
                <a:latin typeface="Times New Roman" panose="02020603050405020304" pitchFamily="18" charset="0"/>
                <a:cs typeface="Times New Roman" panose="02020603050405020304" pitchFamily="18" charset="0"/>
                <a:hlinkClick r:id="rId2"/>
              </a:rPr>
              <a:t>https://www.oracle.com/university/</a:t>
            </a:r>
            <a:r>
              <a:rPr lang="en-US" dirty="0">
                <a:latin typeface="Times New Roman" panose="02020603050405020304" pitchFamily="18" charset="0"/>
                <a:cs typeface="Times New Roman" panose="02020603050405020304" pitchFamily="18" charset="0"/>
              </a:rPr>
              <a:t>. However, the functions and applications are configured the same within the current insight systems.</a:t>
            </a:r>
          </a:p>
        </p:txBody>
      </p:sp>
      <p:sp>
        <p:nvSpPr>
          <p:cNvPr id="5" name="TextBox 4">
            <a:extLst>
              <a:ext uri="{FF2B5EF4-FFF2-40B4-BE49-F238E27FC236}">
                <a16:creationId xmlns:a16="http://schemas.microsoft.com/office/drawing/2014/main" id="{5B829288-E070-DCEC-821E-A102B4F3A624}"/>
              </a:ext>
            </a:extLst>
          </p:cNvPr>
          <p:cNvSpPr txBox="1"/>
          <p:nvPr/>
        </p:nvSpPr>
        <p:spPr>
          <a:xfrm>
            <a:off x="141515" y="1197037"/>
            <a:ext cx="11854542" cy="392993"/>
          </a:xfrm>
          <a:prstGeom prst="rect">
            <a:avLst/>
          </a:prstGeom>
          <a:noFill/>
        </p:spPr>
        <p:txBody>
          <a:bodyPr wrap="square" rtlCol="0">
            <a:spAutoFit/>
          </a:bodyPr>
          <a:lstStyle/>
          <a:p>
            <a:pPr marL="457200" marR="0" indent="-457200">
              <a:lnSpc>
                <a:spcPct val="115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Track asset costs in asset management window:</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D8033211-5363-FAC1-A4A9-A0F0094781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515" y="1719943"/>
            <a:ext cx="11854542" cy="4864350"/>
          </a:xfrm>
          <a:prstGeom prst="rect">
            <a:avLst/>
          </a:prstGeom>
          <a:noFill/>
          <a:ln>
            <a:noFill/>
          </a:ln>
        </p:spPr>
      </p:pic>
    </p:spTree>
    <p:extLst>
      <p:ext uri="{BB962C8B-B14F-4D97-AF65-F5344CB8AC3E}">
        <p14:creationId xmlns:p14="http://schemas.microsoft.com/office/powerpoint/2010/main" val="131237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05AF2-7657-45C8-3AFA-EF1F0917A3FA}"/>
              </a:ext>
            </a:extLst>
          </p:cNvPr>
          <p:cNvSpPr txBox="1"/>
          <p:nvPr/>
        </p:nvSpPr>
        <p:spPr>
          <a:xfrm>
            <a:off x="141514" y="261257"/>
            <a:ext cx="11963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Create a view of a single asset or asset group and its associated activities by connecting SQL and PeopleSoft to analytical application.</a:t>
            </a:r>
          </a:p>
        </p:txBody>
      </p:sp>
      <p:pic>
        <p:nvPicPr>
          <p:cNvPr id="4" name="Picture 3" descr="A screenshot of a computer&#10;&#10;Description automatically generated">
            <a:extLst>
              <a:ext uri="{FF2B5EF4-FFF2-40B4-BE49-F238E27FC236}">
                <a16:creationId xmlns:a16="http://schemas.microsoft.com/office/drawing/2014/main" id="{B910921B-72A0-E065-B260-88CDBD89A4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057" y="1034143"/>
            <a:ext cx="11756572" cy="5638800"/>
          </a:xfrm>
          <a:prstGeom prst="rect">
            <a:avLst/>
          </a:prstGeom>
          <a:noFill/>
          <a:ln>
            <a:noFill/>
          </a:ln>
        </p:spPr>
      </p:pic>
    </p:spTree>
    <p:extLst>
      <p:ext uri="{BB962C8B-B14F-4D97-AF65-F5344CB8AC3E}">
        <p14:creationId xmlns:p14="http://schemas.microsoft.com/office/powerpoint/2010/main" val="255363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C1E3A-8FD1-61E5-33B4-CD64FF52A516}"/>
              </a:ext>
            </a:extLst>
          </p:cNvPr>
          <p:cNvSpPr txBox="1"/>
          <p:nvPr/>
        </p:nvSpPr>
        <p:spPr>
          <a:xfrm>
            <a:off x="304800" y="381000"/>
            <a:ext cx="116368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the distributions window to view the specific “Account” or “Location” charged to an individual construction project.</a:t>
            </a:r>
          </a:p>
        </p:txBody>
      </p:sp>
      <p:sp>
        <p:nvSpPr>
          <p:cNvPr id="3" name="TextBox 2">
            <a:extLst>
              <a:ext uri="{FF2B5EF4-FFF2-40B4-BE49-F238E27FC236}">
                <a16:creationId xmlns:a16="http://schemas.microsoft.com/office/drawing/2014/main" id="{45AA3F30-415B-11BE-F68D-69C909A77678}"/>
              </a:ext>
            </a:extLst>
          </p:cNvPr>
          <p:cNvSpPr txBox="1"/>
          <p:nvPr/>
        </p:nvSpPr>
        <p:spPr>
          <a:xfrm>
            <a:off x="304800" y="927711"/>
            <a:ext cx="11288485" cy="395173"/>
          </a:xfrm>
          <a:prstGeom prst="rect">
            <a:avLst/>
          </a:prstGeom>
          <a:noFill/>
        </p:spPr>
        <p:txBody>
          <a:bodyPr wrap="square" rtlCol="0">
            <a:spAutoFit/>
          </a:bodyPr>
          <a:lstStyle/>
          <a:p>
            <a:pPr marL="0" marR="0">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WIP Transaction Distributions:</a:t>
            </a:r>
          </a:p>
        </p:txBody>
      </p:sp>
      <p:pic>
        <p:nvPicPr>
          <p:cNvPr id="5" name="Picture 4" descr="A screenshot of a computer&#10;&#10;Description automatically generated">
            <a:extLst>
              <a:ext uri="{FF2B5EF4-FFF2-40B4-BE49-F238E27FC236}">
                <a16:creationId xmlns:a16="http://schemas.microsoft.com/office/drawing/2014/main" id="{20A3FACC-B51F-595F-A159-BE9D1C77DA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00263"/>
            <a:ext cx="11636829" cy="5074708"/>
          </a:xfrm>
          <a:prstGeom prst="rect">
            <a:avLst/>
          </a:prstGeom>
          <a:noFill/>
          <a:ln>
            <a:noFill/>
          </a:ln>
        </p:spPr>
      </p:pic>
    </p:spTree>
    <p:extLst>
      <p:ext uri="{BB962C8B-B14F-4D97-AF65-F5344CB8AC3E}">
        <p14:creationId xmlns:p14="http://schemas.microsoft.com/office/powerpoint/2010/main" val="311993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53CAB8-53DE-B136-C2CC-275573FBBA6F}"/>
              </a:ext>
            </a:extLst>
          </p:cNvPr>
          <p:cNvSpPr txBox="1"/>
          <p:nvPr/>
        </p:nvSpPr>
        <p:spPr>
          <a:xfrm>
            <a:off x="228600" y="391886"/>
            <a:ext cx="11734800" cy="1553502"/>
          </a:xfrm>
          <a:prstGeom prst="rect">
            <a:avLst/>
          </a:prstGeom>
          <a:noFill/>
        </p:spPr>
        <p:txBody>
          <a:bodyPr wrap="square" rtlCol="0">
            <a:spAutoFit/>
          </a:bodyPr>
          <a:lstStyle/>
          <a:p>
            <a:pPr marL="0" marR="0">
              <a:lnSpc>
                <a:spcPct val="115000"/>
              </a:lnSpc>
              <a:spcAft>
                <a:spcPts val="800"/>
              </a:spcAft>
            </a:pPr>
            <a:r>
              <a:rPr lang="en-US" sz="1800" b="1" kern="1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Reviewing and Adjusting Capital Project Costs: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Description of  how to adjust asset lines created by the Generate Asset Lines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800"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Adjust assets after they have been interfaced to Oracle Assets process these cost allocation and adjustments in Oracle Projects and send them to Oracle Assets as adjusting asset lines.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27979BD-C789-212D-66B6-1571768ED2AF}"/>
              </a:ext>
            </a:extLst>
          </p:cNvPr>
          <p:cNvSpPr txBox="1"/>
          <p:nvPr/>
        </p:nvSpPr>
        <p:spPr>
          <a:xfrm>
            <a:off x="228600" y="1945388"/>
            <a:ext cx="11168742" cy="1318823"/>
          </a:xfrm>
          <a:prstGeom prst="rect">
            <a:avLst/>
          </a:prstGeom>
          <a:noFill/>
        </p:spPr>
        <p:txBody>
          <a:bodyPr wrap="square" rtlCol="0">
            <a:spAutoFit/>
          </a:bodyPr>
          <a:lstStyle/>
          <a:p>
            <a:pPr marL="0" marR="0">
              <a:lnSpc>
                <a:spcPct val="115000"/>
              </a:lnSpc>
              <a:spcBef>
                <a:spcPts val="1200"/>
              </a:spcBef>
              <a:spcAft>
                <a:spcPts val="600"/>
              </a:spcAft>
            </a:pPr>
            <a:r>
              <a:rPr lang="en-US" sz="1800" b="1" kern="0"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An Example of Mapping Costs to Assets: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solidFill>
                  <a:srgbClr val="222222"/>
                </a:solidFill>
                <a:effectLst/>
                <a:latin typeface="Arial" panose="020B0604020202020204" pitchFamily="34" charset="0"/>
                <a:ea typeface="Aptos" panose="020B0004020202020204" pitchFamily="34" charset="0"/>
              </a:rPr>
              <a:t>Assume that assigning one asset to a capital project at the project grouping level.</a:t>
            </a:r>
          </a:p>
          <a:p>
            <a:pPr marL="285750" indent="-285750">
              <a:buSzPct val="140000"/>
              <a:buFont typeface="Arial" panose="020B0604020202020204" pitchFamily="34" charset="0"/>
              <a:buChar char="•"/>
            </a:pPr>
            <a:r>
              <a:rPr lang="en-US" sz="1800" dirty="0">
                <a:solidFill>
                  <a:srgbClr val="222222"/>
                </a:solidFill>
                <a:effectLst/>
                <a:latin typeface="Arial" panose="020B0604020202020204" pitchFamily="34" charset="0"/>
                <a:ea typeface="Aptos" panose="020B0004020202020204" pitchFamily="34" charset="0"/>
              </a:rPr>
              <a:t>As shown in the following table, charge the following expenditure items to the project, all of which are  capitalizable and charged to the same CIP account.</a:t>
            </a:r>
            <a:endParaRPr lang="en-US" dirty="0"/>
          </a:p>
        </p:txBody>
      </p:sp>
      <p:pic>
        <p:nvPicPr>
          <p:cNvPr id="10" name="Picture 9" descr="A screenshot of a computer&#10;&#10;Description automatically generated">
            <a:extLst>
              <a:ext uri="{FF2B5EF4-FFF2-40B4-BE49-F238E27FC236}">
                <a16:creationId xmlns:a16="http://schemas.microsoft.com/office/drawing/2014/main" id="{85E845BE-7358-6909-DDCD-D7AC7FB08C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99472"/>
            <a:ext cx="11647714" cy="3066642"/>
          </a:xfrm>
          <a:prstGeom prst="rect">
            <a:avLst/>
          </a:prstGeom>
          <a:noFill/>
          <a:ln>
            <a:noFill/>
          </a:ln>
        </p:spPr>
      </p:pic>
    </p:spTree>
    <p:extLst>
      <p:ext uri="{BB962C8B-B14F-4D97-AF65-F5344CB8AC3E}">
        <p14:creationId xmlns:p14="http://schemas.microsoft.com/office/powerpoint/2010/main" val="324264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BE124-9AF4-3648-D85B-397F69653F0C}"/>
              </a:ext>
            </a:extLst>
          </p:cNvPr>
          <p:cNvSpPr txBox="1"/>
          <p:nvPr/>
        </p:nvSpPr>
        <p:spPr>
          <a:xfrm>
            <a:off x="342900" y="587274"/>
            <a:ext cx="11506200" cy="392993"/>
          </a:xfrm>
          <a:prstGeom prst="rect">
            <a:avLst/>
          </a:prstGeom>
          <a:noFill/>
        </p:spPr>
        <p:txBody>
          <a:bodyPr wrap="square" rtlCol="0">
            <a:spAutoFit/>
          </a:bodyPr>
          <a:lstStyle/>
          <a:p>
            <a:pPr marL="0" marR="0">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 grouping method of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Expenditure Category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Oracle Projects creates the asset lines shown in the following 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6" name="Picture 5" descr="A screenshot of a data&#10;&#10;Description automatically generated">
            <a:extLst>
              <a:ext uri="{FF2B5EF4-FFF2-40B4-BE49-F238E27FC236}">
                <a16:creationId xmlns:a16="http://schemas.microsoft.com/office/drawing/2014/main" id="{9B4DA540-69E3-BD36-9D50-ABF18FA3F3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314" y="1164772"/>
            <a:ext cx="11402786" cy="3733799"/>
          </a:xfrm>
          <a:prstGeom prst="rect">
            <a:avLst/>
          </a:prstGeom>
          <a:noFill/>
          <a:ln>
            <a:noFill/>
          </a:ln>
        </p:spPr>
      </p:pic>
      <p:sp>
        <p:nvSpPr>
          <p:cNvPr id="7" name="TextBox 6">
            <a:extLst>
              <a:ext uri="{FF2B5EF4-FFF2-40B4-BE49-F238E27FC236}">
                <a16:creationId xmlns:a16="http://schemas.microsoft.com/office/drawing/2014/main" id="{1E4A2296-5CB8-972B-44A6-31EE119E5189}"/>
              </a:ext>
            </a:extLst>
          </p:cNvPr>
          <p:cNvSpPr txBox="1"/>
          <p:nvPr/>
        </p:nvSpPr>
        <p:spPr>
          <a:xfrm>
            <a:off x="250371" y="5192486"/>
            <a:ext cx="11723915"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Explanations: The above information and visuals  just refer to the previous version of Oracle’s Capital Asset Costing Project section. Based on my previous experience in the Seattle City Light Department, there are differences displayed in the “Enable Account,” “Define Asset to Cost Allocation,” and “Asset Line Generation.” I can use the “Inquiry Feature” to retrieve the system’s historical data for existing projects to review or adjust costs if necessary. Additionally, implementing code to fetch data from the investigated asset account and number and their associated transaction records.</a:t>
            </a:r>
          </a:p>
        </p:txBody>
      </p:sp>
    </p:spTree>
    <p:extLst>
      <p:ext uri="{BB962C8B-B14F-4D97-AF65-F5344CB8AC3E}">
        <p14:creationId xmlns:p14="http://schemas.microsoft.com/office/powerpoint/2010/main" val="2050428576"/>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412D24"/>
      </a:dk2>
      <a:lt2>
        <a:srgbClr val="E8E6E2"/>
      </a:lt2>
      <a:accent1>
        <a:srgbClr val="92A4C4"/>
      </a:accent1>
      <a:accent2>
        <a:srgbClr val="827FBA"/>
      </a:accent2>
      <a:accent3>
        <a:srgbClr val="AD96C6"/>
      </a:accent3>
      <a:accent4>
        <a:srgbClr val="B37FBA"/>
      </a:accent4>
      <a:accent5>
        <a:srgbClr val="C593B5"/>
      </a:accent5>
      <a:accent6>
        <a:srgbClr val="BA7F8F"/>
      </a:accent6>
      <a:hlink>
        <a:srgbClr val="95805A"/>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513</TotalTime>
  <Words>893</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Gill Sans MT</vt:lpstr>
      <vt:lpstr>Goudy Old Style</vt:lpstr>
      <vt:lpstr>Symbol</vt:lpstr>
      <vt:lpstr>Times New Roman</vt:lpstr>
      <vt:lpstr>ClassicFrameVTI</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H</dc:creator>
  <cp:lastModifiedBy>F H</cp:lastModifiedBy>
  <cp:revision>2</cp:revision>
  <dcterms:created xsi:type="dcterms:W3CDTF">2024-12-27T23:43:31Z</dcterms:created>
  <dcterms:modified xsi:type="dcterms:W3CDTF">2024-12-29T02:09:28Z</dcterms:modified>
</cp:coreProperties>
</file>