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21"/>
  </p:normalViewPr>
  <p:slideViewPr>
    <p:cSldViewPr>
      <p:cViewPr varScale="1">
        <p:scale>
          <a:sx n="51" d="100"/>
          <a:sy n="51" d="100"/>
        </p:scale>
        <p:origin x="355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42858-6AE9-4C00-8C12-8DA6558F001B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04B43-EFD9-4AAB-A534-A56C9AC7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wersassociation.org/statistics/number-of-breweri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Argentina 76.7%,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4B43-EFD9-4AAB-A534-A56C9AC7D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data from the Brewer’s Association the number of microbreweries in the US jumped from 620 in 2010 to 2,626 in 2015.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https://www.brewersassociation.org/statistics/number-of-breweries/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4B43-EFD9-4AAB-A534-A56C9AC7DA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562" y="4114800"/>
            <a:ext cx="6400800" cy="17526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By: Team DataTex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 InBev Strategic Market Analysis</a:t>
            </a:r>
            <a:br>
              <a:rPr lang="en-US" dirty="0"/>
            </a:br>
            <a:r>
              <a:rPr lang="en-US" sz="2700" dirty="0"/>
              <a:t>on the Impact of MicroBreweries to Market Share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38231" r="3789" b="38231"/>
          <a:stretch/>
        </p:blipFill>
        <p:spPr>
          <a:xfrm>
            <a:off x="2438400" y="2919046"/>
            <a:ext cx="4659924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676400"/>
            <a:ext cx="6424083" cy="4724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/>
          <a:stretch/>
        </p:blipFill>
        <p:spPr>
          <a:xfrm>
            <a:off x="7010400" y="3352800"/>
            <a:ext cx="1623541" cy="5461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230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and ABV by State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5812592" cy="3449231"/>
          </a:xfrm>
          <a:ln w="158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4721" y="1667470"/>
            <a:ext cx="8534400" cy="9233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This view compares median IBU and ABV levels by state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Differing variability in IBU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Greater concentration of lower IBU levels</a:t>
            </a:r>
          </a:p>
        </p:txBody>
      </p:sp>
    </p:spTree>
    <p:extLst>
      <p:ext uri="{BB962C8B-B14F-4D97-AF65-F5344CB8AC3E}">
        <p14:creationId xmlns:p14="http://schemas.microsoft.com/office/powerpoint/2010/main" val="182837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0342139"/>
              </p:ext>
            </p:extLst>
          </p:nvPr>
        </p:nvGraphicFramePr>
        <p:xfrm>
          <a:off x="316833" y="1828800"/>
          <a:ext cx="85042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1</a:t>
                      </a:r>
                      <a:r>
                        <a:rPr lang="en-US" sz="1650" baseline="30000" dirty="0"/>
                        <a:t>st</a:t>
                      </a:r>
                      <a:r>
                        <a:rPr lang="en-US" sz="1650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3</a:t>
                      </a:r>
                      <a:r>
                        <a:rPr lang="en-US" sz="1650" baseline="30000" dirty="0"/>
                        <a:t>rd</a:t>
                      </a:r>
                      <a:r>
                        <a:rPr lang="en-US" sz="1650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1800"/>
            <a:ext cx="5816600" cy="30793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313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860092"/>
              </p:ext>
            </p:extLst>
          </p:nvPr>
        </p:nvGraphicFramePr>
        <p:xfrm>
          <a:off x="301434" y="1696720"/>
          <a:ext cx="85042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1</a:t>
                      </a:r>
                      <a:r>
                        <a:rPr lang="en-US" sz="1650" baseline="30000" dirty="0"/>
                        <a:t>st</a:t>
                      </a:r>
                      <a:r>
                        <a:rPr lang="en-US" sz="1650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3</a:t>
                      </a:r>
                      <a:r>
                        <a:rPr lang="en-US" sz="1650" baseline="30000" dirty="0"/>
                        <a:t>rd</a:t>
                      </a:r>
                      <a:r>
                        <a:rPr lang="en-US" sz="1650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6010113" cy="3124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66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59" y="3124200"/>
            <a:ext cx="5308741" cy="3197225"/>
          </a:xfr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1752" y="1695271"/>
            <a:ext cx="8534400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Positive, linear relationship between ABV and IBU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Fanning shape in scatterplot indicates less variation in IBU for beers with lower alcohol content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Bitterness varies more greatly for beers with higher alcohol content</a:t>
            </a:r>
          </a:p>
        </p:txBody>
      </p:sp>
    </p:spTree>
    <p:extLst>
      <p:ext uri="{BB962C8B-B14F-4D97-AF65-F5344CB8AC3E}">
        <p14:creationId xmlns:p14="http://schemas.microsoft.com/office/powerpoint/2010/main" val="162853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38448"/>
            <a:ext cx="5562600" cy="3362352"/>
          </a:xfr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1752" y="1619071"/>
            <a:ext cx="8534400" cy="9233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Random sample of 250 beers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Line segments show distance between ABV*1000 and IBU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Not a clear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8382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Competition is growing for AB InBev. </a:t>
            </a:r>
          </a:p>
          <a:p>
            <a:r>
              <a:rPr lang="en-US" dirty="0"/>
              <a:t>Competitors have beers with a wide variety of IBU levels, and these levels also vary by state. </a:t>
            </a:r>
          </a:p>
          <a:p>
            <a:r>
              <a:rPr lang="en-US" dirty="0"/>
              <a:t>This suggests that tastes differ in different markets, and also that tastes are expanding from just a singular style of beer. </a:t>
            </a:r>
          </a:p>
          <a:p>
            <a:r>
              <a:rPr lang="en-US" dirty="0"/>
              <a:t>To compete, InBev should diversify their beer offerings, even regionally. Most beers tend to </a:t>
            </a:r>
            <a:r>
              <a:rPr lang="en-US"/>
              <a:t>have similar </a:t>
            </a:r>
            <a:r>
              <a:rPr lang="en-US" dirty="0"/>
              <a:t>alcohol content levels, although some variation in ABV is another dimension that can add to InBev’s beer profile</a:t>
            </a:r>
            <a:r>
              <a:rPr lang="en-US"/>
              <a:t>. </a:t>
            </a:r>
          </a:p>
          <a:p>
            <a:r>
              <a:rPr lang="en-US"/>
              <a:t>AB </a:t>
            </a:r>
            <a:r>
              <a:rPr lang="en-US" dirty="0"/>
              <a:t>InBev should strategically position themselves to meet the expanding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1065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686800" cy="51785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 of 2015 AB InBev has a 45.8% share of the US Beer market</a:t>
            </a:r>
          </a:p>
          <a:p>
            <a:endParaRPr lang="en-US" dirty="0"/>
          </a:p>
          <a:p>
            <a:r>
              <a:rPr lang="en-US" dirty="0"/>
              <a:t>Worldwide market shares for InBev have been steadily increasing.</a:t>
            </a:r>
          </a:p>
          <a:p>
            <a:pPr lvl="1"/>
            <a:r>
              <a:rPr lang="en-US" dirty="0"/>
              <a:t>Argentina 76.7%</a:t>
            </a:r>
          </a:p>
          <a:p>
            <a:pPr lvl="1"/>
            <a:r>
              <a:rPr lang="en-US" dirty="0"/>
              <a:t>Brazil 67.5%</a:t>
            </a:r>
          </a:p>
          <a:p>
            <a:pPr lvl="1"/>
            <a:r>
              <a:rPr lang="en-US" dirty="0"/>
              <a:t>South Korea 57.0%</a:t>
            </a:r>
          </a:p>
          <a:p>
            <a:pPr lvl="1"/>
            <a:r>
              <a:rPr lang="en-US" dirty="0"/>
              <a:t>Mexico 58.2%</a:t>
            </a:r>
          </a:p>
          <a:p>
            <a:pPr lvl="1"/>
            <a:r>
              <a:rPr lang="en-US" dirty="0"/>
              <a:t>Belgium 55.5</a:t>
            </a:r>
          </a:p>
          <a:p>
            <a:endParaRPr lang="en-US" dirty="0"/>
          </a:p>
          <a:p>
            <a:r>
              <a:rPr lang="en-US" dirty="0"/>
              <a:t>Merger with Anheuser-Busch  has made AB </a:t>
            </a:r>
            <a:r>
              <a:rPr lang="en-US" dirty="0" err="1"/>
              <a:t>InBEV</a:t>
            </a:r>
            <a:r>
              <a:rPr lang="en-US" dirty="0"/>
              <a:t> the largest brewer in America </a:t>
            </a:r>
          </a:p>
          <a:p>
            <a:endParaRPr lang="en-US" dirty="0"/>
          </a:p>
          <a:p>
            <a:r>
              <a:rPr lang="en-US" dirty="0"/>
              <a:t>Overall Beer Consumption up from prior year.</a:t>
            </a:r>
          </a:p>
          <a:p>
            <a:endParaRPr lang="en-US" dirty="0"/>
          </a:p>
          <a:p>
            <a:r>
              <a:rPr lang="en-US" dirty="0"/>
              <a:t>US market share down  1.7% when compared to 2014 data.</a:t>
            </a:r>
          </a:p>
          <a:p>
            <a:endParaRPr lang="en-US" dirty="0"/>
          </a:p>
          <a:p>
            <a:r>
              <a:rPr lang="en-US" dirty="0"/>
              <a:t>This may be due to the impact of MicroBreweries and changes in US beer preference.</a:t>
            </a:r>
          </a:p>
          <a:p>
            <a:endParaRPr lang="en-US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900" dirty="0"/>
              <a:t>https://www.statista.com/statistics/199024/ab-inbev-beer-market-share-by-country/</a:t>
            </a:r>
          </a:p>
        </p:txBody>
      </p:sp>
    </p:spTree>
    <p:extLst>
      <p:ext uri="{BB962C8B-B14F-4D97-AF65-F5344CB8AC3E}">
        <p14:creationId xmlns:p14="http://schemas.microsoft.com/office/powerpoint/2010/main" val="4244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Breweries &lt;- read.csv(</a:t>
            </a:r>
            <a:r>
              <a:rPr lang="en-US" sz="1600" dirty="0"/>
              <a:t>"C:/CaseStudy1/Breweries.csv"</a:t>
            </a:r>
            <a:r>
              <a:rPr lang="en-US" sz="1800" dirty="0"/>
              <a:t>, header = TRUE, sep = ",")</a:t>
            </a:r>
          </a:p>
          <a:p>
            <a:pPr lvl="1"/>
            <a:r>
              <a:rPr lang="en-US" sz="1600" dirty="0"/>
              <a:t>DataSet of 558 US Microbreweries</a:t>
            </a:r>
          </a:p>
          <a:p>
            <a:pPr lvl="1"/>
            <a:endParaRPr lang="en-US" sz="1300" dirty="0"/>
          </a:p>
          <a:p>
            <a:r>
              <a:rPr lang="en-US" sz="1800" dirty="0"/>
              <a:t>Beers &lt;- read.csv(</a:t>
            </a:r>
            <a:r>
              <a:rPr lang="en-US" sz="1600" dirty="0"/>
              <a:t>"C:/CaseStudy1/Beers.csv"</a:t>
            </a:r>
            <a:r>
              <a:rPr lang="en-US" sz="1800" dirty="0"/>
              <a:t>, header = TRUE, sep = ",")</a:t>
            </a:r>
          </a:p>
          <a:p>
            <a:pPr lvl="1"/>
            <a:r>
              <a:rPr lang="en-US" sz="1600" dirty="0"/>
              <a:t>Dataset of 2410 US Craft Beers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6" r="1106" b="16346"/>
          <a:stretch/>
        </p:blipFill>
        <p:spPr>
          <a:xfrm>
            <a:off x="508000" y="4369776"/>
            <a:ext cx="8038123" cy="20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Tools for R-Studio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library(dplyr)</a:t>
            </a:r>
          </a:p>
          <a:p>
            <a:r>
              <a:rPr lang="en-US" dirty="0"/>
              <a:t>library(knitr)</a:t>
            </a:r>
          </a:p>
          <a:p>
            <a:r>
              <a:rPr lang="en-US" dirty="0"/>
              <a:t>library(rvest)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library(psych)</a:t>
            </a:r>
          </a:p>
          <a:p>
            <a:r>
              <a:rPr lang="en-US" dirty="0"/>
              <a:t>library(maps)	  </a:t>
            </a:r>
          </a:p>
          <a:p>
            <a:r>
              <a:rPr lang="en-US" dirty="0"/>
              <a:t>library(plyr)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4476750"/>
            <a:ext cx="1924050" cy="192405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2266950"/>
            <a:ext cx="2752725" cy="23145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086600" y="4191000"/>
            <a:ext cx="609600" cy="685800"/>
          </a:xfrm>
          <a:prstGeom prst="downArrow">
            <a:avLst/>
          </a:prstGeom>
          <a:solidFill>
            <a:srgbClr val="0070C0"/>
          </a:solidFill>
          <a:ln w="22225"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Alaska to Wyoming A Revolution is Brewing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300" dirty="0"/>
              <a:t>beers &lt;- BeerData[c(1,3,5)] </a:t>
            </a:r>
          </a:p>
          <a:p>
            <a:pPr marL="0" indent="0">
              <a:buNone/>
            </a:pPr>
            <a:r>
              <a:rPr lang="en-US" sz="1300" dirty="0"/>
              <a:t>Alaska &lt;- head(beers,7)</a:t>
            </a:r>
          </a:p>
          <a:p>
            <a:pPr marL="0" indent="0">
              <a:buNone/>
            </a:pPr>
            <a:r>
              <a:rPr lang="en-US" sz="1300" dirty="0"/>
              <a:t>P1 &lt;- Alaska[2:7, ] </a:t>
            </a:r>
          </a:p>
          <a:p>
            <a:pPr marL="0" indent="0">
              <a:buNone/>
            </a:pPr>
            <a:r>
              <a:rPr lang="en-US" sz="1300" dirty="0"/>
              <a:t>Wyoming &lt;- tail(beers)</a:t>
            </a:r>
          </a:p>
          <a:p>
            <a:pPr marL="0" indent="0">
              <a:buNone/>
            </a:pPr>
            <a:r>
              <a:rPr lang="en-US" sz="1300" dirty="0"/>
              <a:t>P2 &lt;- Wyoming[1:6, ] </a:t>
            </a:r>
          </a:p>
          <a:p>
            <a:pPr marL="0" indent="0">
              <a:buNone/>
            </a:pPr>
            <a:r>
              <a:rPr lang="en-US" sz="1300" dirty="0"/>
              <a:t>knitr::kable(list(P1, P2), row.names = FALSE)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t="48333" r="25601" b="28397"/>
          <a:stretch/>
        </p:blipFill>
        <p:spPr bwMode="auto">
          <a:xfrm>
            <a:off x="609600" y="1828800"/>
            <a:ext cx="7924799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95" y="4038600"/>
            <a:ext cx="225630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39" y="40386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0" b="14180"/>
          <a:stretch/>
        </p:blipFill>
        <p:spPr>
          <a:xfrm>
            <a:off x="1066800" y="4038600"/>
            <a:ext cx="2229928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03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Brewing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178552"/>
          </a:xfrm>
        </p:spPr>
        <p:txBody>
          <a:bodyPr/>
          <a:lstStyle/>
          <a:p>
            <a:r>
              <a:rPr lang="en-US" sz="2600" dirty="0"/>
              <a:t>MicroBrewers are making complex and innovative beers.</a:t>
            </a:r>
          </a:p>
          <a:p>
            <a:endParaRPr lang="en-US" sz="500" dirty="0"/>
          </a:p>
          <a:p>
            <a:endParaRPr lang="en-US" sz="500" dirty="0"/>
          </a:p>
          <a:p>
            <a:r>
              <a:rPr lang="en-US" sz="2600" dirty="0"/>
              <a:t>All 2,410 beers had a specified style and type </a:t>
            </a:r>
          </a:p>
          <a:p>
            <a:endParaRPr lang="en-US" sz="500" dirty="0"/>
          </a:p>
          <a:p>
            <a:endParaRPr lang="en-US" sz="500" dirty="0"/>
          </a:p>
          <a:p>
            <a:r>
              <a:rPr lang="en-US" sz="2600" dirty="0"/>
              <a:t>97% of the beers had a specified ABV </a:t>
            </a:r>
            <a:br>
              <a:rPr lang="en-US" sz="2600" dirty="0"/>
            </a:br>
            <a:endParaRPr lang="en-US" sz="500" dirty="0"/>
          </a:p>
          <a:p>
            <a:r>
              <a:rPr lang="en-US" sz="2600" dirty="0"/>
              <a:t>58% of the beers had a specified IBU.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500" dirty="0"/>
          </a:p>
          <a:p>
            <a:pPr marL="0" indent="0">
              <a:buNone/>
            </a:pPr>
            <a:r>
              <a:rPr lang="en-US" sz="1200" dirty="0" err="1"/>
              <a:t>colSums</a:t>
            </a:r>
            <a:r>
              <a:rPr lang="en-US" sz="1200" dirty="0"/>
              <a:t>(!is.na(BeerData[4:7]))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7" t="60417" r="63082" b="35049"/>
          <a:stretch/>
        </p:blipFill>
        <p:spPr bwMode="auto">
          <a:xfrm>
            <a:off x="2975918" y="4572000"/>
            <a:ext cx="3501082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94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Per State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0" t="7806" r="2635" b="7013"/>
          <a:stretch/>
        </p:blipFill>
        <p:spPr>
          <a:xfrm>
            <a:off x="216876" y="1526930"/>
            <a:ext cx="4202724" cy="220687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9" t="30760" r="43704" b="16912"/>
          <a:stretch/>
        </p:blipFill>
        <p:spPr bwMode="auto">
          <a:xfrm>
            <a:off x="4800600" y="2438400"/>
            <a:ext cx="4061013" cy="3827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538" y="438753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BreweryState &lt;- count(dataset_merge,"State")</a:t>
            </a:r>
          </a:p>
          <a:p>
            <a:r>
              <a:rPr lang="en-US" sz="800" dirty="0"/>
              <a:t>BreweryState &lt;- BreweryState[-c(1,8,12), ]</a:t>
            </a:r>
          </a:p>
          <a:p>
            <a:r>
              <a:rPr lang="en-US" sz="800" dirty="0"/>
              <a:t>BreweryState &lt;- BreweryState[order(BreweryState$State), ]</a:t>
            </a:r>
          </a:p>
          <a:p>
            <a:r>
              <a:rPr lang="en-US" sz="800" dirty="0"/>
              <a:t>States &lt;- States[-c(2,11), ]</a:t>
            </a:r>
          </a:p>
          <a:p>
            <a:r>
              <a:rPr lang="en-US" sz="800" dirty="0"/>
              <a:t>States &lt;- States[order(States$State), ]</a:t>
            </a:r>
          </a:p>
          <a:p>
            <a:r>
              <a:rPr lang="en-US" sz="800" dirty="0"/>
              <a:t>BreweryState$StateLong &lt;- States$StateLong</a:t>
            </a:r>
          </a:p>
          <a:p>
            <a:r>
              <a:rPr lang="en-US" sz="800" dirty="0"/>
              <a:t>BrewStateLst &lt;- BreweryState[c(3,2)]</a:t>
            </a:r>
          </a:p>
          <a:p>
            <a:r>
              <a:rPr lang="en-US" sz="800" dirty="0"/>
              <a:t>BrewStateLst &lt;- BrewStateLst[order(BrewStateLst$StateLong), ]</a:t>
            </a:r>
          </a:p>
          <a:p>
            <a:r>
              <a:rPr lang="en-US" sz="800" dirty="0"/>
              <a:t>colnames(BrewStateLst) &lt;- c("State", "Breweries")</a:t>
            </a:r>
          </a:p>
          <a:p>
            <a:endParaRPr lang="en-US" sz="800" dirty="0"/>
          </a:p>
          <a:p>
            <a:r>
              <a:rPr lang="en-US" sz="800" dirty="0"/>
              <a:t>L1 &lt;- BrewStateLst[1:16, ]</a:t>
            </a:r>
          </a:p>
          <a:p>
            <a:r>
              <a:rPr lang="en-US" sz="800" dirty="0"/>
              <a:t>L2 &lt;- BrewStateLst[17:32, ]</a:t>
            </a:r>
          </a:p>
          <a:p>
            <a:r>
              <a:rPr lang="en-US" sz="800" dirty="0"/>
              <a:t>L3 &lt;- BrewStateLst[33:48, ]</a:t>
            </a:r>
          </a:p>
          <a:p>
            <a:endParaRPr lang="en-US" sz="800" dirty="0"/>
          </a:p>
          <a:p>
            <a:r>
              <a:rPr lang="en-US" sz="800" dirty="0"/>
              <a:t>knitr::kable(list(L1, L2, L3), row.names = FALSE)</a:t>
            </a:r>
          </a:p>
        </p:txBody>
      </p:sp>
    </p:spTree>
    <p:extLst>
      <p:ext uri="{BB962C8B-B14F-4D97-AF65-F5344CB8AC3E}">
        <p14:creationId xmlns:p14="http://schemas.microsoft.com/office/powerpoint/2010/main" val="306106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Per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59" t="26442" r="37576" b="27819"/>
          <a:stretch/>
        </p:blipFill>
        <p:spPr bwMode="auto">
          <a:xfrm>
            <a:off x="281353" y="1670538"/>
            <a:ext cx="5814647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10301" y="4954250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     library</a:t>
            </a:r>
            <a:r>
              <a:rPr lang="en-US" sz="800" dirty="0"/>
              <a:t>(ggplot2) </a:t>
            </a:r>
          </a:p>
          <a:p>
            <a:r>
              <a:rPr lang="en-US" sz="800" dirty="0"/>
              <a:t>      b1 &lt;- </a:t>
            </a:r>
            <a:r>
              <a:rPr lang="en-US" sz="800" dirty="0" err="1"/>
              <a:t>ggplot</a:t>
            </a:r>
            <a:r>
              <a:rPr lang="en-US" sz="800" dirty="0"/>
              <a:t>(BreweryState,   </a:t>
            </a:r>
          </a:p>
          <a:p>
            <a:r>
              <a:rPr lang="en-US" sz="800" dirty="0"/>
              <a:t>               </a:t>
            </a:r>
            <a:r>
              <a:rPr lang="en-US" sz="800" dirty="0" err="1"/>
              <a:t>aes</a:t>
            </a:r>
            <a:r>
              <a:rPr lang="en-US" sz="800" dirty="0"/>
              <a:t>(x=reorder(BreweryState$State,-                                   </a:t>
            </a:r>
            <a:br>
              <a:rPr lang="en-US" sz="800" dirty="0"/>
            </a:br>
            <a:r>
              <a:rPr lang="en-US" sz="800" dirty="0"/>
              <a:t>               </a:t>
            </a:r>
            <a:r>
              <a:rPr lang="en-US" sz="800" dirty="0" err="1"/>
              <a:t>BreweryState$freq</a:t>
            </a:r>
            <a:r>
              <a:rPr lang="en-US" sz="800" dirty="0"/>
              <a:t>), y=</a:t>
            </a:r>
            <a:r>
              <a:rPr lang="en-US" sz="800" dirty="0" err="1"/>
              <a:t>BreweryState$freq</a:t>
            </a:r>
            <a:r>
              <a:rPr lang="en-US" sz="800" dirty="0"/>
              <a:t>, </a:t>
            </a:r>
            <a:br>
              <a:rPr lang="en-US" sz="800" dirty="0"/>
            </a:br>
            <a:r>
              <a:rPr lang="en-US" sz="800" dirty="0"/>
              <a:t>               fill=BreweryState$State)) + </a:t>
            </a:r>
            <a:br>
              <a:rPr lang="en-US" sz="800" dirty="0"/>
            </a:br>
            <a:r>
              <a:rPr lang="en-US" sz="800" dirty="0"/>
              <a:t>               </a:t>
            </a:r>
            <a:r>
              <a:rPr lang="en-US" sz="800" dirty="0" err="1"/>
              <a:t>geom_bar</a:t>
            </a:r>
            <a:r>
              <a:rPr lang="en-US" sz="800" dirty="0"/>
              <a:t>(stat="identity") + labs(title  </a:t>
            </a:r>
          </a:p>
          <a:p>
            <a:r>
              <a:rPr lang="en-US" sz="800" dirty="0"/>
              <a:t>               ="Breweries in States", x= "States",  </a:t>
            </a:r>
            <a:br>
              <a:rPr lang="en-US" sz="800" dirty="0"/>
            </a:br>
            <a:r>
              <a:rPr lang="en-US" sz="800" dirty="0"/>
              <a:t>               y="Number of Breweries", fill="States") + </a:t>
            </a:r>
            <a:br>
              <a:rPr lang="en-US" sz="800" dirty="0"/>
            </a:br>
            <a:r>
              <a:rPr lang="en-US" sz="800" dirty="0"/>
              <a:t>               theme(text = </a:t>
            </a:r>
            <a:r>
              <a:rPr lang="en-US" sz="800" dirty="0" err="1"/>
              <a:t>element_text</a:t>
            </a:r>
            <a:r>
              <a:rPr lang="en-US" sz="800" dirty="0"/>
              <a:t>(size=7),  </a:t>
            </a:r>
            <a:br>
              <a:rPr lang="en-US" sz="800" dirty="0"/>
            </a:br>
            <a:r>
              <a:rPr lang="en-US" sz="800" dirty="0"/>
              <a:t>               </a:t>
            </a:r>
            <a:r>
              <a:rPr lang="en-US" sz="800" dirty="0" err="1"/>
              <a:t>axis.text.x</a:t>
            </a:r>
            <a:r>
              <a:rPr lang="en-US" sz="800" dirty="0"/>
              <a:t> = </a:t>
            </a:r>
            <a:r>
              <a:rPr lang="en-US" sz="800" dirty="0" err="1"/>
              <a:t>element_text</a:t>
            </a:r>
            <a:r>
              <a:rPr lang="en-US" sz="800" dirty="0"/>
              <a:t>(angle=90,    </a:t>
            </a:r>
            <a:br>
              <a:rPr lang="en-US" sz="800" dirty="0"/>
            </a:br>
            <a:r>
              <a:rPr lang="en-US" sz="800" dirty="0"/>
              <a:t>               </a:t>
            </a:r>
            <a:r>
              <a:rPr lang="en-US" sz="800" dirty="0" err="1"/>
              <a:t>hjust</a:t>
            </a:r>
            <a:r>
              <a:rPr lang="en-US" sz="800" dirty="0"/>
              <a:t>=1)) b1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676400"/>
            <a:ext cx="2362201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3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7" y="1676400"/>
            <a:ext cx="6321365" cy="4724400"/>
          </a:xfr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48000"/>
            <a:ext cx="1623725" cy="8985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38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820</TotalTime>
  <Words>707</Words>
  <Application>Microsoft Office PowerPoint</Application>
  <PresentationFormat>On-screen Show (4:3)</PresentationFormat>
  <Paragraphs>151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Wingdings</vt:lpstr>
      <vt:lpstr>Wingdings 2</vt:lpstr>
      <vt:lpstr>Civic</vt:lpstr>
      <vt:lpstr>AB InBev Strategic Market Analysis on the Impact of MicroBreweries to Market Share</vt:lpstr>
      <vt:lpstr>Introduction</vt:lpstr>
      <vt:lpstr>The Data</vt:lpstr>
      <vt:lpstr>Analysis Tools for R-Studio</vt:lpstr>
      <vt:lpstr>From Alaska to Wyoming A Revolution is Brewing</vt:lpstr>
      <vt:lpstr>Data Driven Brewing</vt:lpstr>
      <vt:lpstr>Breweries Per State</vt:lpstr>
      <vt:lpstr>Breweries Per State</vt:lpstr>
      <vt:lpstr>Median ABV by State</vt:lpstr>
      <vt:lpstr>Median IBU by State</vt:lpstr>
      <vt:lpstr>Median IBU and ABV by State</vt:lpstr>
      <vt:lpstr>ABV</vt:lpstr>
      <vt:lpstr>IBU</vt:lpstr>
      <vt:lpstr>ABV vs. IBU</vt:lpstr>
      <vt:lpstr>ABV vs. IBU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Laurence Clinton</cp:lastModifiedBy>
  <cp:revision>21</cp:revision>
  <dcterms:created xsi:type="dcterms:W3CDTF">2019-02-24T09:05:27Z</dcterms:created>
  <dcterms:modified xsi:type="dcterms:W3CDTF">2019-02-25T05:32:30Z</dcterms:modified>
</cp:coreProperties>
</file>