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82811" autoAdjust="0"/>
  </p:normalViewPr>
  <p:slideViewPr>
    <p:cSldViewPr>
      <p:cViewPr varScale="1">
        <p:scale>
          <a:sx n="71" d="100"/>
          <a:sy n="71" d="100"/>
        </p:scale>
        <p:origin x="15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E42858-6AE9-4C00-8C12-8DA6558F001B}" type="datetimeFigureOut">
              <a:rPr lang="en-US" smtClean="0"/>
              <a:t>2/25/2019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304B43-EFD9-4AAB-A534-A56C9AC7DAE0}" type="slidenum">
              <a:rPr lang="en-US" smtClean="0"/>
              <a:t>‹#›</a:t>
            </a:fld>
            <a:endParaRPr lang="en-US"/>
          </a:p>
        </p:txBody>
      </p:sp>
    </p:spTree>
    <p:extLst>
      <p:ext uri="{BB962C8B-B14F-4D97-AF65-F5344CB8AC3E}">
        <p14:creationId xmlns:p14="http://schemas.microsoft.com/office/powerpoint/2010/main" val="127742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brewersassociation.org/statistics/number-of-breweri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Argentina 76.7%, </a:t>
            </a:r>
          </a:p>
        </p:txBody>
      </p:sp>
      <p:sp>
        <p:nvSpPr>
          <p:cNvPr id="4" name="Slide Number Placeholder 3"/>
          <p:cNvSpPr>
            <a:spLocks noGrp="1"/>
          </p:cNvSpPr>
          <p:nvPr>
            <p:ph type="sldNum" sz="quarter" idx="10"/>
          </p:nvPr>
        </p:nvSpPr>
        <p:spPr/>
        <p:txBody>
          <a:bodyPr/>
          <a:lstStyle/>
          <a:p>
            <a:fld id="{98304B43-EFD9-4AAB-A534-A56C9AC7DAE0}" type="slidenum">
              <a:rPr lang="en-US" smtClean="0"/>
              <a:t>2</a:t>
            </a:fld>
            <a:endParaRPr lang="en-US"/>
          </a:p>
        </p:txBody>
      </p:sp>
    </p:spTree>
    <p:extLst>
      <p:ext uri="{BB962C8B-B14F-4D97-AF65-F5344CB8AC3E}">
        <p14:creationId xmlns:p14="http://schemas.microsoft.com/office/powerpoint/2010/main" val="138997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source of the data used in the analysis were from the  Breweries and Beers csv files.  This data provided information on 558 Microbreweries as well as 2410 US Craft Beers.</a:t>
            </a:r>
          </a:p>
        </p:txBody>
      </p:sp>
      <p:sp>
        <p:nvSpPr>
          <p:cNvPr id="4" name="Slide Number Placeholder 3"/>
          <p:cNvSpPr>
            <a:spLocks noGrp="1"/>
          </p:cNvSpPr>
          <p:nvPr>
            <p:ph type="sldNum" sz="quarter" idx="5"/>
          </p:nvPr>
        </p:nvSpPr>
        <p:spPr/>
        <p:txBody>
          <a:bodyPr/>
          <a:lstStyle/>
          <a:p>
            <a:fld id="{98304B43-EFD9-4AAB-A534-A56C9AC7DAE0}" type="slidenum">
              <a:rPr lang="en-US" smtClean="0"/>
              <a:t>3</a:t>
            </a:fld>
            <a:endParaRPr lang="en-US"/>
          </a:p>
        </p:txBody>
      </p:sp>
    </p:spTree>
    <p:extLst>
      <p:ext uri="{BB962C8B-B14F-4D97-AF65-F5344CB8AC3E}">
        <p14:creationId xmlns:p14="http://schemas.microsoft.com/office/powerpoint/2010/main" val="176420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Analysis that we are providing was performed in R with the use of </a:t>
            </a:r>
            <a:r>
              <a:rPr lang="en-US" dirty="0" err="1"/>
              <a:t>dplyr</a:t>
            </a:r>
            <a:r>
              <a:rPr lang="en-US" dirty="0"/>
              <a:t>, </a:t>
            </a:r>
            <a:r>
              <a:rPr lang="en-US" dirty="0" err="1"/>
              <a:t>knitr</a:t>
            </a:r>
            <a:r>
              <a:rPr lang="en-US" dirty="0"/>
              <a:t>, </a:t>
            </a:r>
            <a:r>
              <a:rPr lang="en-US" dirty="0" err="1"/>
              <a:t>rvest</a:t>
            </a:r>
            <a:r>
              <a:rPr lang="en-US" dirty="0"/>
              <a:t>, ggplot2, psych, maps, and </a:t>
            </a:r>
            <a:r>
              <a:rPr lang="en-US" dirty="0" err="1"/>
              <a:t>plyr</a:t>
            </a:r>
            <a:r>
              <a:rPr lang="en-US" dirty="0"/>
              <a:t> libraries.</a:t>
            </a:r>
          </a:p>
        </p:txBody>
      </p:sp>
      <p:sp>
        <p:nvSpPr>
          <p:cNvPr id="4" name="Slide Number Placeholder 3"/>
          <p:cNvSpPr>
            <a:spLocks noGrp="1"/>
          </p:cNvSpPr>
          <p:nvPr>
            <p:ph type="sldNum" sz="quarter" idx="5"/>
          </p:nvPr>
        </p:nvSpPr>
        <p:spPr/>
        <p:txBody>
          <a:bodyPr/>
          <a:lstStyle/>
          <a:p>
            <a:fld id="{98304B43-EFD9-4AAB-A534-A56C9AC7DAE0}" type="slidenum">
              <a:rPr lang="en-US" smtClean="0"/>
              <a:t>4</a:t>
            </a:fld>
            <a:endParaRPr lang="en-US"/>
          </a:p>
        </p:txBody>
      </p:sp>
    </p:spTree>
    <p:extLst>
      <p:ext uri="{BB962C8B-B14F-4D97-AF65-F5344CB8AC3E}">
        <p14:creationId xmlns:p14="http://schemas.microsoft.com/office/powerpoint/2010/main" val="57456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according to data from the Brewer’s Association, the number of microbreweries in the US jumped from 620 in the year 2010 to 2,626 in year 2015.</a:t>
            </a:r>
          </a:p>
          <a:p>
            <a:r>
              <a:rPr lang="en-US" sz="1200" b="0" i="0" u="none" strike="noStrike" kern="1200" dirty="0">
                <a:solidFill>
                  <a:schemeClr val="tx1"/>
                </a:solidFill>
                <a:effectLst/>
                <a:latin typeface="+mn-lt"/>
                <a:ea typeface="+mn-ea"/>
                <a:cs typeface="+mn-cs"/>
                <a:hlinkClick r:id="rId3"/>
              </a:rPr>
              <a:t>https://www.brewersassociation.org/statistics/number-of-breweries/</a:t>
            </a:r>
            <a:r>
              <a:rPr lang="en-US" sz="1200" b="0" i="0" u="none" strike="noStrike" kern="1200" dirty="0">
                <a:solidFill>
                  <a:schemeClr val="tx1"/>
                </a:solidFill>
                <a:effectLst/>
                <a:latin typeface="+mn-lt"/>
                <a:ea typeface="+mn-ea"/>
                <a:cs typeface="+mn-cs"/>
              </a:rPr>
              <a:t>.  </a:t>
            </a:r>
          </a:p>
          <a:p>
            <a:r>
              <a:rPr lang="en-US" sz="1200" b="0" i="0" u="none" strike="noStrike" kern="1200" dirty="0">
                <a:solidFill>
                  <a:schemeClr val="tx1"/>
                </a:solidFill>
                <a:effectLst/>
                <a:latin typeface="+mn-lt"/>
                <a:ea typeface="+mn-ea"/>
                <a:cs typeface="+mn-cs"/>
              </a:rPr>
              <a:t>A pattern is emerging in the Brewing business.</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8304B43-EFD9-4AAB-A534-A56C9AC7DAE0}" type="slidenum">
              <a:rPr lang="en-US" smtClean="0"/>
              <a:t>5</a:t>
            </a:fld>
            <a:endParaRPr lang="en-US"/>
          </a:p>
        </p:txBody>
      </p:sp>
    </p:spTree>
    <p:extLst>
      <p:ext uri="{BB962C8B-B14F-4D97-AF65-F5344CB8AC3E}">
        <p14:creationId xmlns:p14="http://schemas.microsoft.com/office/powerpoint/2010/main" val="3850243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slides</a:t>
            </a:r>
          </a:p>
        </p:txBody>
      </p:sp>
      <p:sp>
        <p:nvSpPr>
          <p:cNvPr id="4" name="Slide Number Placeholder 3"/>
          <p:cNvSpPr>
            <a:spLocks noGrp="1"/>
          </p:cNvSpPr>
          <p:nvPr>
            <p:ph type="sldNum" sz="quarter" idx="5"/>
          </p:nvPr>
        </p:nvSpPr>
        <p:spPr/>
        <p:txBody>
          <a:bodyPr/>
          <a:lstStyle/>
          <a:p>
            <a:fld id="{98304B43-EFD9-4AAB-A534-A56C9AC7DAE0}" type="slidenum">
              <a:rPr lang="en-US" smtClean="0"/>
              <a:t>6</a:t>
            </a:fld>
            <a:endParaRPr lang="en-US"/>
          </a:p>
        </p:txBody>
      </p:sp>
    </p:spTree>
    <p:extLst>
      <p:ext uri="{BB962C8B-B14F-4D97-AF65-F5344CB8AC3E}">
        <p14:creationId xmlns:p14="http://schemas.microsoft.com/office/powerpoint/2010/main" val="2846157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specific interest is the location of these Breweries.  </a:t>
            </a:r>
          </a:p>
          <a:p>
            <a:r>
              <a:rPr lang="en-US" dirty="0"/>
              <a:t>From the data, the specific brewery count per state was generated and the location of where those counts reside is shown here on the map.  </a:t>
            </a:r>
          </a:p>
          <a:p>
            <a:r>
              <a:rPr lang="en-US" dirty="0"/>
              <a:t>Rather large counts of breweries are emerging in different parts of the US.</a:t>
            </a:r>
          </a:p>
        </p:txBody>
      </p:sp>
      <p:sp>
        <p:nvSpPr>
          <p:cNvPr id="4" name="Slide Number Placeholder 3"/>
          <p:cNvSpPr>
            <a:spLocks noGrp="1"/>
          </p:cNvSpPr>
          <p:nvPr>
            <p:ph type="sldNum" sz="quarter" idx="5"/>
          </p:nvPr>
        </p:nvSpPr>
        <p:spPr/>
        <p:txBody>
          <a:bodyPr/>
          <a:lstStyle/>
          <a:p>
            <a:fld id="{98304B43-EFD9-4AAB-A534-A56C9AC7DAE0}" type="slidenum">
              <a:rPr lang="en-US" smtClean="0"/>
              <a:t>7</a:t>
            </a:fld>
            <a:endParaRPr lang="en-US"/>
          </a:p>
        </p:txBody>
      </p:sp>
    </p:spTree>
    <p:extLst>
      <p:ext uri="{BB962C8B-B14F-4D97-AF65-F5344CB8AC3E}">
        <p14:creationId xmlns:p14="http://schemas.microsoft.com/office/powerpoint/2010/main" val="2590191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Taken from another view, when the data is sorted in descending order, we see that the largest amount of breweries were found in the state of Colorado, followed by California and Michigan.  Now, my colleague Karen will now go into some further analysis of the data.</a:t>
            </a:r>
          </a:p>
        </p:txBody>
      </p:sp>
      <p:sp>
        <p:nvSpPr>
          <p:cNvPr id="4" name="Slide Number Placeholder 3"/>
          <p:cNvSpPr>
            <a:spLocks noGrp="1"/>
          </p:cNvSpPr>
          <p:nvPr>
            <p:ph type="sldNum" sz="quarter" idx="5"/>
          </p:nvPr>
        </p:nvSpPr>
        <p:spPr/>
        <p:txBody>
          <a:bodyPr/>
          <a:lstStyle/>
          <a:p>
            <a:fld id="{98304B43-EFD9-4AAB-A534-A56C9AC7DAE0}" type="slidenum">
              <a:rPr lang="en-US" smtClean="0"/>
              <a:t>8</a:t>
            </a:fld>
            <a:endParaRPr lang="en-US"/>
          </a:p>
        </p:txBody>
      </p:sp>
    </p:spTree>
    <p:extLst>
      <p:ext uri="{BB962C8B-B14F-4D97-AF65-F5344CB8AC3E}">
        <p14:creationId xmlns:p14="http://schemas.microsoft.com/office/powerpoint/2010/main" val="1870486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86A6E24-93A8-4C49-AE55-25DDC1E992FE}" type="datetimeFigureOut">
              <a:rPr lang="en-US" smtClean="0"/>
              <a:t>2/25/2019</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0F62F2B-706D-4D27-A950-48E420C96C4E}" type="slidenum">
              <a:rPr lang="en-US" smtClean="0"/>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86A6E24-93A8-4C49-AE55-25DDC1E992FE}" type="datetimeFigureOut">
              <a:rPr lang="en-US" smtClean="0"/>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F62F2B-706D-4D27-A950-48E420C96C4E}"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80F62F2B-706D-4D27-A950-48E420C96C4E}" type="slidenum">
              <a:rPr lang="en-US" smtClean="0"/>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86A6E24-93A8-4C49-AE55-25DDC1E992FE}" type="datetimeFigureOut">
              <a:rPr lang="en-US" smtClean="0"/>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086A6E24-93A8-4C49-AE55-25DDC1E992FE}" type="datetimeFigureOut">
              <a:rPr lang="en-US" smtClean="0"/>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80F62F2B-706D-4D27-A950-48E420C96C4E}" type="slidenum">
              <a:rPr lang="en-US" smtClean="0"/>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086A6E24-93A8-4C49-AE55-25DDC1E992FE}" type="datetimeFigureOut">
              <a:rPr lang="en-US" smtClean="0"/>
              <a:t>2/25/2019</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0F62F2B-706D-4D27-A950-48E420C96C4E}" type="slidenum">
              <a:rPr lang="en-US" smtClean="0"/>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086A6E24-93A8-4C49-AE55-25DDC1E992FE}" type="datetimeFigureOut">
              <a:rPr lang="en-US" smtClean="0"/>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F62F2B-706D-4D27-A950-48E420C96C4E}" type="slidenum">
              <a:rPr lang="en-US" smtClean="0"/>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86A6E24-93A8-4C49-AE55-25DDC1E992FE}" type="datetimeFigureOut">
              <a:rPr lang="en-US" smtClean="0"/>
              <a:t>2/25/2019</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80F62F2B-706D-4D27-A950-48E420C96C4E}" type="slidenum">
              <a:rPr lang="en-US" smtClean="0"/>
              <a:t>‹#›</a:t>
            </a:fld>
            <a:endParaRPr lang="en-US" dirty="0"/>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86A6E24-93A8-4C49-AE55-25DDC1E992FE}" type="datetimeFigureOut">
              <a:rPr lang="en-US" smtClean="0"/>
              <a:t>2/25/2019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80F62F2B-706D-4D27-A950-48E420C96C4E}"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86A6E24-93A8-4C49-AE55-25DDC1E992FE}" type="datetimeFigureOut">
              <a:rPr lang="en-US" smtClean="0"/>
              <a:t>2/25/2019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80F62F2B-706D-4D27-A950-48E420C96C4E}"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80F62F2B-706D-4D27-A950-48E420C96C4E}" type="slidenum">
              <a:rPr lang="en-US" smtClean="0"/>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086A6E24-93A8-4C49-AE55-25DDC1E992FE}" type="datetimeFigureOut">
              <a:rPr lang="en-US" smtClean="0"/>
              <a:t>2/25/2019</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80F62F2B-706D-4D27-A950-48E420C96C4E}" type="slidenum">
              <a:rPr lang="en-US" smtClean="0"/>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086A6E24-93A8-4C49-AE55-25DDC1E992FE}" type="datetimeFigureOut">
              <a:rPr lang="en-US" smtClean="0"/>
              <a:t>2/25/2019</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86A6E24-93A8-4C49-AE55-25DDC1E992FE}" type="datetimeFigureOut">
              <a:rPr lang="en-US" smtClean="0"/>
              <a:t>2/25/2019</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0F62F2B-706D-4D27-A950-48E420C96C4E}" type="slidenum">
              <a:rPr lang="en-US" smtClean="0"/>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5562" y="4114800"/>
            <a:ext cx="6400800" cy="1752600"/>
          </a:xfrm>
        </p:spPr>
        <p:txBody>
          <a:bodyPr/>
          <a:lstStyle/>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By: Team DataTex </a:t>
            </a:r>
          </a:p>
        </p:txBody>
      </p:sp>
      <p:sp>
        <p:nvSpPr>
          <p:cNvPr id="2" name="Title 1"/>
          <p:cNvSpPr>
            <a:spLocks noGrp="1"/>
          </p:cNvSpPr>
          <p:nvPr>
            <p:ph type="ctrTitle"/>
          </p:nvPr>
        </p:nvSpPr>
        <p:spPr/>
        <p:txBody>
          <a:bodyPr>
            <a:normAutofit fontScale="90000"/>
          </a:bodyPr>
          <a:lstStyle/>
          <a:p>
            <a:r>
              <a:rPr lang="en-US" dirty="0"/>
              <a:t>AB InBev Strategic Market Analysis</a:t>
            </a:r>
            <a:br>
              <a:rPr lang="en-US" dirty="0"/>
            </a:br>
            <a:r>
              <a:rPr lang="en-US" sz="2700" dirty="0"/>
              <a:t>on the Impact of MicroBreweries to Market Share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80" t="38231" r="3789" b="38231"/>
          <a:stretch/>
        </p:blipFill>
        <p:spPr>
          <a:xfrm>
            <a:off x="2438400" y="2919046"/>
            <a:ext cx="4659924" cy="1195754"/>
          </a:xfrm>
          <a:prstGeom prst="rect">
            <a:avLst/>
          </a:prstGeom>
        </p:spPr>
      </p:pic>
    </p:spTree>
    <p:extLst>
      <p:ext uri="{BB962C8B-B14F-4D97-AF65-F5344CB8AC3E}">
        <p14:creationId xmlns:p14="http://schemas.microsoft.com/office/powerpoint/2010/main" val="3115590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Median IBU by State</a:t>
            </a:r>
          </a:p>
        </p:txBody>
      </p:sp>
      <p:pic>
        <p:nvPicPr>
          <p:cNvPr id="4" name="Content Placeholder 3"/>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a:stretch/>
        </p:blipFill>
        <p:spPr>
          <a:xfrm>
            <a:off x="152400" y="1676400"/>
            <a:ext cx="6424083" cy="4724400"/>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3953"/>
          <a:stretch/>
        </p:blipFill>
        <p:spPr>
          <a:xfrm>
            <a:off x="7010400" y="3352800"/>
            <a:ext cx="1623541" cy="546100"/>
          </a:xfrm>
          <a:prstGeom prst="rect">
            <a:avLst/>
          </a:prstGeom>
          <a:ln w="15875">
            <a:solidFill>
              <a:schemeClr val="tx1"/>
            </a:solidFill>
          </a:ln>
        </p:spPr>
      </p:pic>
    </p:spTree>
    <p:extLst>
      <p:ext uri="{BB962C8B-B14F-4D97-AF65-F5344CB8AC3E}">
        <p14:creationId xmlns:p14="http://schemas.microsoft.com/office/powerpoint/2010/main" val="1672303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Median IBU and ABV by State</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600200" y="2895600"/>
            <a:ext cx="5812592" cy="3449231"/>
          </a:xfrm>
          <a:ln w="15875">
            <a:solidFill>
              <a:schemeClr val="tx1"/>
            </a:solidFill>
          </a:ln>
        </p:spPr>
      </p:pic>
      <p:sp>
        <p:nvSpPr>
          <p:cNvPr id="6" name="TextBox 5"/>
          <p:cNvSpPr txBox="1"/>
          <p:nvPr/>
        </p:nvSpPr>
        <p:spPr>
          <a:xfrm>
            <a:off x="304721" y="1667470"/>
            <a:ext cx="8534400" cy="923330"/>
          </a:xfrm>
          <a:prstGeom prst="rect">
            <a:avLst/>
          </a:prstGeom>
          <a:solidFill>
            <a:schemeClr val="bg1"/>
          </a:solidFill>
          <a:ln w="15875">
            <a:solidFill>
              <a:schemeClr val="tx1"/>
            </a:solidFill>
          </a:ln>
        </p:spPr>
        <p:txBody>
          <a:bodyPr wrap="square" rtlCol="0">
            <a:spAutoFit/>
          </a:bodyPr>
          <a:lstStyle/>
          <a:p>
            <a:pPr marL="285750" indent="-285750">
              <a:buFont typeface="Arial" charset="0"/>
              <a:buChar char="•"/>
            </a:pPr>
            <a:r>
              <a:rPr lang="en-US" dirty="0"/>
              <a:t>This view compares median IBU and ABV levels by state</a:t>
            </a:r>
          </a:p>
          <a:p>
            <a:pPr marL="285750" indent="-285750">
              <a:buFont typeface="Arial" charset="0"/>
              <a:buChar char="•"/>
            </a:pPr>
            <a:r>
              <a:rPr lang="en-US" dirty="0"/>
              <a:t>Differing variability in IBU</a:t>
            </a:r>
          </a:p>
          <a:p>
            <a:pPr marL="285750" indent="-285750">
              <a:buFont typeface="Arial" charset="0"/>
              <a:buChar char="•"/>
            </a:pPr>
            <a:r>
              <a:rPr lang="en-US" dirty="0"/>
              <a:t>Greater concentration of lower IBU levels</a:t>
            </a:r>
          </a:p>
        </p:txBody>
      </p:sp>
    </p:spTree>
    <p:extLst>
      <p:ext uri="{BB962C8B-B14F-4D97-AF65-F5344CB8AC3E}">
        <p14:creationId xmlns:p14="http://schemas.microsoft.com/office/powerpoint/2010/main" val="1828374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ABV</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500342139"/>
              </p:ext>
            </p:extLst>
          </p:nvPr>
        </p:nvGraphicFramePr>
        <p:xfrm>
          <a:off x="316833" y="1828800"/>
          <a:ext cx="8504238" cy="741680"/>
        </p:xfrm>
        <a:graphic>
          <a:graphicData uri="http://schemas.openxmlformats.org/drawingml/2006/table">
            <a:tbl>
              <a:tblPr firstRow="1" bandRow="1">
                <a:tableStyleId>{5C22544A-7EE6-4342-B048-85BDC9FD1C3A}</a:tableStyleId>
              </a:tblPr>
              <a:tblGrid>
                <a:gridCol w="1417373">
                  <a:extLst>
                    <a:ext uri="{9D8B030D-6E8A-4147-A177-3AD203B41FA5}">
                      <a16:colId xmlns:a16="http://schemas.microsoft.com/office/drawing/2014/main" val="20000"/>
                    </a:ext>
                  </a:extLst>
                </a:gridCol>
                <a:gridCol w="1417373">
                  <a:extLst>
                    <a:ext uri="{9D8B030D-6E8A-4147-A177-3AD203B41FA5}">
                      <a16:colId xmlns:a16="http://schemas.microsoft.com/office/drawing/2014/main" val="20001"/>
                    </a:ext>
                  </a:extLst>
                </a:gridCol>
                <a:gridCol w="1417373">
                  <a:extLst>
                    <a:ext uri="{9D8B030D-6E8A-4147-A177-3AD203B41FA5}">
                      <a16:colId xmlns:a16="http://schemas.microsoft.com/office/drawing/2014/main" val="20002"/>
                    </a:ext>
                  </a:extLst>
                </a:gridCol>
                <a:gridCol w="1417373">
                  <a:extLst>
                    <a:ext uri="{9D8B030D-6E8A-4147-A177-3AD203B41FA5}">
                      <a16:colId xmlns:a16="http://schemas.microsoft.com/office/drawing/2014/main" val="20003"/>
                    </a:ext>
                  </a:extLst>
                </a:gridCol>
                <a:gridCol w="1486976">
                  <a:extLst>
                    <a:ext uri="{9D8B030D-6E8A-4147-A177-3AD203B41FA5}">
                      <a16:colId xmlns:a16="http://schemas.microsoft.com/office/drawing/2014/main" val="20004"/>
                    </a:ext>
                  </a:extLst>
                </a:gridCol>
                <a:gridCol w="1347770">
                  <a:extLst>
                    <a:ext uri="{9D8B030D-6E8A-4147-A177-3AD203B41FA5}">
                      <a16:colId xmlns:a16="http://schemas.microsoft.com/office/drawing/2014/main" val="20005"/>
                    </a:ext>
                  </a:extLst>
                </a:gridCol>
              </a:tblGrid>
              <a:tr h="370840">
                <a:tc>
                  <a:txBody>
                    <a:bodyPr/>
                    <a:lstStyle/>
                    <a:p>
                      <a:pPr algn="ctr"/>
                      <a:r>
                        <a:rPr lang="en-US" sz="1650" dirty="0"/>
                        <a:t>Minimum</a:t>
                      </a:r>
                    </a:p>
                  </a:txBody>
                  <a:tcPr/>
                </a:tc>
                <a:tc>
                  <a:txBody>
                    <a:bodyPr/>
                    <a:lstStyle/>
                    <a:p>
                      <a:pPr algn="ctr"/>
                      <a:r>
                        <a:rPr lang="en-US" sz="1650" dirty="0"/>
                        <a:t>1</a:t>
                      </a:r>
                      <a:r>
                        <a:rPr lang="en-US" sz="1650" baseline="30000" dirty="0"/>
                        <a:t>st</a:t>
                      </a:r>
                      <a:r>
                        <a:rPr lang="en-US" sz="1650" dirty="0"/>
                        <a:t> Quartile</a:t>
                      </a:r>
                    </a:p>
                  </a:txBody>
                  <a:tcPr/>
                </a:tc>
                <a:tc>
                  <a:txBody>
                    <a:bodyPr/>
                    <a:lstStyle/>
                    <a:p>
                      <a:pPr algn="ctr"/>
                      <a:r>
                        <a:rPr lang="en-US" sz="1650" dirty="0"/>
                        <a:t>Median</a:t>
                      </a:r>
                    </a:p>
                  </a:txBody>
                  <a:tcPr/>
                </a:tc>
                <a:tc>
                  <a:txBody>
                    <a:bodyPr/>
                    <a:lstStyle/>
                    <a:p>
                      <a:pPr algn="ctr"/>
                      <a:r>
                        <a:rPr lang="en-US" sz="1650" dirty="0"/>
                        <a:t>Mean</a:t>
                      </a:r>
                    </a:p>
                  </a:txBody>
                  <a:tcPr/>
                </a:tc>
                <a:tc>
                  <a:txBody>
                    <a:bodyPr/>
                    <a:lstStyle/>
                    <a:p>
                      <a:pPr algn="ctr"/>
                      <a:r>
                        <a:rPr lang="en-US" sz="1650" dirty="0"/>
                        <a:t>3</a:t>
                      </a:r>
                      <a:r>
                        <a:rPr lang="en-US" sz="1650" baseline="30000" dirty="0"/>
                        <a:t>rd</a:t>
                      </a:r>
                      <a:r>
                        <a:rPr lang="en-US" sz="1650" dirty="0"/>
                        <a:t> Quartile</a:t>
                      </a:r>
                    </a:p>
                  </a:txBody>
                  <a:tcPr/>
                </a:tc>
                <a:tc>
                  <a:txBody>
                    <a:bodyPr/>
                    <a:lstStyle/>
                    <a:p>
                      <a:pPr algn="ctr"/>
                      <a:r>
                        <a:rPr lang="en-US" sz="1650" dirty="0"/>
                        <a:t>Maximum</a:t>
                      </a:r>
                    </a:p>
                  </a:txBody>
                  <a:tcPr/>
                </a:tc>
                <a:extLst>
                  <a:ext uri="{0D108BD9-81ED-4DB2-BD59-A6C34878D82A}">
                    <a16:rowId xmlns:a16="http://schemas.microsoft.com/office/drawing/2014/main" val="10000"/>
                  </a:ext>
                </a:extLst>
              </a:tr>
              <a:tr h="370840">
                <a:tc>
                  <a:txBody>
                    <a:bodyPr/>
                    <a:lstStyle/>
                    <a:p>
                      <a:r>
                        <a:rPr lang="en-US" dirty="0"/>
                        <a:t>0.001</a:t>
                      </a:r>
                    </a:p>
                  </a:txBody>
                  <a:tcPr/>
                </a:tc>
                <a:tc>
                  <a:txBody>
                    <a:bodyPr/>
                    <a:lstStyle/>
                    <a:p>
                      <a:r>
                        <a:rPr lang="en-US" dirty="0"/>
                        <a:t>0.05</a:t>
                      </a:r>
                    </a:p>
                  </a:txBody>
                  <a:tcPr/>
                </a:tc>
                <a:tc>
                  <a:txBody>
                    <a:bodyPr/>
                    <a:lstStyle/>
                    <a:p>
                      <a:r>
                        <a:rPr lang="en-US" dirty="0"/>
                        <a:t>0.056</a:t>
                      </a:r>
                    </a:p>
                  </a:txBody>
                  <a:tcPr/>
                </a:tc>
                <a:tc>
                  <a:txBody>
                    <a:bodyPr/>
                    <a:lstStyle/>
                    <a:p>
                      <a:r>
                        <a:rPr lang="en-US" dirty="0"/>
                        <a:t>0.059</a:t>
                      </a:r>
                    </a:p>
                  </a:txBody>
                  <a:tcPr/>
                </a:tc>
                <a:tc>
                  <a:txBody>
                    <a:bodyPr/>
                    <a:lstStyle/>
                    <a:p>
                      <a:r>
                        <a:rPr lang="en-US" dirty="0"/>
                        <a:t>0.067</a:t>
                      </a:r>
                    </a:p>
                  </a:txBody>
                  <a:tcPr/>
                </a:tc>
                <a:tc>
                  <a:txBody>
                    <a:bodyPr/>
                    <a:lstStyle/>
                    <a:p>
                      <a:r>
                        <a:rPr lang="en-US" dirty="0"/>
                        <a:t>0.128</a:t>
                      </a:r>
                    </a:p>
                  </a:txBody>
                  <a:tcPr/>
                </a:tc>
                <a:extLst>
                  <a:ext uri="{0D108BD9-81ED-4DB2-BD59-A6C34878D82A}">
                    <a16:rowId xmlns:a16="http://schemas.microsoft.com/office/drawing/2014/main" val="10001"/>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971800"/>
            <a:ext cx="5816600" cy="3079376"/>
          </a:xfrm>
          <a:prstGeom prst="rect">
            <a:avLst/>
          </a:prstGeom>
          <a:ln w="15875">
            <a:solidFill>
              <a:schemeClr val="tx1"/>
            </a:solidFill>
          </a:ln>
        </p:spPr>
      </p:pic>
    </p:spTree>
    <p:extLst>
      <p:ext uri="{BB962C8B-B14F-4D97-AF65-F5344CB8AC3E}">
        <p14:creationId xmlns:p14="http://schemas.microsoft.com/office/powerpoint/2010/main" val="1873134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IBU</a:t>
            </a:r>
          </a:p>
        </p:txBody>
      </p:sp>
      <p:graphicFrame>
        <p:nvGraphicFramePr>
          <p:cNvPr id="4" name="Content Placeholder 3"/>
          <p:cNvGraphicFramePr>
            <a:graphicFrameLocks/>
          </p:cNvGraphicFramePr>
          <p:nvPr>
            <p:extLst>
              <p:ext uri="{D42A27DB-BD31-4B8C-83A1-F6EECF244321}">
                <p14:modId xmlns:p14="http://schemas.microsoft.com/office/powerpoint/2010/main" val="718860092"/>
              </p:ext>
            </p:extLst>
          </p:nvPr>
        </p:nvGraphicFramePr>
        <p:xfrm>
          <a:off x="301434" y="1696720"/>
          <a:ext cx="8504238" cy="741680"/>
        </p:xfrm>
        <a:graphic>
          <a:graphicData uri="http://schemas.openxmlformats.org/drawingml/2006/table">
            <a:tbl>
              <a:tblPr firstRow="1" bandRow="1">
                <a:tableStyleId>{5C22544A-7EE6-4342-B048-85BDC9FD1C3A}</a:tableStyleId>
              </a:tblPr>
              <a:tblGrid>
                <a:gridCol w="1417373">
                  <a:extLst>
                    <a:ext uri="{9D8B030D-6E8A-4147-A177-3AD203B41FA5}">
                      <a16:colId xmlns:a16="http://schemas.microsoft.com/office/drawing/2014/main" val="20000"/>
                    </a:ext>
                  </a:extLst>
                </a:gridCol>
                <a:gridCol w="1417373">
                  <a:extLst>
                    <a:ext uri="{9D8B030D-6E8A-4147-A177-3AD203B41FA5}">
                      <a16:colId xmlns:a16="http://schemas.microsoft.com/office/drawing/2014/main" val="20001"/>
                    </a:ext>
                  </a:extLst>
                </a:gridCol>
                <a:gridCol w="1417373">
                  <a:extLst>
                    <a:ext uri="{9D8B030D-6E8A-4147-A177-3AD203B41FA5}">
                      <a16:colId xmlns:a16="http://schemas.microsoft.com/office/drawing/2014/main" val="20002"/>
                    </a:ext>
                  </a:extLst>
                </a:gridCol>
                <a:gridCol w="1417373">
                  <a:extLst>
                    <a:ext uri="{9D8B030D-6E8A-4147-A177-3AD203B41FA5}">
                      <a16:colId xmlns:a16="http://schemas.microsoft.com/office/drawing/2014/main" val="20003"/>
                    </a:ext>
                  </a:extLst>
                </a:gridCol>
                <a:gridCol w="1486976">
                  <a:extLst>
                    <a:ext uri="{9D8B030D-6E8A-4147-A177-3AD203B41FA5}">
                      <a16:colId xmlns:a16="http://schemas.microsoft.com/office/drawing/2014/main" val="20004"/>
                    </a:ext>
                  </a:extLst>
                </a:gridCol>
                <a:gridCol w="1347770">
                  <a:extLst>
                    <a:ext uri="{9D8B030D-6E8A-4147-A177-3AD203B41FA5}">
                      <a16:colId xmlns:a16="http://schemas.microsoft.com/office/drawing/2014/main" val="20005"/>
                    </a:ext>
                  </a:extLst>
                </a:gridCol>
              </a:tblGrid>
              <a:tr h="370840">
                <a:tc>
                  <a:txBody>
                    <a:bodyPr/>
                    <a:lstStyle/>
                    <a:p>
                      <a:pPr algn="ctr"/>
                      <a:r>
                        <a:rPr lang="en-US" sz="1650" dirty="0"/>
                        <a:t>Minimum</a:t>
                      </a:r>
                    </a:p>
                  </a:txBody>
                  <a:tcPr/>
                </a:tc>
                <a:tc>
                  <a:txBody>
                    <a:bodyPr/>
                    <a:lstStyle/>
                    <a:p>
                      <a:pPr algn="ctr"/>
                      <a:r>
                        <a:rPr lang="en-US" sz="1650" dirty="0"/>
                        <a:t>1</a:t>
                      </a:r>
                      <a:r>
                        <a:rPr lang="en-US" sz="1650" baseline="30000" dirty="0"/>
                        <a:t>st</a:t>
                      </a:r>
                      <a:r>
                        <a:rPr lang="en-US" sz="1650" dirty="0"/>
                        <a:t> Quartile</a:t>
                      </a:r>
                    </a:p>
                  </a:txBody>
                  <a:tcPr/>
                </a:tc>
                <a:tc>
                  <a:txBody>
                    <a:bodyPr/>
                    <a:lstStyle/>
                    <a:p>
                      <a:pPr algn="ctr"/>
                      <a:r>
                        <a:rPr lang="en-US" sz="1650" dirty="0"/>
                        <a:t>Median</a:t>
                      </a:r>
                    </a:p>
                  </a:txBody>
                  <a:tcPr/>
                </a:tc>
                <a:tc>
                  <a:txBody>
                    <a:bodyPr/>
                    <a:lstStyle/>
                    <a:p>
                      <a:pPr algn="ctr"/>
                      <a:r>
                        <a:rPr lang="en-US" sz="1650" dirty="0"/>
                        <a:t>Mean</a:t>
                      </a:r>
                    </a:p>
                  </a:txBody>
                  <a:tcPr/>
                </a:tc>
                <a:tc>
                  <a:txBody>
                    <a:bodyPr/>
                    <a:lstStyle/>
                    <a:p>
                      <a:pPr algn="ctr"/>
                      <a:r>
                        <a:rPr lang="en-US" sz="1650" dirty="0"/>
                        <a:t>3</a:t>
                      </a:r>
                      <a:r>
                        <a:rPr lang="en-US" sz="1650" baseline="30000" dirty="0"/>
                        <a:t>rd</a:t>
                      </a:r>
                      <a:r>
                        <a:rPr lang="en-US" sz="1650" dirty="0"/>
                        <a:t> Quartile</a:t>
                      </a:r>
                    </a:p>
                  </a:txBody>
                  <a:tcPr/>
                </a:tc>
                <a:tc>
                  <a:txBody>
                    <a:bodyPr/>
                    <a:lstStyle/>
                    <a:p>
                      <a:pPr algn="ctr"/>
                      <a:r>
                        <a:rPr lang="en-US" sz="1650" dirty="0"/>
                        <a:t>Maximum</a:t>
                      </a:r>
                    </a:p>
                  </a:txBody>
                  <a:tcPr/>
                </a:tc>
                <a:extLst>
                  <a:ext uri="{0D108BD9-81ED-4DB2-BD59-A6C34878D82A}">
                    <a16:rowId xmlns:a16="http://schemas.microsoft.com/office/drawing/2014/main" val="10000"/>
                  </a:ext>
                </a:extLst>
              </a:tr>
              <a:tr h="370840">
                <a:tc>
                  <a:txBody>
                    <a:bodyPr/>
                    <a:lstStyle/>
                    <a:p>
                      <a:r>
                        <a:rPr lang="en-US" dirty="0"/>
                        <a:t>4</a:t>
                      </a:r>
                    </a:p>
                  </a:txBody>
                  <a:tcPr/>
                </a:tc>
                <a:tc>
                  <a:txBody>
                    <a:bodyPr/>
                    <a:lstStyle/>
                    <a:p>
                      <a:r>
                        <a:rPr lang="en-US" dirty="0"/>
                        <a:t>21</a:t>
                      </a:r>
                    </a:p>
                  </a:txBody>
                  <a:tcPr/>
                </a:tc>
                <a:tc>
                  <a:txBody>
                    <a:bodyPr/>
                    <a:lstStyle/>
                    <a:p>
                      <a:r>
                        <a:rPr lang="en-US" dirty="0"/>
                        <a:t>35</a:t>
                      </a:r>
                    </a:p>
                  </a:txBody>
                  <a:tcPr/>
                </a:tc>
                <a:tc>
                  <a:txBody>
                    <a:bodyPr/>
                    <a:lstStyle/>
                    <a:p>
                      <a:r>
                        <a:rPr lang="en-US" dirty="0"/>
                        <a:t>42.71</a:t>
                      </a:r>
                    </a:p>
                  </a:txBody>
                  <a:tcPr/>
                </a:tc>
                <a:tc>
                  <a:txBody>
                    <a:bodyPr/>
                    <a:lstStyle/>
                    <a:p>
                      <a:r>
                        <a:rPr lang="en-US" dirty="0"/>
                        <a:t>64</a:t>
                      </a:r>
                    </a:p>
                  </a:txBody>
                  <a:tcPr/>
                </a:tc>
                <a:tc>
                  <a:txBody>
                    <a:bodyPr/>
                    <a:lstStyle/>
                    <a:p>
                      <a:r>
                        <a:rPr lang="en-US" dirty="0"/>
                        <a:t>138</a:t>
                      </a:r>
                    </a:p>
                  </a:txBody>
                  <a:tcPr/>
                </a:tc>
                <a:extLst>
                  <a:ext uri="{0D108BD9-81ED-4DB2-BD59-A6C34878D82A}">
                    <a16:rowId xmlns:a16="http://schemas.microsoft.com/office/drawing/2014/main" val="10001"/>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819400"/>
            <a:ext cx="6010113" cy="3124200"/>
          </a:xfrm>
          <a:prstGeom prst="rect">
            <a:avLst/>
          </a:prstGeom>
          <a:ln w="15875">
            <a:solidFill>
              <a:schemeClr val="tx1"/>
            </a:solidFill>
          </a:ln>
        </p:spPr>
      </p:pic>
    </p:spTree>
    <p:extLst>
      <p:ext uri="{BB962C8B-B14F-4D97-AF65-F5344CB8AC3E}">
        <p14:creationId xmlns:p14="http://schemas.microsoft.com/office/powerpoint/2010/main" val="1952668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ABV vs. IBU</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54059" y="3124200"/>
            <a:ext cx="5308741" cy="3197225"/>
          </a:xfrm>
          <a:ln w="15875">
            <a:solidFill>
              <a:schemeClr val="tx1"/>
            </a:solidFill>
          </a:ln>
        </p:spPr>
      </p:pic>
      <p:sp>
        <p:nvSpPr>
          <p:cNvPr id="5" name="TextBox 4"/>
          <p:cNvSpPr txBox="1"/>
          <p:nvPr/>
        </p:nvSpPr>
        <p:spPr>
          <a:xfrm>
            <a:off x="301752" y="1695271"/>
            <a:ext cx="8534400" cy="1200329"/>
          </a:xfrm>
          <a:prstGeom prst="rect">
            <a:avLst/>
          </a:prstGeom>
          <a:solidFill>
            <a:schemeClr val="bg1"/>
          </a:solidFill>
          <a:ln w="15875">
            <a:solidFill>
              <a:schemeClr val="tx1"/>
            </a:solidFill>
          </a:ln>
        </p:spPr>
        <p:txBody>
          <a:bodyPr wrap="square" rtlCol="0">
            <a:spAutoFit/>
          </a:bodyPr>
          <a:lstStyle/>
          <a:p>
            <a:pPr marL="285750" indent="-285750">
              <a:buFont typeface="Arial" charset="0"/>
              <a:buChar char="•"/>
            </a:pPr>
            <a:r>
              <a:rPr lang="en-US" dirty="0"/>
              <a:t>Positive, linear relationship between ABV and IBU</a:t>
            </a:r>
          </a:p>
          <a:p>
            <a:pPr marL="285750" indent="-285750">
              <a:buFont typeface="Arial" charset="0"/>
              <a:buChar char="•"/>
            </a:pPr>
            <a:r>
              <a:rPr lang="en-US" dirty="0"/>
              <a:t>Fanning shape in scatterplot indicates less variation in IBU for beers with lower alcohol content</a:t>
            </a:r>
          </a:p>
          <a:p>
            <a:pPr marL="285750" indent="-285750">
              <a:buFont typeface="Arial" charset="0"/>
              <a:buChar char="•"/>
            </a:pPr>
            <a:r>
              <a:rPr lang="en-US" dirty="0"/>
              <a:t>Bitterness varies more greatly for beers with higher alcohol content</a:t>
            </a:r>
          </a:p>
        </p:txBody>
      </p:sp>
    </p:spTree>
    <p:extLst>
      <p:ext uri="{BB962C8B-B14F-4D97-AF65-F5344CB8AC3E}">
        <p14:creationId xmlns:p14="http://schemas.microsoft.com/office/powerpoint/2010/main" val="1628537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ABV vs. IBU</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52600" y="3038448"/>
            <a:ext cx="5562600" cy="3362352"/>
          </a:xfrm>
          <a:ln w="15875">
            <a:solidFill>
              <a:schemeClr val="tx1"/>
            </a:solidFill>
          </a:ln>
        </p:spPr>
      </p:pic>
      <p:sp>
        <p:nvSpPr>
          <p:cNvPr id="5" name="TextBox 4"/>
          <p:cNvSpPr txBox="1"/>
          <p:nvPr/>
        </p:nvSpPr>
        <p:spPr>
          <a:xfrm>
            <a:off x="301752" y="1619071"/>
            <a:ext cx="8534400" cy="923330"/>
          </a:xfrm>
          <a:prstGeom prst="rect">
            <a:avLst/>
          </a:prstGeom>
          <a:solidFill>
            <a:schemeClr val="bg1"/>
          </a:solidFill>
          <a:ln w="15875">
            <a:solidFill>
              <a:schemeClr val="tx1"/>
            </a:solidFill>
          </a:ln>
        </p:spPr>
        <p:txBody>
          <a:bodyPr wrap="square" rtlCol="0">
            <a:spAutoFit/>
          </a:bodyPr>
          <a:lstStyle/>
          <a:p>
            <a:pPr marL="285750" indent="-285750">
              <a:buFont typeface="Arial" charset="0"/>
              <a:buChar char="•"/>
            </a:pPr>
            <a:r>
              <a:rPr lang="en-US" dirty="0"/>
              <a:t>Random sample of 250 beers</a:t>
            </a:r>
          </a:p>
          <a:p>
            <a:pPr marL="285750" indent="-285750">
              <a:buFont typeface="Arial" charset="0"/>
              <a:buChar char="•"/>
            </a:pPr>
            <a:r>
              <a:rPr lang="en-US" dirty="0"/>
              <a:t>Line segments show distance between ABV*1000 and IBU</a:t>
            </a:r>
          </a:p>
          <a:p>
            <a:pPr marL="285750" indent="-285750">
              <a:buFont typeface="Arial" charset="0"/>
              <a:buChar char="•"/>
            </a:pPr>
            <a:r>
              <a:rPr lang="en-US" dirty="0"/>
              <a:t>Not a clear relationship</a:t>
            </a:r>
          </a:p>
        </p:txBody>
      </p:sp>
    </p:spTree>
    <p:extLst>
      <p:ext uri="{BB962C8B-B14F-4D97-AF65-F5344CB8AC3E}">
        <p14:creationId xmlns:p14="http://schemas.microsoft.com/office/powerpoint/2010/main" val="1983824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sz="quarter" idx="1"/>
          </p:nvPr>
        </p:nvSpPr>
        <p:spPr/>
        <p:txBody>
          <a:bodyPr>
            <a:normAutofit fontScale="92500" lnSpcReduction="10000"/>
          </a:bodyPr>
          <a:lstStyle/>
          <a:p>
            <a:r>
              <a:rPr lang="en-US" dirty="0"/>
              <a:t>Competition is growing for AB InBev. </a:t>
            </a:r>
          </a:p>
          <a:p>
            <a:r>
              <a:rPr lang="en-US" dirty="0"/>
              <a:t>Competitors have beers with a wide variety of IBU levels, and these levels also vary by state. </a:t>
            </a:r>
          </a:p>
          <a:p>
            <a:r>
              <a:rPr lang="en-US" dirty="0"/>
              <a:t>This suggests that tastes differ in different markets, and also that tastes are expanding from just a singular style of beer. </a:t>
            </a:r>
          </a:p>
          <a:p>
            <a:r>
              <a:rPr lang="en-US" dirty="0"/>
              <a:t>To compete, InBev should diversify their beer offerings, even regionally. Most beers tend to </a:t>
            </a:r>
            <a:r>
              <a:rPr lang="en-US"/>
              <a:t>have similar </a:t>
            </a:r>
            <a:r>
              <a:rPr lang="en-US" dirty="0"/>
              <a:t>alcohol content levels, although some variation in ABV is another dimension that can add to InBev’s beer profile</a:t>
            </a:r>
            <a:r>
              <a:rPr lang="en-US"/>
              <a:t>. </a:t>
            </a:r>
          </a:p>
          <a:p>
            <a:r>
              <a:rPr lang="en-US"/>
              <a:t>AB </a:t>
            </a:r>
            <a:r>
              <a:rPr lang="en-US" dirty="0"/>
              <a:t>InBev should strategically position themselves to meet the expanding consumer demand.</a:t>
            </a:r>
          </a:p>
        </p:txBody>
      </p:sp>
    </p:spTree>
    <p:extLst>
      <p:ext uri="{BB962C8B-B14F-4D97-AF65-F5344CB8AC3E}">
        <p14:creationId xmlns:p14="http://schemas.microsoft.com/office/powerpoint/2010/main" val="106553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quarter" idx="1"/>
          </p:nvPr>
        </p:nvSpPr>
        <p:spPr>
          <a:xfrm>
            <a:off x="228600" y="1527048"/>
            <a:ext cx="8686800" cy="5178552"/>
          </a:xfrm>
        </p:spPr>
        <p:txBody>
          <a:bodyPr>
            <a:normAutofit fontScale="62500" lnSpcReduction="20000"/>
          </a:bodyPr>
          <a:lstStyle/>
          <a:p>
            <a:r>
              <a:rPr lang="en-US" dirty="0"/>
              <a:t>As of 2015 AB InBev has a 45.8% share of the US Beer market</a:t>
            </a:r>
          </a:p>
          <a:p>
            <a:endParaRPr lang="en-US" dirty="0"/>
          </a:p>
          <a:p>
            <a:r>
              <a:rPr lang="en-US" dirty="0"/>
              <a:t>Worldwide market shares for InBev have been steadily increasing.</a:t>
            </a:r>
          </a:p>
          <a:p>
            <a:pPr lvl="1"/>
            <a:r>
              <a:rPr lang="en-US" dirty="0"/>
              <a:t>Argentina 76.7%</a:t>
            </a:r>
          </a:p>
          <a:p>
            <a:pPr lvl="1"/>
            <a:r>
              <a:rPr lang="en-US" dirty="0"/>
              <a:t>Brazil 67.5%</a:t>
            </a:r>
          </a:p>
          <a:p>
            <a:pPr lvl="1"/>
            <a:r>
              <a:rPr lang="en-US" dirty="0"/>
              <a:t>South Korea 57.0%</a:t>
            </a:r>
          </a:p>
          <a:p>
            <a:pPr lvl="1"/>
            <a:r>
              <a:rPr lang="en-US" dirty="0"/>
              <a:t>Mexico 58.2%</a:t>
            </a:r>
          </a:p>
          <a:p>
            <a:pPr lvl="1"/>
            <a:r>
              <a:rPr lang="en-US" dirty="0"/>
              <a:t>Belgium 55.5</a:t>
            </a:r>
          </a:p>
          <a:p>
            <a:endParaRPr lang="en-US" dirty="0"/>
          </a:p>
          <a:p>
            <a:r>
              <a:rPr lang="en-US" dirty="0"/>
              <a:t>Merger with Anheuser-Busch  has made AB </a:t>
            </a:r>
            <a:r>
              <a:rPr lang="en-US" dirty="0" err="1"/>
              <a:t>InBEV</a:t>
            </a:r>
            <a:r>
              <a:rPr lang="en-US" dirty="0"/>
              <a:t> the largest brewer in America </a:t>
            </a:r>
          </a:p>
          <a:p>
            <a:endParaRPr lang="en-US" dirty="0"/>
          </a:p>
          <a:p>
            <a:r>
              <a:rPr lang="en-US" dirty="0"/>
              <a:t>Overall Beer Consumption up from prior year.</a:t>
            </a:r>
          </a:p>
          <a:p>
            <a:endParaRPr lang="en-US" dirty="0"/>
          </a:p>
          <a:p>
            <a:r>
              <a:rPr lang="en-US" dirty="0"/>
              <a:t>US market share down  1.7% when compared to 2014 data.</a:t>
            </a:r>
          </a:p>
          <a:p>
            <a:endParaRPr lang="en-US" dirty="0"/>
          </a:p>
          <a:p>
            <a:r>
              <a:rPr lang="en-US" dirty="0"/>
              <a:t>This may be due to the impact of MicroBreweries and changes in US beer preference.</a:t>
            </a:r>
          </a:p>
          <a:p>
            <a:endParaRPr lang="en-US" dirty="0"/>
          </a:p>
          <a:p>
            <a:pPr marL="0" indent="0">
              <a:buNone/>
            </a:pPr>
            <a:endParaRPr lang="en-US" sz="1900" dirty="0"/>
          </a:p>
          <a:p>
            <a:pPr marL="0" indent="0">
              <a:buNone/>
            </a:pPr>
            <a:endParaRPr lang="en-US" sz="1900" dirty="0"/>
          </a:p>
          <a:p>
            <a:pPr marL="0" indent="0">
              <a:buNone/>
            </a:pPr>
            <a:endParaRPr lang="en-US" sz="800" dirty="0"/>
          </a:p>
          <a:p>
            <a:pPr marL="0" indent="0">
              <a:buNone/>
            </a:pPr>
            <a:r>
              <a:rPr lang="en-US" sz="1900" dirty="0"/>
              <a:t>https://www.statista.com/statistics/199024/ab-inbev-beer-market-share-by-country/</a:t>
            </a:r>
          </a:p>
        </p:txBody>
      </p:sp>
    </p:spTree>
    <p:extLst>
      <p:ext uri="{BB962C8B-B14F-4D97-AF65-F5344CB8AC3E}">
        <p14:creationId xmlns:p14="http://schemas.microsoft.com/office/powerpoint/2010/main" val="424414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a:t>
            </a:r>
          </a:p>
        </p:txBody>
      </p:sp>
      <p:sp>
        <p:nvSpPr>
          <p:cNvPr id="3" name="Content Placeholder 2"/>
          <p:cNvSpPr>
            <a:spLocks noGrp="1"/>
          </p:cNvSpPr>
          <p:nvPr>
            <p:ph sz="quarter" idx="1"/>
          </p:nvPr>
        </p:nvSpPr>
        <p:spPr/>
        <p:txBody>
          <a:bodyPr/>
          <a:lstStyle/>
          <a:p>
            <a:r>
              <a:rPr lang="en-US" sz="1800" dirty="0"/>
              <a:t>Breweries &lt;- read.csv(</a:t>
            </a:r>
            <a:r>
              <a:rPr lang="en-US" sz="1600" dirty="0"/>
              <a:t>"C:/CaseStudy1/Breweries.csv"</a:t>
            </a:r>
            <a:r>
              <a:rPr lang="en-US" sz="1800" dirty="0"/>
              <a:t>, header = TRUE, sep = ",")</a:t>
            </a:r>
          </a:p>
          <a:p>
            <a:pPr lvl="1"/>
            <a:r>
              <a:rPr lang="en-US" sz="1600" dirty="0"/>
              <a:t>DataSet of 558 US Microbreweries</a:t>
            </a:r>
          </a:p>
          <a:p>
            <a:pPr lvl="1"/>
            <a:endParaRPr lang="en-US" sz="1300" dirty="0"/>
          </a:p>
          <a:p>
            <a:r>
              <a:rPr lang="en-US" sz="1800" dirty="0"/>
              <a:t>Beers &lt;- read.csv(</a:t>
            </a:r>
            <a:r>
              <a:rPr lang="en-US" sz="1600" dirty="0"/>
              <a:t>"C:/CaseStudy1/Beers.csv"</a:t>
            </a:r>
            <a:r>
              <a:rPr lang="en-US" sz="1800" dirty="0"/>
              <a:t>, header = TRUE, sep = ",")</a:t>
            </a:r>
          </a:p>
          <a:p>
            <a:pPr lvl="1"/>
            <a:r>
              <a:rPr lang="en-US" sz="1600" dirty="0"/>
              <a:t>Dataset of 2410 US Craft Beers</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9616" r="1106" b="16346"/>
          <a:stretch/>
        </p:blipFill>
        <p:spPr>
          <a:xfrm>
            <a:off x="508000" y="4369776"/>
            <a:ext cx="8038123" cy="2031024"/>
          </a:xfrm>
          <a:prstGeom prst="rect">
            <a:avLst/>
          </a:prstGeom>
        </p:spPr>
      </p:pic>
    </p:spTree>
    <p:extLst>
      <p:ext uri="{BB962C8B-B14F-4D97-AF65-F5344CB8AC3E}">
        <p14:creationId xmlns:p14="http://schemas.microsoft.com/office/powerpoint/2010/main" val="71897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Analysis Tools for R-Studio</a:t>
            </a:r>
          </a:p>
        </p:txBody>
      </p:sp>
      <p:sp>
        <p:nvSpPr>
          <p:cNvPr id="3" name="Content Placeholder 2"/>
          <p:cNvSpPr>
            <a:spLocks noGrp="1"/>
          </p:cNvSpPr>
          <p:nvPr>
            <p:ph sz="quarter" idx="1"/>
          </p:nvPr>
        </p:nvSpPr>
        <p:spPr/>
        <p:txBody>
          <a:bodyPr/>
          <a:lstStyle/>
          <a:p>
            <a:r>
              <a:rPr lang="en-US" dirty="0"/>
              <a:t>library(dplyr)</a:t>
            </a:r>
          </a:p>
          <a:p>
            <a:r>
              <a:rPr lang="en-US" dirty="0"/>
              <a:t>library(knitr)</a:t>
            </a:r>
          </a:p>
          <a:p>
            <a:r>
              <a:rPr lang="en-US" dirty="0"/>
              <a:t>library(rvest)</a:t>
            </a:r>
          </a:p>
          <a:p>
            <a:r>
              <a:rPr lang="en-US" dirty="0"/>
              <a:t>library(ggplot2)</a:t>
            </a:r>
          </a:p>
          <a:p>
            <a:r>
              <a:rPr lang="en-US" dirty="0"/>
              <a:t>library(psych)</a:t>
            </a:r>
          </a:p>
          <a:p>
            <a:r>
              <a:rPr lang="en-US" dirty="0"/>
              <a:t>library(maps)	  </a:t>
            </a:r>
          </a:p>
          <a:p>
            <a:r>
              <a:rPr lang="en-US" dirty="0"/>
              <a:t>library(plyr)</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7950" y="4476750"/>
            <a:ext cx="1924050" cy="1924050"/>
          </a:xfrm>
          <a:prstGeom prst="rect">
            <a:avLst/>
          </a:prstGeom>
          <a:noFill/>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3125" y="2266950"/>
            <a:ext cx="2752725" cy="2314575"/>
          </a:xfrm>
          <a:prstGeom prst="rect">
            <a:avLst/>
          </a:prstGeom>
        </p:spPr>
      </p:pic>
      <p:sp>
        <p:nvSpPr>
          <p:cNvPr id="6" name="Down Arrow 5"/>
          <p:cNvSpPr/>
          <p:nvPr/>
        </p:nvSpPr>
        <p:spPr>
          <a:xfrm>
            <a:off x="7086600" y="4191000"/>
            <a:ext cx="609600" cy="685800"/>
          </a:xfrm>
          <a:prstGeom prst="downArrow">
            <a:avLst/>
          </a:prstGeom>
          <a:solidFill>
            <a:srgbClr val="0070C0"/>
          </a:solidFill>
          <a:ln w="22225" cap="rnd">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950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0" cy="838200"/>
          </a:xfrm>
        </p:spPr>
        <p:txBody>
          <a:bodyPr>
            <a:normAutofit fontScale="90000"/>
          </a:bodyPr>
          <a:lstStyle/>
          <a:p>
            <a:r>
              <a:rPr lang="en-US" dirty="0"/>
              <a:t>From Alaska to Wyoming A Revolution is Brewing</a:t>
            </a:r>
          </a:p>
        </p:txBody>
      </p:sp>
      <p:sp>
        <p:nvSpPr>
          <p:cNvPr id="3" name="Content Placeholder 2"/>
          <p:cNvSpPr>
            <a:spLocks noGrp="1"/>
          </p:cNvSpPr>
          <p:nvPr>
            <p:ph sz="quarter" idx="1"/>
          </p:nvPr>
        </p:nvSpPr>
        <p:spPr>
          <a:xfrm>
            <a:off x="301752" y="1527048"/>
            <a:ext cx="8503920" cy="5178552"/>
          </a:xfrm>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sz="1300" dirty="0"/>
              <a:t>beers &lt;- BeerData[c(1,3,5)] </a:t>
            </a:r>
          </a:p>
          <a:p>
            <a:pPr marL="0" indent="0">
              <a:buNone/>
            </a:pPr>
            <a:r>
              <a:rPr lang="en-US" sz="1300" dirty="0"/>
              <a:t>Alaska &lt;- head(beers,7)</a:t>
            </a:r>
          </a:p>
          <a:p>
            <a:pPr marL="0" indent="0">
              <a:buNone/>
            </a:pPr>
            <a:r>
              <a:rPr lang="en-US" sz="1300" dirty="0"/>
              <a:t>P1 &lt;- Alaska[2:7, ] </a:t>
            </a:r>
          </a:p>
          <a:p>
            <a:pPr marL="0" indent="0">
              <a:buNone/>
            </a:pPr>
            <a:r>
              <a:rPr lang="en-US" sz="1300" dirty="0"/>
              <a:t>Wyoming &lt;- tail(beers)</a:t>
            </a:r>
          </a:p>
          <a:p>
            <a:pPr marL="0" indent="0">
              <a:buNone/>
            </a:pPr>
            <a:r>
              <a:rPr lang="en-US" sz="1300" dirty="0"/>
              <a:t>P2 &lt;- Wyoming[1:6, ] </a:t>
            </a:r>
          </a:p>
          <a:p>
            <a:pPr marL="0" indent="0">
              <a:buNone/>
            </a:pPr>
            <a:r>
              <a:rPr lang="en-US" sz="1300" dirty="0"/>
              <a:t>knitr::kable(list(P1, P2), row.names = FALSE)</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1995" t="48333" r="25601" b="28397"/>
          <a:stretch/>
        </p:blipFill>
        <p:spPr bwMode="auto">
          <a:xfrm>
            <a:off x="609600" y="1828800"/>
            <a:ext cx="7924799" cy="2133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7895" y="4038600"/>
            <a:ext cx="2256305" cy="9144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3539" y="4038600"/>
            <a:ext cx="914400" cy="914400"/>
          </a:xfrm>
          <a:prstGeom prst="rect">
            <a:avLst/>
          </a:prstGeom>
        </p:spPr>
      </p:pic>
      <p:pic>
        <p:nvPicPr>
          <p:cNvPr id="8" name="Picture 7"/>
          <p:cNvPicPr>
            <a:picLocks noChangeAspect="1"/>
          </p:cNvPicPr>
          <p:nvPr/>
        </p:nvPicPr>
        <p:blipFill rotWithShape="1">
          <a:blip r:embed="rId6">
            <a:extLst>
              <a:ext uri="{28A0092B-C50C-407E-A947-70E740481C1C}">
                <a14:useLocalDpi xmlns:a14="http://schemas.microsoft.com/office/drawing/2010/main" val="0"/>
              </a:ext>
            </a:extLst>
          </a:blip>
          <a:srcRect t="13720" b="14180"/>
          <a:stretch/>
        </p:blipFill>
        <p:spPr>
          <a:xfrm>
            <a:off x="1066800" y="4038600"/>
            <a:ext cx="2229928" cy="9144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2800" y="4038600"/>
            <a:ext cx="914400" cy="914400"/>
          </a:xfrm>
          <a:prstGeom prst="rect">
            <a:avLst/>
          </a:prstGeom>
        </p:spPr>
      </p:pic>
    </p:spTree>
    <p:extLst>
      <p:ext uri="{BB962C8B-B14F-4D97-AF65-F5344CB8AC3E}">
        <p14:creationId xmlns:p14="http://schemas.microsoft.com/office/powerpoint/2010/main" val="3023779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Driven Brewing</a:t>
            </a:r>
          </a:p>
        </p:txBody>
      </p:sp>
      <p:sp>
        <p:nvSpPr>
          <p:cNvPr id="3" name="Content Placeholder 2"/>
          <p:cNvSpPr>
            <a:spLocks noGrp="1"/>
          </p:cNvSpPr>
          <p:nvPr>
            <p:ph sz="quarter" idx="1"/>
          </p:nvPr>
        </p:nvSpPr>
        <p:spPr>
          <a:xfrm>
            <a:off x="152400" y="1527048"/>
            <a:ext cx="8839200" cy="5178552"/>
          </a:xfrm>
        </p:spPr>
        <p:txBody>
          <a:bodyPr/>
          <a:lstStyle/>
          <a:p>
            <a:r>
              <a:rPr lang="en-US" sz="2600" dirty="0"/>
              <a:t>MicroBrewers are making complex and innovative beers.</a:t>
            </a:r>
          </a:p>
          <a:p>
            <a:endParaRPr lang="en-US" sz="500" dirty="0"/>
          </a:p>
          <a:p>
            <a:endParaRPr lang="en-US" sz="500" dirty="0"/>
          </a:p>
          <a:p>
            <a:r>
              <a:rPr lang="en-US" sz="2600" dirty="0"/>
              <a:t>All 2,410 beers had a specified style and type </a:t>
            </a:r>
          </a:p>
          <a:p>
            <a:endParaRPr lang="en-US" sz="500" dirty="0"/>
          </a:p>
          <a:p>
            <a:endParaRPr lang="en-US" sz="500" dirty="0"/>
          </a:p>
          <a:p>
            <a:r>
              <a:rPr lang="en-US" sz="2600" dirty="0"/>
              <a:t>97% of the beers had a specified ABV </a:t>
            </a:r>
            <a:br>
              <a:rPr lang="en-US" sz="2600" dirty="0"/>
            </a:br>
            <a:endParaRPr lang="en-US" sz="500" dirty="0"/>
          </a:p>
          <a:p>
            <a:r>
              <a:rPr lang="en-US" sz="2600" dirty="0"/>
              <a:t>58% of the beers had a specified IBU. </a:t>
            </a:r>
          </a:p>
          <a:p>
            <a:endParaRPr lang="en-US" dirty="0"/>
          </a:p>
          <a:p>
            <a:endParaRPr lang="en-US" dirty="0"/>
          </a:p>
          <a:p>
            <a:endParaRPr lang="en-US" dirty="0"/>
          </a:p>
          <a:p>
            <a:endParaRPr lang="en-US" dirty="0"/>
          </a:p>
          <a:p>
            <a:endParaRPr lang="en-US" sz="1500" dirty="0"/>
          </a:p>
          <a:p>
            <a:pPr marL="0" indent="0">
              <a:buNone/>
            </a:pPr>
            <a:r>
              <a:rPr lang="en-US" sz="1200" dirty="0" err="1"/>
              <a:t>colSums</a:t>
            </a:r>
            <a:r>
              <a:rPr lang="en-US" sz="1200" dirty="0"/>
              <a:t>(!is.na(BeerData[4:7]))</a:t>
            </a: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3897" t="60417" r="63082" b="35049"/>
          <a:stretch/>
        </p:blipFill>
        <p:spPr bwMode="auto">
          <a:xfrm>
            <a:off x="2975918" y="4572000"/>
            <a:ext cx="3501082" cy="762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68945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Breweries Per State</a:t>
            </a:r>
          </a:p>
        </p:txBody>
      </p:sp>
      <p:pic>
        <p:nvPicPr>
          <p:cNvPr id="6" name="Content Placeholder 5"/>
          <p:cNvPicPr>
            <a:picLocks noGrp="1" noChangeAspect="1"/>
          </p:cNvPicPr>
          <p:nvPr>
            <p:ph sz="quarter" idx="1"/>
          </p:nvPr>
        </p:nvPicPr>
        <p:blipFill rotWithShape="1">
          <a:blip r:embed="rId3">
            <a:extLst>
              <a:ext uri="{BEBA8EAE-BF5A-486C-A8C5-ECC9F3942E4B}">
                <a14:imgProps xmlns:a14="http://schemas.microsoft.com/office/drawing/2010/main">
                  <a14:imgLayer r:embed="rId4">
                    <a14:imgEffect>
                      <a14:colorTemperature colorTemp="7000"/>
                    </a14:imgEffect>
                  </a14:imgLayer>
                </a14:imgProps>
              </a:ext>
              <a:ext uri="{28A0092B-C50C-407E-A947-70E740481C1C}">
                <a14:useLocalDpi xmlns:a14="http://schemas.microsoft.com/office/drawing/2010/main" val="0"/>
              </a:ext>
            </a:extLst>
          </a:blip>
          <a:srcRect l="2190" t="7806" r="2635" b="7013"/>
          <a:stretch/>
        </p:blipFill>
        <p:spPr>
          <a:xfrm>
            <a:off x="216876" y="1526930"/>
            <a:ext cx="4202724" cy="2206870"/>
          </a:xfrm>
        </p:spPr>
      </p:pic>
      <p:pic>
        <p:nvPicPr>
          <p:cNvPr id="2050"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21599" t="30760" r="43704" b="16912"/>
          <a:stretch/>
        </p:blipFill>
        <p:spPr bwMode="auto">
          <a:xfrm>
            <a:off x="4800600" y="2438400"/>
            <a:ext cx="4061013" cy="382793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Rectangle 6"/>
          <p:cNvSpPr/>
          <p:nvPr/>
        </p:nvSpPr>
        <p:spPr>
          <a:xfrm>
            <a:off x="146538" y="4387534"/>
            <a:ext cx="4572000" cy="1938992"/>
          </a:xfrm>
          <a:prstGeom prst="rect">
            <a:avLst/>
          </a:prstGeom>
        </p:spPr>
        <p:txBody>
          <a:bodyPr>
            <a:spAutoFit/>
          </a:bodyPr>
          <a:lstStyle/>
          <a:p>
            <a:r>
              <a:rPr lang="en-US" sz="800" dirty="0"/>
              <a:t>BreweryState &lt;- count(dataset_merge,"State")</a:t>
            </a:r>
          </a:p>
          <a:p>
            <a:r>
              <a:rPr lang="en-US" sz="800" dirty="0"/>
              <a:t>BreweryState &lt;- BreweryState[-c(1,8,12), ]</a:t>
            </a:r>
          </a:p>
          <a:p>
            <a:r>
              <a:rPr lang="en-US" sz="800" dirty="0"/>
              <a:t>BreweryState &lt;- BreweryState[order(BreweryState$State), ]</a:t>
            </a:r>
          </a:p>
          <a:p>
            <a:r>
              <a:rPr lang="en-US" sz="800" dirty="0"/>
              <a:t>States &lt;- States[-c(2,11), ]</a:t>
            </a:r>
          </a:p>
          <a:p>
            <a:r>
              <a:rPr lang="en-US" sz="800" dirty="0"/>
              <a:t>States &lt;- States[order(States$State), ]</a:t>
            </a:r>
          </a:p>
          <a:p>
            <a:r>
              <a:rPr lang="en-US" sz="800" dirty="0"/>
              <a:t>BreweryState$StateLong &lt;- States$StateLong</a:t>
            </a:r>
          </a:p>
          <a:p>
            <a:r>
              <a:rPr lang="en-US" sz="800" dirty="0"/>
              <a:t>BrewStateLst &lt;- BreweryState[c(3,2)]</a:t>
            </a:r>
          </a:p>
          <a:p>
            <a:r>
              <a:rPr lang="en-US" sz="800" dirty="0"/>
              <a:t>BrewStateLst &lt;- BrewStateLst[order(BrewStateLst$StateLong), ]</a:t>
            </a:r>
          </a:p>
          <a:p>
            <a:r>
              <a:rPr lang="en-US" sz="800" dirty="0"/>
              <a:t>colnames(BrewStateLst) &lt;- c("State", "Breweries")</a:t>
            </a:r>
          </a:p>
          <a:p>
            <a:endParaRPr lang="en-US" sz="800" dirty="0"/>
          </a:p>
          <a:p>
            <a:r>
              <a:rPr lang="en-US" sz="800" dirty="0"/>
              <a:t>L1 &lt;- BrewStateLst[1:16, ]</a:t>
            </a:r>
          </a:p>
          <a:p>
            <a:r>
              <a:rPr lang="en-US" sz="800" dirty="0"/>
              <a:t>L2 &lt;- BrewStateLst[17:32, ]</a:t>
            </a:r>
          </a:p>
          <a:p>
            <a:r>
              <a:rPr lang="en-US" sz="800" dirty="0"/>
              <a:t>L3 &lt;- BrewStateLst[33:48, ]</a:t>
            </a:r>
          </a:p>
          <a:p>
            <a:endParaRPr lang="en-US" sz="800" dirty="0"/>
          </a:p>
          <a:p>
            <a:r>
              <a:rPr lang="en-US" sz="800" dirty="0"/>
              <a:t>knitr::kable(list(L1, L2, L3), row.names = FALSE)</a:t>
            </a:r>
          </a:p>
        </p:txBody>
      </p:sp>
    </p:spTree>
    <p:extLst>
      <p:ext uri="{BB962C8B-B14F-4D97-AF65-F5344CB8AC3E}">
        <p14:creationId xmlns:p14="http://schemas.microsoft.com/office/powerpoint/2010/main" val="3061066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Breweries Per State</a:t>
            </a:r>
          </a:p>
        </p:txBody>
      </p:sp>
      <p:sp>
        <p:nvSpPr>
          <p:cNvPr id="3" name="Content Placeholder 2"/>
          <p:cNvSpPr>
            <a:spLocks noGrp="1"/>
          </p:cNvSpPr>
          <p:nvPr>
            <p:ph sz="quarter"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3074"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33000"/>
                    </a14:imgEffect>
                  </a14:imgLayer>
                </a14:imgProps>
              </a:ext>
              <a:ext uri="{28A0092B-C50C-407E-A947-70E740481C1C}">
                <a14:useLocalDpi xmlns:a14="http://schemas.microsoft.com/office/drawing/2010/main" val="0"/>
              </a:ext>
            </a:extLst>
          </a:blip>
          <a:srcRect l="22059" t="26442" r="37576" b="27819"/>
          <a:stretch/>
        </p:blipFill>
        <p:spPr bwMode="auto">
          <a:xfrm>
            <a:off x="281353" y="1670538"/>
            <a:ext cx="5814647" cy="4495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6210301" y="4954250"/>
            <a:ext cx="2743200" cy="1446550"/>
          </a:xfrm>
          <a:prstGeom prst="rect">
            <a:avLst/>
          </a:prstGeom>
          <a:noFill/>
        </p:spPr>
        <p:txBody>
          <a:bodyPr wrap="square" rtlCol="0">
            <a:spAutoFit/>
          </a:bodyPr>
          <a:lstStyle/>
          <a:p>
            <a:r>
              <a:rPr lang="en-US" sz="800" b="1" dirty="0"/>
              <a:t>     library</a:t>
            </a:r>
            <a:r>
              <a:rPr lang="en-US" sz="800" dirty="0"/>
              <a:t>(ggplot2) </a:t>
            </a:r>
          </a:p>
          <a:p>
            <a:r>
              <a:rPr lang="en-US" sz="800" dirty="0"/>
              <a:t>      b1 &lt;- </a:t>
            </a:r>
            <a:r>
              <a:rPr lang="en-US" sz="800" dirty="0" err="1"/>
              <a:t>ggplot</a:t>
            </a:r>
            <a:r>
              <a:rPr lang="en-US" sz="800" dirty="0"/>
              <a:t>(BreweryState,   </a:t>
            </a:r>
          </a:p>
          <a:p>
            <a:r>
              <a:rPr lang="en-US" sz="800" dirty="0"/>
              <a:t>               </a:t>
            </a:r>
            <a:r>
              <a:rPr lang="en-US" sz="800" dirty="0" err="1"/>
              <a:t>aes</a:t>
            </a:r>
            <a:r>
              <a:rPr lang="en-US" sz="800" dirty="0"/>
              <a:t>(x=reorder(BreweryState$State,-                                   </a:t>
            </a:r>
            <a:br>
              <a:rPr lang="en-US" sz="800" dirty="0"/>
            </a:br>
            <a:r>
              <a:rPr lang="en-US" sz="800" dirty="0"/>
              <a:t>               </a:t>
            </a:r>
            <a:r>
              <a:rPr lang="en-US" sz="800" dirty="0" err="1"/>
              <a:t>BreweryState$freq</a:t>
            </a:r>
            <a:r>
              <a:rPr lang="en-US" sz="800" dirty="0"/>
              <a:t>), y=</a:t>
            </a:r>
            <a:r>
              <a:rPr lang="en-US" sz="800" dirty="0" err="1"/>
              <a:t>BreweryState$freq</a:t>
            </a:r>
            <a:r>
              <a:rPr lang="en-US" sz="800" dirty="0"/>
              <a:t>, </a:t>
            </a:r>
            <a:br>
              <a:rPr lang="en-US" sz="800" dirty="0"/>
            </a:br>
            <a:r>
              <a:rPr lang="en-US" sz="800" dirty="0"/>
              <a:t>               fill=BreweryState$State)) + </a:t>
            </a:r>
            <a:br>
              <a:rPr lang="en-US" sz="800" dirty="0"/>
            </a:br>
            <a:r>
              <a:rPr lang="en-US" sz="800" dirty="0"/>
              <a:t>               </a:t>
            </a:r>
            <a:r>
              <a:rPr lang="en-US" sz="800" dirty="0" err="1"/>
              <a:t>geom_bar</a:t>
            </a:r>
            <a:r>
              <a:rPr lang="en-US" sz="800" dirty="0"/>
              <a:t>(stat="identity") + labs(title  </a:t>
            </a:r>
          </a:p>
          <a:p>
            <a:r>
              <a:rPr lang="en-US" sz="800" dirty="0"/>
              <a:t>               ="Breweries in States", x= "States",  </a:t>
            </a:r>
            <a:br>
              <a:rPr lang="en-US" sz="800" dirty="0"/>
            </a:br>
            <a:r>
              <a:rPr lang="en-US" sz="800" dirty="0"/>
              <a:t>               y="Number of Breweries", fill="States") + </a:t>
            </a:r>
            <a:br>
              <a:rPr lang="en-US" sz="800" dirty="0"/>
            </a:br>
            <a:r>
              <a:rPr lang="en-US" sz="800" dirty="0"/>
              <a:t>               theme(text = </a:t>
            </a:r>
            <a:r>
              <a:rPr lang="en-US" sz="800" dirty="0" err="1"/>
              <a:t>element_text</a:t>
            </a:r>
            <a:r>
              <a:rPr lang="en-US" sz="800" dirty="0"/>
              <a:t>(size=7),  </a:t>
            </a:r>
            <a:br>
              <a:rPr lang="en-US" sz="800" dirty="0"/>
            </a:br>
            <a:r>
              <a:rPr lang="en-US" sz="800" dirty="0"/>
              <a:t>               </a:t>
            </a:r>
            <a:r>
              <a:rPr lang="en-US" sz="800" dirty="0" err="1"/>
              <a:t>axis.text.x</a:t>
            </a:r>
            <a:r>
              <a:rPr lang="en-US" sz="800" dirty="0"/>
              <a:t> = </a:t>
            </a:r>
            <a:r>
              <a:rPr lang="en-US" sz="800" dirty="0" err="1"/>
              <a:t>element_text</a:t>
            </a:r>
            <a:r>
              <a:rPr lang="en-US" sz="800" dirty="0"/>
              <a:t>(angle=90,    </a:t>
            </a:r>
            <a:br>
              <a:rPr lang="en-US" sz="800" dirty="0"/>
            </a:br>
            <a:r>
              <a:rPr lang="en-US" sz="800" dirty="0"/>
              <a:t>               </a:t>
            </a:r>
            <a:r>
              <a:rPr lang="en-US" sz="800" dirty="0" err="1"/>
              <a:t>hjust</a:t>
            </a:r>
            <a:r>
              <a:rPr lang="en-US" sz="800" dirty="0"/>
              <a:t>=1)) b1</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799" y="1676400"/>
            <a:ext cx="2362201" cy="3048000"/>
          </a:xfrm>
          <a:prstGeom prst="rect">
            <a:avLst/>
          </a:prstGeom>
          <a:ln>
            <a:solidFill>
              <a:schemeClr val="tx1"/>
            </a:solidFill>
          </a:ln>
        </p:spPr>
      </p:pic>
    </p:spTree>
    <p:extLst>
      <p:ext uri="{BB962C8B-B14F-4D97-AF65-F5344CB8AC3E}">
        <p14:creationId xmlns:p14="http://schemas.microsoft.com/office/powerpoint/2010/main" val="4264739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Median ABV by State</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87897" y="1676400"/>
            <a:ext cx="6321365" cy="4724400"/>
          </a:xfrm>
          <a:ln w="12700">
            <a:solidFill>
              <a:schemeClr val="tx1"/>
            </a:solidFill>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3048000"/>
            <a:ext cx="1623725" cy="898567"/>
          </a:xfrm>
          <a:prstGeom prst="rect">
            <a:avLst/>
          </a:prstGeom>
          <a:ln w="15875">
            <a:solidFill>
              <a:schemeClr val="tx1"/>
            </a:solidFill>
          </a:ln>
        </p:spPr>
      </p:pic>
    </p:spTree>
    <p:extLst>
      <p:ext uri="{BB962C8B-B14F-4D97-AF65-F5344CB8AC3E}">
        <p14:creationId xmlns:p14="http://schemas.microsoft.com/office/powerpoint/2010/main" val="40138833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882</TotalTime>
  <Words>894</Words>
  <Application>Microsoft Office PowerPoint</Application>
  <PresentationFormat>On-screen Show (4:3)</PresentationFormat>
  <Paragraphs>164</Paragraphs>
  <Slides>16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Georgia</vt:lpstr>
      <vt:lpstr>Wingdings</vt:lpstr>
      <vt:lpstr>Wingdings 2</vt:lpstr>
      <vt:lpstr>Civic</vt:lpstr>
      <vt:lpstr>AB InBev Strategic Market Analysis on the Impact of MicroBreweries to Market Share</vt:lpstr>
      <vt:lpstr>Introduction</vt:lpstr>
      <vt:lpstr>The Data</vt:lpstr>
      <vt:lpstr>Analysis Tools for R-Studio</vt:lpstr>
      <vt:lpstr>From Alaska to Wyoming A Revolution is Brewing</vt:lpstr>
      <vt:lpstr>Data Driven Brewing</vt:lpstr>
      <vt:lpstr>Breweries Per State</vt:lpstr>
      <vt:lpstr>Breweries Per State</vt:lpstr>
      <vt:lpstr>Median ABV by State</vt:lpstr>
      <vt:lpstr>Median IBU by State</vt:lpstr>
      <vt:lpstr>Median IBU and ABV by State</vt:lpstr>
      <vt:lpstr>ABV</vt:lpstr>
      <vt:lpstr>IBU</vt:lpstr>
      <vt:lpstr>ABV vs. IBU</vt:lpstr>
      <vt:lpstr>ABV vs. IBU</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Akuma2099</dc:creator>
  <cp:lastModifiedBy>Laurence Clinton</cp:lastModifiedBy>
  <cp:revision>26</cp:revision>
  <dcterms:created xsi:type="dcterms:W3CDTF">2019-02-24T09:05:27Z</dcterms:created>
  <dcterms:modified xsi:type="dcterms:W3CDTF">2019-02-25T13:33:06Z</dcterms:modified>
</cp:coreProperties>
</file>