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98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86A6E24-93A8-4C49-AE55-25DDC1E992FE}" type="datetimeFigureOut">
              <a:rPr lang="en-US" smtClean="0"/>
              <a:t>2/24/2019</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0F62F2B-706D-4D27-A950-48E420C96C4E}" type="slidenum">
              <a:rPr lang="en-US" smtClean="0"/>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6A6E24-93A8-4C49-AE55-25DDC1E992FE}" type="datetimeFigureOut">
              <a:rPr lang="en-US" smtClean="0"/>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F62F2B-706D-4D27-A950-48E420C96C4E}"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80F62F2B-706D-4D27-A950-48E420C96C4E}" type="slidenum">
              <a:rPr lang="en-US" smtClean="0"/>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6A6E24-93A8-4C49-AE55-25DDC1E992FE}" type="datetimeFigureOut">
              <a:rPr lang="en-US" smtClean="0"/>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86A6E24-93A8-4C49-AE55-25DDC1E992FE}" type="datetimeFigureOut">
              <a:rPr lang="en-US" smtClean="0"/>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80F62F2B-706D-4D27-A950-48E420C96C4E}" type="slidenum">
              <a:rPr lang="en-US" smtClean="0"/>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086A6E24-93A8-4C49-AE55-25DDC1E992FE}" type="datetimeFigureOut">
              <a:rPr lang="en-US" smtClean="0"/>
              <a:t>2/24/2019</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0F62F2B-706D-4D27-A950-48E420C96C4E}" type="slidenum">
              <a:rPr lang="en-US" smtClean="0"/>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86A6E24-93A8-4C49-AE55-25DDC1E992FE}" type="datetimeFigureOut">
              <a:rPr lang="en-US" smtClean="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F62F2B-706D-4D27-A950-48E420C96C4E}" type="slidenum">
              <a:rPr lang="en-US" smtClean="0"/>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86A6E24-93A8-4C49-AE55-25DDC1E992FE}" type="datetimeFigureOut">
              <a:rPr lang="en-US" smtClean="0"/>
              <a:t>2/24/2019</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80F62F2B-706D-4D27-A950-48E420C96C4E}" type="slidenum">
              <a:rPr lang="en-US" smtClean="0"/>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86A6E24-93A8-4C49-AE55-25DDC1E992FE}" type="datetimeFigureOut">
              <a:rPr lang="en-US" smtClean="0"/>
              <a:t>2/24/2019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80F62F2B-706D-4D27-A950-48E420C96C4E}"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86A6E24-93A8-4C49-AE55-25DDC1E992FE}" type="datetimeFigureOut">
              <a:rPr lang="en-US" smtClean="0"/>
              <a:t>2/24/2019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80F62F2B-706D-4D27-A950-48E420C96C4E}"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80F62F2B-706D-4D27-A950-48E420C96C4E}" type="slidenum">
              <a:rPr lang="en-US" smtClean="0"/>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086A6E24-93A8-4C49-AE55-25DDC1E992FE}" type="datetimeFigureOut">
              <a:rPr lang="en-US" smtClean="0"/>
              <a:t>2/24/2019</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80F62F2B-706D-4D27-A950-48E420C96C4E}" type="slidenum">
              <a:rPr lang="en-US" smtClean="0"/>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086A6E24-93A8-4C49-AE55-25DDC1E992FE}" type="datetimeFigureOut">
              <a:rPr lang="en-US" smtClean="0"/>
              <a:t>2/24/2019</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86A6E24-93A8-4C49-AE55-25DDC1E992FE}" type="datetimeFigureOut">
              <a:rPr lang="en-US" smtClean="0"/>
              <a:t>2/24/2019</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0F62F2B-706D-4D27-A950-48E420C96C4E}" type="slidenum">
              <a:rPr lang="en-US" smtClean="0"/>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5562" y="4114800"/>
            <a:ext cx="6400800" cy="1752600"/>
          </a:xfrm>
        </p:spPr>
        <p:txBody>
          <a:bodyPr/>
          <a:lstStyle/>
          <a:p>
            <a:endParaRPr lang="en-US" dirty="0" smtClean="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r>
              <a:rPr lang="en-US" dirty="0" smtClean="0">
                <a:solidFill>
                  <a:schemeClr val="tx1"/>
                </a:solidFill>
              </a:rPr>
              <a:t>By: Team DataTex </a:t>
            </a:r>
            <a:endParaRPr lang="en-US" dirty="0">
              <a:solidFill>
                <a:schemeClr val="tx1"/>
              </a:solidFill>
            </a:endParaRPr>
          </a:p>
        </p:txBody>
      </p:sp>
      <p:sp>
        <p:nvSpPr>
          <p:cNvPr id="2" name="Title 1"/>
          <p:cNvSpPr>
            <a:spLocks noGrp="1"/>
          </p:cNvSpPr>
          <p:nvPr>
            <p:ph type="ctrTitle"/>
          </p:nvPr>
        </p:nvSpPr>
        <p:spPr/>
        <p:txBody>
          <a:bodyPr>
            <a:normAutofit fontScale="90000"/>
          </a:bodyPr>
          <a:lstStyle/>
          <a:p>
            <a:r>
              <a:rPr lang="en-US" dirty="0" smtClean="0"/>
              <a:t>AB InBev Strategic </a:t>
            </a:r>
            <a:r>
              <a:rPr lang="en-US" dirty="0"/>
              <a:t>Market Analysis</a:t>
            </a:r>
            <a:br>
              <a:rPr lang="en-US" dirty="0"/>
            </a:br>
            <a:r>
              <a:rPr lang="en-US" sz="2700" dirty="0" smtClean="0"/>
              <a:t>on the Impact of MicroBreweries to Market Share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80" t="38231" r="3789" b="38231"/>
          <a:stretch/>
        </p:blipFill>
        <p:spPr>
          <a:xfrm>
            <a:off x="2438400" y="2919046"/>
            <a:ext cx="4659924" cy="1195754"/>
          </a:xfrm>
          <a:prstGeom prst="rect">
            <a:avLst/>
          </a:prstGeom>
        </p:spPr>
      </p:pic>
    </p:spTree>
    <p:extLst>
      <p:ext uri="{BB962C8B-B14F-4D97-AF65-F5344CB8AC3E}">
        <p14:creationId xmlns:p14="http://schemas.microsoft.com/office/powerpoint/2010/main" val="3115590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a:t>As of the latest 2015 data, AB InBev enjoys a 45.8% Share of the US beer market. While the merger with InBev has made Anheuser-Busch the largest brewer in America, when aggregate data is considered AB InBev has in fact seen a total reduction of 1.4% in its share of the US beer market when compared to 2014 data, this despite the fact that worldwide, AB InBev has seen a steady growth in market share. One factor for this may be the growing micro brew movement and the influx of craft beers into the market. AB InBev’s market strategy has been and continues to be the marketing and support of its core Brands and segment growth through </a:t>
            </a:r>
            <a:r>
              <a:rPr lang="en-US" dirty="0" smtClean="0"/>
              <a:t>acquisition </a:t>
            </a:r>
            <a:r>
              <a:rPr lang="en-US" dirty="0"/>
              <a:t>of established brands. However, an analysis of market competition seems to indicates that the micro brew movement has grown from a novelty product to a serious brand competitor. This analysis will explore AB InBev’s emerging competition by </a:t>
            </a:r>
            <a:r>
              <a:rPr lang="en-US" dirty="0" smtClean="0"/>
              <a:t>analyzing </a:t>
            </a:r>
            <a:r>
              <a:rPr lang="en-US" dirty="0"/>
              <a:t>the breweries and beers currently competing for US consumers.</a:t>
            </a:r>
            <a:endParaRPr lang="en-US" dirty="0"/>
          </a:p>
        </p:txBody>
      </p:sp>
    </p:spTree>
    <p:extLst>
      <p:ext uri="{BB962C8B-B14F-4D97-AF65-F5344CB8AC3E}">
        <p14:creationId xmlns:p14="http://schemas.microsoft.com/office/powerpoint/2010/main" val="424414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a:t>
            </a:r>
            <a:endParaRPr lang="en-US" dirty="0"/>
          </a:p>
        </p:txBody>
      </p:sp>
      <p:sp>
        <p:nvSpPr>
          <p:cNvPr id="3" name="Content Placeholder 2"/>
          <p:cNvSpPr>
            <a:spLocks noGrp="1"/>
          </p:cNvSpPr>
          <p:nvPr>
            <p:ph sz="quarter" idx="1"/>
          </p:nvPr>
        </p:nvSpPr>
        <p:spPr/>
        <p:txBody>
          <a:bodyPr/>
          <a:lstStyle/>
          <a:p>
            <a:r>
              <a:rPr lang="en-US" sz="1800" dirty="0"/>
              <a:t>Breweries &lt;- read.csv(</a:t>
            </a:r>
            <a:r>
              <a:rPr lang="en-US" sz="1600" dirty="0"/>
              <a:t>"C:/CaseStudy1/Breweries.csv"</a:t>
            </a:r>
            <a:r>
              <a:rPr lang="en-US" sz="1800" dirty="0"/>
              <a:t>, header = </a:t>
            </a:r>
            <a:r>
              <a:rPr lang="en-US" sz="1800" dirty="0"/>
              <a:t>TRUE</a:t>
            </a:r>
            <a:r>
              <a:rPr lang="en-US" sz="1800" dirty="0"/>
              <a:t>, sep = </a:t>
            </a:r>
            <a:r>
              <a:rPr lang="en-US" sz="1800" dirty="0"/>
              <a:t>","</a:t>
            </a:r>
            <a:r>
              <a:rPr lang="en-US" sz="1800" dirty="0"/>
              <a:t>)</a:t>
            </a:r>
            <a:endParaRPr lang="en-US" sz="1800" dirty="0" smtClean="0"/>
          </a:p>
          <a:p>
            <a:pPr lvl="1"/>
            <a:r>
              <a:rPr lang="en-US" sz="1600" dirty="0" smtClean="0"/>
              <a:t>DataSet of 558 US Microbreweries</a:t>
            </a:r>
          </a:p>
          <a:p>
            <a:pPr lvl="1"/>
            <a:endParaRPr lang="en-US" sz="1300" dirty="0"/>
          </a:p>
          <a:p>
            <a:r>
              <a:rPr lang="en-US" sz="1800" dirty="0" smtClean="0"/>
              <a:t>Beers </a:t>
            </a:r>
            <a:r>
              <a:rPr lang="en-US" sz="1800" dirty="0"/>
              <a:t>&lt;- read.csv(</a:t>
            </a:r>
            <a:r>
              <a:rPr lang="en-US" sz="1600" dirty="0"/>
              <a:t>"C:/CaseStudy1/Beers.csv"</a:t>
            </a:r>
            <a:r>
              <a:rPr lang="en-US" sz="1800" dirty="0"/>
              <a:t>, header = </a:t>
            </a:r>
            <a:r>
              <a:rPr lang="en-US" sz="1800" dirty="0"/>
              <a:t>TRUE</a:t>
            </a:r>
            <a:r>
              <a:rPr lang="en-US" sz="1800" dirty="0"/>
              <a:t>, sep = </a:t>
            </a:r>
            <a:r>
              <a:rPr lang="en-US" sz="1800" dirty="0" smtClean="0"/>
              <a:t>",")</a:t>
            </a:r>
          </a:p>
          <a:p>
            <a:pPr lvl="1"/>
            <a:r>
              <a:rPr lang="en-US" sz="1600" dirty="0" smtClean="0"/>
              <a:t>Dataset of 2410 US Craft Beers</a:t>
            </a:r>
            <a:endParaRPr lang="en-US" sz="16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9616" r="1106" b="16346"/>
          <a:stretch/>
        </p:blipFill>
        <p:spPr>
          <a:xfrm>
            <a:off x="508000" y="4369776"/>
            <a:ext cx="8038123" cy="2031024"/>
          </a:xfrm>
          <a:prstGeom prst="rect">
            <a:avLst/>
          </a:prstGeom>
        </p:spPr>
      </p:pic>
    </p:spTree>
    <p:extLst>
      <p:ext uri="{BB962C8B-B14F-4D97-AF65-F5344CB8AC3E}">
        <p14:creationId xmlns:p14="http://schemas.microsoft.com/office/powerpoint/2010/main" val="71897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Analysis Tools for </a:t>
            </a:r>
            <a:r>
              <a:rPr lang="en-US" dirty="0" smtClean="0"/>
              <a:t>R-Studio</a:t>
            </a:r>
            <a:endParaRPr lang="en-US" dirty="0"/>
          </a:p>
        </p:txBody>
      </p:sp>
      <p:sp>
        <p:nvSpPr>
          <p:cNvPr id="3" name="Content Placeholder 2"/>
          <p:cNvSpPr>
            <a:spLocks noGrp="1"/>
          </p:cNvSpPr>
          <p:nvPr>
            <p:ph sz="quarter" idx="1"/>
          </p:nvPr>
        </p:nvSpPr>
        <p:spPr/>
        <p:txBody>
          <a:bodyPr/>
          <a:lstStyle/>
          <a:p>
            <a:r>
              <a:rPr lang="en-US" dirty="0" smtClean="0"/>
              <a:t>library(dplyr)</a:t>
            </a:r>
          </a:p>
          <a:p>
            <a:r>
              <a:rPr lang="en-US" dirty="0" smtClean="0"/>
              <a:t>library(knitr)</a:t>
            </a:r>
          </a:p>
          <a:p>
            <a:r>
              <a:rPr lang="en-US" dirty="0" smtClean="0"/>
              <a:t>library(rvest)</a:t>
            </a:r>
          </a:p>
          <a:p>
            <a:r>
              <a:rPr lang="en-US" dirty="0" smtClean="0"/>
              <a:t>library(ggplot2)</a:t>
            </a:r>
          </a:p>
          <a:p>
            <a:r>
              <a:rPr lang="en-US" dirty="0" smtClean="0"/>
              <a:t>library(psych)</a:t>
            </a:r>
          </a:p>
          <a:p>
            <a:r>
              <a:rPr lang="en-US" dirty="0" smtClean="0"/>
              <a:t>library(maps)	  </a:t>
            </a:r>
          </a:p>
          <a:p>
            <a:r>
              <a:rPr lang="en-US" dirty="0" smtClean="0"/>
              <a:t>library(plyr</a:t>
            </a:r>
            <a:r>
              <a:rPr lang="en-US" dirty="0"/>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57950" y="4476750"/>
            <a:ext cx="1924050" cy="1924050"/>
          </a:xfrm>
          <a:prstGeom prst="rect">
            <a:avLst/>
          </a:prstGeom>
          <a:noFill/>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125" y="2266950"/>
            <a:ext cx="2752725" cy="2314575"/>
          </a:xfrm>
          <a:prstGeom prst="rect">
            <a:avLst/>
          </a:prstGeom>
        </p:spPr>
      </p:pic>
      <p:sp>
        <p:nvSpPr>
          <p:cNvPr id="6" name="Down Arrow 5"/>
          <p:cNvSpPr/>
          <p:nvPr/>
        </p:nvSpPr>
        <p:spPr>
          <a:xfrm>
            <a:off x="7086600" y="4191000"/>
            <a:ext cx="609600" cy="685800"/>
          </a:xfrm>
          <a:prstGeom prst="downArrow">
            <a:avLst/>
          </a:prstGeom>
          <a:solidFill>
            <a:srgbClr val="0070C0"/>
          </a:solidFill>
          <a:ln w="22225" cap="rnd">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950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0" cy="838200"/>
          </a:xfrm>
        </p:spPr>
        <p:txBody>
          <a:bodyPr>
            <a:normAutofit fontScale="90000"/>
          </a:bodyPr>
          <a:lstStyle/>
          <a:p>
            <a:r>
              <a:rPr lang="en-US" dirty="0"/>
              <a:t>From Alaska to Wyoming A Revolution is </a:t>
            </a:r>
            <a:r>
              <a:rPr lang="en-US" dirty="0" smtClean="0"/>
              <a:t>Brewing</a:t>
            </a:r>
            <a:endParaRPr lang="en-US" dirty="0"/>
          </a:p>
        </p:txBody>
      </p:sp>
      <p:sp>
        <p:nvSpPr>
          <p:cNvPr id="3" name="Content Placeholder 2"/>
          <p:cNvSpPr>
            <a:spLocks noGrp="1"/>
          </p:cNvSpPr>
          <p:nvPr>
            <p:ph sz="quarter" idx="1"/>
          </p:nvPr>
        </p:nvSpPr>
        <p:spPr>
          <a:xfrm>
            <a:off x="301752" y="1527048"/>
            <a:ext cx="8503920" cy="5178552"/>
          </a:xfrm>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a:p>
          <a:p>
            <a:pPr marL="0" indent="0">
              <a:buNone/>
            </a:pPr>
            <a:r>
              <a:rPr lang="en-US" sz="1300" dirty="0"/>
              <a:t>beers &lt;- BeerData[c(</a:t>
            </a:r>
            <a:r>
              <a:rPr lang="en-US" sz="1300" dirty="0"/>
              <a:t>1</a:t>
            </a:r>
            <a:r>
              <a:rPr lang="en-US" sz="1300" dirty="0"/>
              <a:t>,</a:t>
            </a:r>
            <a:r>
              <a:rPr lang="en-US" sz="1300" dirty="0"/>
              <a:t>3</a:t>
            </a:r>
            <a:r>
              <a:rPr lang="en-US" sz="1300" dirty="0"/>
              <a:t>,</a:t>
            </a:r>
            <a:r>
              <a:rPr lang="en-US" sz="1300" dirty="0"/>
              <a:t>5</a:t>
            </a:r>
            <a:r>
              <a:rPr lang="en-US" sz="1300" dirty="0"/>
              <a:t>)] </a:t>
            </a:r>
            <a:endParaRPr lang="en-US" sz="1300" dirty="0" smtClean="0"/>
          </a:p>
          <a:p>
            <a:pPr marL="0" indent="0">
              <a:buNone/>
            </a:pPr>
            <a:r>
              <a:rPr lang="en-US" sz="1300" dirty="0" smtClean="0"/>
              <a:t>Alaska </a:t>
            </a:r>
            <a:r>
              <a:rPr lang="en-US" sz="1300" dirty="0"/>
              <a:t>&lt;- head(beers,</a:t>
            </a:r>
            <a:r>
              <a:rPr lang="en-US" sz="1300" dirty="0"/>
              <a:t>7</a:t>
            </a:r>
            <a:r>
              <a:rPr lang="en-US" sz="1300" dirty="0" smtClean="0"/>
              <a:t>)</a:t>
            </a:r>
          </a:p>
          <a:p>
            <a:pPr marL="0" indent="0">
              <a:buNone/>
            </a:pPr>
            <a:r>
              <a:rPr lang="en-US" sz="1300" dirty="0" smtClean="0"/>
              <a:t>P1 </a:t>
            </a:r>
            <a:r>
              <a:rPr lang="en-US" sz="1300" dirty="0"/>
              <a:t>&lt;- Alaska[</a:t>
            </a:r>
            <a:r>
              <a:rPr lang="en-US" sz="1300" dirty="0"/>
              <a:t>2</a:t>
            </a:r>
            <a:r>
              <a:rPr lang="en-US" sz="1300" dirty="0"/>
              <a:t>:</a:t>
            </a:r>
            <a:r>
              <a:rPr lang="en-US" sz="1300" dirty="0"/>
              <a:t>7</a:t>
            </a:r>
            <a:r>
              <a:rPr lang="en-US" sz="1300" dirty="0"/>
              <a:t>, </a:t>
            </a:r>
            <a:r>
              <a:rPr lang="en-US" sz="1300" dirty="0" smtClean="0"/>
              <a:t>] </a:t>
            </a:r>
          </a:p>
          <a:p>
            <a:pPr marL="0" indent="0">
              <a:buNone/>
            </a:pPr>
            <a:r>
              <a:rPr lang="en-US" sz="1300" dirty="0" smtClean="0"/>
              <a:t>Wyoming </a:t>
            </a:r>
            <a:r>
              <a:rPr lang="en-US" sz="1300" dirty="0"/>
              <a:t>&lt;- tail(beers</a:t>
            </a:r>
            <a:r>
              <a:rPr lang="en-US" sz="1300" dirty="0" smtClean="0"/>
              <a:t>)</a:t>
            </a:r>
          </a:p>
          <a:p>
            <a:pPr marL="0" indent="0">
              <a:buNone/>
            </a:pPr>
            <a:r>
              <a:rPr lang="en-US" sz="1300" dirty="0" smtClean="0"/>
              <a:t>P2 </a:t>
            </a:r>
            <a:r>
              <a:rPr lang="en-US" sz="1300" dirty="0"/>
              <a:t>&lt;- Wyoming[</a:t>
            </a:r>
            <a:r>
              <a:rPr lang="en-US" sz="1300" dirty="0"/>
              <a:t>1</a:t>
            </a:r>
            <a:r>
              <a:rPr lang="en-US" sz="1300" dirty="0"/>
              <a:t>:</a:t>
            </a:r>
            <a:r>
              <a:rPr lang="en-US" sz="1300" dirty="0"/>
              <a:t>6</a:t>
            </a:r>
            <a:r>
              <a:rPr lang="en-US" sz="1300" dirty="0"/>
              <a:t>, ] </a:t>
            </a:r>
            <a:endParaRPr lang="en-US" sz="1300" dirty="0" smtClean="0"/>
          </a:p>
          <a:p>
            <a:pPr marL="0" indent="0">
              <a:buNone/>
            </a:pPr>
            <a:r>
              <a:rPr lang="en-US" sz="1300" dirty="0" smtClean="0"/>
              <a:t>knitr</a:t>
            </a:r>
            <a:r>
              <a:rPr lang="en-US" sz="1300" dirty="0"/>
              <a:t>::kable(list(P1, P2), row.names = </a:t>
            </a:r>
            <a:r>
              <a:rPr lang="en-US" sz="1300" dirty="0"/>
              <a:t>FALSE</a:t>
            </a:r>
            <a:r>
              <a:rPr lang="en-US" sz="1300" dirty="0"/>
              <a:t>)</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1995" t="48333" r="25601" b="28397"/>
          <a:stretch/>
        </p:blipFill>
        <p:spPr bwMode="auto">
          <a:xfrm>
            <a:off x="609600" y="1828800"/>
            <a:ext cx="7924799" cy="2133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7895" y="4038600"/>
            <a:ext cx="2256305" cy="914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3539" y="4038600"/>
            <a:ext cx="914400" cy="914400"/>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t="13720" b="14180"/>
          <a:stretch/>
        </p:blipFill>
        <p:spPr>
          <a:xfrm>
            <a:off x="1066800" y="4038600"/>
            <a:ext cx="2229928" cy="91440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2800" y="4038600"/>
            <a:ext cx="914400" cy="914400"/>
          </a:xfrm>
          <a:prstGeom prst="rect">
            <a:avLst/>
          </a:prstGeom>
        </p:spPr>
      </p:pic>
    </p:spTree>
    <p:extLst>
      <p:ext uri="{BB962C8B-B14F-4D97-AF65-F5344CB8AC3E}">
        <p14:creationId xmlns:p14="http://schemas.microsoft.com/office/powerpoint/2010/main" val="3023779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Driven Brewing</a:t>
            </a:r>
            <a:endParaRPr lang="en-US" dirty="0"/>
          </a:p>
        </p:txBody>
      </p:sp>
      <p:sp>
        <p:nvSpPr>
          <p:cNvPr id="3" name="Content Placeholder 2"/>
          <p:cNvSpPr>
            <a:spLocks noGrp="1"/>
          </p:cNvSpPr>
          <p:nvPr>
            <p:ph sz="quarter" idx="1"/>
          </p:nvPr>
        </p:nvSpPr>
        <p:spPr/>
        <p:txBody>
          <a:bodyPr/>
          <a:lstStyle/>
          <a:p>
            <a:endParaRPr lang="en-US" dirty="0"/>
          </a:p>
        </p:txBody>
      </p:sp>
    </p:spTree>
    <p:extLst>
      <p:ext uri="{BB962C8B-B14F-4D97-AF65-F5344CB8AC3E}">
        <p14:creationId xmlns:p14="http://schemas.microsoft.com/office/powerpoint/2010/main" val="1568945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Breweries Per State</a:t>
            </a:r>
            <a:endParaRPr lang="en-US" dirty="0"/>
          </a:p>
        </p:txBody>
      </p:sp>
      <p:pic>
        <p:nvPicPr>
          <p:cNvPr id="6" name="Content Placeholder 5"/>
          <p:cNvPicPr>
            <a:picLocks noGrp="1" noChangeAspect="1"/>
          </p:cNvPicPr>
          <p:nvPr>
            <p:ph sz="quarter" idx="1"/>
          </p:nvPr>
        </p:nvPicPr>
        <p:blipFill rotWithShape="1">
          <a:blip r:embed="rId2">
            <a:extLst>
              <a:ext uri="{BEBA8EAE-BF5A-486C-A8C5-ECC9F3942E4B}">
                <a14:imgProps xmlns:a14="http://schemas.microsoft.com/office/drawing/2010/main">
                  <a14:imgLayer r:embed="rId3">
                    <a14:imgEffect>
                      <a14:colorTemperature colorTemp="7000"/>
                    </a14:imgEffect>
                  </a14:imgLayer>
                </a14:imgProps>
              </a:ext>
              <a:ext uri="{28A0092B-C50C-407E-A947-70E740481C1C}">
                <a14:useLocalDpi xmlns:a14="http://schemas.microsoft.com/office/drawing/2010/main" val="0"/>
              </a:ext>
            </a:extLst>
          </a:blip>
          <a:srcRect l="2190" t="7806" r="2635" b="7013"/>
          <a:stretch/>
        </p:blipFill>
        <p:spPr>
          <a:xfrm>
            <a:off x="216876" y="1526930"/>
            <a:ext cx="4202724" cy="2206870"/>
          </a:xfrm>
        </p:spPr>
      </p:pic>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1599" t="30760" r="43704" b="16912"/>
          <a:stretch/>
        </p:blipFill>
        <p:spPr bwMode="auto">
          <a:xfrm>
            <a:off x="4800600" y="2438400"/>
            <a:ext cx="4061013" cy="382793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Rectangle 6"/>
          <p:cNvSpPr/>
          <p:nvPr/>
        </p:nvSpPr>
        <p:spPr>
          <a:xfrm>
            <a:off x="146538" y="4387534"/>
            <a:ext cx="4572000" cy="1938992"/>
          </a:xfrm>
          <a:prstGeom prst="rect">
            <a:avLst/>
          </a:prstGeom>
        </p:spPr>
        <p:txBody>
          <a:bodyPr>
            <a:spAutoFit/>
          </a:bodyPr>
          <a:lstStyle/>
          <a:p>
            <a:r>
              <a:rPr lang="en-US" sz="800" dirty="0" smtClean="0"/>
              <a:t>BreweryState &lt;- count(dataset_merge,"State")</a:t>
            </a:r>
          </a:p>
          <a:p>
            <a:r>
              <a:rPr lang="en-US" sz="800" dirty="0" smtClean="0"/>
              <a:t>BreweryState &lt;- BreweryState[-c(1,8,12), ]</a:t>
            </a:r>
          </a:p>
          <a:p>
            <a:r>
              <a:rPr lang="en-US" sz="800" dirty="0" smtClean="0"/>
              <a:t>BreweryState &lt;- BreweryState[order(BreweryState$State), ]</a:t>
            </a:r>
          </a:p>
          <a:p>
            <a:r>
              <a:rPr lang="en-US" sz="800" dirty="0" smtClean="0"/>
              <a:t>States &lt;- States[-c(2,11), ]</a:t>
            </a:r>
          </a:p>
          <a:p>
            <a:r>
              <a:rPr lang="en-US" sz="800" dirty="0" smtClean="0"/>
              <a:t>States &lt;- States[order(States$State), ]</a:t>
            </a:r>
          </a:p>
          <a:p>
            <a:r>
              <a:rPr lang="en-US" sz="800" dirty="0" smtClean="0"/>
              <a:t>BreweryState$StateLong &lt;- States$StateLong</a:t>
            </a:r>
          </a:p>
          <a:p>
            <a:r>
              <a:rPr lang="en-US" sz="800" dirty="0" smtClean="0"/>
              <a:t>BrewStateLst &lt;- BreweryState[c(3,2)]</a:t>
            </a:r>
          </a:p>
          <a:p>
            <a:r>
              <a:rPr lang="en-US" sz="800" dirty="0" smtClean="0"/>
              <a:t>BrewStateLst &lt;- BrewStateLst[order(BrewStateLst$StateLong), ]</a:t>
            </a:r>
          </a:p>
          <a:p>
            <a:r>
              <a:rPr lang="en-US" sz="800" dirty="0" smtClean="0"/>
              <a:t>colnames(BrewStateLst) &lt;- c("State", "Breweries")</a:t>
            </a:r>
          </a:p>
          <a:p>
            <a:endParaRPr lang="en-US" sz="800" dirty="0" smtClean="0"/>
          </a:p>
          <a:p>
            <a:r>
              <a:rPr lang="en-US" sz="800" dirty="0" smtClean="0"/>
              <a:t>L1 &lt;- BrewStateLst[1:16, ]</a:t>
            </a:r>
          </a:p>
          <a:p>
            <a:r>
              <a:rPr lang="en-US" sz="800" dirty="0" smtClean="0"/>
              <a:t>L2 &lt;- BrewStateLst[17:32, ]</a:t>
            </a:r>
          </a:p>
          <a:p>
            <a:r>
              <a:rPr lang="en-US" sz="800" dirty="0" smtClean="0"/>
              <a:t>L3 &lt;- BrewStateLst[33:48, ]</a:t>
            </a:r>
          </a:p>
          <a:p>
            <a:endParaRPr lang="en-US" sz="800" dirty="0" smtClean="0"/>
          </a:p>
          <a:p>
            <a:r>
              <a:rPr lang="en-US" sz="800" dirty="0" smtClean="0"/>
              <a:t>knitr::kable(list(L1, L2, L3), row.names = FALSE)</a:t>
            </a:r>
            <a:endParaRPr lang="en-US" sz="800" dirty="0"/>
          </a:p>
        </p:txBody>
      </p:sp>
    </p:spTree>
    <p:extLst>
      <p:ext uri="{BB962C8B-B14F-4D97-AF65-F5344CB8AC3E}">
        <p14:creationId xmlns:p14="http://schemas.microsoft.com/office/powerpoint/2010/main" val="3061066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Breweries Per State</a:t>
            </a:r>
            <a:endParaRPr lang="en-US" dirty="0"/>
          </a:p>
        </p:txBody>
      </p:sp>
      <p:sp>
        <p:nvSpPr>
          <p:cNvPr id="3" name="Content Placeholder 2"/>
          <p:cNvSpPr>
            <a:spLocks noGrp="1"/>
          </p:cNvSpPr>
          <p:nvPr>
            <p:ph sz="quarter"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3074"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33000"/>
                    </a14:imgEffect>
                  </a14:imgLayer>
                </a14:imgProps>
              </a:ext>
              <a:ext uri="{28A0092B-C50C-407E-A947-70E740481C1C}">
                <a14:useLocalDpi xmlns:a14="http://schemas.microsoft.com/office/drawing/2010/main" val="0"/>
              </a:ext>
            </a:extLst>
          </a:blip>
          <a:srcRect l="22059" t="26442" r="37576" b="27819"/>
          <a:stretch/>
        </p:blipFill>
        <p:spPr bwMode="auto">
          <a:xfrm>
            <a:off x="281353" y="1670538"/>
            <a:ext cx="5814647" cy="4495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6210301" y="4954250"/>
            <a:ext cx="2743200" cy="1446550"/>
          </a:xfrm>
          <a:prstGeom prst="rect">
            <a:avLst/>
          </a:prstGeom>
          <a:noFill/>
        </p:spPr>
        <p:txBody>
          <a:bodyPr wrap="square" rtlCol="0">
            <a:spAutoFit/>
          </a:bodyPr>
          <a:lstStyle/>
          <a:p>
            <a:r>
              <a:rPr lang="en-US" sz="800" b="1" dirty="0" smtClean="0"/>
              <a:t>     library</a:t>
            </a:r>
            <a:r>
              <a:rPr lang="en-US" sz="800" dirty="0" smtClean="0"/>
              <a:t>(ggplot2) </a:t>
            </a:r>
          </a:p>
          <a:p>
            <a:r>
              <a:rPr lang="en-US" sz="800" dirty="0" smtClean="0"/>
              <a:t>      b1 &lt;- </a:t>
            </a:r>
            <a:r>
              <a:rPr lang="en-US" sz="800" dirty="0" err="1" smtClean="0"/>
              <a:t>ggplot</a:t>
            </a:r>
            <a:r>
              <a:rPr lang="en-US" sz="800" dirty="0" smtClean="0"/>
              <a:t>(BreweryState,   </a:t>
            </a:r>
          </a:p>
          <a:p>
            <a:r>
              <a:rPr lang="en-US" sz="800" dirty="0" smtClean="0"/>
              <a:t>               </a:t>
            </a:r>
            <a:r>
              <a:rPr lang="en-US" sz="800" dirty="0" err="1" smtClean="0"/>
              <a:t>aes</a:t>
            </a:r>
            <a:r>
              <a:rPr lang="en-US" sz="800" dirty="0" smtClean="0"/>
              <a:t>(x=reorder(BreweryState$State,-                                   </a:t>
            </a:r>
            <a:br>
              <a:rPr lang="en-US" sz="800" dirty="0" smtClean="0"/>
            </a:br>
            <a:r>
              <a:rPr lang="en-US" sz="800" dirty="0" smtClean="0"/>
              <a:t>               </a:t>
            </a:r>
            <a:r>
              <a:rPr lang="en-US" sz="800" dirty="0" err="1" smtClean="0"/>
              <a:t>BreweryState$freq</a:t>
            </a:r>
            <a:r>
              <a:rPr lang="en-US" sz="800" dirty="0" smtClean="0"/>
              <a:t>), y=</a:t>
            </a:r>
            <a:r>
              <a:rPr lang="en-US" sz="800" dirty="0" err="1" smtClean="0"/>
              <a:t>BreweryState$freq</a:t>
            </a:r>
            <a:r>
              <a:rPr lang="en-US" sz="800" dirty="0" smtClean="0"/>
              <a:t>, </a:t>
            </a:r>
            <a:br>
              <a:rPr lang="en-US" sz="800" dirty="0" smtClean="0"/>
            </a:br>
            <a:r>
              <a:rPr lang="en-US" sz="800" dirty="0" smtClean="0"/>
              <a:t>               fill=BreweryState$State)) + </a:t>
            </a:r>
            <a:br>
              <a:rPr lang="en-US" sz="800" dirty="0" smtClean="0"/>
            </a:br>
            <a:r>
              <a:rPr lang="en-US" sz="800" dirty="0" smtClean="0"/>
              <a:t>               </a:t>
            </a:r>
            <a:r>
              <a:rPr lang="en-US" sz="800" dirty="0" err="1" smtClean="0"/>
              <a:t>geom_bar</a:t>
            </a:r>
            <a:r>
              <a:rPr lang="en-US" sz="800" dirty="0" smtClean="0"/>
              <a:t>(stat=</a:t>
            </a:r>
            <a:r>
              <a:rPr lang="en-US" sz="800" dirty="0"/>
              <a:t>"identity"</a:t>
            </a:r>
            <a:r>
              <a:rPr lang="en-US" sz="800" dirty="0" smtClean="0"/>
              <a:t>) + labs(title  </a:t>
            </a:r>
          </a:p>
          <a:p>
            <a:r>
              <a:rPr lang="en-US" sz="800" dirty="0"/>
              <a:t> </a:t>
            </a:r>
            <a:r>
              <a:rPr lang="en-US" sz="800" dirty="0" smtClean="0"/>
              <a:t>              ="</a:t>
            </a:r>
            <a:r>
              <a:rPr lang="en-US" sz="800" dirty="0"/>
              <a:t>Breweries in States"</a:t>
            </a:r>
            <a:r>
              <a:rPr lang="en-US" sz="800" dirty="0" smtClean="0"/>
              <a:t>, x= </a:t>
            </a:r>
            <a:r>
              <a:rPr lang="en-US" sz="800" dirty="0"/>
              <a:t>"States"</a:t>
            </a:r>
            <a:r>
              <a:rPr lang="en-US" sz="800" dirty="0" smtClean="0"/>
              <a:t>,  </a:t>
            </a:r>
            <a:br>
              <a:rPr lang="en-US" sz="800" dirty="0" smtClean="0"/>
            </a:br>
            <a:r>
              <a:rPr lang="en-US" sz="800" dirty="0" smtClean="0"/>
              <a:t>               y=</a:t>
            </a:r>
            <a:r>
              <a:rPr lang="en-US" sz="800" dirty="0"/>
              <a:t>"Number of Breweries"</a:t>
            </a:r>
            <a:r>
              <a:rPr lang="en-US" sz="800" dirty="0" smtClean="0"/>
              <a:t>, fill=</a:t>
            </a:r>
            <a:r>
              <a:rPr lang="en-US" sz="800" dirty="0"/>
              <a:t>"States"</a:t>
            </a:r>
            <a:r>
              <a:rPr lang="en-US" sz="800" dirty="0" smtClean="0"/>
              <a:t>) + </a:t>
            </a:r>
            <a:br>
              <a:rPr lang="en-US" sz="800" dirty="0" smtClean="0"/>
            </a:br>
            <a:r>
              <a:rPr lang="en-US" sz="800" dirty="0" smtClean="0"/>
              <a:t>               theme(text = </a:t>
            </a:r>
            <a:r>
              <a:rPr lang="en-US" sz="800" dirty="0" err="1" smtClean="0"/>
              <a:t>element_text</a:t>
            </a:r>
            <a:r>
              <a:rPr lang="en-US" sz="800" dirty="0" smtClean="0"/>
              <a:t>(size=7),  </a:t>
            </a:r>
            <a:br>
              <a:rPr lang="en-US" sz="800" dirty="0" smtClean="0"/>
            </a:br>
            <a:r>
              <a:rPr lang="en-US" sz="800" dirty="0" smtClean="0"/>
              <a:t>               </a:t>
            </a:r>
            <a:r>
              <a:rPr lang="en-US" sz="800" dirty="0" err="1" smtClean="0"/>
              <a:t>axis.text.x</a:t>
            </a:r>
            <a:r>
              <a:rPr lang="en-US" sz="800" dirty="0" smtClean="0"/>
              <a:t> = </a:t>
            </a:r>
            <a:r>
              <a:rPr lang="en-US" sz="800" dirty="0" err="1" smtClean="0"/>
              <a:t>element_text</a:t>
            </a:r>
            <a:r>
              <a:rPr lang="en-US" sz="800" dirty="0" smtClean="0"/>
              <a:t>(angle=</a:t>
            </a:r>
            <a:r>
              <a:rPr lang="en-US" sz="800" dirty="0"/>
              <a:t>90</a:t>
            </a:r>
            <a:r>
              <a:rPr lang="en-US" sz="800" dirty="0" smtClean="0"/>
              <a:t>,    </a:t>
            </a:r>
            <a:br>
              <a:rPr lang="en-US" sz="800" dirty="0" smtClean="0"/>
            </a:br>
            <a:r>
              <a:rPr lang="en-US" sz="800" dirty="0" smtClean="0"/>
              <a:t>               </a:t>
            </a:r>
            <a:r>
              <a:rPr lang="en-US" sz="800" dirty="0" err="1" smtClean="0"/>
              <a:t>hjust</a:t>
            </a:r>
            <a:r>
              <a:rPr lang="en-US" sz="800" dirty="0" smtClean="0"/>
              <a:t>=1)) b1</a:t>
            </a:r>
            <a:endParaRPr lang="en-US" sz="8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799" y="1676400"/>
            <a:ext cx="2362201" cy="3048000"/>
          </a:xfrm>
          <a:prstGeom prst="rect">
            <a:avLst/>
          </a:prstGeom>
          <a:ln>
            <a:solidFill>
              <a:schemeClr val="tx1"/>
            </a:solidFill>
          </a:ln>
        </p:spPr>
      </p:pic>
    </p:spTree>
    <p:extLst>
      <p:ext uri="{BB962C8B-B14F-4D97-AF65-F5344CB8AC3E}">
        <p14:creationId xmlns:p14="http://schemas.microsoft.com/office/powerpoint/2010/main" val="42647391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235</TotalTime>
  <Words>386</Words>
  <Application>Microsoft Office PowerPoint</Application>
  <PresentationFormat>On-screen Show (4:3)</PresentationFormat>
  <Paragraphs>66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Civic</vt:lpstr>
      <vt:lpstr>AB InBev Strategic Market Analysis on the Impact of MicroBreweries to Market Share</vt:lpstr>
      <vt:lpstr>Introduction</vt:lpstr>
      <vt:lpstr>The Data</vt:lpstr>
      <vt:lpstr>Analysis Tools for R-Studio</vt:lpstr>
      <vt:lpstr>From Alaska to Wyoming A Revolution is Brewing</vt:lpstr>
      <vt:lpstr>Data Driven Brewing</vt:lpstr>
      <vt:lpstr>Breweries Per State</vt:lpstr>
      <vt:lpstr>Breweries Per State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Akuma2099</dc:creator>
  <cp:lastModifiedBy>Akuma2099</cp:lastModifiedBy>
  <cp:revision>12</cp:revision>
  <dcterms:created xsi:type="dcterms:W3CDTF">2019-02-24T09:05:27Z</dcterms:created>
  <dcterms:modified xsi:type="dcterms:W3CDTF">2019-02-24T13:01:14Z</dcterms:modified>
</cp:coreProperties>
</file>