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9" r:id="rId3"/>
    <p:sldId id="258" r:id="rId4"/>
    <p:sldId id="269" r:id="rId5"/>
    <p:sldId id="262" r:id="rId6"/>
    <p:sldId id="265" r:id="rId7"/>
    <p:sldId id="271" r:id="rId8"/>
    <p:sldId id="261" r:id="rId9"/>
    <p:sldId id="267" r:id="rId10"/>
    <p:sldId id="268" r:id="rId11"/>
    <p:sldId id="264" r:id="rId12"/>
    <p:sldId id="263" r:id="rId13"/>
    <p:sldId id="270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1"/>
  </p:normalViewPr>
  <p:slideViewPr>
    <p:cSldViewPr>
      <p:cViewPr varScale="1">
        <p:scale>
          <a:sx n="108" d="100"/>
          <a:sy n="108" d="100"/>
        </p:scale>
        <p:origin x="176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D529A-7B2D-49ED-8568-7A39E44BD3F7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7A9F-5EB6-4D95-A312-7C5835247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3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DDSAnalytics</a:t>
            </a:r>
            <a:r>
              <a:rPr lang="en-US" dirty="0" smtClean="0"/>
              <a:t> is a Data Analytics company that reviews company data to provide</a:t>
            </a:r>
            <a:r>
              <a:rPr lang="en-US" baseline="0" dirty="0" smtClean="0"/>
              <a:t> insights and offer solutions.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07A9F-5EB6-4D95-A312-7C58352479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16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Currently ACME’s Employee Tenure is estimated</a:t>
            </a:r>
            <a:r>
              <a:rPr lang="en-US" baseline="0" dirty="0" smtClean="0"/>
              <a:t> at </a:t>
            </a:r>
            <a:r>
              <a:rPr lang="en-US" dirty="0" smtClean="0"/>
              <a:t>7 Years</a:t>
            </a:r>
            <a:r>
              <a:rPr lang="en-US" baseline="0" dirty="0" smtClean="0"/>
              <a:t> and Annual Turnover Rate at 16%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07A9F-5EB6-4D95-A312-7C58352479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2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07A9F-5EB6-4D95-A312-7C58352479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1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7C24251-88EE-4A4F-BF05-631D91B7CD4E}" type="datetimeFigureOut">
              <a:rPr lang="en-US" smtClean="0"/>
              <a:t>4/14/19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7C24251-88EE-4A4F-BF05-631D91B7CD4E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7C24251-88EE-4A4F-BF05-631D91B7CD4E}" type="datetimeFigureOut">
              <a:rPr lang="en-US" smtClean="0"/>
              <a:t>4/14/19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7C24251-88EE-4A4F-BF05-631D91B7CD4E}" type="datetimeFigureOut">
              <a:rPr lang="en-US" smtClean="0"/>
              <a:t>4/14/19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1F1F177-9BD2-4337-BCFE-221B328E77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829761"/>
          </a:xfrm>
        </p:spPr>
        <p:txBody>
          <a:bodyPr>
            <a:noAutofit/>
          </a:bodyPr>
          <a:lstStyle/>
          <a:p>
            <a:r>
              <a:rPr lang="en-US" sz="5400" i="1" u="sng" dirty="0"/>
              <a:t>DDS Attrition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05000"/>
            <a:ext cx="7772400" cy="1199704"/>
          </a:xfrm>
        </p:spPr>
        <p:txBody>
          <a:bodyPr/>
          <a:lstStyle/>
          <a:p>
            <a:r>
              <a:rPr lang="en-US" i="1" dirty="0" smtClean="0"/>
              <a:t>Team </a:t>
            </a:r>
            <a:r>
              <a:rPr lang="en-US" i="1" dirty="0" err="1" smtClean="0"/>
              <a:t>DataTex</a:t>
            </a:r>
            <a:endParaRPr lang="en-US" i="1" dirty="0"/>
          </a:p>
        </p:txBody>
      </p:sp>
      <p:pic>
        <p:nvPicPr>
          <p:cNvPr id="1026" name="Picture 2" descr="Image result for acme Cor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57512"/>
            <a:ext cx="3158863" cy="20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462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Exploratory Analysis the Following Variables Emerged as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Variable Selection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024772"/>
              </p:ext>
            </p:extLst>
          </p:nvPr>
        </p:nvGraphicFramePr>
        <p:xfrm>
          <a:off x="2362200" y="2514600"/>
          <a:ext cx="4724400" cy="362331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3654414"/>
                <a:gridCol w="1069986"/>
              </a:tblGrid>
              <a:tr h="184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 Variable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p-value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TotalWorkingYears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&lt; .0001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JobLevel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YearsInCurrentRole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&lt; .</a:t>
                      </a:r>
                      <a:r>
                        <a:rPr lang="en-US" sz="1000" u="none" strike="noStrike" dirty="0" smtClean="0">
                          <a:effectLst/>
                        </a:rPr>
                        <a:t>0001 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MonthlyIncome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&lt; .0001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Age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YearsWithCurrManager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StockOptionLevel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YearsAtCompany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JobInvolvement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JobSatisfaction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EnvironmentSatisfaction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&lt; .</a:t>
                      </a:r>
                      <a:r>
                        <a:rPr lang="en-US" sz="1000" u="none" strike="noStrike" dirty="0" smtClean="0">
                          <a:effectLst/>
                        </a:rPr>
                        <a:t>0001 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Over </a:t>
                      </a:r>
                      <a:r>
                        <a:rPr lang="en-US" sz="1000" u="none" strike="noStrike" dirty="0">
                          <a:effectLst/>
                        </a:rPr>
                        <a:t>Time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&lt; .0001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MaritalStatus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BusinessTravel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JobRole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&lt; .0001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DistanceFromHome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0.0027</a:t>
                      </a:r>
                      <a:endParaRPr lang="en-US" sz="10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Department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0.0045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Educationfield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0.0066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WorkLifeBalance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0.0142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TrainingTimesLastYear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0.0225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635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 smtClean="0">
                          <a:effectLst/>
                        </a:rPr>
                        <a:t> DailyRate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effectLst/>
                        </a:rPr>
                        <a:t>0.0299</a:t>
                      </a:r>
                      <a:endParaRPr lang="en-US" sz="10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81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Regression for Binary </a:t>
            </a:r>
            <a:r>
              <a:rPr lang="en-US" dirty="0" smtClean="0"/>
              <a:t>Outputs</a:t>
            </a:r>
            <a:endParaRPr lang="en-US" dirty="0"/>
          </a:p>
          <a:p>
            <a:r>
              <a:rPr lang="en-US" dirty="0" smtClean="0"/>
              <a:t>Assumptions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dditive </a:t>
            </a:r>
            <a:r>
              <a:rPr lang="en-US" dirty="0"/>
              <a:t>relationship between the predictors and the natural log odds of </a:t>
            </a:r>
            <a:r>
              <a:rPr lang="en-US" dirty="0" smtClean="0"/>
              <a:t>response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Normality, Equal Variance, Independence  </a:t>
            </a:r>
            <a:endParaRPr lang="en-US" dirty="0" smtClean="0"/>
          </a:p>
          <a:p>
            <a:pPr lvl="1"/>
            <a:r>
              <a:rPr lang="en-US" sz="1800" dirty="0" smtClean="0"/>
              <a:t>Overtime, Marital Status, Total Working Years, Business Travel, Distance From Home, Environment Satisfaction, Job Involvement, Job Role, Job Satisfaction, Marital Status, </a:t>
            </a:r>
            <a:r>
              <a:rPr lang="en-US" sz="1800" dirty="0" err="1" smtClean="0"/>
              <a:t>Num</a:t>
            </a:r>
            <a:r>
              <a:rPr lang="en-US" sz="1800" dirty="0" smtClean="0"/>
              <a:t> Companies Worked, Total Working Years, Overtime, Relationship Satisfaction</a:t>
            </a:r>
            <a:endParaRPr lang="en-US" sz="1800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724400"/>
            <a:ext cx="3124200" cy="170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30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Forward </a:t>
            </a:r>
            <a:r>
              <a:rPr lang="en-US" dirty="0" smtClean="0"/>
              <a:t>Selection</a:t>
            </a:r>
          </a:p>
          <a:p>
            <a:endParaRPr lang="en-US" dirty="0"/>
          </a:p>
          <a:p>
            <a:r>
              <a:rPr lang="en-US" dirty="0" smtClean="0"/>
              <a:t>Backward Selection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Both models resulted in Marital Status, Overtime, and Total Working Years as the top 3 variables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4247003"/>
            <a:ext cx="3835400" cy="182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8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38862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Older employees tend to be promoted less often</a:t>
            </a:r>
          </a:p>
          <a:p>
            <a:endParaRPr lang="en-US" sz="2000" dirty="0"/>
          </a:p>
          <a:p>
            <a:r>
              <a:rPr lang="en-US" sz="2000" dirty="0"/>
              <a:t>Sales Representatives tend to be the </a:t>
            </a:r>
            <a:r>
              <a:rPr lang="en-US" sz="2000" dirty="0" smtClean="0"/>
              <a:t>youngest</a:t>
            </a:r>
          </a:p>
          <a:p>
            <a:endParaRPr lang="en-US" sz="2000" dirty="0"/>
          </a:p>
          <a:p>
            <a:r>
              <a:rPr lang="en-US" sz="2000" dirty="0"/>
              <a:t>M</a:t>
            </a:r>
            <a:r>
              <a:rPr lang="en-US" sz="2000" dirty="0" smtClean="0"/>
              <a:t>anagers </a:t>
            </a:r>
            <a:r>
              <a:rPr lang="en-US" sz="2000" dirty="0"/>
              <a:t>and </a:t>
            </a:r>
            <a:r>
              <a:rPr lang="en-US" sz="2000" dirty="0" smtClean="0"/>
              <a:t>Directors </a:t>
            </a:r>
            <a:r>
              <a:rPr lang="en-US" sz="2000" dirty="0"/>
              <a:t>tend to be </a:t>
            </a:r>
            <a:r>
              <a:rPr lang="en-US" sz="2000" dirty="0" smtClean="0"/>
              <a:t>older</a:t>
            </a:r>
          </a:p>
          <a:p>
            <a:endParaRPr lang="en-US" sz="2000" dirty="0"/>
          </a:p>
          <a:p>
            <a:r>
              <a:rPr lang="en-US" sz="2000" dirty="0"/>
              <a:t>Healthcare </a:t>
            </a:r>
            <a:r>
              <a:rPr lang="en-US" sz="2000" dirty="0" smtClean="0"/>
              <a:t>Representatives </a:t>
            </a:r>
            <a:r>
              <a:rPr lang="en-US" sz="2000" dirty="0"/>
              <a:t>tend to be older than </a:t>
            </a:r>
            <a:r>
              <a:rPr lang="en-US" sz="2000" dirty="0" smtClean="0"/>
              <a:t>Manufacturing </a:t>
            </a:r>
            <a:r>
              <a:rPr lang="en-US" sz="2000" dirty="0"/>
              <a:t>D</a:t>
            </a:r>
            <a:r>
              <a:rPr lang="en-US" sz="2000" dirty="0" smtClean="0"/>
              <a:t>irectors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Job Role Trends</a:t>
            </a:r>
            <a:endParaRPr lang="en-US" dirty="0"/>
          </a:p>
        </p:txBody>
      </p:sp>
      <p:sp>
        <p:nvSpPr>
          <p:cNvPr id="4" name="AutoShape 2" descr="data:image/png;base64,iVBORw0KGgoAAAANSUhEUgAABUAAAAPACAMAAADDuCPrAAAAolBMVEUAAAAAADoAAGYAOpAAZrYzMzMzZv86AAA6Ojo6kJA6kNs9PT1NTU1NTW5NTY5NbqtNjshmAABmZmZmtv9uTU1uq+SOTU2Oq6uOyP+QOgCQkLaQ29uQ2/+rbk2rjk2r5P+2ZgC2kDq2///Ijk3I///KysrW1tbbkDrb///kq27k5Kvk///r6+v/tmb/yI7/25D/5Kv//7b//8j//9v//+T////sHfwrAAAACXBIWXMAAB2HAAAdhwGP5fFlAAAgAElEQVR4nO2da4PcxpFlMWNJ3hXbkrwiufLucM0ZSuJw1GxzaPL//7WtB6oK9ehCAgjg3kic88Wk2B0duJV5jCpkZjdfAQBgFI26AQCArCBQAICRIFAAgJEgUACAkSBQAICRIFAAgJEgUACAkSBQAICRIFAAgJEgUACAkSBQAICRIFAAgJEgUACAkcwn0MdxjP5GBxL3Tu4ayF3DBEEh0NlI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VqBvnvY8Mv+z59fb/78CoFuSdw7uWsgdw1Kge6UueGn7V8+vdz9+cc/EOg6B5QDiXsndw1CgX55s7vh/PDwl7/vZPrTzqKvYgTabBh5ZQal1jigHEjce1zugeO9lILeBV0VIRToU3u7+WGrzvYvn17+8GuEQJsmLHBFKSayhsS9h+UeON6L6e9d0VUROoFubkB/Of3t3f7W8/w/jhZo04QFLinFRNaQuPeo3APHezm9vUu6KkIn0M+vOzebX95s38d/3d6Ovpou0KYJC1xTiomsIXHvQbkHjvcB9PWu6aoInUA/vfzxj6eHh90noCebftg/Utrwbcvgwptmjoz45gylAObBc5B6dhXKKIH+v/1T+FcdgT4hUAAZnoPUs6tQhl/ZU7uA6Wl7D3pDoAdG3B3zFl4Hb+E18BZeg+4t/NNh2fz2XXusQHmIpAOBauAhkgblZ6Dtc6Pth6E3PgOdIlCWMclAoBpYxqRBKdDWmds/xD6Ff2QhvQwEqoGF9BqU60A7d6Bf3+3XfwatA51yYQ4k7p3cNZC7BuFOpHftu/XdTWfwTiQGlApy10DuGoQCbTe+P82yF54BJYLcNZC7BuVpTE/7ZaD7N+3tXziNaUvi3sldA7lrkJ4H+uXNRpmH9+ycB3oice/kroHcNXAivSOJeyd3DeSuAYE6krh3ctdA7hoQqCOJeyd3DeSuAYE6krh3ctdA7hpqFSg7kQbgGVYgprlHgkA1VCpQ9sIPwDOsQExzDwWBaqhToJzGNADPsAIxzT0WBKqhSoE2TdhM1pRackB5hhWIae7BIFANCNSxFAINxDT3YBCoBgTqWAqBBmKaezAIVAMCdSyFQAMxzT0YBKqhSoGaPhcpL8VDpEhMc48FgWqoU6CmK3OKS7GMKRTT3ENBoBoqFajp2vDSUiykj8U090gQqIZaBcqAEkHuGshdAwJ1JHHv5K6B3DUgUEcS907uGshdAwJ1JHHv5K6B3DUgUEcS907uGshdAwJ1JHHv5K6B3DUgUEcS907uGshdAwJ1JHHv5K6B3DXUKlDPteH1L+j2XEhfSt7cqxeo54SeUMtboJ67E+vfUui5lbOYtLlXL1DPCT2llrVAPc/HqP9QC8/DRMrJmvtj7QL1nNCTajkLtGnCUtKUSjoZAsPSkDT3LVUL1HNCT6uFQGcslXQyIFAdCLQMBDr3hTmUSjoZEKgOBFoGAp37whxKJZ0MCFQHAi0DgQ65sjHf61Aq62RI7s+0uT9WLlDTCV3tQyTXVQ/FpdJOhtz+zJt77QI1ndDVLmNyXXdbWirvZEjtz8S51y5Q0wld7UL6+geUK+Sugdw11LqVkwElgtw1kLsGBOpI4t7JXQO5a0CgjiTundw1kLsGBOpI4t7JXQO5a0CgjiTundw1kLsGBOpI4t7JXQO5a0CgjiTundw1kLsGBOpI4t7JXQO5a6hVoJ4bF+rficREFkHuGioVqOfW2fr3wjORVZC7hjoF6nl4S/2nMT0ykVWQu4YqBTrpnD6HUmscUA4k7p3cNSBQx1JrHFAOJO6d3DUgUMdSaxxQDiTundw1IFDHUmscUA4k7p3cNVQpUB4i6WAiayB3DXUKlGVMMpjIGshdQ6UCZSG9CiayBnLXUKtAGVAiyF0DuWtAoI4k7p3cNZC7BgTqSOLeyV0DuWtAoI4k7p3cNZC7BgTqSOLeyV0DuWtAoI4k7p3cNZC7BgTqSOLeyV0DuWtAoI4k7p3cNZC7hloFykL6AQReoedE9sw9MnbP3EvJ2/v419BboGzlHEDgFXpOZM/cQ2O3zL2YtL1PeA2tBcphIgMIvMJHy4nsmXts7I65l5O19ymvobNABxwc51lKMZGDprLfRPbMPTh2w9wHkLT3Sa8hAp2xFAINxDN3BNohae8I1LUUAg3EM3cE2iFp7wjUtRQCDcQzdwTaIWnv1QqUh0hDqH4ie+YeG7tj7uVk7X3Ka2gtUJYxDaH6ieyZe2jslrkXk7b3Ca+ht0BZSD+E6ieyZ+6RsXvmXkre3se/huYCZUCJIHcN5K6h1q2cDCgR5K6B3DUgUEcS907uGshdAwJ1JHHv5K6B3DUgUEcS907uGshdAwJ1JHHv5K6B3DUgUEcS907uGshdAwJ1JHHv5K6B3DUgUEcS907uGshdQ60CrX4nUuQ2Fs+dSJ65B8JOpAN5e691J1L1e+EjN1J77oX3zD0Q9sIfSdt7rXvhA0+6kZTqvejIo3wia8VNZM/cA4mNHYEqmPIaOgu0acJGp6ZU30UHdmV6Hqhn7oEEx45ABUx6DRHojKUQqGfugSDQDkl7zyHQEZwujFKL1orDNKw4PLuCIYROw+klnmHp/2dwKMUdqGfugQTHzh2ogEmvobNAeYg0T1sl8BCpkNjYEaiCKa+htUBZxjQEz4nsmXsgobEjUAkTXkNvgbKQfgieE9kz90AiY0egGsa/huYCZUCJIHcN5K6h1q2cDCgR5K6B3DUgUEcS907uGshdAwJ1JHHv5K6B3DUgUEcS907uGshdAwJ1JHHv5K6B3DUgUEcS907uGshdAwJ1JHHv5K6B3DUgUEcS907uGshdQ60CrX4nUiSeO5ECMc09EnLXUKlAq98LH4nnXvhATHMPhdw11ClQyVE+gaUEh1q4ncYUiGnusZC7hioF2jRhUtCUUhyr5nUeaCCmuQdD7hoQqGMpBBqIae7BkLsGBOpYCoEGYpp7MOSuAYE6lkKggZjmHgy5a6hSoDxEGkKoPw0nsmvusZC7hjoFyjKmIUT603Eiu+YeCrlrqFSgLKQfQuAVWk5k19wjIXcNtQrUc0CVkrh3ctdA7hoQqCOJeyd3DeSuAYE6krh3ctdA7hoQqCOJeyd3DeSuAYE6krh3ctdA7hoQqCOJeyd3DeSuAYE6krh3ctdA7hoQqCOJeyd3DeSuoVaBVr+QPnLxu+dC+siuClk490gQqITxw8FboNVv5Yzcfum5lTO0q0KWzT0UBKpgwnCwFmj1h4lEHgDieZhIbFeFLJp7LAhUwJTh4CzQpgkb6JpSfRcd2JXpcXbBXRWyZO7BINDlmTQcEOiMpRAoAh0IAl0eBOpaCoEi0IEg0OVBoK6lECgCHQgCXZ5qBcpDpHnaKoGHSBoQqIApw8FaoCxjGkKoE1jGpAGBKpgwHLwFykL6IUTWYiG9BgQqYfxwMBcoA0oEuWsgdw21buVkQIkgdw3krgGBOpK4d3LXQO4aEKgjiXsndw3krgGBOpK4d3LXQO4aEKgjiXsndw3krgGBOpK4d3LXQO4aEKgjiXsndw3krgGBOpK4d3LXQO4aahVo9TuRIql+J5Jp7pFY5l5K3txr3YlU/V74SKrfC2+aeyiOuReTNvda98IHHpojKbXogIo9YcjwNCbT3GMxzL2crLlPCctZoE0TNgw0pZYcUIFXuMXvPFDT3IPxy30ASXOfFBYCnbEUAq0/92D8ch9A0twRqGspBFp/7sH45T6ApLkjUNdSCLT+3IPxy30ASXOvVqA8RBpC7IwxfJhhmnsshrmXkzX3KWFZC5RlTEMInTGOy2lMcw/FMfdi0uY+ISxvgbKQfgiRM8ZyQbdp7pFY5l5K3tzHh2UuULa2iSB3DeSuodatnAwoEeSugdw1IFBHEvdO7hrIXQMCdSRx7+Sugdw1IFBHEvdO7hrIXQMCdSRx7+Sugdw1IFBHEvdO7hrIXQMCdSRx7+Sugdw11CrQ6hfSRy539lxIHwgL6QfgOd5NqXUhffVbOSM33Hlu5QyErZwD8BzvptS6lVNyEkVgqd6LDuzK9DCRQAJz98XwMJH6c58SlrNAmyZsGGhK9V10YFemx9kFEpi7MX7H2dWf+6SwEOiMpRBoIPVP5C0IdHkQqGspBBpI/RN5CwJdHgTqWgqBBlL/RN6CQJenWoHyEGmetkrwE+gKHmY88hBJwpSwrAXKMqYhRNZyFOgKltOwjEnDhLC8BcpC+iFE1nIU6AoWdLOQXsP4sMwF6jmRS0ncO7lrIHcNtW7lZECJIHcN5K4BgTqSuHdy10DuGhCoI4l7J3cN5K4BgTqSuHdy10DuGhCoI4l7J3cN5K4BgTqSuHdy10DuGpQC/fz6YccPvx7/9gqBbkncO7lrIHcNSoF+etkRaPuXH/9AoOscUA4k7p3cNSgF+vTw0/HPm/vPn3YWfRUjUHYiDYCdSC2OvZcR+RLG4TnePaZOgEDfdWz5tL/3/PRy/35+qkDZCz8A9sIfMOy9jNCXMAzP8W4ydaYL9Mubv/z9UqZf3jz8EiDQKaekOJTiNKZIAnM3JfYljMJzvLtMnekC/fz6x/962X4CepTph6v38BOui/NAY9sqwU+ggbmbEvwSBuE53m2mznSBHp4hbe85P79u37p/OH4u+m3L8MJfTxc24ptXViq0liXVX6DpFXqOd9epM6LE037V0qeXm5vPo0CfEOiypUxnXyDVX6DpFXqOd9epM6LE4WZz+679hkAPLH1r7VCKt/CBBOZuSvBLGITneLeZOtMFeuDTyx//iBWo6WfO5aV4iBRJYO6mOPrTdby7TJ1Igf7w643PQKcI1HTVQ3EpljGFEpi7KY7+dB3vJlMnUqA//hH7FP7Rdd1taSkW0scSmLspjv50He8eU2eyQI/O3L1rf7df/xm0DvTRdCKXkrh3ctdA7hqEWzkPG5F27gzeicSAUkHuGshdg1Cgn17u7jb36ozeC8+AEkHuGshdg/IwkQ/d0+yeHjiN6Uji3sldA7lrkB6ovDsC9KfuX15df9HSF+ZA4t7JXQO5a+BEekcS907uGshdAwJ1JHHv5K6B3DUgUEcS907uGshdQ60C9Vx3a7qg2zOsQExzjwSBaqhUoJ47v0y3FHqGFYhp7qEgUA11CtTz7IHyUosOKM+wAjHNPRYEqqFKgTZN2EzWlFpyQHmGFYhp7sEgUA0I1LEUAg3ENPdgEKgGBOpYCoEGYpp7MAhUAwJ1LIVAAzHNPRgEqqFKgZo+FykvxUOkSExzjwWBaqhToKYrc4pLsYwpFNPcQ0GgGioVqOna8NJSLKSPxTT3SBCohloFyoASQe4ayF0DAnUkce/kroHcNSBQRxL3Tu4ayF0DAnUkce/kroHcNSBQRxL3Tu4ayF0DAnUkce/kroHcNSBQRxL3Tu4ayF0DAnUkce/kroHcNSBQRxL3Tu4ayF1DrQJlR8wAIsOKm8j17wCLxFKg5H7vG50Fyp7sAYSGFTaR6z+DIBRHgZL73W80FiinAg0gNqyoiVz/KVixGAqU3O9/o69AmyZWCjEM6CrpeaBbgiZyYFemuQfjJ1By7/lGBDoM0wGFQE+scSLPBrn3fCMCHYbpgEKgJ9Y4kWeD3Hu+EYEOw3RAIdATa5zIs0HuPd/oK1AeIg0hNiweImnwEyi593yjsUBZxjSE0LBYxqTBUKDkfv8bnQXKQvohRIbFQnoNjgIl97vfaC1QzwFVSuLeyV0DuWtAoI4k7p3cNZC7BgTqSOLeyV0DuWtAoI4k7p3cNZC7BgTqSOLeyV0DuWtAoI4k7p3cNZC7BgTqSOLeyV0DuWtAoI4k7p3cNZC7BgTqSOLeyV0DuWuoVaCCbSyBpQou2nOrlWlbnjtiQrNiB1gxHrl7C1SxkTqwVP9Fe272N23Lc092bFacQVCKSe7WApUc5RNYqveiA7uKxLOtwNwDCc6KU7AKccndWaBNE5aSplTfRQd2FYlnW4G5BxKdFeewlmGTOwKdsRQCDYSJPADP8R6ITe4IdMZSCDQQJvIAPMd7IDa5I9AZSyHQQJjIA/Ac74HY5O4sUB4iifBsKzD3QIKz4iFSIS65WwuUZUwiPNsKzD2Q2KxYxlSKSe7eAmUhvQjPtgJzDyQ0KxbSF+ORu7lA2domgtw1kLsGBOpI4t7JXQO5a0CgjiTundw1kPvy/LbhdwRqSOLeyV0DuS/KbwcQqCOJeyd3DeS+FL+dgUAdSdw7uWsg99n57RYI1JHEvZO7BnKfj5vmRKDGJO6d3DWQ+zzck2fNAmUh/QA8wwqEBd3eePbe584tL16MfQ29BcpWzgF4hhUIWwrNseu9xJ17f74Y+xpaC1RyIkJgqUUPE/EMK5DA3AMJzgqBBlHqztafL8a+hs4CbZqw0akpteRxdp5hBRKYeyDRWSHQ6Qxx58GfL8a+hgh0xlIINBAEao++96HuRKDWpRBoIAjUHmHvo8yJQM1LIdBAEKg9it6nmLN2gZo+FykvxUOkSAJzDyQ4KwQ6gAB5Hg069jW0FqjpypziUixjCiUw90Bis0KgZUS582jQsa+ht0BN14aXlmIhfSyBuQcSmhUC7SXWnQeD1rmQngGlgtw1kPtd5pDnjlq3cjKgRJC7BnJ/jtnciUBtSdw7uWsg9xvM604Eakvi3sldA7l3WcCcCNSYxL2TuwZy37KcOBGoM4l7J3cN5L68PBGoK4l7J3cNq85d404Eakvi3sldw1pzF7oTgdqSuHdy17C63NXmbKlVoLk317ATKRbPHWCmO5E8d96dmOy87Q72AHXuqVSgybd3sxc+FM8zCEz3wnue/dASobzdGUphBq1ToIEn3QQfmlMGpzFFUt7VkrkHZxUlUMkVlvQeZbwXL0INWqVAmyZsGASWGgDngQYyoKsFc4/OKkigmivs6T3IdTtevIg1KAJdrNQAEGggCHQAbgKNsVyH9Ql0BKeXzqlUIJFdEVb2UpEYXeHvs3ASaFDByTm1aQXVuWaE3I1vFMrgDjSQkDuhwaUCuyqiqjvQmJvDm6zvDnRMc4FjU6IEHiJFUt4VD5HED5FipHaXUH9+9913VQrUd7VJGSxjCqW4K5YxqZYxheisjAh/fneiToHarncug4X0sZR2xUL6R8EVbt4Hx6ixkAn+/O6aSgW6vq1tJpC7hpy5t15aVqBjuGFOBOpL4t7JXUO63Lt6Mhbo8+ZEoL4k7p3cNWTK/cpSjgLtNeeWWp/CP+YaUFck7p3cNSTJ/basvARaJM4DCNSRxL2Tuwb/3O8oy0OgZbecFyBQRxL3Tu4ajHPvV5daoGPM2YJAHUncO7lrcMy9WGBCgY42ZwsCdSRx7+SuwS33QRbTCHSaOVtqFajnemfPBd2RVJ+7K0YL6YerrECggUd4vngRYc6WSgXquePOc0thJNXnbovHVs6RSusXaND+9ThxHqhToJITEQJLLXqYSCDV5+6L/jCRCV7rFejkE0BC3q7fokqBNk3Y9NOUWvI4u0Cqz90Y6XF24/3TWqjn3yecQddjzinu3IFAHUshUM/cjVEJdKJ/Wgv1/Psogfaqc6o7dyBQx1II1DN3YxYXaIR9jhbq+fdBAu0X53ffcaDyXaqfyAh0nlIItD+sGO9cWKjn34sEWiLO7ziRftAwGHlt8lI8RDLN3ZdFHiLFOOeGhfq+4K70ysxZVGpE61UKtP7lNJb+XEHutsy9jCnIN89YqPcrbkpvmDnvlhpNpQKtf0G3pT9XkLsrMy6kj3LNHQv1f8mZ9MaZ82apqdQqULutbYNI3Du5a5gj9zDL9Fqo/EsniHMWEKgjiXsndw2huS/roFKBepmzBYE6krh3ctcQlrvEQn1fYGjOFgTqSOLeyV1DRO46C935N1dztiBQRxL3Tu4aJuYuttCN/2Z7z3kOAnUkce/krmF87moF/XYuUMtPOp8HgTqSuHdy1zAqd7V9DuwE2mdOO3fuQKCOJO6d3DUMzV0tng795vR05w4E6kji3sldQ3HuauN0KDGnrzr31CrQ6nfERO5Eiqxl9KslhpfKuwOsIHe1arrkF2fLixdjh4O3QKvfkx25Fz50X73Hr5YYWSrtGQR9uas9c6CCW84zXmwFOm44WAu0+lOBArsKPtlJ/6slJpTKegrW453c1Y7ZUcOb9Ru82At01HBwFmjThA10TaklzwONrPUo/tUSU0slPYd1y63c1X75rdScwt8LP4UXB4GOGQ4IdMZSCLT+3IO5yF3tlt8Gfc6JQBFoaCkEWn/uwZxyV2vlt+G/yQ2BItDQUgi0/tyD2eWuNspvI4/9QKBeAuUh0jxtlcBDJAUbB8klNMacLfLeR1LrQySWMQ0i1AksY1qU41wWCnSCOVtSCbQb/4Th4C1QFtIPIbIWC+kX42xaSwQ66v36DXII9NZrMH44mAuULYUiyH0Jrmf3ogK9L85B7txhLtB7r8QEQSHQ2UjcO7nPzDOTfBGB9opzuDt3uAq04OVAoI4k7p3cZ+TOXJ9XoCXmnLCTyE6g5S8JAnUkce/kPg99U34mgc5szha9QEe/LgjUkcS9k3s4RQaIFugy5mwRCnTqi4NAHUncO7nHMUQEYQJdUpwHFAINeo0QqCOJeyf36YzxwXSBKszZsqhAY18rBOpI4t7JfRpjtTBFoDpztiwj0FleLwTqSOLeyX00k+wwUqBic7bMJdAFXrRaBcpOpAF4hhVIYO7zMN0VwwXqYM6Wgt63287LC94NO3SMVipQ9sIPwDOsQAJzj2a8dC4YItD75nwxzFUR9Pf+oqyrkshjx2idApUc5RNYKutpTJFtxRGYexwR3ulSJNCCe84XLwpdFUlv771dlQcfPEarFGjThKWkKZX0PNDItuIIzD2IUPm03Bdo8dv1Fy8UBu0T6J2uhmYfPUYRqGMpBBqIlUDnEdBvzwq0x5xXH3UmEOi0FwCBFuDpBASqwUWgMzvoUkK96rz5mMhZoJZjFIE6lkKggRgIdAkHHSTUL857T9gtBeo8RqsUqOlzkfJSPESKJDD34SxjoI2DSsRZsDbJ6iHSiJewl+AxWqdATVfmFJdiGVMogbkPYSH7BJnzgMCfVwKd8BL2EztGKxWo6drw0lIspI8lMPcSFtJOsDkPLO/PjUB7M3Udo7UKlC2FIlad+0K+mcmcEkJyF4JAHUnc+2pzX8Y31Yjz7J4z8ZhBoI4k7n2NuS9jnBrNOS13BxCoI4l7X1nuyzinwJzC3wtfSGjuNiBQRxL3vpbcl9JO6T2no0DnyN0NBOpI4t5rz30p+Qx9t24l0BlydwWBOpK495pzX8I9Yz/p9BDoPLk7g0AdSdx7pbnP754+c/Y8JRILdK7c7alVoJ7rbk0X0gfi2dak3M9NEb/MvN+cJU/Y4wQqOPt9jePdW6CeO79Mt3IG4tnW+Nxv2iXKoCXmLF6cFCbQ0iucNffxpZZlQlvWAvU8e6C81KKHiQTi2da43O/YZapBI8V5IEqgkrPf1zjenQXaNGGBa0oteZxdIJ5tDc+91y5jDTqHOVuCBHrrChfLPaLUkkxqC4HOWGqNA2o2BnQ14VdL9DCfOVvmEOhiua9xvCPQGUutcUDNRklXBwsN0UsRM95znhMqUMZ7EQjUtdQaB9Rs9HR1ZqEivZQJdClztsQIlPE+hGoFykMkEZ5tPdvVtYX6BFPmz0XN2TJRoP1hBeZ+xRrHu7VAWcYkwrOtG109Y6Fe0fT5c3lztgwV6JCwAnO/zRrHu7dAWUgvwrOtTlf3LdQvnmf9qTJnS7FAh4QVmPtd1jjezQVa65ZCe2xzL7LQGHVpxXmgX6DqF+AOrmOmgFq3cvpO5BIS926Ze7GFhklLfNN5xh2BqtPvx3HMFIJAHUncu1vuwyxU9mU9H3RKDoe/JVB19sWYjZkhIFBHEvdulPsIC93/515xaty5YydQdeJj8Rkzg0GgjiTu3ST3kRZ65r+XmFP6O4lsch9H4t4RqCOJe9fnPsFDVwJNYM4Wfe4TSNw7AnUkce/S3Kfq6CTQPOZsYbxrkAv008sf/9j94fPrh4eHVwh0S+LeNbkHWel37885dzyTAONdwwICfds0//JvX99+f/Mfv7x52Av008uHLa1NEWhWls09UExZzdnCeNcwu0Dfb9fq/8u//fNvzb/+x41//tA6c3P/+dPOoq9iBMpOpAF4htXHAPdM2n55bs7AX+lRWqoojTiBeo73QELH6NwC3flzI9D//mvT/Ok/r/55e9+5E+jT/n8+vfzh1wiBshd+AJ5h3WOEqW67avA9Z+Cv9Hi+1JhIwgTqOd4DiR2jMwv0H3/e3Hj+9183b+G3Bv358p83b+D/9/4z0Hf7W8/Nf/glQKBTTklxKLXo6TSeYT3HaFNdumrUu/WYX+nxbKkJuUQJ1HO8BxI8RmcW6NvtbedOoF83b+K/ufzndw8/7R8ifXnzl7/v/suHq/fwI3prmrCUNKWWPB/RM6xrJpvq6Krxn3NO/ZUez5aaHk+QQD3HeyDRY3RegW6kubnr3Av068erT0G379v3Av38un3r/mH7UeiOb1tum/kup5BGfPPKSrm2deL3iZxUdd+cg0pNbepdyNgAACAASURBVOpQKjirydiPhql4dvWcQPfqbAX6jz9fCPTz681t54VAnxDosqVc29oxWVOtqnrerg+1XoRATSey82gIwbOrcQLdfe75rEAPjLg7PoU08vZaXYq38EELlHrMefmGfb5fKvfb5dv0yKy28Ba+DJvciwR69hb+/cVj+A+7B+9zCNT0uUh5qXU/RBohpyt6zXnzw86gX+lxwZxZHeEhUiEuuRcJ9Ovb7eeee4H+48/nD5E+vdw9N3r2M9ApAjVdmVNcaqXLmAZp6RkKzPn8c6Lpv9Kjy6xZXcIyplJMci8T6Maa2zWgG4G+3+1HOrsBPfLDr7FP4R9d14aXllrbQvpSO95lijlbpvxKjw6zZvUMLKQvxiP3MoG2C+n3nG/mPBPo13f79Z9B60CnXJgDiXsfnHuZHe8w6Z7znKm/GniWRMtgvGtYZivnDX8eaA8TCd6JxIBSMST3abYqEefA3eujBTpfnqUw3jUsc5hIc3MfZ1eg0XvhGVAiCnMfa6otM5izZbhAZ06zHMa7Bpvj7J4eOI3pSOLe+3IfJbYjc5mzpUCgy6Q4HMa7BhuBch5oh8S9P5v7FLFtmdWcLfcEumiKw2G8a5ALtJelL8yBxL3fyn2q12YX54GbAl0+wzEw3jXMK9DtEUznXB3IhEBvkLj3i9ynKm0hc7acC1SU4DgY7xqWFujtY5UR6DmJez/lPkllS91zntMKVJnfWBjvGhYX6LOP42MFKl8bPqnUwgvpA9m2NUVh83zQ2bv6ve1+jQu6rxCMrNzjfdx3Fgl0twx0v/7zY7PdyfnPvw1+Fz/6uix2J44rtexWzjCmHNjeZ84p9513ujq/gDVuKbxEMbKSjvdJbZUJtHMG6P5gka9vr49Vjhfo4W531JUZlFr0MJEYOqYaZtB+c059z15+9vsaD7W4QDKyEo73HVPaKhJoK82DTLfv3j8OfQ8/4bq8TmgbUGrJ4+ymc2WqMoOWmDPi484BZ7+v8Vi1czQjK9d4PzKprSKBtgfZ7dmfB3p1KigCvSbNgLqnqknmDBDnRVcRuQeCQDukGe/nLCHQsztQBFqNQO+p6lmBLmzOlsDcA0GgHfzH+03mF+jmLfzxDXv7Z97CpxboXVU9L1CJOYeHhUAR6ADmF+juLKb9PejHZvc8/vJY5VkEykOkWehX1pU/F77nnBoWD5F4iDSEKW2VCXS7bOnI5tbzbcMypoIvtFvWUWqwgz9LxDm/OQ8E5h5I7EvIMiYFE9oqE+jhMLst7TLQgTegLKSfVmoyw0y2sDkLryEw90BCX0IW0ksY31apQA8K3XlzI9DbxyqHC5StbZMZKjNHcw7EIvdxMN41cBqTI9reh+ssvTlbEo8ZxruGBQX6z78NPkgEgS5NsDvjxLnICR+JxwzjXcNiAt0+j0eghUh6D3VnMnO2JB4zjHcNywi0PZUJgRaydO9x4vzu96m/2VJizpbEY4bxrmEJgbYP4s9/LTwCvcNivceJ83DXGSDQpS7+msRjhvGuYXaBfmwXMQ1++o5AZ2SY0frM2X3HPkqgc19uKYnHDONdw7wCPa6jH61PBBpLtDmvPu0cJtDZrnMciccM413DnAJ93751/78jVn8i0GDizXn7QVGhQOMvMILEY4bxrmE2gR5+m8fP45bPTxUoO5E69Nmss319tDivSxmZk51I3iTufS6B7v2596ZAoOyFbym5G9ztX59qzk6pkl+esSjshTcnce/zCfT00H15gR6234+8NnmpkNNpSty5JcScXX9eGLQ8oJkIzD2QwIG1BYFqmPcOdH/05+ICbZqw0akpNe18xDhxDlwPP+CXZyxIYO6BBA6sHQhUw3wPkd7uh8f3CHR4qZECLRVduDnPBRr4xjQCBGpP4t7nfArfPkda/in86gRa7rh5zNkSLYUYEKg9iXufeSH95GX0CPReqUG/QLjHnKN+nfvoK1wQBGpP4t5n34l0WEu/6E6kwLEpKVXyEGnAL2DvM+fwX+Y++ZdnLElg7oEEZ4VANSyxF/4ff96NlCX3wgeOTUWpnov+7e56oVJzHr9qiD+jrnBRonKPJTYrBKphoePs3u4Gy4KnMQWOTUGp5y/6zHojzXn1QWeJP4OvcFmm5z4HoVkhUA2LnQe6faLEcXaF3Oi97AZxhodEQ1uvLPcskLuGJX+lx3sEWki391LR9apzqDtHtl5L7skgdw38TiRHdr2HiXOoOqe1nj73nJC7BgRqx0ZhJScalYhzSXO25M39cZ0T2YHEvSNQH04muytQU3O2JMz9ROLeyV0DAjXgSmi3BeptzpZMuV+RuHdy14BAlTzntQuBxptzvktKkftzJO6d3DUgUAk9fjsKNMEt5wXeufeQuHdy11CrQD0X0u8o0NzvJe4ctvlyoSvMXSrvRCZ3EZUK1HMrZ9DKpO2XlG+/XPQKk5dKO5HJXUWdApWcAHKfCHWevq7kAJClr7CCUlknMrnLqFKgTRM2DKaXijXnuT9vG3TpK6ynVNKJTO46EOhcpcrEOfDYj/sCXfgK6yuVdCKTuw4EGl4qxpx3H69fCnThK6y2VNKJTO46EGhcqShzfvdd31bOgz4jPqpKP/sCSyWdyOSuo0qBLv1JeJw529vO3r3wgReY/glEYKmsE5ncZdQp0KXWYhSac/B6+OcFOsMFZl8DE1gq7UQmdxWVCnTu1cBx4rz5UecNgc54gclXYQeWyjuRyV1ErQKda2tbnDjvPSTqCnSWy5gPthRqIHcNCLSQZczZFWhs/0vBRNZA7hoQaA9l4ixzZ1mhx3UOKAcS907uGhDocxSbM+w3uXWan9i7ECayBnLXgECvGGDOoVswe815aH5s73qYyBrIXQMCPTHInPfVOdach+ZHXrQBTGQN5K4BgT46mfPQ/MiLNoCJrIHcNaxboMPMGfN+veTp+hoHlAOJeyd3DesUaKg4Y925b37kRRvARNZA7hpqFegzeyCCxTnUnYE7M9iJNEOpZScyL+GBvAIdH5a3QK924cabc8THnYF7g9kLP0epRScyL+GRtAKdEJa1QJvmeGUyc97tqi/cARc4mcBa2UstOZF5CU9kFeiUsJwFuruo4t+6Nr85z9MOOB9xQKleAmulL7XgROYl7JBUoJPCqkagBeIsLBUXNwKtfiLzEnZAoAkFWnbLef/Xt5WZs9sVAnUuhUCrzz2StQp0yJv1wN9/iUDtSyHQ6nOPpFqBPh4EOtydV9/xrD/HdVWWNg+R6n+YwUt4IqlAq32ItLuyS+kNNee5QSe689hVWdosY1rBchpewiNZBVrtMqbtlZ2kN9KcXYNOduehKxbSO5diIb2mVFqBVruQftPf7zHHfsSYc2jzi/60UNhSqIHcNdS6lfPxa5A7R/74aaxxQDmQuHdy17A2gZqb89C88odPg4msgdw1rEigGczZssYB5UDi3sldQ70C/T3bbWeHNQ4oBxL3Tu4a6hZouTlt3LljjQPKgcS9k7uGigWa05071jigHEjcO7lrWLdAR9aenTUOKAcS907uGtYp0JE1F2ONA8qBxL2Tu4ZaBdrdiTRRnp47M9jGMkOpvBPZM/dS8uZeq0Bv7IUfe+PpuTeYjdRzlEo7kT1zLyZt7rUKtGkuT2MaeZWup9MEdpX+KJ/AUlknsmfu5WTN/bFSgTYHgb6Y/HFn04SNqAGlOA/UM3dTPHMfQNLct9QrULsBhUDtSyWdyJ65DyBp7lv8BTqC0yigVNK2PEuZQlj54Q40shR3oJ65m+KZ+wCS5r7F/w50THOBg0BSiodIprmb4pl7OVlzf6xVoKbLOopLsYzJNXdTPHMvJm3u1QrUdGFxaSkW0mtK5Z3InrmXkjf3agXK1jYR5K6B3DUgUEcS907uGshdAwJ1JHHv5K6B3DUgUEcS907uGshdAwJ1JHHv5K6B3DUgUEcS907uGshdAwJ1JHHv5K6B3DUgUEcS907uGshdQ60C9VxYzEJ671LL5m76EgpAoG4C9dzaxlZO81KL5m76EipAoGYCbZqwESUpxWEi9edu+hJKQKBeAm2asBGlKcVxdtXnbvoSakCgCDS0FAKtPnfTl1ADAkWgoaUQaPW5m76EGhAoAg0thUCrz930JdSAQL0EavpZf3kpHiLVn7vpSygBgZoJ1HS1SXEpljGtIHfTl1ABAnUTqOl659JSLKTXlGIhvQYEaidQtraJIHcN5K4BgTqSuHdy10DuGhCoI4l7J3cN5K4BgTqSuHdy10DuGhCoI4l7J3cN5K4BgTqSuHdy10DuGhCoI4l7J3cN5K4BgTqSuHdy10DuGhCoI4l7J3cN5K6hVoF6bhjx3BGTPKzAUnl3IiFQEZUK1HPLsuee7OxhBZZKuxcegaqoU6BNEzY6JaU4jan+3CNfwkcEqqJKgTZN2OjUlOI80Opzj3wJtyBQDQjUsRQCrT53BNohce8I1LEUAq0+dwTaIXHvCNSxFAKtPncE2iFx71UK1PSz/vJSPESqP/dYfyJQEXUK1HS1SXEpljGtIPdQfyJQEZUK1HS9c2kpFtJrSrGQXkPi3msVKANKBLlrIHcNCNSRxL2TuwZy14BAHUncO7lrIHcNCNSRxL2TuwZy14BAHUncO7lrIHcNCNSRxL2TuwZy14BAHUncO7lrIHcNCNSRxL2TuwZy11CrQD3XO3su6E4eVmCpZSey6UL60LbKQKBuAvXccee5pTB7WIGlFp3Ipls5Y9sqA4GaCTTwoAZJKQ4TMc09kMiX8DFOoMFtlYFAvQTaNGHDQFOK4+w8cw8k8iXcEiTQ6LbKQKAINLQUAvXMPRAE2gGBItDQUgjUM/dAEGgHBIpAQ0shUM/cA0GgHRCol0Drf5gROcqzhxVYiodIPEQaSJ0CrX85TeQoTx5WYCmWMbGMaSCVCrT+Bd2Rozx3WIGlWEj/yEL6YdQqULa2iSB3DeSuAYE6krh3ctdA7hoQqCOJeyd3DeSuAYE6krh3ctdA7hoQqCOJeyd3DeSuAYE6krh3ctdA7hoQqCOJeyd3DeSuAYE6krh3ctdA7hoQqCOJeyd3DeSuoVaBVr8jhp1IM5RaNnfTnUgCEvdeqUCr35PNXvg5Si2au+leeAWJe69ToIFHykhKcRpT/blHvoSPCFRFlQJtmrDRqSnFeaDV5x75Em5BoBoQqGMpBFp97gi0Q+LeEahjKQRafe4ItEPi3hGoYykEWn3uCLRD4t6rFKjpZ/3lpXiIVH/usf5EoCLqFKjpapPiUixjWkHuof5EoCIqFajpeufSUiyk15RiIb2GxL3XKlAGlAhy10DuGhCoI4l7J3cN5K4BgTqSuHdy10DuGhCoI4l7J3cN5K4BgTqSuHdy10DuGhCoI4l7J3cN5K5BKtBPLx8eHl61f/n8uvMXBJoVctdA7hqUAv3wsOOHX48yfXj48Q8Eus4B5UDi3sldg1CgG2X+srvx/Onr4X82/+lVjEA91zt7LuhOHlZgqYVzD8S0rUIQ6BiBvtvL8tPL7S3o0/7ec/+X6QL13HHnuaUwe1iBpZbNPRDTtkpBoBMeIn1+vXVma9Mvb7Z3pZMFGnhQg6QUh4msIPdATNsqBoFOEOinl5t7zy9v/vL33d8+XL2HH9Fb04SNKE0pjrOrP/dATNsqB4GOF+jhk9D2rfuH3SeiW75tGVHzNKDGdrWeUqZtVV8qEtO2YAAjX7p3Dw+7W8+jQJ8Q6LKlTNuqvlQkpm3BAMa9dF/ePOwXf94Q6IERd8enATXy9lpdirfw9eceiGlb5fAWftJnoJv38LEC5WHGPG1VX4qHSBoQ6JStnNsVTDc+A50iUJbTDCF5WIGlWMakAYFOEej2MXzsU/hHFnQPIndYgaVYSK8BgY4Q6HHJ524d07v9X4LWgU65MAcS907uGshdg3Qn0v7d+u5de/BOJAaUCnLXQO4a5HvhN+rcvnuP3gvPgBJB7hrIXYPyM9Cn/WlM+zft7V84jWlL4t7JXQO5a5A+RNodAXpQJueBnkjcO7lrIHcNBk/he1j6whxI3Du5ayB3DQjUkcS9k7sGcteAQB1J3Du5ayB3DQjUkcS9k7sGctdQq0DZETOAyFqWE9k090gscy8lce+VCpQ92QMI3UjtOJFNcw/FMfdiEvdep0AlR/kElsp6GtOj5UQ2zT0Ww9zLSdx7lQJtmrCBrimV9DzQLX4T2TT3YPxyH0Di3hGoYykEGohp7sH45T6AxL0jUMdSCDQQ09yD8ct9AIl7R6COpRBoIKa5B+OX+wAS916lQHmINE9bJRhOZNPcYzHMvZzEvdcpUJYxDSHUCY4T2TT3UBxzLyZx75UKlIX0Q4isZTmRTXOPxDL3UhL3XqtAGVAiyF0DuWtAoI4k7p3cNZC7BgTqSOLeyV0DuWtAoI4k7p3cNZC7BgTqSOLeyV0DuWtAoI4k7p3cNZC7BgTqSOLeyV0DuWtAoI4k7p3cNZC7BgTqSOLeyV0DuWuoVaDsRBJhOZEDc3fFMvdSEvdeqUDZC6/CcSIH5m6LY+7FJO69ToFyGpMMw4kcmLsvhrmXk7j3KgXaNGGC0ZTiXMpAAnM3xi/3ASTuHYE6lkKggSBQexL3jkAdSyHQQBCoPYl7R6COpRBoIAjUnsS9VylQHiLpMJzIgbn7Yph7OYl7r1OgLGOS4TiRA3O3xTH3YhL3XqlAWUivwnIiB+buimXupSTuvVaBMqBEkLsGcteAQB1J3Du5ayB3DQjUkcS9k7sGcteAQB1J3Du5ayB3DQjUkcS9k7sGcteAQB1J3Du5ayB3DQjUkcS9k7sGcteAQB1J3Du5ayB3DbUKtPqF9JHkDiuw1BonsgOJe69UoNVv5YwkeViBpdY4kR1I3HudAq3+MJFIsocVWGqNE9mBxL1XKdCmCZt+mlJLDqj0YQWWWuNEdiBx7wjUsRQCrT/3YBCoBgTqWAqB1p97MAhUAwJ1LIVA6889GASqoUqB8jBjCNnDCiy1xonsQOLe6xQoy2mGkDyswFJrnMgOJO69UoGyoHsIucMKLLXGiexA4t5rFSgDSgS5ayB3DQjUkcS9k7sGcteAQB1J3Du5ayB3DQjUkcS9k7sGcteAQB1J3Du5ayB3DQjUkcS9k7sGcteAQB1J3Du5ayB3DQjUkcS9k7sGcteAQB1J3Du5ayB3DbUKtPodMYFdmYYVCDuRvEnce6UCrX5PdmBXpmEFwl54cxL3XqdAqz8VKLAr07AC4TQmdxL3XqVAmyZsJmtK9V10YFemYQUSmLsxCFQDAnUshUADQaD2JO4dgTqWQqCBIFB7EveOQB1LIdBAEKg9iXuvUqCmz0XKS/EQKZLA3H1BoBrqFKjpypziUixjCiUwd1sQqIZKBWq6Nry0FAvpYwnM3RUEqqFWgTKgRJC7BnLXgEAdSdw7uWsgdw0I1JHEvZO7BnLXgEAdSdw7uWsgdw0I1JHEvZO7BnLXgEAdSdw7uWsgdw0I1JHEvZO7BnLXgEAdSdw7uWsgdw21CtRzbXj9C7o9F9KXkjd3BCqiUoF67k6sf0uh51bOYtLmjkBV1ClQz/Mx6j/UwvMwkXKy5v6IQFVUKdCmCZvJmlJJB1RgWBqS5r4FgWpAoI6lkg4oBKoDgWrwF+gIThO50lKm1H+FAPPAHWhkqaT/j8wdqA7uQDX434GOaS5wHktKZR1Qyf2ZNvdHBKqiToGyjElEbn/mzR2BqqhUoCykF5Han4lzR6AiahUoA0oEuWsgdw0I1JHEvZO7BnLXgEAdSdw7uWsgdw0I1JHEvZO7BnLXgEAdSdw7uWsgdw0I1JHEvZO7BnLXgEAdSdw7uWsgdw0I1JHEvZO7BnLXgEAdSdw7uWsgdw21CrT6nUiuW36YyBrIXUOlAq1+L7ztpnMmsgZy11CnQKs/jcn32CMmsgZy11ClQKs/D9T44E0msgZy14BAHUshUA2Jeyd3DQjUsRQC1ZC4d3LXgEAdSyFQDYl7J3cNVQqUh0g6mMgayF1DnQJlGZMMJrIGctdQqUBZSK+CiayB3DXUKlAGlAhy10DuGhCoI4l7J3cN5K4BgTqSuHdy10DuGhCoI4l7J3cN5K4BgTqSuHdy10DuGhCoI4l7J3cN5K4BgTqSuHdy10DuGhCoI4l7J3cN5K4BgTqSuHdy10DuGmoVaPU7kVxhImsgdw2VCrT6vfC2MJE1kLuGOgVa/WlMvjCRNZC7hioFWv15oMYwkTWQuwYE6lhqjQPKgcS9k7sGBOpYao0DyoHEvZO7BgTqWGqNA8qBxL2Tu4YqBcpDJB1MZA3krqFOgbKMSQYTWQO5a6hUoCykV8FE1kDuGmoVKANKBLlrIHcNCNSRxL2TuwZy14BAHUncO7lrIHcNCNSRxL2TuwZy14BAHUncO7lrIHcNCNSRxL2TuwZy14BAHUncO7lrIHcNCNSRxL2TuwZy11CrQFlIL4KJrIHcNVQqULZyqmAiayB3DXUKlMNEZDCRNZC7hioFynF2OpjIGshdAwJ1LLXGAeVA4t7JXQMCdSy1xgHlQOLeyV0DAnUstcYB5UDi3sldQ5UC5SGSDiayBnLXUKdAWcYkg4msgdw1VCpQFtKrYCJrIHcNtQqUASWC3DWQuwYE6kji3sldA7lrQKCOJO6d3DWQuwYE6kji3sldA7lrQKCOJO6d3DWQuwYE6kji3sldA7lrQKCOJO6d3DWQuwYE6kji3sldA7lrQKCOJO6d3DWQu4ZaBcpOJBFMZA3krqFSgbIXXgUTWQO5a6hToJzGJIOJrIHcNVQpUM4D1cFE1kDuGhCoY6k1DigHEvdO7hoQqGOpNQ4oBxL3Tu4aEKhjqTUOKAcS907uGqoUKA+RdDCRNZC7hjoFyjImGUxkDeSuoVKBspBeBRNZA7lrqFWgDCgR5K6B3DUgUEcS907uGshdAwJ1JHHv5K6B3DUgUEcS907uGshdAwJ1JHHv5K6B3DUgUEcS907uGshdg1Sgn14+PDz88Ov+L59fb/7yCoFuSdw7uWsgdw1Kgb572PPqKNOHhx//QKDrHFAOJO6d3DUIBfq0V+e7h7/8fXf/+dPOoq9iBMpCehFMZA3krkEo0HetLN9t1fm0v/f89PLwjn6aQNnKqYKJrIHcNegE+uXN9s7z69adPx1t+uXNwy8BAuUwERlMZA3krsHgKfxWoEebfrh6Dz+iN46z08FE1kDuGvQC3d10fn7dvnX/sL0d3fFty4iSJ1WN7sq7FABUxXgpfNh++nkU6BMCBYC1MVoKT+1D+CuBHhhxd8xbeB28ldRA7hrUb+H3/gwWKA+RdDCRNZC7BrFAP+z9eesz0CkCZRmTDCayBnLXIBXolzeHjZyxT+EfWUgvg4msgdw1KAW68edx5+a7/frPoHWgUy7MgcS9k7sGctcgFGjXn9E7kRhQKshdA7lrEAr0Q/fkkOi98AwoEeSugdw16AS6O77u4XgE09MDpzEdSdw7uWsgdw06gT49nAmU80A7JO6d3DWQuwb1OtB+lr4wBxL3Tu4ayF0DAnUkce/kroHcNSBQRxL3Tu4ayF0DAnUkce/kroHcNdQqUM+dSKWscUA5kLh3ctdQqUA998IXs8YB5UDi3sldQ50C9TyNqZw1DigHEvdO7hqqFKjneaADWOOAciBx7+SuAYEuVmoAaxxQDiTundw1INDFSg1gjQPKgcS9k7sGBLpYqQGscUA5kLh3ctdQpUB5iKSDiayB3DXUKVCWMclgImsgdw2VCpSF9CqYyBrIXUOtAmVAiSB3DeSuAYE6krh3ctdA7hoQqCOJeyd3DeSuAYE6krh3ctdA7hoQqCOJeyd3DeSuAYE6krh3ctdA7hoQqCOJeyd3DeSuAYE6krh3ctdA7hpqFahg9XsgaxxQDiTundw1VCpQxf7LQNY4oBxI3Du5a6hToJITQAJZ44ByIHHv5K6hSoFqzqALZI0DyoHEvZO7BgTqyBoHlAOJeyd3DQjUkTUOKAcS907uGhCoI2scUA4k7p3cNVQpUB4i6WAiayB3DXUKlGVMMpjIGshdQ6UCZSG9CiayBnLXUKtAGVAiyF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n+BjuTbb9UdrBNy10DuGqJyR6Cwg9w1kLsGBAqhkLsGcteAQCEUctdA7hoQKIRC7hrIXQMChVDIXQO5a0CgEAq5ayB3DQgUQiF3DeSuoVqBAgBkAYECAIwEgQIAjASBAgCMBIECAIwEgQIAjASBAgCMBIECAIzES6CfXz88PLxSd7E6drFv+OFXdSdr4vPrn45/YtgvxzH3kGFvJdBPL3cX9OMf6kZWRps7Al2Udw/tRGbYL8pl7vUIdPP/CD/tLuuVupOV8XQYUrAc7x7a1Bn2i3LMPWbYOwn0af9/wp9ecie0LO+Yu0uzu/vZz1+G/YJ0co8Z9k4CbS/oy5uHX8SdrIsvb/7yd3UPK+PDZhYfboAY9svRzT1m2BsJ9HhBH7ghWpTPr3/8r5d8ArokHzZDvZ3IDPsF6eQeNOyNBPr5dXstH/hIblEOH6ZzB7Qo7URmW46RewAABupJREFU2C/MQaAxw95RoDzTWJan/RqaTy95J78klwJl2C/D0/Gz54hhj0DhcOvDe8hFQaAano7DPWLYI1A48OklSxEXBIFquMx52rB3FCgfBmlgIc2i8BmohmuBThn2RgLlcaQY7kAXhafwGqq9A/36bv88jAVxy3KcwbyHXJTTOlCG/ZJc/h/XtGHvJFC2ZGg47Mh4xwxektPTYIb9klxsYJg47J0EyqZgDZvEt0PoieMsFuW0oJthvySddaABw95JoNuVWRxLI+ADhzEJOL51ZNgvyjH3kGFvJVAORhSxy50PQJfl9Nkbw35JLnKfOOy9BAoAkAgECgAwEgQKADASBAoAMBIECgAwEgQKADASBAoAMBIECgAwEgQKADASBAoAMBIECgAwEgQKADASBAoAMBIECgAwEgQKz/K2ab45/e2ff2uan6cV/O+/NluORd82f/rPMW2N+a7t1Rz4l38b8f2zNAXJQaDwLFvfnZT5/kynI9gauKUttIxAP+6/vCPQJtB2x+oIdI0gUHiej03zr//R/vkffz79eRQdfx4EtohA3zY3BBqmu7eTLgWyg0DhDhvpfL//0/Q38BsbtxXeN5NqjRbo8dsmNjChGagMBAp32LyJbz8vjHgD372bnaCd6QKdfjVjm4HKQKBwj4/tm92NSSeKYiPQk7PeTvk4IECg0ww+oRmoDAQK99i+c9++iX/beXK9/zDz5I322fr3h3/8eaOn3Vvk/Re237j5y5Vq9vbZfP/3u3fVh48L2u987ideO+usg/Of+745/NPb85Y3f+n2ev4zdrb/eHjctfua4zd3v/BG9bM6Ny4NqgKBwl028tiY6GPHAO+vHqW37G4qN/74X+1fPp79w/brLm87jwL9n3/tfuXxR3xz8ydeCfS8g/Ofe1ugm6v65qzX08/YXedWoG8PRdo/nD7LOH3hdfXzOteXBnWBQOE+248Lu3eP79vbq7etz97vXbG9Cdz+fXsDtlHNP//P8W3y4fPGy0WgXzsCPd6wft/5EW/P/3r8iZcCvejg8uc+8xno991et/9ha7jDwq3dbeQ3X1s3f9Np4uILL6tf/PPVpUFlIFC4z3bu/4/T2+n9vduW97v/uFHE/u/tp6Snp/XvDzddhw88d++EzyR6EujP7Y9q/76TUfvY6fInXgr0soPLn3st0FacnV6PH/G2P/MovIOVD9Uuv/Ci+uU/X14a1AYChR523uu8gT+8F90/FfrY+YyzVc/xffjVhp/j+9u23oV1Wkl9PGhtX/vyJ14K9LKDy597ex3oN19v97q52u+7//L29NZ938z5F14I9PKfLy8NagOBQh/vz5+gPLcR8+1BoO1/3X4UeX3X9bFr0KNAj7eYewN2XXP9E5998H3079kX3BToN23pK73tm7nxL3tPX37hhUAv//ny0qA2ECj00d5r7Wg/yDx7aLNl96FhK9DTG/TOzWaX94dHMp2n8O0/bEucC/L6J94W6LGDy597Q6DdZ+3tHzpv7/fP54+PyLoCvfrCc4Fe/fPlpUFtIFDoo0egH8/+2r1hPHzoeX12x9um8/53skDPO7j8uc9vtuwK9Pwu945An7kdvvi29j8g0NpBoNDHhUDPt/Acdrj/fHoL/831P/988SFgK5ZCgV5sGrow4WUHFz+3UKDcgcIYECj00RXo1dPk98f3yjcF2n7J5nved7ef9wi0dc2u1vXz6wsTXnZw8XNLBHrrM9CbAh3xGSgCrRoECn10BdrZkrQz20lvG1ecCfTsw9D9svqTQt53bw4vLXN8Cr/5wT9f/cRLE152cPlziwR6svvHwwrR2wK9/MKrp/Dn/4xAaweBQh9nAj3tIt957qSv95efgb4/38S5e1O9/9rtx5rt0vhbAj2u/Xl7WAfa/YnPC/T9YU/R+ebREoHeWAd6W6DD14Ei0KpBoNDHmUC3mtoJqn2D3O732T3qaRenn6R03NXz89fuOvqL5ztXlvl4LP39jZ94th5p8/WXHVz+3PcXD5NOdG5WOzuIvv96R6CXX3hZ/eKfEWjtIFDo41ygp9XwO2McH5L/6d8Pmxa/OX1f011R1Hme3t4jPiPQZ/fCXy/o3Hz9ZQeXP/dwJshdgd7YC/+1bfFcoBdfeFX9ai88Aq0aBAp9XAj0/JCl1md7kX1z8RDpfVeDx+/sfuttgd4+jenw9wuBXnZw9XPblfX3Bdr+jG8u/+VKoOdfeF397J8RaO0gUACAkSBQAICRIFAAgJEgUACAkSBQAICRIFAAgJEgUACAkSBQAICRIFAAgJEgUACAkSBQAICRIFAAgJEgUACAkSBQAICRIFAAgJEgUACAkSBQAICRIFAAgJEgUACAkSBQAICR/H+pMZb1EJqev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BUAAAAPACAMAAADDuCPrAAAAolBMVEUAAAAAADoAAGYAOpAAZrYzMzMzZv86AAA6Ojo6kJA6kNs9PT1NTU1NTW5NTY5NbqtNjshmAABmZmZmtv9uTU1uq+SOTU2Oq6uOyP+QOgCQkLaQ29uQ2/+rbk2rjk2r5P+2ZgC2kDq2///Ijk3I///KysrW1tbbkDrb///kq27k5Kvk///r6+v/tmb/yI7/25D/5Kv//7b//8j//9v//+T////sHfwrAAAACXBIWXMAAB2HAAAdhwGP5fFlAAAgAElEQVR4nO2da4PcxpFlMWNJ3hXbkrwiufLucM0ZSuJw1GxzaPL//7WtB6oK9ehCAgjg3kic88Wk2B0duJV5jCpkZjdfAQBgFI26AQCArCBQAICRIFAAgJEgUACAkSBQAICRIFAAgJEgUACAkSBQAICRIFAAgJEgUACAkSBQAICRIFAAgJEgUACAkcwn0MdxjP5GBxL3Tu4ayF3DBEEh0NlI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VqBvnvY8Mv+z59fb/78CoFuSdw7uWsgdw1Kge6UueGn7V8+vdz9+cc/EOg6B5QDiXsndw1CgX55s7vh/PDwl7/vZPrTzqKvYgTabBh5ZQal1jigHEjce1zugeO9lILeBV0VIRToU3u7+WGrzvYvn17+8GuEQJsmLHBFKSayhsS9h+UeON6L6e9d0VUROoFubkB/Of3t3f7W8/w/jhZo04QFLinFRNaQuPeo3APHezm9vUu6KkIn0M+vOzebX95s38d/3d6Ovpou0KYJC1xTiomsIXHvQbkHjvcB9PWu6aoInUA/vfzxj6eHh90noCebftg/Utrwbcvgwptmjoz45gylAObBc5B6dhXKKIH+v/1T+FcdgT4hUAAZnoPUs6tQhl/ZU7uA6Wl7D3pDoAdG3B3zFl4Hb+E18BZeg+4t/NNh2fz2XXusQHmIpAOBauAhkgblZ6Dtc6Pth6E3PgOdIlCWMclAoBpYxqRBKdDWmds/xD6Ff2QhvQwEqoGF9BqU60A7d6Bf3+3XfwatA51yYQ4k7p3cNZC7BuFOpHftu/XdTWfwTiQGlApy10DuGoQCbTe+P82yF54BJYLcNZC7BuVpTE/7ZaD7N+3tXziNaUvi3sldA7lrkJ4H+uXNRpmH9+ycB3oice/kroHcNXAivSOJeyd3DeSuAYE6krh3ctdA7hoQqCOJeyd3DeSuAYE6krh3ctdA7hpqFSg7kQbgGVYgprlHgkA1VCpQ9sIPwDOsQExzDwWBaqhToJzGNADPsAIxzT0WBKqhSoE2TdhM1pRackB5hhWIae7BIFANCNSxFAINxDT3YBCoBgTqWAqBBmKaezAIVAMCdSyFQAMxzT0YBKqhSoGaPhcpL8VDpEhMc48FgWqoU6CmK3OKS7GMKRTT3ENBoBoqFajp2vDSUiykj8U090gQqIZaBcqAEkHuGshdAwJ1JHHv5K6B3DUgUEcS907uGshdAwJ1JHHv5K6B3DUgUEcS907uGshdAwJ1JHHv5K6B3DUgUEcS907uGshdAwJ1JHHv5K6B3DXUKlDPteH1L+j2XEhfSt7cqxeo54SeUMtboJ67E+vfUui5lbOYtLlXL1DPCT2llrVAPc/HqP9QC8/DRMrJmvtj7QL1nNCTajkLtGnCUtKUSjoZAsPSkDT3LVUL1HNCT6uFQGcslXQyIFAdCLQMBDr3hTmUSjoZEKgOBFoGAp37whxKJZ0MCFQHAi0DgQ65sjHf61Aq62RI7s+0uT9WLlDTCV3tQyTXVQ/FpdJOhtz+zJt77QI1ndDVLmNyXXdbWirvZEjtz8S51y5Q0wld7UL6+geUK+Sugdw11LqVkwElgtw1kLsGBOpI4t7JXQO5a0CgjiTundw1kLsGBOpI4t7JXQO5a0CgjiTundw1kLsGBOpI4t7JXQO5a0CgjiTundw1kLsGBOpI4t7JXQO5a6hVoJ4bF+rficREFkHuGioVqOfW2fr3wjORVZC7hjoF6nl4S/2nMT0ykVWQu4YqBTrpnD6HUmscUA4k7p3cNSBQx1JrHFAOJO6d3DUgUMdSaxxQDiTundw1IFDHUmscUA4k7p3cNVQpUB4i6WAiayB3DXUKlGVMMpjIGshdQ6UCZSG9CiayBnLXUKtAGVAiyF0DuWtAoI4k7p3cNZC7BgTqSOLeyV0DuWtAoI4k7p3cNZC7BgTqSOLeyV0DuWtAoI4k7p3cNZC7BgTqSOLeyV0DuWtAoI4k7p3cNZC7hloFykL6AQReoedE9sw9MnbP3EvJ2/v419BboGzlHEDgFXpOZM/cQ2O3zL2YtL1PeA2tBcphIgMIvMJHy4nsmXts7I65l5O19ymvobNABxwc51lKMZGDprLfRPbMPTh2w9wHkLT3Sa8hAp2xFAINxDN3BNohae8I1LUUAg3EM3cE2iFp7wjUtRQCDcQzdwTaIWnv1QqUh0hDqH4ie+YeG7tj7uVk7X3Ka2gtUJYxDaH6ieyZe2jslrkXk7b3Ca+ht0BZSD+E6ieyZ+6RsXvmXkre3se/huYCZUCJIHcN5K6h1q2cDCgR5K6B3DUgUEcS907uGshdAwJ1JHHv5K6B3DUgUEcS907uGshdAwJ1JHHv5K6B3DUgUEcS907uGshdAwJ1JHHv5K6B3DUgUEcS907uGshdQ60CrX4nUuQ2Fs+dSJ65B8JOpAN5e691J1L1e+EjN1J77oX3zD0Q9sIfSdt7rXvhA0+6kZTqvejIo3wia8VNZM/cA4mNHYEqmPIaOgu0acJGp6ZU30UHdmV6Hqhn7oEEx45ABUx6DRHojKUQqGfugSDQDkl7zyHQEZwujFKL1orDNKw4PLuCIYROw+klnmHp/2dwKMUdqGfugQTHzh2ogEmvobNAeYg0T1sl8BCpkNjYEaiCKa+htUBZxjQEz4nsmXsgobEjUAkTXkNvgbKQfgieE9kz90AiY0egGsa/huYCZUCJIHcN5K6h1q2cDCgR5K6B3DUgUEcS907uGshdAwJ1JHHv5K6B3DUgUEcS907uGshdAwJ1JHHv5K6B3DUgUEcS907uGshdAwJ1JHHv5K6B3DUgUEcS907uGshdQ60CrX4nUiSeO5ECMc09EnLXUKlAq98LH4nnXvhATHMPhdw11ClQyVE+gaUEh1q4ncYUiGnusZC7hioF2jRhUtCUUhyr5nUeaCCmuQdD7hoQqGMpBBqIae7BkLsGBOpYCoEGYpp7MOSuAYE6lkKggZjmHgy5a6hSoDxEGkKoPw0nsmvusZC7hjoFyjKmIUT603Eiu+YeCrlrqFSgLKQfQuAVWk5k19wjIXcNtQrUc0CVkrh3ctdA7hoQqCOJeyd3DeSuAYE6krh3ctdA7hoQqCOJeyd3DeSuAYE6krh3ctdA7hoQqCOJeyd3DeSuAYE6krh3ctdA7hoQqCOJeyd3DeSuoVaBVr+QPnLxu+dC+siuClk490gQqITxw8FboNVv5Yzcfum5lTO0q0KWzT0UBKpgwnCwFmj1h4lEHgDieZhIbFeFLJp7LAhUwJTh4CzQpgkb6JpSfRcd2JXpcXbBXRWyZO7BINDlmTQcEOiMpRAoAh0IAl0eBOpaCoEi0IEg0OVBoK6lECgCHQgCXZ5qBcpDpHnaKoGHSBoQqIApw8FaoCxjGkKoE1jGpAGBKpgwHLwFykL6IUTWYiG9BgQqYfxwMBcoA0oEuWsgdw21buVkQIkgdw3krgGBOpK4d3LXQO4aEKgjiXsndw3krgGBOpK4d3LXQO4aEKgjiXsndw3krgGBOpK4d3LXQO4aEKgjiXsndw3krgGBOpK4d3LXQO4aahVo9TuRIql+J5Jp7pFY5l5K3txr3YlU/V74SKrfC2+aeyiOuReTNvda98IHHpojKbXogIo9YcjwNCbT3GMxzL2crLlPCctZoE0TNgw0pZYcUIFXuMXvPFDT3IPxy30ASXOfFBYCnbEUAq0/92D8ch9A0twRqGspBFp/7sH45T6ApLkjUNdSCLT+3IPxy30ASXOvVqA8RBpC7IwxfJhhmnsshrmXkzX3KWFZC5RlTEMInTGOy2lMcw/FMfdi0uY+ISxvgbKQfgiRM8ZyQbdp7pFY5l5K3tzHh2UuULa2iSB3DeSuodatnAwoEeSugdw1IFBHEvdO7hrIXQMCdSRx7+Sugdw1IFBHEvdO7hrIXQMCdSRx7+Sugdw1IFBHEvdO7hrIXQMCdSRx7+Sugdw11CrQ6hfSRy539lxIHwgL6QfgOd5NqXUhffVbOSM33Hlu5QyErZwD8BzvptS6lVNyEkVgqd6LDuzK9DCRQAJz98XwMJH6c58SlrNAmyZsGGhK9V10YFemx9kFEpi7MX7H2dWf+6SwEOiMpRBoIPVP5C0IdHkQqGspBBpI/RN5CwJdHgTqWgqBBlL/RN6CQJenWoHyEGmetkrwE+gKHmY88hBJwpSwrAXKMqYhRNZyFOgKltOwjEnDhLC8BcpC+iFE1nIU6AoWdLOQXsP4sMwF6jmRS0ncO7lrIHcNtW7lZECJIHcN5K4BgTqSuHdy10DuGhCoI4l7J3cN5K4BgTqSuHdy10DuGhCoI4l7J3cN5K4BgTqSuHdy10DuGpQC/fz6YccPvx7/9gqBbkncO7lrIHcNSoF+etkRaPuXH/9AoOscUA4k7p3cNSgF+vTw0/HPm/vPn3YWfRUjUHYiDYCdSC2OvZcR+RLG4TnePaZOgEDfdWz5tL/3/PRy/35+qkDZCz8A9sIfMOy9jNCXMAzP8W4ydaYL9Mubv/z9UqZf3jz8EiDQKaekOJTiNKZIAnM3JfYljMJzvLtMnekC/fz6x/962X4CepTph6v38BOui/NAY9sqwU+ggbmbEvwSBuE53m2mznSBHp4hbe85P79u37p/OH4u+m3L8MJfTxc24ptXViq0liXVX6DpFXqOd9epM6LE037V0qeXm5vPo0CfEOiypUxnXyDVX6DpFXqOd9epM6LE4WZz+679hkAPLH1r7VCKt/CBBOZuSvBLGITneLeZOtMFeuDTyx//iBWo6WfO5aV4iBRJYO6mOPrTdby7TJ1Igf7w643PQKcI1HTVQ3EpljGFEpi7KY7+dB3vJlMnUqA//hH7FP7Rdd1taSkW0scSmLspjv50He8eU2eyQI/O3L1rf7df/xm0DvTRdCKXkrh3ctdA7hqEWzkPG5F27gzeicSAUkHuGshdg1Cgn17u7jb36ozeC8+AEkHuGshdg/IwkQ/d0+yeHjiN6Uji3sldA7lrkB6ovDsC9KfuX15df9HSF+ZA4t7JXQO5a+BEekcS907uGshdAwJ1JHHv5K6B3DUgUEcS907uGshdQ60C9Vx3a7qg2zOsQExzjwSBaqhUoJ47v0y3FHqGFYhp7qEgUA11CtTz7IHyUosOKM+wAjHNPRYEqqFKgTZN2EzWlFpyQHmGFYhp7sEgUA0I1LEUAg3ENPdgEKgGBOpYCoEGYpp7MAhUAwJ1LIVAAzHNPRgEqqFKgZo+FykvxUOkSExzjwWBaqhToKYrc4pLsYwpFNPcQ0GgGioVqOna8NJSLKSPxTT3SBCohloFyoASQe4ayF0DAnUkce/kroHcNSBQRxL3Tu4ayF0DAnUkce/kroHcNSBQRxL3Tu4ayF0DAnUkce/kroHcNSBQRxL3Tu4ayF0DAnUkce/kroHcNSBQRxL3Tu4ayF1DrQJlR8wAIsOKm8j17wCLxFKg5H7vG50Fyp7sAYSGFTaR6z+DIBRHgZL73W80FiinAg0gNqyoiVz/KVixGAqU3O9/o69AmyZWCjEM6CrpeaBbgiZyYFemuQfjJ1By7/lGBDoM0wGFQE+scSLPBrn3fCMCHYbpgEKgJ9Y4kWeD3Hu+EYEOw3RAIdATa5zIs0HuPd/oK1AeIg0hNiweImnwEyi593yjsUBZxjSE0LBYxqTBUKDkfv8bnQXKQvohRIbFQnoNjgIl97vfaC1QzwFVSuLeyV0DuWtAoI4k7p3cNZC7BgTqSOLeyV0DuWtAoI4k7p3cNZC7BgTqSOLeyV0DuWtAoI4k7p3cNZC7BgTqSOLeyV0DuWtAoI4k7p3cNZC7BgTqSOLeyV0DuWuoVaCCbSyBpQou2nOrlWlbnjtiQrNiB1gxHrl7C1SxkTqwVP9Fe272N23Lc092bFacQVCKSe7WApUc5RNYqveiA7uKxLOtwNwDCc6KU7AKccndWaBNE5aSplTfRQd2FYlnW4G5BxKdFeewlmGTOwKdsRQCDYSJPADP8R6ITe4IdMZSCDQQJvIAPMd7IDa5I9AZSyHQQJjIA/Ac74HY5O4sUB4iifBsKzD3QIKz4iFSIS65WwuUZUwiPNsKzD2Q2KxYxlSKSe7eAmUhvQjPtgJzDyQ0KxbSF+ORu7lA2domgtw1kLsGBOpI4t7JXQO5a0CgjiTundw1kPvy/LbhdwRqSOLeyV0DuS/KbwcQqCOJeyd3DeS+FL+dgUAdSdw7uWsg99n57RYI1JHEvZO7BnKfj5vmRKDGJO6d3DWQ+zzck2fNAmUh/QA8wwqEBd3eePbe584tL16MfQ29BcpWzgF4hhUIWwrNseu9xJ17f74Y+xpaC1RyIkJgqUUPE/EMK5DA3AMJzgqBBlHqztafL8a+hs4CbZqw0akpteRxdp5hBRKYeyDRWSHQ6Qxx58GfL8a+hgh0xlIINBAEao++96HuRKDWpRBoIAjUHmHvo8yJQM1LIdBAEKg9it6nmLN2gZo+FykvxUOkSAJzDyQ4KwQ6gAB5Hg069jW0FqjpypziUixjCiUw90Bis0KgZUS582jQsa+ht0BN14aXlmIhfSyBuQcSmhUC7SXWnQeD1rmQngGlgtw1kPtd5pDnjlq3cjKgRJC7BnJ/jtnciUBtSdw7uWsg9xvM604Eakvi3sldA7l3WcCcCNSYxL2TuwZy37KcOBGoM4l7J3cN5L68PBGoK4l7J3cNq85d404Eakvi3sldw1pzF7oTgdqSuHdy17C63NXmbKlVoLk317ATKRbPHWCmO5E8d96dmOy87Q72AHXuqVSgybd3sxc+FM8zCEz3wnue/dASobzdGUphBq1ToIEn3QQfmlMGpzFFUt7VkrkHZxUlUMkVlvQeZbwXL0INWqVAmyZsGASWGgDngQYyoKsFc4/OKkigmivs6T3IdTtevIg1KAJdrNQAEGggCHQAbgKNsVyH9Ql0BKeXzqlUIJFdEVb2UpEYXeHvs3ASaFDByTm1aQXVuWaE3I1vFMrgDjSQkDuhwaUCuyqiqjvQmJvDm6zvDnRMc4FjU6IEHiJFUt4VD5HED5FipHaXUH9+9913VQrUd7VJGSxjCqW4K5YxqZYxheisjAh/fneiToHarncug4X0sZR2xUL6R8EVbt4Hx6ixkAn+/O6aSgW6vq1tJpC7hpy5t15aVqBjuGFOBOpL4t7JXUO63Lt6Mhbo8+ZEoL4k7p3cNWTK/cpSjgLtNeeWWp/CP+YaUFck7p3cNSTJ/basvARaJM4DCNSRxL2Tuwb/3O8oy0OgZbecFyBQRxL3Tu4ajHPvV5daoGPM2YJAHUncO7lrcMy9WGBCgY42ZwsCdSRx7+SuwS33QRbTCHSaOVtqFajnemfPBd2RVJ+7K0YL6YerrECggUd4vngRYc6WSgXquePOc0thJNXnbovHVs6RSusXaND+9ThxHqhToJITEQJLLXqYSCDV5+6L/jCRCV7rFejkE0BC3q7fokqBNk3Y9NOUWvI4u0Cqz90Y6XF24/3TWqjn3yecQddjzinu3IFAHUshUM/cjVEJdKJ/Wgv1/Psogfaqc6o7dyBQx1II1DN3YxYXaIR9jhbq+fdBAu0X53ffcaDyXaqfyAh0nlIItD+sGO9cWKjn34sEWiLO7ziRftAwGHlt8lI8RDLN3ZdFHiLFOOeGhfq+4K70ysxZVGpE61UKtP7lNJb+XEHutsy9jCnIN89YqPcrbkpvmDnvlhpNpQKtf0G3pT9XkLsrMy6kj3LNHQv1f8mZ9MaZ82apqdQqULutbYNI3Du5a5gj9zDL9Fqo/EsniHMWEKgjiXsndw2huS/roFKBepmzBYE6krh3ctcQlrvEQn1fYGjOFgTqSOLeyV1DRO46C935N1dztiBQRxL3Tu4aJuYuttCN/2Z7z3kOAnUkce/krmF87moF/XYuUMtPOp8HgTqSuHdy1zAqd7V9DuwE2mdOO3fuQKCOJO6d3DUMzV0tng795vR05w4E6kji3sldQ3HuauN0KDGnrzr31CrQ6nfERO5Eiqxl9KslhpfKuwOsIHe1arrkF2fLixdjh4O3QKvfkx25Fz50X73Hr5YYWSrtGQR9uas9c6CCW84zXmwFOm44WAu0+lOBArsKPtlJ/6slJpTKegrW453c1Y7ZUcOb9Ru82At01HBwFmjThA10TaklzwONrPUo/tUSU0slPYd1y63c1X75rdScwt8LP4UXB4GOGQ4IdMZSCLT+3IO5yF3tlt8Gfc6JQBFoaCkEWn/uwZxyV2vlt+G/yQ2BItDQUgi0/tyD2eWuNspvI4/9QKBeAuUh0jxtlcBDJAUbB8klNMacLfLeR1LrQySWMQ0i1AksY1qU41wWCnSCOVtSCbQb/4Th4C1QFtIPIbIWC+kX42xaSwQ66v36DXII9NZrMH44mAuULYUiyH0Jrmf3ogK9L85B7txhLtB7r8QEQSHQ2UjcO7nPzDOTfBGB9opzuDt3uAq04OVAoI4k7p3cZ+TOXJ9XoCXmnLCTyE6g5S8JAnUkce/kPg99U34mgc5szha9QEe/LgjUkcS9k3s4RQaIFugy5mwRCnTqi4NAHUncO7nHMUQEYQJdUpwHFAINeo0QqCOJeyf36YzxwXSBKszZsqhAY18rBOpI4t7JfRpjtTBFoDpztiwj0FleLwTqSOLeyX00k+wwUqBic7bMJdAFXrRaBcpOpAF4hhVIYO7zMN0VwwXqYM6Wgt63287LC94NO3SMVipQ9sIPwDOsQAJzj2a8dC4YItD75nwxzFUR9Pf+oqyrkshjx2idApUc5RNYKutpTJFtxRGYexwR3ulSJNCCe84XLwpdFUlv771dlQcfPEarFGjThKWkKZX0PNDItuIIzD2IUPm03Bdo8dv1Fy8UBu0T6J2uhmYfPUYRqGMpBBqIlUDnEdBvzwq0x5xXH3UmEOi0FwCBFuDpBASqwUWgMzvoUkK96rz5mMhZoJZjFIE6lkKggRgIdAkHHSTUL857T9gtBeo8RqsUqOlzkfJSPESKJDD34SxjoI2DSsRZsDbJ6iHSiJewl+AxWqdATVfmFJdiGVMogbkPYSH7BJnzgMCfVwKd8BL2EztGKxWo6drw0lIspI8lMPcSFtJOsDkPLO/PjUB7M3Udo7UKlC2FIlad+0K+mcmcEkJyF4JAHUnc+2pzX8Y31Yjz7J4z8ZhBoI4k7n2NuS9jnBrNOS13BxCoI4l7X1nuyzinwJzC3wtfSGjuNiBQRxL3vpbcl9JO6T2no0DnyN0NBOpI4t5rz30p+Qx9t24l0BlydwWBOpK495pzX8I9Yz/p9BDoPLk7g0AdSdx7pbnP754+c/Y8JRILdK7c7alVoJ7rbk0X0gfi2dak3M9NEb/MvN+cJU/Y4wQqOPt9jePdW6CeO79Mt3IG4tnW+Nxv2iXKoCXmLF6cFCbQ0iucNffxpZZlQlvWAvU8e6C81KKHiQTi2da43O/YZapBI8V5IEqgkrPf1zjenQXaNGGBa0oteZxdIJ5tDc+91y5jDTqHOVuCBHrrChfLPaLUkkxqC4HOWGqNA2o2BnQ14VdL9DCfOVvmEOhiua9xvCPQGUutcUDNRklXBwsN0UsRM95znhMqUMZ7EQjUtdQaB9Rs9HR1ZqEivZQJdClztsQIlPE+hGoFykMkEZ5tPdvVtYX6BFPmz0XN2TJRoP1hBeZ+xRrHu7VAWcYkwrOtG109Y6Fe0fT5c3lztgwV6JCwAnO/zRrHu7dAWUgvwrOtTlf3LdQvnmf9qTJnS7FAh4QVmPtd1jjezQVa65ZCe2xzL7LQGHVpxXmgX6DqF+AOrmOmgFq3cvpO5BIS926Ze7GFhklLfNN5xh2BqtPvx3HMFIJAHUncu1vuwyxU9mU9H3RKDoe/JVB19sWYjZkhIFBHEvdulPsIC93/515xaty5YydQdeJj8Rkzg0GgjiTu3ST3kRZ65r+XmFP6O4lsch9H4t4RqCOJe9fnPsFDVwJNYM4Wfe4TSNw7AnUkce/S3Kfq6CTQPOZsYbxrkAv008sf/9j94fPrh4eHVwh0S+LeNbkHWel37885dzyTAONdwwICfds0//JvX99+f/Mfv7x52Av008uHLa1NEWhWls09UExZzdnCeNcwu0Dfb9fq/8u//fNvzb/+x41//tA6c3P/+dPOoq9iBMpOpAF4htXHAPdM2n55bs7AX+lRWqoojTiBeo73QELH6NwC3flzI9D//mvT/Ok/r/55e9+5E+jT/n8+vfzh1wiBshd+AJ5h3WOEqW67avA9Z+Cv9Hi+1JhIwgTqOd4DiR2jMwv0H3/e3Hj+9183b+G3Bv358p83b+D/9/4z0Hf7W8/Nf/glQKBTTklxKLXo6TSeYT3HaFNdumrUu/WYX+nxbKkJuUQJ1HO8BxI8RmcW6NvtbedOoF83b+K/ufzndw8/7R8ifXnzl7/v/suHq/fwI3prmrCUNKWWPB/RM6xrJpvq6Krxn3NO/ZUez5aaHk+QQD3HeyDRY3RegW6kubnr3Av068erT0G379v3Av38un3r/mH7UeiOb1tum/kup5BGfPPKSrm2deL3iZxUdd+cg0pNbepdyNgAACAASURBVOpQKjirydiPhql4dvWcQPfqbAX6jz9fCPTz681t54VAnxDosqVc29oxWVOtqnrerg+1XoRATSey82gIwbOrcQLdfe75rEAPjLg7PoU08vZaXYq38EELlHrMefmGfb5fKvfb5dv0yKy28Ba+DJvciwR69hb+/cVj+A+7B+9zCNT0uUh5qXU/RBohpyt6zXnzw86gX+lxwZxZHeEhUiEuuRcJ9Ovb7eeee4H+48/nD5E+vdw9N3r2M9ApAjVdmVNcaqXLmAZp6RkKzPn8c6Lpv9Kjy6xZXcIyplJMci8T6Maa2zWgG4G+3+1HOrsBPfLDr7FP4R9d14aXllrbQvpSO95lijlbpvxKjw6zZvUMLKQvxiP3MoG2C+n3nG/mPBPo13f79Z9B60CnXJgDiXsfnHuZHe8w6Z7znKm/GniWRMtgvGtYZivnDX8eaA8TCd6JxIBSMST3abYqEefA3eujBTpfnqUw3jUsc5hIc3MfZ1eg0XvhGVAiCnMfa6otM5izZbhAZ06zHMa7Bpvj7J4eOI3pSOLe+3IfJbYjc5mzpUCgy6Q4HMa7BhuBch5oh8S9P5v7FLFtmdWcLfcEumiKw2G8a5ALtJelL8yBxL3fyn2q12YX54GbAl0+wzEw3jXMK9DtEUznXB3IhEBvkLj3i9ynKm0hc7acC1SU4DgY7xqWFujtY5UR6DmJez/lPkllS91zntMKVJnfWBjvGhYX6LOP42MFKl8bPqnUwgvpA9m2NUVh83zQ2bv6ve1+jQu6rxCMrNzjfdx3Fgl0twx0v/7zY7PdyfnPvw1+Fz/6uix2J44rtexWzjCmHNjeZ84p9513ujq/gDVuKbxEMbKSjvdJbZUJtHMG6P5gka9vr49Vjhfo4W531JUZlFr0MJEYOqYaZtB+c059z15+9vsaD7W4QDKyEo73HVPaKhJoK82DTLfv3j8OfQ8/4bq8TmgbUGrJ4+ymc2WqMoOWmDPi484BZ7+v8Vi1czQjK9d4PzKprSKBtgfZ7dmfB3p1KigCvSbNgLqnqknmDBDnRVcRuQeCQDukGe/nLCHQsztQBFqNQO+p6lmBLmzOlsDcA0GgHfzH+03mF+jmLfzxDXv7Z97CpxboXVU9L1CJOYeHhUAR6ADmF+juLKb9PejHZvc8/vJY5VkEykOkWehX1pU/F77nnBoWD5F4iDSEKW2VCXS7bOnI5tbzbcMypoIvtFvWUWqwgz9LxDm/OQ8E5h5I7EvIMiYFE9oqE+jhMLst7TLQgTegLKSfVmoyw0y2sDkLryEw90BCX0IW0ksY31apQA8K3XlzI9DbxyqHC5StbZMZKjNHcw7EIvdxMN41cBqTI9reh+ssvTlbEo8ZxruGBQX6z78NPkgEgS5NsDvjxLnICR+JxwzjXcNiAt0+j0eghUh6D3VnMnO2JB4zjHcNywi0PZUJgRaydO9x4vzu96m/2VJizpbEY4bxrmEJgbYP4s9/LTwCvcNivceJ83DXGSDQpS7+msRjhvGuYXaBfmwXMQ1++o5AZ2SY0frM2X3HPkqgc19uKYnHDONdw7wCPa6jH61PBBpLtDmvPu0cJtDZrnMciccM413DnAJ93751/78jVn8i0GDizXn7QVGhQOMvMILEY4bxrmE2gR5+m8fP45bPTxUoO5E69Nmss319tDivSxmZk51I3iTufS6B7v2596ZAoOyFbym5G9ztX59qzk6pkl+esSjshTcnce/zCfT00H15gR6234+8NnmpkNNpSty5JcScXX9eGLQ8oJkIzD2QwIG1BYFqmPcOdH/05+ICbZqw0akpNe18xDhxDlwPP+CXZyxIYO6BBA6sHQhUw3wPkd7uh8f3CHR4qZECLRVduDnPBRr4xjQCBGpP4t7nfArfPkda/in86gRa7rh5zNkSLYUYEKg9iXufeSH95GX0CPReqUG/QLjHnKN+nfvoK1wQBGpP4t5n34l0WEu/6E6kwLEpKVXyEGnAL2DvM+fwX+Y++ZdnLElg7oEEZ4VANSyxF/4ff96NlCX3wgeOTUWpnov+7e56oVJzHr9qiD+jrnBRonKPJTYrBKphoePs3u4Gy4KnMQWOTUGp5y/6zHojzXn1QWeJP4OvcFmm5z4HoVkhUA2LnQe6faLEcXaF3Oi97AZxhodEQ1uvLPcskLuGJX+lx3sEWki391LR9apzqDtHtl5L7skgdw38TiRHdr2HiXOoOqe1nj73nJC7BgRqx0ZhJScalYhzSXO25M39cZ0T2YHEvSNQH04muytQU3O2JMz9ROLeyV0DAjXgSmi3BeptzpZMuV+RuHdy14BAlTzntQuBxptzvktKkftzJO6d3DUgUAk9fjsKNMEt5wXeufeQuHdy11CrQD0X0u8o0NzvJe4ctvlyoSvMXSrvRCZ3EZUK1HMrZ9DKpO2XlG+/XPQKk5dKO5HJXUWdApWcAHKfCHWevq7kAJClr7CCUlknMrnLqFKgTRM2DKaXijXnuT9vG3TpK6ynVNKJTO46EOhcpcrEOfDYj/sCXfgK6yuVdCKTuw4EGl4qxpx3H69fCnThK6y2VNKJTO46EGhcqShzfvdd31bOgz4jPqpKP/sCSyWdyOSuo0qBLv1JeJw529vO3r3wgReY/glEYKmsE5ncZdQp0KXWYhSac/B6+OcFOsMFZl8DE1gq7UQmdxWVCnTu1cBx4rz5UecNgc54gclXYQeWyjuRyV1ErQKda2tbnDjvPSTqCnSWy5gPthRqIHcNCLSQZczZFWhs/0vBRNZA7hoQaA9l4ixzZ1mhx3UOKAcS907uGhDocxSbM+w3uXWan9i7ECayBnLXgECvGGDOoVswe815aH5s73qYyBrIXQMCPTHInPfVOdach+ZHXrQBTGQN5K4BgT46mfPQ/MiLNoCJrIHcNaxboMPMGfN+veTp+hoHlAOJeyd3DesUaKg4Y925b37kRRvARNZA7hpqFegzeyCCxTnUnYE7M9iJNEOpZScyL+GBvAIdH5a3QK924cabc8THnYF7g9kLP0epRScyL+GRtAKdEJa1QJvmeGUyc97tqi/cARc4mcBa2UstOZF5CU9kFeiUsJwFuruo4t+6Nr85z9MOOB9xQKleAmulL7XgROYl7JBUoJPCqkagBeIsLBUXNwKtfiLzEnZAoAkFWnbLef/Xt5WZs9sVAnUuhUCrzz2StQp0yJv1wN9/iUDtSyHQ6nOPpFqBPh4EOtydV9/xrD/HdVWWNg+R6n+YwUt4IqlAq32ItLuyS+kNNee5QSe689hVWdosY1rBchpewiNZBVrtMqbtlZ2kN9KcXYNOduehKxbSO5diIb2mVFqBVruQftPf7zHHfsSYc2jzi/60UNhSqIHcNdS6lfPxa5A7R/74aaxxQDmQuHdy17A2gZqb89C88odPg4msgdw1rEigGczZssYB5UDi3sldQ70C/T3bbWeHNQ4oBxL3Tu4a6hZouTlt3LljjQPKgcS9k7uGigWa05071jigHEjcO7lrWLdAR9aenTUOKAcS907uGtYp0JE1F2ONA8qBxL2Tu4ZaBdrdiTRRnp47M9jGMkOpvBPZM/dS8uZeq0Bv7IUfe+PpuTeYjdRzlEo7kT1zLyZt7rUKtGkuT2MaeZWup9MEdpX+KJ/AUlknsmfu5WTN/bFSgTYHgb6Y/HFn04SNqAGlOA/UM3dTPHMfQNLct9QrULsBhUDtSyWdyJ65DyBp7lv8BTqC0yigVNK2PEuZQlj54Q40shR3oJ65m+KZ+wCS5r7F/w50THOBg0BSiodIprmb4pl7OVlzf6xVoKbLOopLsYzJNXdTPHMvJm3u1QrUdGFxaSkW0mtK5Z3InrmXkjf3agXK1jYR5K6B3DUgUEcS907uGshdAwJ1JHHv5K6B3DUgUEcS907uGshdAwJ1JHHv5K6B3DUgUEcS907uGshdAwJ1JHHv5K6B3DUgUEcS907uGshdQ60C9VxYzEJ671LL5m76EgpAoG4C9dzaxlZO81KL5m76EipAoGYCbZqwESUpxWEi9edu+hJKQKBeAm2asBGlKcVxdtXnbvoSakCgCDS0FAKtPnfTl1ADAkWgoaUQaPW5m76EGhAoAg0thUCrz930JdSAQL0EavpZf3kpHiLVn7vpSygBgZoJ1HS1SXEpljGtIHfTl1ABAnUTqOl659JSLKTXlGIhvQYEaidQtraJIHcN5K4BgTqSuHdy10DuGhCoI4l7J3cN5K4BgTqSuHdy10DuGhCoI4l7J3cN5K4BgTqSuHdy10DuGhCoI4l7J3cN5K4BgTqSuHdy10DuGhCoI4l7J3cN5K6hVoF6bhjx3BGTPKzAUnl3IiFQEZUK1HPLsuee7OxhBZZKuxcegaqoU6BNEzY6JaU4jan+3CNfwkcEqqJKgTZN2OjUlOI80Opzj3wJtyBQDQjUsRQCrT53BNohce8I1LEUAq0+dwTaIXHvCNSxFAKtPncE2iFx71UK1PSz/vJSPESqP/dYfyJQEXUK1HS1SXEpljGtIPdQfyJQEZUK1HS9c2kpFtJrSrGQXkPi3msVKANKBLlrIHcNCNSRxL2TuwZy14BAHUncO7lrIHcNCNSRxL2TuwZy14BAHUncO7lrIHcNCNSRxL2TuwZy14BAHUncO7lrIHcNCNSRxL2TuwZy11CrQD3XO3su6E4eVmCpZSey6UL60LbKQKBuAvXccee5pTB7WIGlFp3Ipls5Y9sqA4GaCTTwoAZJKQ4TMc09kMiX8DFOoMFtlYFAvQTaNGHDQFOK4+w8cw8k8iXcEiTQ6LbKQKAINLQUAvXMPRAE2gGBItDQUgjUM/dAEGgHBIpAQ0shUM/cA0GgHRCol0Drf5gROcqzhxVYiodIPEQaSJ0CrX85TeQoTx5WYCmWMbGMaSCVCrT+Bd2Rozx3WIGlWEj/yEL6YdQqULa2iSB3DeSuAYE6krh3ctdA7hoQqCOJeyd3DeSuAYE6krh3ctdA7hoQqCOJeyd3DeSuAYE6krh3ctdA7hoQqCOJeyd3DeSuAYE6krh3ctdA7hoQqCOJeyd3DeSuoVaBVr8jhp1IM5RaNnfTnUgCEvdeqUCr35PNXvg5Si2au+leeAWJe69ToIFHykhKcRpT/blHvoSPCFRFlQJtmrDRqSnFeaDV5x75Em5BoBoQqGMpBFp97gi0Q+LeEahjKQRafe4ItEPi3hGoYykEWn3uCLRD4t6rFKjpZ/3lpXiIVH/usf5EoCLqFKjpapPiUixjWkHuof5EoCIqFajpeufSUiyk15RiIb2GxL3XKlAGlAhy10DuGhCoI4l7J3cN5K4BgTqSuHdy10DuGhCoI4l7J3cN5K4BgTqSuHdy10DuGhCoI4l7J3cN5K5BKtBPLx8eHl61f/n8uvMXBJoVctdA7hqUAv3wsOOHX48yfXj48Q8Eus4B5UDi3sldg1CgG2X+srvx/Onr4X82/+lVjEA91zt7LuhOHlZgqYVzD8S0rUIQ6BiBvtvL8tPL7S3o0/7ec/+X6QL13HHnuaUwe1iBpZbNPRDTtkpBoBMeIn1+vXVma9Mvb7Z3pZMFGnhQg6QUh4msIPdATNsqBoFOEOinl5t7zy9v/vL33d8+XL2HH9Fb04SNKE0pjrOrP/dATNsqB4GOF+jhk9D2rfuH3SeiW75tGVHzNKDGdrWeUqZtVV8qEtO2YAAjX7p3Dw+7W8+jQJ8Q6LKlTNuqvlQkpm3BAMa9dF/ePOwXf94Q6IERd8enATXy9lpdirfw9eceiGlb5fAWftJnoJv38LEC5WHGPG1VX4qHSBoQ6JStnNsVTDc+A50iUJbTDCF5WIGlWMakAYFOEej2MXzsU/hHFnQPIndYgaVYSK8BgY4Q6HHJ524d07v9X4LWgU65MAcS907uGshdg3Qn0v7d+u5de/BOJAaUCnLXQO4a5HvhN+rcvnuP3gvPgBJB7hrIXYPyM9Cn/WlM+zft7V84jWlL4t7JXQO5a5A+RNodAXpQJueBnkjcO7lrIHcNBk/he1j6whxI3Du5ayB3DQjUkcS9k7sGcteAQB1J3Du5ayB3DQjUkcS9k7sGctdQq0DZETOAyFqWE9k090gscy8lce+VCpQ92QMI3UjtOJFNcw/FMfdiEvdep0AlR/kElsp6GtOj5UQ2zT0Ww9zLSdx7lQJtmrCBrimV9DzQLX4T2TT3YPxyH0Di3hGoYykEGohp7sH45T6AxL0jUMdSCDQQ09yD8ct9AIl7R6COpRBoIKa5B+OX+wAS916lQHmINE9bJRhOZNPcYzHMvZzEvdcpUJYxDSHUCY4T2TT3UBxzLyZx75UKlIX0Q4isZTmRTXOPxDL3UhL3XqtAGVAiyF0DuWtAoI4k7p3cNZC7BgTqSOLeyV0DuWtAoI4k7p3cNZC7BgTqSOLeyV0DuWtAoI4k7p3cNZC7BgTqSOLeyV0DuWtAoI4k7p3cNZC7BgTqSOLeyV0DuWuoVaDsRBJhOZEDc3fFMvdSEvdeqUDZC6/CcSIH5m6LY+7FJO69ToFyGpMMw4kcmLsvhrmXk7j3KgXaNGGC0ZTiXMpAAnM3xi/3ASTuHYE6lkKggSBQexL3jkAdSyHQQBCoPYl7R6COpRBoIAjUnsS9VylQHiLpMJzIgbn7Yph7OYl7r1OgLGOS4TiRA3O3xTH3YhL3XqlAWUivwnIiB+buimXupSTuvVaBMqBEkLsGcteAQB1J3Du5ayB3DQjUkcS9k7sGcteAQB1J3Du5ayB3DQjUkcS9k7sGcteAQB1J3Du5ayB3DQjUkcS9k7sGcteAQB1J3Du5ayB3DbUKtPqF9JHkDiuw1BonsgOJe69UoNVv5YwkeViBpdY4kR1I3HudAq3+MJFIsocVWGqNE9mBxL1XKdCmCZt+mlJLDqj0YQWWWuNEdiBx7wjUsRQCrT/3YBCoBgTqWAqB1p97MAhUAwJ1LIVA6889GASqoUqB8jBjCNnDCiy1xonsQOLe6xQoy2mGkDyswFJrnMgOJO69UoGyoHsIucMKLLXGiexA4t5rFSgDSgS5ayB3DQjUkcS9k7sGcteAQB1J3Du5ayB3DQjUkcS9k7sGcteAQB1J3Du5ayB3DQjUkcS9k7sGcteAQB1J3Du5ayB3DQjUkcS9k7sGcteAQB1J3Du5ayB3DbUKtPodMYFdmYYVCDuRvEnce6UCrX5PdmBXpmEFwl54cxL3XqdAqz8VKLAr07AC4TQmdxL3XqVAmyZsJmtK9V10YFemYQUSmLsxCFQDAnUshUADQaD2JO4dgTqWQqCBIFB7EveOQB1LIdBAEKg9iXuvUqCmz0XKS/EQKZLA3H1BoBrqFKjpypziUixjCiUwd1sQqIZKBWq6Nry0FAvpYwnM3RUEqqFWgTKgRJC7BnLXgEAdSdw7uWsgdw0I1JHEvZO7BnLXgEAdSdw7uWsgdw0I1JHEvZO7BnLXgEAdSdw7uWsgdw0I1JHEvZO7BnLXgEAdSdw7uWsgdw21CtRzbXj9C7o9F9KXkjd3BCqiUoF67k6sf0uh51bOYtLmjkBV1ClQz/Mx6j/UwvMwkXKy5v6IQFVUKdCmCZvJmlJJB1RgWBqS5r4FgWpAoI6lkg4oBKoDgWrwF+gIThO50lKm1H+FAPPAHWhkqaT/j8wdqA7uQDX434GOaS5wHktKZR1Qyf2ZNvdHBKqiToGyjElEbn/mzR2BqqhUoCykF5Han4lzR6AiahUoA0oEuWsgdw0I1JHEvZO7BnLXgEAdSdw7uWsgdw0I1JHEvZO7BnLXgEAdSdw7uWsgdw0I1JHEvZO7BnLXgEAdSdw7uWsgdw0I1JHEvZO7BnLXgEAdSdw7uWsgdw21CrT6nUiuW36YyBrIXUOlAq1+L7ztpnMmsgZy11CnQKs/jcn32CMmsgZy11ClQKs/D9T44E0msgZy14BAHUshUA2Jeyd3DQjUsRQC1ZC4d3LXgEAdSyFQDYl7J3cNVQqUh0g6mMgayF1DnQJlGZMMJrIGctdQqUBZSK+CiayB3DXUKlAGlAhy10DuGhCoI4l7J3cN5K4BgTqSuHdy10DuGhCoI4l7J3cN5K4BgTqSuHdy10DuGhCoI4l7J3cN5K4BgTqSuHdy10DuGhCoI4l7J3cN5K4BgTqSuHdy10DuGmoVaPU7kVxhImsgdw2VCrT6vfC2MJE1kLuGOgVa/WlMvjCRNZC7hioFWv15oMYwkTWQuwYE6lhqjQPKgcS9k7sGBOpYao0DyoHEvZO7BgTqWGqNA8qBxL2Tu4YqBcpDJB1MZA3krqFOgbKMSQYTWQO5a6hUoCykV8FE1kDuGmoVKANKBLlrIHcNCNSRxL2TuwZy14BAHUncO7lrIHcNCNSRxL2TuwZy14BAHUncO7lrIHcNCNSRxL2TuwZy14BAHUncO7lrIHcNCNSRxL2TuwZy11CrQFlIL4KJrIHcNVQqULZyqmAiayB3DXUKlMNEZDCRNZC7hioFynF2OpjIGshdAwJ1LLXGAeVA4t7JXQMCdSy1xgHlQOLeyV0DAnUstcYB5UDi3sldQ5UC5SGSDiayBnLXUKdAWcYkg4msgdw1VCpQFtKrYCJrIHcNtQqUASWC3DWQuwYE6kji3sldA7lrQKCOJO6d3DWQuwYE6kji3sldA7lrQKCOJO6d3DWQuwYE6kji3sldA7lrQKCOJO6d3DWQuwYE6kji3sldA7lrQKCOJO6d3DWQu4ZaBcpOJBFMZA3krqFSgbIXXgUTWQO5a6hToJzGJIOJrIHcNVQpUM4D1cFE1kDuGhCoY6k1DigHEvdO7hoQqGOpNQ4oBxL3Tu4aEKhjqTUOKAcS907uGqoUKA+RdDCRNZC7hjoFyjImGUxkDeSuoVKBspBeBRNZA7lrqFWgDCgR5K6B3DUgUEcS907uGshdAwJ1JHHv5K6B3DUgUEcS907uGshdAwJ1JHHv5K6B3DUgUEcS907uGshdg1Sgn14+PDz88Ov+L59fb/7yCoFuSdw7uWsgdw1Kgb572PPqKNOHhx//QKDrHFAOJO6d3DUIBfq0V+e7h7/8fXf/+dPOoq9iBMpCehFMZA3krkEo0HetLN9t1fm0v/f89PLwjn6aQNnKqYKJrIHcNegE+uXN9s7z69adPx1t+uXNwy8BAuUwERlMZA3krsHgKfxWoEebfrh6Dz+iN46z08FE1kDuGvQC3d10fn7dvnX/sL0d3fFty4iSJ1WN7sq7FABUxXgpfNh++nkU6BMCBYC1MVoKT+1D+CuBHhhxd8xbeB28ldRA7hrUb+H3/gwWKA+RdDCRNZC7BrFAP+z9eesz0CkCZRmTDCayBnLXIBXolzeHjZyxT+EfWUgvg4msgdw1KAW68edx5+a7/frPoHWgUy7MgcS9k7sGctcgFGjXn9E7kRhQKshdA7lrEAr0Q/fkkOi98AwoEeSugdw16AS6O77u4XgE09MDpzEdSdw7uWsgdw06gT49nAmU80A7JO6d3DWQuwb1OtB+lr4wBxL3Tu4ayF0DAnUkce/kroHcNSBQRxL3Tu4ayF0DAnUkce/kroHcNdQqUM+dSKWscUA5kLh3ctdQqUA998IXs8YB5UDi3sldQ50C9TyNqZw1DigHEvdO7hqqFKjneaADWOOAciBx7+SuAYEuVmoAaxxQDiTundw1INDFSg1gjQPKgcS9k7sGBLpYqQGscUA5kLh3ctdQpUB5iKSDiayB3DXUKVCWMclgImsgdw2VCpSF9CqYyBrIXUOtAmVAiSB3DeSuAYE6krh3ctdA7hoQqCOJeyd3DeSuAYE6krh3ctdA7hoQqCOJeyd3DeSuAYE6krh3ctdA7hoQqCOJeyd3DeSuAYE6krh3ctdA7hpqFahg9XsgaxxQDiTundw1VCpQxf7LQNY4oBxI3Du5a6hToJITQAJZ44ByIHHv5K6hSoFqzqALZI0DyoHEvZO7BgTqyBoHlAOJeyd3DQjUkTUOKAcS907uGhCoI2scUA4k7p3cNVQpUB4i6WAiayB3DXUKlGVMMpjIGshdQ6UCZSG9CiayBnLXUKtAGVAiyF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n+BjuTbb9UdrBNy10DuGqJyR6Cwg9w1kLsGBAqhkLsGcteAQCEUctdA7hoQKIRC7hrIXQMChVDIXQO5a0CgEAq5ayB3DQgUQiF3DeSuoVqBAgBkAYECAIwEgQIAjASBAgCMBIECAIwEgQIAjASBAgCMBIECAIzES6CfXz88PLxSd7E6drFv+OFXdSdr4vPrn45/YtgvxzH3kGFvJdBPL3cX9OMf6kZWRps7Al2Udw/tRGbYL8pl7vUIdPP/CD/tLuuVupOV8XQYUrAc7x7a1Bn2i3LMPWbYOwn0af9/wp9ecie0LO+Yu0uzu/vZz1+G/YJ0co8Z9k4CbS/oy5uHX8SdrIsvb/7yd3UPK+PDZhYfboAY9svRzT1m2BsJ9HhBH7ghWpTPr3/8r5d8ArokHzZDvZ3IDPsF6eQeNOyNBPr5dXstH/hIblEOH6ZzB7Qo7URmW46RewAABupJREFU2C/MQaAxw95RoDzTWJan/RqaTy95J78klwJl2C/D0/Gz54hhj0DhcOvDe8hFQaAano7DPWLYI1A48OklSxEXBIFquMx52rB3FCgfBmlgIc2i8BmohmuBThn2RgLlcaQY7kAXhafwGqq9A/36bv88jAVxy3KcwbyHXJTTOlCG/ZJc/h/XtGHvJFC2ZGg47Mh4xwxektPTYIb9klxsYJg47J0EyqZgDZvEt0PoieMsFuW0oJthvySddaABw95JoNuVWRxLI+ADhzEJOL51ZNgvyjH3kGFvJVAORhSxy50PQJfl9Nkbw35JLnKfOOy9BAoAkAgECgAwEgQKADASBAoAMBIECgAwEgQKADASBAoAMBIECgAwEgQKADASBAoAMBIECgAwEgQKADASBAoAMBIECgAwEgQKz/K2ab45/e2ff2uan6cV/O+/NluORd82f/rPMW2N+a7t1Rz4l38b8f2zNAXJQaDwLFvfnZT5/kynI9gauKUttIxAP+6/vCPQJtB2x+oIdI0gUHiej03zr//R/vkffz79eRQdfx4EtohA3zY3BBqmu7eTLgWyg0DhDhvpfL//0/Q38BsbtxXeN5NqjRbo8dsmNjChGagMBAp32LyJbz8vjHgD372bnaCd6QKdfjVjm4HKQKBwj4/tm92NSSeKYiPQk7PeTvk4IECg0ww+oRmoDAQK99i+c9++iX/beXK9/zDz5I322fr3h3/8eaOn3Vvk/Re237j5y5Vq9vbZfP/3u3fVh48L2u987ideO+usg/Of+745/NPb85Y3f+n2ev4zdrb/eHjctfua4zd3v/BG9bM6Ny4NqgKBwl028tiY6GPHAO+vHqW37G4qN/74X+1fPp79w/brLm87jwL9n3/tfuXxR3xz8ydeCfS8g/Ofe1ugm6v65qzX08/YXedWoG8PRdo/nD7LOH3hdfXzOteXBnWBQOE+248Lu3eP79vbq7etz97vXbG9Cdz+fXsDtlHNP//P8W3y4fPGy0WgXzsCPd6wft/5EW/P/3r8iZcCvejg8uc+8xno991et/9ha7jDwq3dbeQ3X1s3f9Np4uILL6tf/PPVpUFlIFC4z3bu/4/T2+n9vduW97v/uFHE/u/tp6Snp/XvDzddhw88d++EzyR6EujP7Y9q/76TUfvY6fInXgr0soPLn3st0FacnV6PH/G2P/MovIOVD9Uuv/Ci+uU/X14a1AYChR523uu8gT+8F90/FfrY+YyzVc/xffjVhp/j+9u23oV1Wkl9PGhtX/vyJ14K9LKDy597ex3oN19v97q52u+7//L29NZ938z5F14I9PKfLy8NagOBQh/vz5+gPLcR8+1BoO1/3X4UeX3X9bFr0KNAj7eYewN2XXP9E5998H3079kX3BToN23pK73tm7nxL3tPX37hhUAv//ny0qA2ECj00d5r7Wg/yDx7aLNl96FhK9DTG/TOzWaX94dHMp2n8O0/bEucC/L6J94W6LGDy597Q6DdZ+3tHzpv7/fP54+PyLoCvfrCc4Fe/fPlpUFtIFDoo0egH8/+2r1hPHzoeX12x9um8/53skDPO7j8uc9vtuwK9Pwu945An7kdvvi29j8g0NpBoNDHhUDPt/Acdrj/fHoL/831P/988SFgK5ZCgV5sGrow4WUHFz+3UKDcgcIYECj00RXo1dPk98f3yjcF2n7J5nved7ef9wi0dc2u1vXz6wsTXnZw8XNLBHrrM9CbAh3xGSgCrRoECn10BdrZkrQz20lvG1ecCfTsw9D9svqTQt53bw4vLXN8Cr/5wT9f/cRLE152cPlziwR6svvHwwrR2wK9/MKrp/Dn/4xAaweBQh9nAj3tIt957qSv95efgb4/38S5e1O9/9rtx5rt0vhbAj2u/Xl7WAfa/YnPC/T9YU/R+ebREoHeWAd6W6DD14Ei0KpBoNDHmUC3mtoJqn2D3O732T3qaRenn6R03NXz89fuOvqL5ztXlvl4LP39jZ94th5p8/WXHVz+3PcXD5NOdG5WOzuIvv96R6CXX3hZ/eKfEWjtIFDo41ygp9XwO2McH5L/6d8Pmxa/OX1f011R1Hme3t4jPiPQZ/fCXy/o3Hz9ZQeXP/dwJshdgd7YC/+1bfFcoBdfeFX9ai88Aq0aBAp9XAj0/JCl1md7kX1z8RDpfVeDx+/sfuttgd4+jenw9wuBXnZw9XPblfX3Bdr+jG8u/+VKoOdfeF397J8RaO0gUACAkSBQAICRIFAAgJEgUACAkSBQAICRIFAAgJEgUACAkSBQAICRIFAAgJEgUACAkSBQAICRIFAAgJEgUACAkSBQAICRIFAAgJEgUACAkSBQAICRIFAAgJEgUACAkSBQAICR/H+pMZb1EJqevw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2618" t="30418" r="37218" b="23099"/>
          <a:stretch/>
        </p:blipFill>
        <p:spPr bwMode="auto">
          <a:xfrm>
            <a:off x="5105400" y="3657600"/>
            <a:ext cx="4038600" cy="2819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AutoShape 6" descr="data:image/png;base64,iVBORw0KGgoAAAANSUhEUgAABUAAAAPACAMAAADDuCPrAAAAolBMVEUAAAAAADoAAGYAOpAAZrYzMzMzZv86AAA6Ojo6kJA6kNs9PT1NTU1NTW5NTY5NbqtNjshmAABmZmZmtv9uTU1uq+SOTU2Oq6uOyP+QOgCQkLaQ29uQ2/+rbk2rjk2r5P+2ZgC2kDq2///Ijk3I///KysrW1tbbkDrb///kq27k5Kvk///r6+v/tmb/yI7/25D/5Kv//7b//8j//9v//+T////sHfwrAAAACXBIWXMAAB2HAAAdhwGP5fFlAAAgAElEQVR4nO2da4PcxpFlMWNJ3hXbkrwiufLucM0ZSuJw1GxzaPL//7WtB6oK9ehCAgjg3kic88Wk2B0duJV5jCpkZjdfAQBgFI26AQCArCBQAICRIFAAgJEgUACAkSBQAICRIFAAgJEgUACAkSBQAICRIFAAgJEgUACAkSBQAICRIFAAgJEgUACAkcwn0MdxjP5GBxL3Tu4ayF3DBEEh0NlI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QjUkcS9k7sGcteAQB1J3Du5ayB3DVqBvnvY8Mv+z59fb/78CoFuSdw7uWsgdw1Kge6UueGn7V8+vdz9+cc/EOg6B5QDiXsndw1CgX55s7vh/PDwl7/vZPrTzqKvYgTabBh5ZQal1jigHEjce1zugeO9lILeBV0VIRToU3u7+WGrzvYvn17+8GuEQJsmLHBFKSayhsS9h+UeON6L6e9d0VUROoFubkB/Of3t3f7W8/w/jhZo04QFLinFRNaQuPeo3APHezm9vUu6KkIn0M+vOzebX95s38d/3d6Ovpou0KYJC1xTiomsIXHvQbkHjvcB9PWu6aoInUA/vfzxj6eHh90noCebftg/Utrwbcvgwptmjoz45gylAObBc5B6dhXKKIH+v/1T+FcdgT4hUAAZnoPUs6tQhl/ZU7uA6Wl7D3pDoAdG3B3zFl4Hb+E18BZeg+4t/NNh2fz2XXusQHmIpAOBauAhkgblZ6Dtc6Pth6E3PgOdIlCWMclAoBpYxqRBKdDWmds/xD6Ff2QhvQwEqoGF9BqU60A7d6Bf3+3XfwatA51yYQ4k7p3cNZC7BuFOpHftu/XdTWfwTiQGlApy10DuGoQCbTe+P82yF54BJYLcNZC7BuVpTE/7ZaD7N+3tXziNaUvi3sldA7lrkJ4H+uXNRpmH9+ycB3oice/kroHcNXAivSOJeyd3DeSuAYE6krh3ctdA7hoQqCOJeyd3DeSuAYE6krh3ctdA7hpqFSg7kQbgGVYgprlHgkA1VCpQ9sIPwDOsQExzDwWBaqhToJzGNADPsAIxzT0WBKqhSoE2TdhM1pRackB5hhWIae7BIFANCNSxFAINxDT3YBCoBgTqWAqBBmKaezAIVAMCdSyFQAMxzT0YBKqhSoGaPhcpL8VDpEhMc48FgWqoU6CmK3OKS7GMKRTT3ENBoBoqFajp2vDSUiykj8U090gQqIZaBcqAEkHuGshdAwJ1JHHv5K6B3DUgUEcS907uGshdAwJ1JHHv5K6B3DUgUEcS907uGshdAwJ1JHHv5K6B3DUgUEcS907uGshdAwJ1JHHv5K6B3DXUKlDPteH1L+j2XEhfSt7cqxeo54SeUMtboJ67E+vfUui5lbOYtLlXL1DPCT2llrVAPc/HqP9QC8/DRMrJmvtj7QL1nNCTajkLtGnCUtKUSjoZAsPSkDT3LVUL1HNCT6uFQGcslXQyIFAdCLQMBDr3hTmUSjoZEKgOBFoGAp37whxKJZ0MCFQHAi0DgQ65sjHf61Aq62RI7s+0uT9WLlDTCV3tQyTXVQ/FpdJOhtz+zJt77QI1ndDVLmNyXXdbWirvZEjtz8S51y5Q0wld7UL6+geUK+Sugdw11LqVkwElgtw1kLsGBOpI4t7JXQO5a0CgjiTundw1kLsGBOpI4t7JXQO5a0CgjiTundw1kLsGBOpI4t7JXQO5a0CgjiTundw1kLsGBOpI4t7JXQO5a6hVoJ4bF+rficREFkHuGioVqOfW2fr3wjORVZC7hjoF6nl4S/2nMT0ykVWQu4YqBTrpnD6HUmscUA4k7p3cNSBQx1JrHFAOJO6d3DUgUMdSaxxQDiTundw1IFDHUmscUA4k7p3cNVQpUB4i6WAiayB3DXUKlGVMMpjIGshdQ6UCZSG9CiayBnLXUKtAGVAiyF0DuWtAoI4k7p3cNZC7BgTqSOLeyV0DuWtAoI4k7p3cNZC7BgTqSOLeyV0DuWtAoI4k7p3cNZC7BgTqSOLeyV0DuWtAoI4k7p3cNZC7hloFykL6AQReoedE9sw9MnbP3EvJ2/v419BboGzlHEDgFXpOZM/cQ2O3zL2YtL1PeA2tBcphIgMIvMJHy4nsmXts7I65l5O19ymvobNABxwc51lKMZGDprLfRPbMPTh2w9wHkLT3Sa8hAp2xFAINxDN3BNohae8I1LUUAg3EM3cE2iFp7wjUtRQCDcQzdwTaIWnv1QqUh0hDqH4ie+YeG7tj7uVk7X3Ka2gtUJYxDaH6ieyZe2jslrkXk7b3Ca+ht0BZSD+E6ieyZ+6RsXvmXkre3se/huYCZUCJIHcN5K6h1q2cDCgR5K6B3DUgUEcS907uGshdAwJ1JHHv5K6B3DUgUEcS907uGshdAwJ1JHHv5K6B3DUgUEcS907uGshdAwJ1JHHv5K6B3DUgUEcS907uGshdQ60CrX4nUuQ2Fs+dSJ65B8JOpAN5e691J1L1e+EjN1J77oX3zD0Q9sIfSdt7rXvhA0+6kZTqvejIo3wia8VNZM/cA4mNHYEqmPIaOgu0acJGp6ZU30UHdmV6Hqhn7oEEx45ABUx6DRHojKUQqGfugSDQDkl7zyHQEZwujFKL1orDNKw4PLuCIYROw+klnmHp/2dwKMUdqGfugQTHzh2ogEmvobNAeYg0T1sl8BCpkNjYEaiCKa+htUBZxjQEz4nsmXsgobEjUAkTXkNvgbKQfgieE9kz90AiY0egGsa/huYCZUCJIHcN5K6h1q2cDCgR5K6B3DUgUEcS907uGshdAwJ1JHHv5K6B3DUgUEcS907uGshdAwJ1JHHv5K6B3DUgUEcS907uGshdAwJ1JHHv5K6B3DUgUEcS907uGshdQ60CrX4nUiSeO5ECMc09EnLXUKlAq98LH4nnXvhATHMPhdw11ClQyVE+gaUEh1q4ncYUiGnusZC7hioF2jRhUtCUUhyr5nUeaCCmuQdD7hoQqGMpBBqIae7BkLsGBOpYCoEGYpp7MOSuAYE6lkKggZjmHgy5a6hSoDxEGkKoPw0nsmvusZC7hjoFyjKmIUT603Eiu+YeCrlrqFSgLKQfQuAVWk5k19wjIXcNtQrUc0CVkrh3ctdA7hoQqCOJeyd3DeSuAYE6krh3ctdA7hoQqCOJeyd3DeSuAYE6krh3ctdA7hoQqCOJeyd3DeSuAYE6krh3ctdA7hoQqCOJeyd3DeSuoVaBVr+QPnLxu+dC+siuClk490gQqITxw8FboNVv5Yzcfum5lTO0q0KWzT0UBKpgwnCwFmj1h4lEHgDieZhIbFeFLJp7LAhUwJTh4CzQpgkb6JpSfRcd2JXpcXbBXRWyZO7BINDlmTQcEOiMpRAoAh0IAl0eBOpaCoEi0IEg0OVBoK6lECgCHQgCXZ5qBcpDpHnaKoGHSBoQqIApw8FaoCxjGkKoE1jGpAGBKpgwHLwFykL6IUTWYiG9BgQqYfxwMBcoA0oEuWsgdw21buVkQIkgdw3krgGBOpK4d3LXQO4aEKgjiXsndw3krgGBOpK4d3LXQO4aEKgjiXsndw3krgGBOpK4d3LXQO4aEKgjiXsndw3krgGBOpK4d3LXQO4aahVo9TuRIql+J5Jp7pFY5l5K3txr3YlU/V74SKrfC2+aeyiOuReTNvda98IHHpojKbXogIo9YcjwNCbT3GMxzL2crLlPCctZoE0TNgw0pZYcUIFXuMXvPFDT3IPxy30ASXOfFBYCnbEUAq0/92D8ch9A0twRqGspBFp/7sH45T6ApLkjUNdSCLT+3IPxy30ASXOvVqA8RBpC7IwxfJhhmnsshrmXkzX3KWFZC5RlTEMInTGOy2lMcw/FMfdi0uY+ISxvgbKQfgiRM8ZyQbdp7pFY5l5K3tzHh2UuULa2iSB3DeSuodatnAwoEeSugdw1IFBHEvdO7hrIXQMCdSRx7+Sugdw1IFBHEvdO7hrIXQMCdSRx7+Sugdw1IFBHEvdO7hrIXQMCdSRx7+Sugdw11CrQ6hfSRy539lxIHwgL6QfgOd5NqXUhffVbOSM33Hlu5QyErZwD8BzvptS6lVNyEkVgqd6LDuzK9DCRQAJz98XwMJH6c58SlrNAmyZsGGhK9V10YFemx9kFEpi7MX7H2dWf+6SwEOiMpRBoIPVP5C0IdHkQqGspBBpI/RN5CwJdHgTqWgqBBlL/RN6CQJenWoHyEGmetkrwE+gKHmY88hBJwpSwrAXKMqYhRNZyFOgKltOwjEnDhLC8BcpC+iFE1nIU6AoWdLOQXsP4sMwF6jmRS0ncO7lrIHcNtW7lZECJIHcN5K4BgTqSuHdy10DuGhCoI4l7J3cN5K4BgTqSuHdy10DuGhCoI4l7J3cN5K4BgTqSuHdy10DuGpQC/fz6YccPvx7/9gqBbkncO7lrIHcNSoF+etkRaPuXH/9AoOscUA4k7p3cNSgF+vTw0/HPm/vPn3YWfRUjUHYiDYCdSC2OvZcR+RLG4TnePaZOgEDfdWz5tL/3/PRy/35+qkDZCz8A9sIfMOy9jNCXMAzP8W4ydaYL9Mubv/z9UqZf3jz8EiDQKaekOJTiNKZIAnM3JfYljMJzvLtMnekC/fz6x/962X4CepTph6v38BOui/NAY9sqwU+ggbmbEvwSBuE53m2mznSBHp4hbe85P79u37p/OH4u+m3L8MJfTxc24ptXViq0liXVX6DpFXqOd9epM6LE037V0qeXm5vPo0CfEOiypUxnXyDVX6DpFXqOd9epM6LE4WZz+679hkAPLH1r7VCKt/CBBOZuSvBLGITneLeZOtMFeuDTyx//iBWo6WfO5aV4iBRJYO6mOPrTdby7TJ1Igf7w643PQKcI1HTVQ3EpljGFEpi7KY7+dB3vJlMnUqA//hH7FP7Rdd1taSkW0scSmLspjv50He8eU2eyQI/O3L1rf7df/xm0DvTRdCKXkrh3ctdA7hqEWzkPG5F27gzeicSAUkHuGshdg1Cgn17u7jb36ozeC8+AEkHuGshdg/IwkQ/d0+yeHjiN6Uji3sldA7lrkB6ovDsC9KfuX15df9HSF+ZA4t7JXQO5a+BEekcS907uGshdAwJ1JHHv5K6B3DUgUEcS907uGshdQ60C9Vx3a7qg2zOsQExzjwSBaqhUoJ47v0y3FHqGFYhp7qEgUA11CtTz7IHyUosOKM+wAjHNPRYEqqFKgTZN2EzWlFpyQHmGFYhp7sEgUA0I1LEUAg3ENPdgEKgGBOpYCoEGYpp7MAhUAwJ1LIVAAzHNPRgEqqFKgZo+FykvxUOkSExzjwWBaqhToKYrc4pLsYwpFNPcQ0GgGioVqOna8NJSLKSPxTT3SBCohloFyoASQe4ayF0DAnUkce/kroHcNSBQRxL3Tu4ayF0DAnUkce/kroHcNSBQRxL3Tu4ayF0DAnUkce/kroHcNSBQRxL3Tu4ayF0DAnUkce/kroHcNSBQRxL3Tu4ayF1DrQJlR8wAIsOKm8j17wCLxFKg5H7vG50Fyp7sAYSGFTaR6z+DIBRHgZL73W80FiinAg0gNqyoiVz/KVixGAqU3O9/o69AmyZWCjEM6CrpeaBbgiZyYFemuQfjJ1By7/lGBDoM0wGFQE+scSLPBrn3fCMCHYbpgEKgJ9Y4kWeD3Hu+EYEOw3RAIdATa5zIs0HuPd/oK1AeIg0hNiweImnwEyi593yjsUBZxjSE0LBYxqTBUKDkfv8bnQXKQvohRIbFQnoNjgIl97vfaC1QzwFVSuLeyV0DuWtAoI4k7p3cNZC7BgTqSOLeyV0DuWtAoI4k7p3cNZC7BgTqSOLeyV0DuWtAoI4k7p3cNZC7BgTqSOLeyV0DuWtAoI4k7p3cNZC7BgTqSOLeyV0DuWuoVaCCbSyBpQou2nOrlWlbnjtiQrNiB1gxHrl7C1SxkTqwVP9Fe272N23Lc092bFacQVCKSe7WApUc5RNYqveiA7uKxLOtwNwDCc6KU7AKccndWaBNE5aSplTfRQd2FYlnW4G5BxKdFeewlmGTOwKdsRQCDYSJPADP8R6ITe4IdMZSCDQQJvIAPMd7IDa5I9AZSyHQQJjIA/Ac74HY5O4sUB4iifBsKzD3QIKz4iFSIS65WwuUZUwiPNsKzD2Q2KxYxlSKSe7eAmUhvQjPtgJzDyQ0KxbSF+ORu7lA2domgtw1kLsGBOpI4t7JXQO5a0CgjiTundw1kPvy/LbhdwRqSOLeyV0DuS/KbwcQqCOJeyd3DeS+FL+dgUAdSdw7uWsg99n57RYI1JHEvZO7BnKfj5vmRKDGJO6d3DWQ+zzck2fNAmUh/QA8wwqEBd3eePbe584tL16MfQ29BcpWzgF4hhUIWwrNseu9xJ17f74Y+xpaC1RyIkJgqUUPE/EMK5DA3AMJzgqBBlHqztafL8a+hs4CbZqw0akpteRxdp5hBRKYeyDRWSHQ6Qxx58GfL8a+hgh0xlIINBAEao++96HuRKDWpRBoIAjUHmHvo8yJQM1LIdBAEKg9it6nmLN2gZo+FykvxUOkSAJzDyQ4KwQ6gAB5Hg069jW0FqjpypziUixjCiUw90Bis0KgZUS582jQsa+ht0BN14aXlmIhfSyBuQcSmhUC7SXWnQeD1rmQngGlgtw1kPtd5pDnjlq3cjKgRJC7BnJ/jtnciUBtSdw7uWsg9xvM604Eakvi3sldA7l3WcCcCNSYxL2TuwZy37KcOBGoM4l7J3cN5L68PBGoK4l7J3cNq85d404Eakvi3sldw1pzF7oTgdqSuHdy17C63NXmbKlVoLk317ATKRbPHWCmO5E8d96dmOy87Q72AHXuqVSgybd3sxc+FM8zCEz3wnue/dASobzdGUphBq1ToIEn3QQfmlMGpzFFUt7VkrkHZxUlUMkVlvQeZbwXL0INWqVAmyZsGASWGgDngQYyoKsFc4/OKkigmivs6T3IdTtevIg1KAJdrNQAEGggCHQAbgKNsVyH9Ql0BKeXzqlUIJFdEVb2UpEYXeHvs3ASaFDByTm1aQXVuWaE3I1vFMrgDjSQkDuhwaUCuyqiqjvQmJvDm6zvDnRMc4FjU6IEHiJFUt4VD5HED5FipHaXUH9+9913VQrUd7VJGSxjCqW4K5YxqZYxheisjAh/fneiToHarncug4X0sZR2xUL6R8EVbt4Hx6ixkAn+/O6aSgW6vq1tJpC7hpy5t15aVqBjuGFOBOpL4t7JXUO63Lt6Mhbo8+ZEoL4k7p3cNWTK/cpSjgLtNeeWWp/CP+YaUFck7p3cNSTJ/basvARaJM4DCNSRxL2Tuwb/3O8oy0OgZbecFyBQRxL3Tu4ajHPvV5daoGPM2YJAHUncO7lrcMy9WGBCgY42ZwsCdSRx7+SuwS33QRbTCHSaOVtqFajnemfPBd2RVJ+7K0YL6YerrECggUd4vngRYc6WSgXquePOc0thJNXnbovHVs6RSusXaND+9ThxHqhToJITEQJLLXqYSCDV5+6L/jCRCV7rFejkE0BC3q7fokqBNk3Y9NOUWvI4u0Cqz90Y6XF24/3TWqjn3yecQddjzinu3IFAHUshUM/cjVEJdKJ/Wgv1/Psogfaqc6o7dyBQx1II1DN3YxYXaIR9jhbq+fdBAu0X53ffcaDyXaqfyAh0nlIItD+sGO9cWKjn34sEWiLO7ziRftAwGHlt8lI8RDLN3ZdFHiLFOOeGhfq+4K70ysxZVGpE61UKtP7lNJb+XEHutsy9jCnIN89YqPcrbkpvmDnvlhpNpQKtf0G3pT9XkLsrMy6kj3LNHQv1f8mZ9MaZ82apqdQqULutbYNI3Du5a5gj9zDL9Fqo/EsniHMWEKgjiXsndw2huS/roFKBepmzBYE6krh3ctcQlrvEQn1fYGjOFgTqSOLeyV1DRO46C935N1dztiBQRxL3Tu4aJuYuttCN/2Z7z3kOAnUkce/krmF87moF/XYuUMtPOp8HgTqSuHdy1zAqd7V9DuwE2mdOO3fuQKCOJO6d3DUMzV0tng795vR05w4E6kji3sldQ3HuauN0KDGnrzr31CrQ6nfERO5Eiqxl9KslhpfKuwOsIHe1arrkF2fLixdjh4O3QKvfkx25Fz50X73Hr5YYWSrtGQR9uas9c6CCW84zXmwFOm44WAu0+lOBArsKPtlJ/6slJpTKegrW453c1Y7ZUcOb9Ru82At01HBwFmjThA10TaklzwONrPUo/tUSU0slPYd1y63c1X75rdScwt8LP4UXB4GOGQ4IdMZSCLT+3IO5yF3tlt8Gfc6JQBFoaCkEWn/uwZxyV2vlt+G/yQ2BItDQUgi0/tyD2eWuNspvI4/9QKBeAuUh0jxtlcBDJAUbB8klNMacLfLeR1LrQySWMQ0i1AksY1qU41wWCnSCOVtSCbQb/4Th4C1QFtIPIbIWC+kX42xaSwQ66v36DXII9NZrMH44mAuULYUiyH0Jrmf3ogK9L85B7txhLtB7r8QEQSHQ2UjcO7nPzDOTfBGB9opzuDt3uAq04OVAoI4k7p3cZ+TOXJ9XoCXmnLCTyE6g5S8JAnUkce/kPg99U34mgc5szha9QEe/LgjUkcS9k3s4RQaIFugy5mwRCnTqi4NAHUncO7nHMUQEYQJdUpwHFAINeo0QqCOJeyf36YzxwXSBKszZsqhAY18rBOpI4t7JfRpjtTBFoDpztiwj0FleLwTqSOLeyX00k+wwUqBic7bMJdAFXrRaBcpOpAF4hhVIYO7zMN0VwwXqYM6Wgt63287LC94NO3SMVipQ9sIPwDOsQAJzj2a8dC4YItD75nwxzFUR9Pf+oqyrkshjx2idApUc5RNYKutpTJFtxRGYexwR3ulSJNCCe84XLwpdFUlv771dlQcfPEarFGjThKWkKZX0PNDItuIIzD2IUPm03Bdo8dv1Fy8UBu0T6J2uhmYfPUYRqGMpBBqIlUDnEdBvzwq0x5xXH3UmEOi0FwCBFuDpBASqwUWgMzvoUkK96rz5mMhZoJZjFIE6lkKggRgIdAkHHSTUL857T9gtBeo8RqsUqOlzkfJSPESKJDD34SxjoI2DSsRZsDbJ6iHSiJewl+AxWqdATVfmFJdiGVMogbkPYSH7BJnzgMCfVwKd8BL2EztGKxWo6drw0lIspI8lMPcSFtJOsDkPLO/PjUB7M3Udo7UKlC2FIlad+0K+mcmcEkJyF4JAHUnc+2pzX8Y31Yjz7J4z8ZhBoI4k7n2NuS9jnBrNOS13BxCoI4l7X1nuyzinwJzC3wtfSGjuNiBQRxL3vpbcl9JO6T2no0DnyN0NBOpI4t5rz30p+Qx9t24l0BlydwWBOpK495pzX8I9Yz/p9BDoPLk7g0AdSdx7pbnP754+c/Y8JRILdK7c7alVoJ7rbk0X0gfi2dak3M9NEb/MvN+cJU/Y4wQqOPt9jePdW6CeO79Mt3IG4tnW+Nxv2iXKoCXmLF6cFCbQ0iucNffxpZZlQlvWAvU8e6C81KKHiQTi2da43O/YZapBI8V5IEqgkrPf1zjenQXaNGGBa0oteZxdIJ5tDc+91y5jDTqHOVuCBHrrChfLPaLUkkxqC4HOWGqNA2o2BnQ14VdL9DCfOVvmEOhiua9xvCPQGUutcUDNRklXBwsN0UsRM95znhMqUMZ7EQjUtdQaB9Rs9HR1ZqEivZQJdClztsQIlPE+hGoFykMkEZ5tPdvVtYX6BFPmz0XN2TJRoP1hBeZ+xRrHu7VAWcYkwrOtG109Y6Fe0fT5c3lztgwV6JCwAnO/zRrHu7dAWUgvwrOtTlf3LdQvnmf9qTJnS7FAh4QVmPtd1jjezQVa65ZCe2xzL7LQGHVpxXmgX6DqF+AOrmOmgFq3cvpO5BIS926Ze7GFhklLfNN5xh2BqtPvx3HMFIJAHUncu1vuwyxU9mU9H3RKDoe/JVB19sWYjZkhIFBHEvdulPsIC93/515xaty5YydQdeJj8Rkzg0GgjiTu3ST3kRZ65r+XmFP6O4lsch9H4t4RqCOJe9fnPsFDVwJNYM4Wfe4TSNw7AnUkce/S3Kfq6CTQPOZsYbxrkAv008sf/9j94fPrh4eHVwh0S+LeNbkHWel37885dzyTAONdwwICfds0//JvX99+f/Mfv7x52Av008uHLa1NEWhWls09UExZzdnCeNcwu0Dfb9fq/8u//fNvzb/+x41//tA6c3P/+dPOoq9iBMpOpAF4htXHAPdM2n55bs7AX+lRWqoojTiBeo73QELH6NwC3flzI9D//mvT/Ok/r/55e9+5E+jT/n8+vfzh1wiBshd+AJ5h3WOEqW67avA9Z+Cv9Hi+1JhIwgTqOd4DiR2jMwv0H3/e3Hj+9183b+G3Bv358p83b+D/9/4z0Hf7W8/Nf/glQKBTTklxKLXo6TSeYT3HaFNdumrUu/WYX+nxbKkJuUQJ1HO8BxI8RmcW6NvtbedOoF83b+K/ufzndw8/7R8ifXnzl7/v/suHq/fwI3prmrCUNKWWPB/RM6xrJpvq6Krxn3NO/ZUez5aaHk+QQD3HeyDRY3RegW6kubnr3Av068erT0G379v3Av38un3r/mH7UeiOb1tum/kup5BGfPPKSrm2deL3iZxUdd+cg0pNbepdyNgAACAASURBVOpQKjirydiPhql4dvWcQPfqbAX6jz9fCPTz681t54VAnxDosqVc29oxWVOtqnrerg+1XoRATSey82gIwbOrcQLdfe75rEAPjLg7PoU08vZaXYq38EELlHrMefmGfb5fKvfb5dv0yKy28Ba+DJvciwR69hb+/cVj+A+7B+9zCNT0uUh5qXU/RBohpyt6zXnzw86gX+lxwZxZHeEhUiEuuRcJ9Ovb7eeee4H+48/nD5E+vdw9N3r2M9ApAjVdmVNcaqXLmAZp6RkKzPn8c6Lpv9Kjy6xZXcIyplJMci8T6Maa2zWgG4G+3+1HOrsBPfLDr7FP4R9d14aXllrbQvpSO95lijlbpvxKjw6zZvUMLKQvxiP3MoG2C+n3nG/mPBPo13f79Z9B60CnXJgDiXsfnHuZHe8w6Z7znKm/GniWRMtgvGtYZivnDX8eaA8TCd6JxIBSMST3abYqEefA3eujBTpfnqUw3jUsc5hIc3MfZ1eg0XvhGVAiCnMfa6otM5izZbhAZ06zHMa7Bpvj7J4eOI3pSOLe+3IfJbYjc5mzpUCgy6Q4HMa7BhuBch5oh8S9P5v7FLFtmdWcLfcEumiKw2G8a5ALtJelL8yBxL3fyn2q12YX54GbAl0+wzEw3jXMK9DtEUznXB3IhEBvkLj3i9ynKm0hc7acC1SU4DgY7xqWFujtY5UR6DmJez/lPkllS91zntMKVJnfWBjvGhYX6LOP42MFKl8bPqnUwgvpA9m2NUVh83zQ2bv6ve1+jQu6rxCMrNzjfdx3Fgl0twx0v/7zY7PdyfnPvw1+Fz/6uix2J44rtexWzjCmHNjeZ84p9513ujq/gDVuKbxEMbKSjvdJbZUJtHMG6P5gka9vr49Vjhfo4W531JUZlFr0MJEYOqYaZtB+c059z15+9vsaD7W4QDKyEo73HVPaKhJoK82DTLfv3j8OfQ8/4bq8TmgbUGrJ4+ymc2WqMoOWmDPi484BZ7+v8Vi1czQjK9d4PzKprSKBtgfZ7dmfB3p1KigCvSbNgLqnqknmDBDnRVcRuQeCQDukGe/nLCHQsztQBFqNQO+p6lmBLmzOlsDcA0GgHfzH+03mF+jmLfzxDXv7Z97CpxboXVU9L1CJOYeHhUAR6ADmF+juLKb9PejHZvc8/vJY5VkEykOkWehX1pU/F77nnBoWD5F4iDSEKW2VCXS7bOnI5tbzbcMypoIvtFvWUWqwgz9LxDm/OQ8E5h5I7EvIMiYFE9oqE+jhMLst7TLQgTegLKSfVmoyw0y2sDkLryEw90BCX0IW0ksY31apQA8K3XlzI9DbxyqHC5StbZMZKjNHcw7EIvdxMN41cBqTI9reh+ssvTlbEo8ZxruGBQX6z78NPkgEgS5NsDvjxLnICR+JxwzjXcNiAt0+j0eghUh6D3VnMnO2JB4zjHcNywi0PZUJgRaydO9x4vzu96m/2VJizpbEY4bxrmEJgbYP4s9/LTwCvcNivceJ83DXGSDQpS7+msRjhvGuYXaBfmwXMQ1++o5AZ2SY0frM2X3HPkqgc19uKYnHDONdw7wCPa6jH61PBBpLtDmvPu0cJtDZrnMciccM413DnAJ93751/78jVn8i0GDizXn7QVGhQOMvMILEY4bxrmE2gR5+m8fP45bPTxUoO5E69Nmss319tDivSxmZk51I3iTufS6B7v2596ZAoOyFbym5G9ztX59qzk6pkl+esSjshTcnce/zCfT00H15gR6234+8NnmpkNNpSty5JcScXX9eGLQ8oJkIzD2QwIG1BYFqmPcOdH/05+ICbZqw0akpNe18xDhxDlwPP+CXZyxIYO6BBA6sHQhUw3wPkd7uh8f3CHR4qZECLRVduDnPBRr4xjQCBGpP4t7nfArfPkda/in86gRa7rh5zNkSLYUYEKg9iXufeSH95GX0CPReqUG/QLjHnKN+nfvoK1wQBGpP4t5n34l0WEu/6E6kwLEpKVXyEGnAL2DvM+fwX+Y++ZdnLElg7oEEZ4VANSyxF/4ff96NlCX3wgeOTUWpnov+7e56oVJzHr9qiD+jrnBRonKPJTYrBKphoePs3u4Gy4KnMQWOTUGp5y/6zHojzXn1QWeJP4OvcFmm5z4HoVkhUA2LnQe6faLEcXaF3Oi97AZxhodEQ1uvLPcskLuGJX+lx3sEWki391LR9apzqDtHtl5L7skgdw38TiRHdr2HiXOoOqe1nj73nJC7BgRqx0ZhJScalYhzSXO25M39cZ0T2YHEvSNQH04muytQU3O2JMz9ROLeyV0DAjXgSmi3BeptzpZMuV+RuHdy14BAlTzntQuBxptzvktKkftzJO6d3DUgUAk9fjsKNMEt5wXeufeQuHdy11CrQD0X0u8o0NzvJe4ctvlyoSvMXSrvRCZ3EZUK1HMrZ9DKpO2XlG+/XPQKk5dKO5HJXUWdApWcAHKfCHWevq7kAJClr7CCUlknMrnLqFKgTRM2DKaXijXnuT9vG3TpK6ynVNKJTO46EOhcpcrEOfDYj/sCXfgK6yuVdCKTuw4EGl4qxpx3H69fCnThK6y2VNKJTO46EGhcqShzfvdd31bOgz4jPqpKP/sCSyWdyOSuo0qBLv1JeJw529vO3r3wgReY/glEYKmsE5ncZdQp0KXWYhSac/B6+OcFOsMFZl8DE1gq7UQmdxWVCnTu1cBx4rz5UecNgc54gclXYQeWyjuRyV1ErQKda2tbnDjvPSTqCnSWy5gPthRqIHcNCLSQZczZFWhs/0vBRNZA7hoQaA9l4ixzZ1mhx3UOKAcS907uGhDocxSbM+w3uXWan9i7ECayBnLXgECvGGDOoVswe815aH5s73qYyBrIXQMCPTHInPfVOdach+ZHXrQBTGQN5K4BgT46mfPQ/MiLNoCJrIHcNaxboMPMGfN+veTp+hoHlAOJeyd3DesUaKg4Y925b37kRRvARNZA7hpqFegzeyCCxTnUnYE7M9iJNEOpZScyL+GBvAIdH5a3QK924cabc8THnYF7g9kLP0epRScyL+GRtAKdEJa1QJvmeGUyc97tqi/cARc4mcBa2UstOZF5CU9kFeiUsJwFuruo4t+6Nr85z9MOOB9xQKleAmulL7XgROYl7JBUoJPCqkagBeIsLBUXNwKtfiLzEnZAoAkFWnbLef/Xt5WZs9sVAnUuhUCrzz2StQp0yJv1wN9/iUDtSyHQ6nOPpFqBPh4EOtydV9/xrD/HdVWWNg+R6n+YwUt4IqlAq32ItLuyS+kNNee5QSe689hVWdosY1rBchpewiNZBVrtMqbtlZ2kN9KcXYNOduehKxbSO5diIb2mVFqBVruQftPf7zHHfsSYc2jzi/60UNhSqIHcNdS6lfPxa5A7R/74aaxxQDmQuHdy17A2gZqb89C88odPg4msgdw1rEigGczZssYB5UDi3sldQ70C/T3bbWeHNQ4oBxL3Tu4a6hZouTlt3LljjQPKgcS9k7uGigWa05071jigHEjcO7lrWLdAR9aenTUOKAcS907uGtYp0JE1F2ONA8qBxL2Tu4ZaBdrdiTRRnp47M9jGMkOpvBPZM/dS8uZeq0Bv7IUfe+PpuTeYjdRzlEo7kT1zLyZt7rUKtGkuT2MaeZWup9MEdpX+KJ/AUlknsmfu5WTN/bFSgTYHgb6Y/HFn04SNqAGlOA/UM3dTPHMfQNLct9QrULsBhUDtSyWdyJ65DyBp7lv8BTqC0yigVNK2PEuZQlj54Q40shR3oJ65m+KZ+wCS5r7F/w50THOBg0BSiodIprmb4pl7OVlzf6xVoKbLOopLsYzJNXdTPHMvJm3u1QrUdGFxaSkW0mtK5Z3InrmXkjf3agXK1jYR5K6B3DUgUEcS907uGshdAwJ1JHHv5K6B3DUgUEcS907uGshdAwJ1JHHv5K6B3DUgUEcS907uGshdAwJ1JHHv5K6B3DUgUEcS907uGshdQ60C9VxYzEJ671LL5m76EgpAoG4C9dzaxlZO81KL5m76EipAoGYCbZqwESUpxWEi9edu+hJKQKBeAm2asBGlKcVxdtXnbvoSakCgCDS0FAKtPnfTl1ADAkWgoaUQaPW5m76EGhAoAg0thUCrz930JdSAQL0EavpZf3kpHiLVn7vpSygBgZoJ1HS1SXEpljGtIHfTl1ABAnUTqOl659JSLKTXlGIhvQYEaidQtraJIHcN5K4BgTqSuHdy10DuGhCoI4l7J3cN5K4BgTqSuHdy10DuGhCoI4l7J3cN5K4BgTqSuHdy10DuGhCoI4l7J3cN5K4BgTqSuHdy10DuGhCoI4l7J3cN5K6hVoF6bhjx3BGTPKzAUnl3IiFQEZUK1HPLsuee7OxhBZZKuxcegaqoU6BNEzY6JaU4jan+3CNfwkcEqqJKgTZN2OjUlOI80Opzj3wJtyBQDQjUsRQCrT53BNohce8I1LEUAq0+dwTaIXHvCNSxFAKtPncE2iFx71UK1PSz/vJSPESqP/dYfyJQEXUK1HS1SXEpljGtIPdQfyJQEZUK1HS9c2kpFtJrSrGQXkPi3msVKANKBLlrIHcNCNSRxL2TuwZy14BAHUncO7lrIHcNCNSRxL2TuwZy14BAHUncO7lrIHcNCNSRxL2TuwZy14BAHUncO7lrIHcNCNSRxL2TuwZy11CrQD3XO3su6E4eVmCpZSey6UL60LbKQKBuAvXccee5pTB7WIGlFp3Ipls5Y9sqA4GaCTTwoAZJKQ4TMc09kMiX8DFOoMFtlYFAvQTaNGHDQFOK4+w8cw8k8iXcEiTQ6LbKQKAINLQUAvXMPRAE2gGBItDQUgjUM/dAEGgHBIpAQ0shUM/cA0GgHRCol0Drf5gROcqzhxVYiodIPEQaSJ0CrX85TeQoTx5WYCmWMbGMaSCVCrT+Bd2Rozx3WIGlWEj/yEL6YdQqULa2iSB3DeSuAYE6krh3ctdA7hoQqCOJeyd3DeSuAYE6krh3ctdA7hoQqCOJeyd3DeSuAYE6krh3ctdA7hoQqCOJeyd3DeSuAYE6krh3ctdA7hoQqCOJeyd3DeSuoVaBVr8jhp1IM5RaNnfTnUgCEvdeqUCr35PNXvg5Si2au+leeAWJe69ToIFHykhKcRpT/blHvoSPCFRFlQJtmrDRqSnFeaDV5x75Em5BoBoQqGMpBFp97gi0Q+LeEahjKQRafe4ItEPi3hGoYykEWn3uCLRD4t6rFKjpZ/3lpXiIVH/usf5EoCLqFKjpapPiUixjWkHuof5EoCIqFajpeufSUiyk15RiIb2GxL3XKlAGlAhy10DuGhCoI4l7J3cN5K4BgTqSuHdy10DuGhCoI4l7J3cN5K4BgTqSuHdy10DuGhCoI4l7J3cN5K5BKtBPLx8eHl61f/n8uvMXBJoVctdA7hqUAv3wsOOHX48yfXj48Q8Eus4B5UDi3sldg1CgG2X+srvx/Onr4X82/+lVjEA91zt7LuhOHlZgqYVzD8S0rUIQ6BiBvtvL8tPL7S3o0/7ec/+X6QL13HHnuaUwe1iBpZbNPRDTtkpBoBMeIn1+vXVma9Mvb7Z3pZMFGnhQg6QUh4msIPdATNsqBoFOEOinl5t7zy9v/vL33d8+XL2HH9Fb04SNKE0pjrOrP/dATNsqB4GOF+jhk9D2rfuH3SeiW75tGVHzNKDGdrWeUqZtVV8qEtO2YAAjX7p3Dw+7W8+jQJ8Q6LKlTNuqvlQkpm3BAMa9dF/ePOwXf94Q6IERd8enATXy9lpdirfw9eceiGlb5fAWftJnoJv38LEC5WHGPG1VX4qHSBoQ6JStnNsVTDc+A50iUJbTDCF5WIGlWMakAYFOEej2MXzsU/hHFnQPIndYgaVYSK8BgY4Q6HHJ524d07v9X4LWgU65MAcS907uGshdg3Qn0v7d+u5de/BOJAaUCnLXQO4a5HvhN+rcvnuP3gvPgBJB7hrIXYPyM9Cn/WlM+zft7V84jWlL4t7JXQO5a5A+RNodAXpQJueBnkjcO7lrIHcNBk/he1j6whxI3Du5ayB3DQjUkcS9k7sGcteAQB1J3Du5ayB3DQjUkcS9k7sGctdQq0DZETOAyFqWE9k090gscy8lce+VCpQ92QMI3UjtOJFNcw/FMfdiEvdep0AlR/kElsp6GtOj5UQ2zT0Ww9zLSdx7lQJtmrCBrimV9DzQLX4T2TT3YPxyH0Di3hGoYykEGohp7sH45T6AxL0jUMdSCDQQ09yD8ct9AIl7R6COpRBoIKa5B+OX+wAS916lQHmINE9bJRhOZNPcYzHMvZzEvdcpUJYxDSHUCY4T2TT3UBxzLyZx75UKlIX0Q4isZTmRTXOPxDL3UhL3XqtAGVAiyF0DuWtAoI4k7p3cNZC7BgTqSOLeyV0DuWtAoI4k7p3cNZC7BgTqSOLeyV0DuWtAoI4k7p3cNZC7BgTqSOLeyV0DuWtAoI4k7p3cNZC7BgTqSOLeyV0DuWuoVaDsRBJhOZEDc3fFMvdSEvdeqUDZC6/CcSIH5m6LY+7FJO69ToFyGpMMw4kcmLsvhrmXk7j3KgXaNGGC0ZTiXMpAAnM3xi/3ASTuHYE6lkKggSBQexL3jkAdSyHQQBCoPYl7R6COpRBoIAjUnsS9VylQHiLpMJzIgbn7Yph7OYl7r1OgLGOS4TiRA3O3xTH3YhL3XqlAWUivwnIiB+buimXupSTuvVaBMqBEkLsGcteAQB1J3Du5ayB3DQjUkcS9k7sGcteAQB1J3Du5ayB3DQjUkcS9k7sGcteAQB1J3Du5ayB3DQjUkcS9k7sGcteAQB1J3Du5ayB3DbUKtPqF9JHkDiuw1BonsgOJe69UoNVv5YwkeViBpdY4kR1I3HudAq3+MJFIsocVWGqNE9mBxL1XKdCmCZt+mlJLDqj0YQWWWuNEdiBx7wjUsRQCrT/3YBCoBgTqWAqB1p97MAhUAwJ1LIVA6889GASqoUqB8jBjCNnDCiy1xonsQOLe6xQoy2mGkDyswFJrnMgOJO69UoGyoHsIucMKLLXGiexA4t5rFSgDSgS5ayB3DQjUkcS9k7sGcteAQB1J3Du5ayB3DQjUkcS9k7sGcteAQB1J3Du5ayB3DQjUkcS9k7sGcteAQB1J3Du5ayB3DQjUkcS9k7sGcteAQB1J3Du5ayB3DbUKtPodMYFdmYYVCDuRvEnce6UCrX5PdmBXpmEFwl54cxL3XqdAqz8VKLAr07AC4TQmdxL3XqVAmyZsJmtK9V10YFemYQUSmLsxCFQDAnUshUADQaD2JO4dgTqWQqCBIFB7EveOQB1LIdBAEKg9iXuvUqCmz0XKS/EQKZLA3H1BoBrqFKjpypziUixjCiUwd1sQqIZKBWq6Nry0FAvpYwnM3RUEqqFWgTKgRJC7BnLXgEAdSdw7uWsgdw0I1JHEvZO7BnLXgEAdSdw7uWsgdw0I1JHEvZO7BnLXgEAdSdw7uWsgdw0I1JHEvZO7BnLXgEAdSdw7uWsgdw21CtRzbXj9C7o9F9KXkjd3BCqiUoF67k6sf0uh51bOYtLmjkBV1ClQz/Mx6j/UwvMwkXKy5v6IQFVUKdCmCZvJmlJJB1RgWBqS5r4FgWpAoI6lkg4oBKoDgWrwF+gIThO50lKm1H+FAPPAHWhkqaT/j8wdqA7uQDX434GOaS5wHktKZR1Qyf2ZNvdHBKqiToGyjElEbn/mzR2BqqhUoCykF5Han4lzR6AiahUoA0oEuWsgdw0I1JHEvZO7BnLXgEAdSdw7uWsgdw0I1JHEvZO7BnLXgEAdSdw7uWsgdw0I1JHEvZO7BnLXgEAdSdw7uWsgdw0I1JHEvZO7BnLXgEAdSdw7uWsgdw21CrT6nUiuW36YyBrIXUOlAq1+L7ztpnMmsgZy11CnQKs/jcn32CMmsgZy11ClQKs/D9T44E0msgZy14BAHUshUA2Jeyd3DQjUsRQC1ZC4d3LXgEAdSyFQDYl7J3cNVQqUh0g6mMgayF1DnQJlGZMMJrIGctdQqUBZSK+CiayB3DXUKlAGlAhy10DuGhCoI4l7J3cN5K4BgTqSuHdy10DuGhCoI4l7J3cN5K4BgTqSuHdy10DuGhCoI4l7J3cN5K4BgTqSuHdy10DuGhCoI4l7J3cN5K4BgTqSuHdy10DuGmoVaPU7kVxhImsgdw2VCrT6vfC2MJE1kLuGOgVa/WlMvjCRNZC7hioFWv15oMYwkTWQuwYE6lhqjQPKgcS9k7sGBOpYao0DyoHEvZO7BgTqWGqNA8qBxL2Tu4YqBcpDJB1MZA3krqFOgbKMSQYTWQO5a6hUoCykV8FE1kDuGmoVKANKBLlrIHcNCNSRxL2TuwZy14BAHUncO7lrIHcNCNSRxL2TuwZy14BAHUncO7lrIHcNCNSRxL2TuwZy14BAHUncO7lrIHcNCNSRxL2TuwZy11CrQFlIL4KJrIHcNVQqULZyqmAiayB3DXUKlMNEZDCRNZC7hioFynF2OpjIGshdAwJ1LLXGAeVA4t7JXQMCdSy1xgHlQOLeyV0DAnUstcYB5UDi3sldQ5UC5SGSDiayBnLXUKdAWcYkg4msgdw1VCpQFtKrYCJrIHcNtQqUASWC3DWQuwYE6kji3sldA7lrQKCOJO6d3DWQuwYE6kji3sldA7lrQKCOJO6d3DWQuwYE6kji3sldA7lrQKCOJO6d3DWQuwYE6kji3sldA7lrQKCOJO6d3DWQu4ZaBcpOJBFMZA3krqFSgbIXXgUTWQO5a6hToJzGJIOJrIHcNVQpUM4D1cFE1kDuGhCoY6k1DigHEvdO7hoQqGOpNQ4oBxL3Tu4aEKhjqTUOKAcS907uGqoUKA+RdDCRNZC7hjoFyjImGUxkDeSuoVKBspBeBRNZA7lrqFWgDCgR5K6B3DUgUEcS907uGshdAwJ1JHHv5K6B3DUgUEcS907uGshdAwJ1JHHv5K6B3DUgUEcS907uGshdg1Sgn14+PDz88Ov+L59fb/7yCoFuSdw7uWsgdw1Kgb572PPqKNOHhx//QKDrHFAOJO6d3DUIBfq0V+e7h7/8fXf/+dPOoq9iBMpCehFMZA3krkEo0HetLN9t1fm0v/f89PLwjn6aQNnKqYKJrIHcNegE+uXN9s7z69adPx1t+uXNwy8BAuUwERlMZA3krsHgKfxWoEebfrh6Dz+iN46z08FE1kDuGvQC3d10fn7dvnX/sL0d3fFty4iSJ1WN7sq7FABUxXgpfNh++nkU6BMCBYC1MVoKT+1D+CuBHhhxd8xbeB28ldRA7hrUb+H3/gwWKA+RdDCRNZC7BrFAP+z9eesz0CkCZRmTDCayBnLXIBXolzeHjZyxT+EfWUgvg4msgdw1KAW68edx5+a7/frPoHWgUy7MgcS9k7sGctcgFGjXn9E7kRhQKshdA7lrEAr0Q/fkkOi98AwoEeSugdw16AS6O77u4XgE09MDpzEdSdw7uWsgdw06gT49nAmU80A7JO6d3DWQuwb1OtB+lr4wBxL3Tu4ayF0DAnUkce/kroHcNSBQRxL3Tu4ayF0DAnUkce/kroHcNdQqUM+dSKWscUA5kLh3ctdQqUA998IXs8YB5UDi3sldQ50C9TyNqZw1DigHEvdO7hqqFKjneaADWOOAciBx7+SuAYEuVmoAaxxQDiTundw1INDFSg1gjQPKgcS9k7sGBLpYqQGscUA5kLh3ctdQpUB5iKSDiayB3DXUKVCWMclgImsgdw2VCpSF9CqYyBrIXUOtAmVAiSB3DeSuAYE6krh3ctdA7hoQqCOJeyd3DeSuAYE6krh3ctdA7hoQqCOJeyd3DeSuAYE6krh3ctdA7hoQqCOJeyd3DeSuAYE6krh3ctdA7hpqFahg9XsgaxxQDiTundw1VCpQxf7LQNY4oBxI3Du5a6hToJITQAJZ44ByIHHv5K6hSoFqzqALZI0DyoHEvZO7BgTqyBoHlAOJeyd3DQjUkTUOKAcS907uGhCoI2scUA4k7p3cNVQpUB4i6WAiayB3DXUKlGVMMpjIGshdQ6UCZSG9CiayBnLXUKtAGVAiyF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gTqSOLeyV0DuWtAoI4k7p3cNZC7Bn+BjuTbb9UdrBNy10DuGqJyR6Cwg9w1kLsGBAqhkLsGcteAQCEUctdA7hoQKIRC7hrIXQMChVDIXQO5a0CgEAq5ayB3DQgUQiF3DeSuoVqBAgBkAYECAIwEgQIAjASBAgCMBIECAIwEgQIAjASBAgCMBIECAIzES6CfXz88PLxSd7E6drFv+OFXdSdr4vPrn45/YtgvxzH3kGFvJdBPL3cX9OMf6kZWRps7Al2Udw/tRGbYL8pl7vUIdPP/CD/tLuuVupOV8XQYUrAc7x7a1Bn2i3LMPWbYOwn0af9/wp9ecie0LO+Yu0uzu/vZz1+G/YJ0co8Z9k4CbS/oy5uHX8SdrIsvb/7yd3UPK+PDZhYfboAY9svRzT1m2BsJ9HhBH7ghWpTPr3/8r5d8ArokHzZDvZ3IDPsF6eQeNOyNBPr5dXstH/hIblEOH6ZzB7Qo7URmW46RewAABupJREFU2C/MQaAxw95RoDzTWJan/RqaTy95J78klwJl2C/D0/Gz54hhj0DhcOvDe8hFQaAano7DPWLYI1A48OklSxEXBIFquMx52rB3FCgfBmlgIc2i8BmohmuBThn2RgLlcaQY7kAXhafwGqq9A/36bv88jAVxy3KcwbyHXJTTOlCG/ZJc/h/XtGHvJFC2ZGg47Mh4xwxektPTYIb9klxsYJg47J0EyqZgDZvEt0PoieMsFuW0oJthvySddaABw95JoNuVWRxLI+ADhzEJOL51ZNgvyjH3kGFvJVAORhSxy50PQJfl9Nkbw35JLnKfOOy9BAoAkAgECgAwEgQKADASBAoAMBIECgAwEgQKADASBAoAMBIECgAwEgQKADASBAoAMBIECgAwEgQKADASBAoAMBIECgAwEgQKz/K2ab45/e2ff2uan6cV/O+/NluORd82f/rPMW2N+a7t1Rz4l38b8f2zNAXJQaDwLFvfnZT5/kynI9gauKUttIxAP+6/vCPQJtB2x+oIdI0gUHiej03zr//R/vkffz79eRQdfx4EtohA3zY3BBqmu7eTLgWyg0DhDhvpfL//0/Q38BsbtxXeN5NqjRbo8dsmNjChGagMBAp32LyJbz8vjHgD372bnaCd6QKdfjVjm4HKQKBwj4/tm92NSSeKYiPQk7PeTvk4IECg0ww+oRmoDAQK99i+c9++iX/beXK9/zDz5I322fr3h3/8eaOn3Vvk/Re237j5y5Vq9vbZfP/3u3fVh48L2u987ideO+usg/Of+745/NPb85Y3f+n2ev4zdrb/eHjctfua4zd3v/BG9bM6Ny4NqgKBwl028tiY6GPHAO+vHqW37G4qN/74X+1fPp79w/brLm87jwL9n3/tfuXxR3xz8ydeCfS8g/Ofe1ugm6v65qzX08/YXedWoG8PRdo/nD7LOH3hdfXzOteXBnWBQOE+248Lu3eP79vbq7etz97vXbG9Cdz+fXsDtlHNP//P8W3y4fPGy0WgXzsCPd6wft/5EW/P/3r8iZcCvejg8uc+8xno991et/9ha7jDwq3dbeQ3X1s3f9Np4uILL6tf/PPVpUFlIFC4z3bu/4/T2+n9vduW97v/uFHE/u/tp6Snp/XvDzddhw88d++EzyR6EujP7Y9q/76TUfvY6fInXgr0soPLn3st0FacnV6PH/G2P/MovIOVD9Uuv/Ci+uU/X14a1AYChR523uu8gT+8F90/FfrY+YyzVc/xffjVhp/j+9u23oV1Wkl9PGhtX/vyJ14K9LKDy597ex3oN19v97q52u+7//L29NZ938z5F14I9PKfLy8NagOBQh/vz5+gPLcR8+1BoO1/3X4UeX3X9bFr0KNAj7eYewN2XXP9E5998H3079kX3BToN23pK73tm7nxL3tPX37hhUAv//ny0qA2ECj00d5r7Wg/yDx7aLNl96FhK9DTG/TOzWaX94dHMp2n8O0/bEucC/L6J94W6LGDy597Q6DdZ+3tHzpv7/fP54+PyLoCvfrCc4Fe/fPlpUFtIFDoo0egH8/+2r1hPHzoeX12x9um8/53skDPO7j8uc9vtuwK9Pwu945An7kdvvi29j8g0NpBoNDHhUDPt/Acdrj/fHoL/831P/988SFgK5ZCgV5sGrow4WUHFz+3UKDcgcIYECj00RXo1dPk98f3yjcF2n7J5nved7ef9wi0dc2u1vXz6wsTXnZw8XNLBHrrM9CbAh3xGSgCrRoECn10BdrZkrQz20lvG1ecCfTsw9D9svqTQt53bw4vLXN8Cr/5wT9f/cRLE152cPlziwR6svvHwwrR2wK9/MKrp/Dn/4xAaweBQh9nAj3tIt957qSv95efgb4/38S5e1O9/9rtx5rt0vhbAj2u/Xl7WAfa/YnPC/T9YU/R+ebREoHeWAd6W6DD14Ei0KpBoNDHmUC3mtoJqn2D3O732T3qaRenn6R03NXz89fuOvqL5ztXlvl4LP39jZ94th5p8/WXHVz+3PcXD5NOdG5WOzuIvv96R6CXX3hZ/eKfEWjtIFDo41ygp9XwO2McH5L/6d8Pmxa/OX1f011R1Hme3t4jPiPQZ/fCXy/o3Hz9ZQeXP/dwJshdgd7YC/+1bfFcoBdfeFX9ai88Aq0aBAp9XAj0/JCl1md7kX1z8RDpfVeDx+/sfuttgd4+jenw9wuBXnZw9XPblfX3Bdr+jG8u/+VKoOdfeF397J8RaO0gUACAkSBQAICRIFAAgJEgUACAkSBQAICRIFAAgJEgUACAkSBQAICRIFAAgJEgUACAkSBQAICRIFAAgJEgUACAkSBQAICRIFAAgJEgUACAkSBQAICRIFAAgJEgUACAkSBQAICR/H+pMZb1EJqevw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 rotWithShape="1">
          <a:blip r:embed="rId3"/>
          <a:srcRect l="22886" t="40700" r="37084" b="12603"/>
          <a:stretch/>
        </p:blipFill>
        <p:spPr bwMode="auto">
          <a:xfrm>
            <a:off x="5181600" y="1142999"/>
            <a:ext cx="2788920" cy="25146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740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3 Factors that Contribute to </a:t>
            </a:r>
            <a:r>
              <a:rPr lang="en-US" dirty="0" smtClean="0"/>
              <a:t>Turnover: Overtime, Marital Status, and Total Working Years</a:t>
            </a:r>
          </a:p>
          <a:p>
            <a:r>
              <a:rPr lang="en-US" dirty="0" smtClean="0"/>
              <a:t>External/personal factors contribute as well as internal/job function factors</a:t>
            </a:r>
          </a:p>
          <a:p>
            <a:r>
              <a:rPr lang="en-US" dirty="0" smtClean="0"/>
              <a:t>Variables that are correlated with entry level positions/age (work experience, perk eligibility, marital status)</a:t>
            </a:r>
            <a:r>
              <a:rPr lang="en-US" dirty="0" smtClean="0"/>
              <a:t>	</a:t>
            </a:r>
            <a:r>
              <a:rPr lang="en-US" dirty="0" smtClean="0"/>
              <a:t>lead to higher attrition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401050" cy="4525963"/>
          </a:xfr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endParaRPr lang="en-US" sz="2600" dirty="0"/>
          </a:p>
          <a:p>
            <a:r>
              <a:rPr lang="en-US" sz="2600" dirty="0" err="1" smtClean="0"/>
              <a:t>DDSAnalytics</a:t>
            </a:r>
            <a:r>
              <a:rPr lang="en-US" sz="2600" dirty="0" smtClean="0"/>
              <a:t>: Using Data to Solve Problems</a:t>
            </a:r>
          </a:p>
          <a:p>
            <a:endParaRPr lang="en-US" sz="2600" dirty="0"/>
          </a:p>
          <a:p>
            <a:r>
              <a:rPr lang="en-US" sz="2600" dirty="0" smtClean="0"/>
              <a:t>Solutions </a:t>
            </a:r>
            <a:r>
              <a:rPr lang="en-US" sz="2600" dirty="0"/>
              <a:t>for Fortune 1000 </a:t>
            </a:r>
            <a:r>
              <a:rPr lang="en-US" sz="2600" dirty="0" smtClean="0"/>
              <a:t>Companies</a:t>
            </a:r>
          </a:p>
          <a:p>
            <a:endParaRPr lang="en-US" sz="800" dirty="0" smtClean="0"/>
          </a:p>
          <a:p>
            <a:pPr lvl="1"/>
            <a:r>
              <a:rPr lang="en-US" sz="2400" b="1" dirty="0"/>
              <a:t>W</a:t>
            </a:r>
            <a:r>
              <a:rPr lang="en-US" sz="2400" dirty="0" smtClean="0"/>
              <a:t>orkforce Planning </a:t>
            </a:r>
          </a:p>
          <a:p>
            <a:pPr lvl="1"/>
            <a:r>
              <a:rPr lang="en-US" sz="2400" b="1" dirty="0"/>
              <a:t>E</a:t>
            </a:r>
            <a:r>
              <a:rPr lang="en-US" sz="2400" dirty="0" smtClean="0"/>
              <a:t>mployee </a:t>
            </a:r>
            <a:r>
              <a:rPr lang="en-US" sz="2400" dirty="0"/>
              <a:t>T</a:t>
            </a:r>
            <a:r>
              <a:rPr lang="en-US" sz="2400" dirty="0" smtClean="0"/>
              <a:t>raining </a:t>
            </a:r>
            <a:r>
              <a:rPr lang="en-US" sz="2400" dirty="0"/>
              <a:t>P</a:t>
            </a:r>
            <a:r>
              <a:rPr lang="en-US" sz="2400" dirty="0" smtClean="0"/>
              <a:t>rogram</a:t>
            </a:r>
          </a:p>
          <a:p>
            <a:pPr lvl="1"/>
            <a:r>
              <a:rPr lang="en-US" sz="2400" b="1" dirty="0" smtClean="0"/>
              <a:t>I</a:t>
            </a:r>
            <a:r>
              <a:rPr lang="en-US" sz="2400" dirty="0" smtClean="0"/>
              <a:t>dentifying High-Potential Employees</a:t>
            </a:r>
          </a:p>
          <a:p>
            <a:pPr lvl="1"/>
            <a:r>
              <a:rPr lang="en-US" sz="2400" b="1" dirty="0" smtClean="0"/>
              <a:t>R</a:t>
            </a:r>
            <a:r>
              <a:rPr lang="en-US" sz="2400" dirty="0" smtClean="0"/>
              <a:t>educing Turnover</a:t>
            </a:r>
          </a:p>
          <a:p>
            <a:pPr lvl="1"/>
            <a:r>
              <a:rPr lang="en-US" sz="2400" b="1" dirty="0" smtClean="0"/>
              <a:t>D</a:t>
            </a:r>
            <a:r>
              <a:rPr lang="en-US" sz="2400" dirty="0" smtClean="0"/>
              <a:t>ata Interpretation</a:t>
            </a:r>
          </a:p>
          <a:p>
            <a:pPr lvl="1"/>
            <a:endParaRPr lang="en-US" sz="2400" dirty="0" smtClean="0"/>
          </a:p>
          <a:p>
            <a:pPr lvl="1"/>
            <a:endParaRPr lang="en-US" sz="5000" dirty="0" smtClean="0"/>
          </a:p>
          <a:p>
            <a:pPr marL="109728" indent="0">
              <a:buNone/>
            </a:pPr>
            <a:endParaRPr lang="en-US" sz="2600" dirty="0"/>
          </a:p>
          <a:p>
            <a:pPr marL="109728" indent="0">
              <a:buNone/>
            </a:pPr>
            <a:endParaRPr lang="en-US" sz="2600" dirty="0" smtClean="0"/>
          </a:p>
          <a:p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78" y="4876800"/>
            <a:ext cx="2261822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0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Costs Per Hire $4,129</a:t>
            </a:r>
          </a:p>
          <a:p>
            <a:endParaRPr lang="en-US" dirty="0" smtClean="0"/>
          </a:p>
          <a:p>
            <a:r>
              <a:rPr lang="en-US" dirty="0" smtClean="0"/>
              <a:t>Time to Fill 42 days</a:t>
            </a:r>
          </a:p>
          <a:p>
            <a:endParaRPr lang="en-US" dirty="0" smtClean="0"/>
          </a:p>
          <a:p>
            <a:r>
              <a:rPr lang="en-US" dirty="0" smtClean="0"/>
              <a:t>Employee Tenure 8 Years</a:t>
            </a:r>
          </a:p>
          <a:p>
            <a:endParaRPr lang="en-US" dirty="0" smtClean="0"/>
          </a:p>
          <a:p>
            <a:r>
              <a:rPr lang="en-US" dirty="0" smtClean="0"/>
              <a:t>Annual Turnover Rate 19%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Attrition - 2016</a:t>
            </a:r>
          </a:p>
        </p:txBody>
      </p:sp>
      <p:pic>
        <p:nvPicPr>
          <p:cNvPr id="4" name="Picture 2" descr="Image result for Human Resource Managementâs 2016 Human Capital Benchmarking Repor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6" r="13708"/>
          <a:stretch/>
        </p:blipFill>
        <p:spPr bwMode="auto">
          <a:xfrm>
            <a:off x="6781800" y="4953000"/>
            <a:ext cx="1666180" cy="112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499099"/>
            <a:ext cx="2708003" cy="31491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042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Probabilistic Machine Learning Algorithm</a:t>
            </a:r>
          </a:p>
          <a:p>
            <a:endParaRPr lang="en-US" sz="2400" dirty="0" smtClean="0"/>
          </a:p>
          <a:p>
            <a:r>
              <a:rPr lang="en-US" sz="2400" dirty="0" smtClean="0"/>
              <a:t>Assumes </a:t>
            </a:r>
            <a:r>
              <a:rPr lang="en-US" sz="2400" dirty="0"/>
              <a:t>features </a:t>
            </a:r>
            <a:r>
              <a:rPr lang="en-US" sz="2400" dirty="0" smtClean="0"/>
              <a:t>are independent of each other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Naïve-Bayes: </a:t>
            </a:r>
            <a:r>
              <a:rPr lang="en-US" sz="4000" dirty="0" smtClean="0"/>
              <a:t>Variable Exploration</a:t>
            </a:r>
            <a:endParaRPr lang="en-US" sz="4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561248"/>
              </p:ext>
            </p:extLst>
          </p:nvPr>
        </p:nvGraphicFramePr>
        <p:xfrm>
          <a:off x="3048000" y="3048000"/>
          <a:ext cx="3644900" cy="2543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9400"/>
                <a:gridCol w="825500"/>
              </a:tblGrid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Variable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P(Y|X)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BusinessTravel - Travel Rarely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0.66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Department - Research &amp; Develoment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DistanceFromHome - Under 10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Education - Bachelor Below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0.42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Gender - Male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0.63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JobInvolvement - High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0.53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MonthlyIncome - Under 5,000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0.69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MaritalStatus - Single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0.51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NumCompaniesWorked - Less_than_5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0.72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YearsWithCurrManager - Five_or_Less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0.74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effectLst/>
                        </a:rPr>
                        <a:t>PercentSalaryHike - Less_than_15%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0.56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effectLst/>
                        </a:rPr>
                        <a:t>YearsInCurrentRole - Five_or_Less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dirty="0">
                          <a:effectLst/>
                        </a:rPr>
                        <a:t>0.77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37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/>
          <a:srcRect l="22217" t="40270" r="37620" b="15389"/>
          <a:stretch/>
        </p:blipFill>
        <p:spPr bwMode="auto">
          <a:xfrm>
            <a:off x="914400" y="1295400"/>
            <a:ext cx="7848600" cy="3657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88977" y="5181600"/>
            <a:ext cx="3581400" cy="1752600"/>
          </a:xfrm>
        </p:spPr>
        <p:txBody>
          <a:bodyPr>
            <a:normAutofit/>
          </a:bodyPr>
          <a:lstStyle/>
          <a:p>
            <a:pPr marL="914400" lvl="3" indent="-800100" algn="ctr">
              <a:buNone/>
            </a:pPr>
            <a:r>
              <a:rPr lang="en-US" sz="2400" u="sng" dirty="0" smtClean="0"/>
              <a:t>Models Statistics</a:t>
            </a:r>
          </a:p>
          <a:p>
            <a:pPr marL="109728" indent="0">
              <a:buNone/>
            </a:pPr>
            <a:r>
              <a:rPr lang="en-US" sz="2400" dirty="0" smtClean="0"/>
              <a:t>    Accuracy: 74%</a:t>
            </a:r>
          </a:p>
          <a:p>
            <a:pPr marL="109728" indent="0">
              <a:buNone/>
            </a:pPr>
            <a:r>
              <a:rPr lang="en-US" sz="2400" dirty="0" smtClean="0"/>
              <a:t>    Recall: 53%</a:t>
            </a:r>
          </a:p>
          <a:p>
            <a:pPr marL="109728" indent="0">
              <a:buNone/>
            </a:pPr>
            <a:r>
              <a:rPr lang="en-US" sz="2400" dirty="0" smtClean="0"/>
              <a:t>    Precision: 70%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Naïve-Bayes: </a:t>
            </a:r>
            <a:r>
              <a:rPr lang="en-US" sz="3900" dirty="0" smtClean="0"/>
              <a:t>Prediction &amp; Validation</a:t>
            </a:r>
            <a:endParaRPr lang="en-US" sz="3900" dirty="0"/>
          </a:p>
        </p:txBody>
      </p:sp>
    </p:spTree>
    <p:extLst>
      <p:ext uri="{BB962C8B-B14F-4D97-AF65-F5344CB8AC3E}">
        <p14:creationId xmlns:p14="http://schemas.microsoft.com/office/powerpoint/2010/main" val="13562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 rotWithShape="1">
          <a:blip r:embed="rId2"/>
          <a:srcRect l="22217" t="18850" r="39494" b="40237"/>
          <a:stretch/>
        </p:blipFill>
        <p:spPr bwMode="auto">
          <a:xfrm>
            <a:off x="4648200" y="4343400"/>
            <a:ext cx="4267200" cy="2362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481328"/>
            <a:ext cx="8422005" cy="4525963"/>
          </a:xfrm>
        </p:spPr>
        <p:txBody>
          <a:bodyPr/>
          <a:lstStyle/>
          <a:p>
            <a:r>
              <a:rPr lang="en-US" sz="2000" dirty="0" smtClean="0"/>
              <a:t>Men have </a:t>
            </a:r>
            <a:r>
              <a:rPr lang="en-US" sz="2000" dirty="0"/>
              <a:t>a higher attrition rate than women (63% </a:t>
            </a:r>
            <a:r>
              <a:rPr lang="en-US" sz="2000" dirty="0" smtClean="0"/>
              <a:t>vs. </a:t>
            </a:r>
            <a:r>
              <a:rPr lang="en-US" sz="2000" dirty="0"/>
              <a:t>37</a:t>
            </a:r>
            <a:r>
              <a:rPr lang="en-US" sz="2000" dirty="0" smtClean="0"/>
              <a:t>%)</a:t>
            </a:r>
          </a:p>
          <a:p>
            <a:endParaRPr lang="en-US" sz="800" dirty="0"/>
          </a:p>
          <a:p>
            <a:r>
              <a:rPr lang="en-US" sz="2000" dirty="0"/>
              <a:t>Singles have a higher attrition rate at 51% than married (35%) or divorced individuals (14</a:t>
            </a:r>
            <a:r>
              <a:rPr lang="en-US" sz="2000" dirty="0" smtClean="0"/>
              <a:t>%)</a:t>
            </a:r>
          </a:p>
          <a:p>
            <a:endParaRPr lang="en-US" sz="800" dirty="0"/>
          </a:p>
          <a:p>
            <a:r>
              <a:rPr lang="en-US" sz="2000" dirty="0" smtClean="0"/>
              <a:t>Employees with no stock options have a higher attrition rate 65% than those with.</a:t>
            </a:r>
          </a:p>
          <a:p>
            <a:endParaRPr lang="en-US" sz="800" dirty="0" smtClean="0"/>
          </a:p>
          <a:p>
            <a:r>
              <a:rPr lang="en-US" sz="2000" dirty="0" smtClean="0"/>
              <a:t>Those with less then 10 years of work experience have greater attrition rates than those with more.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Findings</a:t>
            </a:r>
            <a:endParaRPr lang="en-US" dirty="0"/>
          </a:p>
        </p:txBody>
      </p:sp>
      <p:sp>
        <p:nvSpPr>
          <p:cNvPr id="5" name="AutoShape 2" descr="data:image/png;base64,iVBORw0KGgoAAAANSUhEUgAABUAAAAPACAMAAADDuCPrAAAAh1BMVEUAAAAAADoAAGYAOjoAOmYAOpAAZpAAZrY6AAA6OgA6Ojo6ZmY6ZrY6kNtmAABmAGZmOgBmOpBmZgBmZjpmZmZmkJBmtv+QOgCQkDqQtpCQ27aQ29uQ2/+2ZgC2Zjq2tma2/7a2/9u2///bkDrbtmbb/9vb////AAD/tmb/25D//7b//9v///9qwZE2AAAACXBIWXMAAB2HAAAdhwGP5fFlAAAgAElEQVR4nO3dfWPaWJvYYWbaqbPbdfqy26TbDt32oc+UJP7+n6/ADUdHQuLlBFs3ynX9MYONsUHo/KJ3Vm8ANFnN/QQAnpWAAjQSUIBGAgrQSEABGgkoQCMBBWgkoACNBBSgkYACNBJQgEYCCtBIQAEaCShAIwEFaCSgAI0EFKCRgAI0ElCARgIK0EhAARoJKEAjAQVoJKAAjQQUoJGAAjQSUIBGAgrQSEABGgkoQCMBBWgkoACNBBSgkYACNBJQgEYCCtBIQAEaCShAIwEFaCSgAI0EFKCRgAI0ElCARgIK0EhAARoJKEAjAQVoJKAAjQQUoJGAAjQSUIBGAgrQSEABGgkoQCMBBWgkoACNBBSgkYACNBJQgEYCCtBIQAEaCShAIwEFaCSgAI0EFKCRgC7Sj6+rnZfTl+v9V6vf/3b8crP/6o+/bvxdoz/9/fPum7/9+bPPsHuK5Vm+TD5kXvHsVqsvwzu2r1NfdIaT6/RjPz0ZmZmALtOmLuYxVmWgru8K1fsE9O3bp9UgKv3KJ3N4wSNTYvcyXse/OHt0ea3djwnosxPQZdrWdYpWrXqj9nxJaso7BTR+b/eLj5W/+Wl9sO2xn/0XfXjSr2Nf9NWTq/4xAX12ArpMvUhujmP/uNB56Onto/a9Ajoo5nZs+S6N45NdDRK5rr+xHt7bqSdX/WMC+uwEdJl6G0FPm++Oq8fb+1aV79tieodYMD4+kSh+2pbEPzr/MJwUtwa0duOP8RQEdKGq7JXNd/Ui0O37at4toMewv3Z/JW9XYiL832HkBfRXJ6ALVS1mnjaBHodtLJzePoLfL6BR9sOTjJtZV+BP0yyeZTXpBPRXJ6ALVW3oPBTwX8pi52C723HrXrVKv4kRfvxfHdB12U5Z/ZLt8edGGhjpfj3eOF/oje2eL6ffXC/bHReb+6E5bcx97X2je6pv3b8WI5so1r3nV28lvvCg/tTs/YqyX2n/e3pfnD2xMrkGPzbcBnr+ZlyYuiQgoAtVLWfuR/1v/+PzaWAeYnAaot3SaTeOY9SvT6O8C2i13/wsoGU7QVe3atPBREBLN0tphw+tH7VZdV5Hn2r9cs5r2N951i2iX3xQ9Xd2L7x3cMP1gJYndltAx96MyalLCgK6VGVL52Hw/fHX+jQsN1WW6ib1q/SPJSgloPWBmsOA/sdPZ7+miuBv/zoR0EjGH3//2o9XnbSy1DX2XAdPtfe4sxj2t12UNenLD+o/Ml7T8YVcDWj3xG4K6OibMTV1yUFAl2p7is82xnxZza22wW1Xq5FBO1jSOwX0fKd5FdDzBlUH/hyN7beKv/Uvp6C8db98+Lh+545/pP9Uh39y+AfLJKlfwLUHlb99eLXrahpcDWg3DW8J6PibMTF1SUJAl6oM+k0M1tNadATjEKtqO2OM02qb6ap84xjQ/nFG5wHdf3GM3Jfu2/vhfurhWJqqfHV3r8tv6W516aqfSP+pdmvl8WuHB0XVmz37y9UXHtT74eOrKqmf3Ik0mIY3HAc68WZMTF2SENClOtXikIXTWuRpNTcWY+o9N9XK6aYftKjH3/t1OQtoLNh1fflRrZWPnPdelAXLbsmqrk3Z3lB9Mx7y5fypbrq+7P/keQq7A7i6f0auPqi37t9bh78e0NMP3hDQiTdjfOqShYAu1nGgHjeBHvcl/Vmtx/YPyun2jwzOsTx8+e//c3/wngX0S/ftasvi8efji/FDT0/Lal0XttUPn7L/dsjYS/VHqoD2t5JeOMK1+8eju3X1Qf3zYut1+KsB7e/yvxjQqTdjfOqShYAu1nG983QczPkhP/0zkrrFrE0/aNXaaJeZYUDr87y71dD+1UzGI3Vcda0O0KkLc3jkYKnwLKD9s0EvRGaw3Ply04P6xz/1lwKvBHTs35uJgE69GeNTlywEdLGOC1llFTU2glabQAdHyJf12001Zt/ONueFYUCPQ38w8Msvv3Ty07b/m0f2PvXXWtfV9/pPtffI0Z0tp25WXb7+oN6CX38d/nJARyfXRECn3ozxqUsWArpYMTj/59dVvY/k9//drRPXxzPVX276Kal3KL/0f/lZQLs69IMw+FM9veNS30YD+lr/mjqqg6fa31M/sjnztEWgzvvVB/UL31uHvxzQ8c26FwI68maMT12yENDFihD9t08lFYeNoP/afX0xoN3CUO/wxNOy4DCgpx9/x4AODugZW4gePHYkhsfn1yvRtQetV+deBy93+MXgif1kQM+mLlkI6HJtBsP9MBb/sfv64ir8WUBfeqcx3hnQS6vw4wE9y8QpY6cDqkYD+tbv7PmZj7GDqto1df1Bg6NSez/04IBOrcILaFoCulzDawB366pfuvsH+y3KDpZhQHvduiGgN+9EOgvoeCaq9ejLAS2/YTW2STO2Y/zb2NOZetDZoezVJH1cQKfeDAHNTUCXqyw69fZBdCP54mFMg4Duv6y3610N6M2HMZ0HdLSKVTsuBPTbp96J6iPr8N05ll9ufNDYGvzpqTwuoBcPYxLQtAR0uUowe/uMh+Nx4kD6kYDWY/xqQG89kH4koPWVRbYj1+CrDhHqPdXeDvKz3/pW/1D3qKsPGhw6378u0uMCevFAegFNS0AX7BTM3nJNVYPjOv3oqZwjAa0XQa8G9MZTOd/GqtV9PGc5D6f6/I+zw5j6u6rqkwTGrv42nCjXHnR++k+Vut524fqLawEdnpE/+WYIaG4CumDVedQHp5KNHSNf3TEZ0GpT5vWA3nYxkbexgA6uG9JtmK29nj/Vs909Y2c9Tk2UiQfVS9K939D9/dNX9RcXAlr/2Oj3e89DQHMT0AU7hmiwa6LeyDd9ObuxgFab5q4HtC7T7/91/9+bAzrYb/M6+G2rf/dpNb61YVDe0dScbU+4/KCRzbfVgmp57OvgiwsBrX/sxsvZCWhaArpgZ60YnKH9duGCyqMBjV84dkX6sSFe7cS65zCm3kNXgx1Rh290RyFdPA504qobm+GdFx909tOnF1ldI+r02qovLgS0/rEbL6gsoGkJ6JJVI/1gOwjq3sRHeowGtNsgeEtAq0vq3RvQktB6l3i36jxxtGn1mkevqjT99yYfNLIG35+MEb3ewmV1DcDeqxmEcniZu+7PnX2kh4CmJaB8ACOfZRJQ3sVuWapashJQlklAeRe9y7sP11RhIQSU93F2fKUP82F5BJT3MTyY0xo8CySgvJPBgeFjZwXBkxNQ3kvvcPiLHzoET0pAeT+9E3VgeQQUoJGAAjQSUIBGAgrQSEABGgkoQCMBBWgkoACNBBSgkYACNBJQgEYCCtBIQAEaCShAIwEFaCSgAI0EFKCRgAI0ElCARgIK0EhAARoJKEAjAQVoJKAAjQQUoJGAAjQSUIBGAgrQSEABGgkoQCMBBWgkoACNBBSgkYACNBJQgEYCCtBIQAEaCShAIwEFaCSgAI0EFKCRgAI0ElCARgIK0EhAARoJKEAjAQVoJKAAjQQUoJGAAjQSUIBGAgrQSEABGgkoQCMBBWi0lICulm3uyQuMWcbQnLtv727uCQyMWcbQXK3+35IJKOS0jKEpoMAMljE0BRSYwTKGpoACM1jG0BRQYAbLGJoCCsxgGUNTQIEZLGNoCigwg2UMTQEFZrCMoSmgwAyWMTQFFJjBMoamgAIzWMbQFFBgBssYmgIKzGAZQ1NAgRksY2gKKDCDZQxNAQVmsIyhKaDADJYxNAUUmMEyhqaAAjNYxtAUUGAGyxiaAgrMYBlDU0CBGSxjaAooMINlDE0BBWawjKEpoMAMljE0BRSYwTKGpoACM1jG0BRQYAbLGJoCCsxgGUNTQIEZLGNoCigwg2UMTQEFZrCMoSmgwAyWMTQFFJjBMoamgAIzWMbQFFBgBssYmgIKzGAZQ1NAgRksY2gKKDCDZQxNAQVmsIyhKaDADJYxNAUUmMEyhqaAAjNYxtAUUGAGyxiaAgrMYBlDU0CBGSxjaAooMINlDE0BBWawjKEpoMAMHj00v39e7byO3rfd37X68uC/uCegwAwePDTXq/Dbn2d3fft0vO/3vz32b74JKDCLxw7NzWo1VcnSz9Xqj78e+kffBBSYxUOH5j6S+zru19Vf+nftV+0P4dxMruH/BAEFZvDQobk+dXNX0sFK/KYseG7fYRFUQIEZPHJo7pYyT2vum8Fi5o+vpajVzYcRUGAGjxyau+XOl+5mbzGzuus9CCgwg0cOzWqxc7eY2duNtH2HDZ8VAQVm8OCAng7yHK6nH+7afdNxoC0EFHJ65NBcV3Vc9wO6/3Jz5TjQ1blb/7KAAjN4bEC7aJ4H9J+njxE9PpX2ggooMIP3C2i9rh4r74fdSiPHiE4/OQE9EFDI6WOWQA8BPe5FOj9GdPrJCeiBgEJOH7YK3x3WtL55R5KABgGFnD5oL/y6Oozp9kOaBDQIKOT0yKG5nT4OdCOgP0FAIacPOhNpW+05EtB7CSjk9EHnwu+CWpZIbQO9l4BCTh91NaZyV6+l156cgB4IKOT0UdcDPd11uO/W0+IFNAgo5PTOV6TfrdUfF0W7u26/HKiABgGFnN75M5G6gB4/Uu6uT/QQ0CCgkNM7fypnFdBjXe/5SDkBDQIKOaUemgIaBBRySj00BTQIKOSUemgKaBBQyCn10BTQIKCQU+qhKaBBQCGn1ENTQIOAQk6ph6aABgGFnFIPTQENAgo5pR6aAhoEFHJKPTQFNAgo5JR6aApoEFDIKfXQFNAgoJBT6qEpoEFAIafUQ1NAg4BCTqmHpoAGAYWcUg9NAQ0CCjmlHpoCGgQUcko9NAU0CCjklHpoCmgQUMgp9dAU0CCgkFPqoSmgQUAhp9RDU0CDgEJOqYemgAYBhZxSD00BDQIKOaUemgIaBBRySj00BTQIKOSUemgKaBBQyCn10BTQIKCQU+qhKaBBQCGn1ENTQIOAQk6ph6aABgGFnFIPTQENAgo5pR6aAhoEFHJKPTQFNAgo5JR6aApoEFDIKfXQFNAgoJBT6qEpoEFAIafUQ1NAg4BCTqmHpoAGAYWcUg9NAQ0CCjmlHpoCGgQUcko9NAU0CCjklHpoCmgQUMgp9dAU0CCgkFPqoSmgQUAhp9RDU0CDgEJOqYemgAYBhZxSD00BDQIKOaUemgIaBBRySj00BTQIKOSUemgKaBBQyCn10BTQIKCQU+qhKaBBQCGn1ENTQIOAQk6ph6aABgGFnFIPTQENAgo5pR6aAhoEFHJKPTQFNAgo5JR6aApoEFDIKfXQFNAgoJBT6qEpoEFAIafUQ1NAg4BCTqmHpoAGAYWcUg9NAQ0CCjmlHpoCGgQUcko9NAU0CCjklHpoCmgQUMjp0UPz++fVzuv5HT++roovN/4yAQ0CCjk9eGiuj4n87c/hPVFWAW0hoJDTY4fmpjTy978N7tquBLSVgEJODx2a3z6tVn/8FbF8Gdy3ub2bhYAGAYWcHjo016du7ko6XIlfny+UXiWgQUAhp0cOze+fSyQ3wx1JP74elk3vI6BBQCGnRw7N3XLnS3ez38tdXIcr9dcJaBBQyOmRQ7Na7NwtcPbX2Ler1ZfDjvjz/fMXnpyAHggo5PTggJ72E+0C2i/lZvXbPxz3wd++Ki+gQUAhp0cOzXW1o309COi6OoppoqCrETf+ZQEFZvDYgHbRHAR0fx5SfGM7fqLSm4BOE1DI6f0C2jvs8/vnct+3Tzcf0CSgQUAhpw9aAu3/2K2H1AtoEFDIaYaAnh0jOklAg4BCTh+1F76yFdA7CSjk9Mihub1wHOj4j10hoEFAIaePOhOpcvtlRQQ0CCjk9EHnwvdPUrr1bCQBDQIKOX3Q1ZiqY5e255e6m3xyAnogoJDTB10PdH8gfRR0c8fp8AIaBBRyeucr0pcD6PdtPblxF5KAnggo5PTOn4nUnYHUFfT2C9MLaBBQyOmdP5WzOoXz+KlI91wVVECDgEJOqYemgAYBhZxSD00BDQIKOZ0Pze//5e7PLnovAhoEFHIaCejn+zZUviMBDQIKOY0H9J5jjd6RgAYBhZzGhubm7uON3omABgGFnCaG5rp3OPxcBDQIKOQ0OTT3J1/e9xmajyegQUAhp0tD87g1dL5dSgIaBBRyujI0j8uhN1/+47EENAgo5HRxaHbXBplnKVRAg4BCTtNDc1P2Ix0WQ+c4rElAg4BCThNDc3AkU3Wt+Y8koEFAIadLx4FWC51rAZ2RgEJOk2ci9Q5f2q3Ez3E4k4AGAYWcxgM60173IQENAgo5jQV09lM4TwQ0CCjklHpoCmgQUMhpbAm0twK/nvFkTgENAgo53RDQ+a4oIqBBQCGnawGd6QjQIKBBQCGn3tCsTt2sWIWfm4BCTr2hebr8Ut9816YX0CCgkFN/aG5T9VNAjwQUcrq6E2lOAhoEFHIS0CcgoJBT6qEpoEFAIafUQ1NAg4BCTvXQ3O+E/3K+K95xoHMTUMhJQJ+AgEJOAvoEBBRySj00BTQIKOSUemgKaBBQyCn10BTQIKCQU+qhKaBBQCGn4U6kEXYizU1AIScBfQICCjkJ6BMQUMgp9dAU0CCgkFPqoSmgQUAhp9RDU0CDgEJOqYemgAYBhZycC/8EBBRyEtAnIKCQk4A+AQGFnFIPTQENAgo5pR6aAhoEFHJKPTQFNAgo5JR6aApoEFDIaWJofvs08/6jAwENAgo5jQ7NbbcL/rc/P/oZVQQ0CCjkNDY0N72jmL58+HMqBDQIKOQ0MjT3q+/Hdffq5hwENAgo5DQyNNf1UuduafTlA59On4AGAYWczofmj6+9ZK5Xf/z1cU+nT0CDgEJO50Pz++feZs+tUzlnJ6CQk4A+AQGFnEa3gb5MfvWxBDQIKOQ0vhf+tXyxnfNIUAENAgo5jQ3NbTl+frc6P+eR9AIaBBRy8rHGT0BAIScBfQICCjkJ6BMQUMgp9dAU0CCgkFPqoSmgQUAhp9RDU0CDgEJO14fm9/9kG+jMBBRyunZB5Xt3IsWOqNfJ+799uuMCowIaBBRyGhua6/a98KeHTh1+Hx89f/OTE9ADAYWcJi6o3HhJ+s216q7v+n0CGgQUchq/oPLLvoUvb4OLK1+1T+/+6qH7TQCjlyDZ3hdkAQ0CCjmNXlA5InhYiNzcswa/PnVzV9KxlfjYQCqg9xJQyGn0eqD7fUDfPh0SuMvpzcHbPfJU283YjqTd7/r9vwvo/QQUcpq8oPLpusqb268HulvufOlunn8SyK6qXzYCej8BhZwmA7pbXDwsQ377dPNnIlWLnfuFzeGq/+E6owLaQEAhp+mP9Dheiv7bp5s3glZx3AV0uBE0tq0KaAMBhZxGdyIdliM3sRJ+x2ci1bvs12cBje9cCOjYlaBu/MsCCsxgZGged7wfP8xjc/vHGtfRPAvoNtbvBbSBgEJO4wfS7+MX+4G2E0d0jukHtB/K758jxFbhGwgo5DR1Kudrd1rmzcG7tAS6Pm4JENAGAgo5jQ3NH18PlTteoP72TzW+ENDSTQFtIKCQ0/jQ3Eb91hcvrHRmei98d4SogDYQUMjpkUNzO3kc6Gawb+jGKgtoEFDI6ZFDc/pMJAH9KQIKOT1yaE6fCy+gP0VAIaeJoXm8Juidn2h87WpMb7aBNhFQyOnaR3pMXVp+1NXrgQpoEwGFnMaGZn+F+44LKp9fkX63Vt9PsIA2EFDIaeIjPY79q27eZviZSAL6CAIKOY1/pEfXuM09R9K/nX0qp4A+goBCTqNXY6qTub79YiIPJ6BBQCGn6euBHt1xObuHE9AgoJCTgD4BAYWcRreBvkx+9bEENAgo5DS+F747U2h735GgjyWgQUAhp7GhuS2HIZ3tRP9YAhoEFHKqh+bxAqBDtoHOTUAhJwF9AgIKOQnoExBQyCn10BTQIKCQU+qhKaBBQCGn1ENTQIOAQk4TQ/O4OXS+zZ8HAhoEFHIaHZrV3qRZEyqgQUAhp7Gh2dsb70D6+Qko5DQyNH98Ldeh3382x3xXsxPQIwGFnEaG5raK5j6m93ymx2MJaBBQyGn0akzVhs/d6ryrMc1NQCGn0SvS9z/S3RXp5yagkJMLKj8BAYWcBPQJCCjkZBX+CQgo5GQn0hMQUMjJYUxPQEAhJwfSPwEBhZyunso558nwAhoEFHJyMZEnIKCQk8vZPQEBhZxSD00BDQIKOY0dxjTzcmdHQIOAQk6jB9LPuOO9R0CDgEJOo6dyznfofJ+ABgGFnCyBPgEBhZzGz0Sa7+SjHgENAgo5jQ3Nb5+SLIMKaBBQyGl0G2ify9nNTUAhJwF9AgIKOQnoExBQyCn10BTQIKCQU+qhKaBBQCGn1ENTQIOAQk7Dofnt036z5+voz344AQ0CCjn1h+bhYvR7v/050/PpEdAgoJBTf2iuy673FAUV0CCgkFNvaO4/Aml/IZH9kUwZzkUS0CCgkFNvaK5PZ8HvVuUzLIIKaBBQyKkemtV1mDYpLigioEFAIad6aFZXAv32KcOeeAENAgo5TQQ0x1WVBTQIKOQkoE9AQCEnAX0CAgo5CegTEFDISUCfgIBCTgL6BAQUchLQJyCgkNMgoGNckX5uAgo5CegTEFDISUCfgIBCTqmHpoAGAYWcUg9NAQ0CCjmlHpoCGgQUcko9NAU0CCjklHpoCmgQUMgp9dAU0CCgkFPqoSmgQUAhp9RDU0CDgEJOqYemgAYBhZwePTTjbKbRz1P69mnyrgkCGgQUcnrw0FwfT/88/1DkH19Pp4be/nGfAhoEFHJ67NDcTJ5A3/XzjoIKaBBQyOmhQ3O/kr7/ZPntrpKDy4lujmvv+1X804fPX39yAnogoJDTQ4fm+tTNXUn7K/G7BdDjN3YFPV+/n3pyAnogoJDTI4fmro2nNffNYG/RrqinRdLN7evwAhoEFHJ65NCsKrm7ObWivhbQewko5PTIoVktdu5W2Seuw1wtpl4loEFAIacHB/S0bNlt8zz/GXvh7yWgkNMjh2a9cr4eC+j64lFMYx8ncuNfFlBgBo8NaBdNAX0gAYWc3i+g56E8HUzvONA7CSjk9KFLoHv7I+lfRu85J6BBQCGnDw/oPUfSC2gQUMhpdGjGdZPu/lz4W/bCv50fZH/hyQnogYBCTmNDc9PfkXNzQLe3HAfa+7FrT05ADwQUchoZmttVY0BvOxNJQO8moJDTyNBc39HMngvnwtdf334up4AGAYWczofmpbXvK6avxrT7xumXVjevPjkBPRBQyOl8aO6WI+/52I3a9PVA94eARjZPFwa96ckJ6IGAQk4PDej5FenLMUv1jv1bDwMV0CMBhZxGV+GbA3r2mUjdQZ/xaXN39VNAjwQUchoZmpvbz7U8N/hUzvqo+VgIved3C2gQUMhpZGj+zDr8YwloEFDIaWxoXjqI80MJaBBQyGl0J1LjgfQPJ6BBQCEnAX0CAgo5CegTEFDIKfXQFNAgoJBT6qEpoEFAIafUQ1NAg4BCThND87ghdL7NnwcCGgQUchodmtV+pFkTKqBBQCGnsaHZ2w9/6+cXvQcBDQIKOY0MzcOnD8clj7d3nrz+YAIaBBRyGv9IjxLNfUxvvHz8OxDQIKCQ0+hHelQbPner87dffu7RBDQIKOR09XqgP3Vxu58koEFAIafRUznrlfatUzlnJ6CQk4A+AQGFnKzCPwEBhZzsRHoC9wV0tWwN8xG8F4cxPYF7qjF3395d05wE78OB9E/gvoDO/WzflYCSytVTOec8GV5Ag4AWAkoqLibyBAS0EFBScTm7JyCghYCSSur5UUCDgBYCSiqp50cBDQJaCCippJ4fBTQIaCGgpFLPj/sNn198rHE+AloIKKkI6BMQ0EJASUVAn4CAFgJKKqnnRwENAloIKKmknh8FNAhoIaCkknp+FNAgoIWAksrYBZV7n2S8dj3Q2QloIaCkckNA7USam4AWAkoq1wL6/bOAzk5ACwElld78uBm9gq1V+LkJaCGgpNKbH88OAT14nXrsuxPQIKCFgJJKf37cpuqngB4JaCGgpHJ1J9KcBDQIaCGgpCKgT0BACwElldTzo4AGAS0ElFRSz48CGgS0EFBScTWmJyCghYCSioA+AQEtBJRUBPQJCGghoKSSen4U0CCghYCSSur5UUCDgBYCSioj8+N6vnX2AQENAloIKKmcz48/vs54+ZA+AQ0CWggoqYydibR6meGJjBHQIKCFgJKKJdAnIKCFgJLKyPy43R/MlIKABgEtBJRUxubHb5+SLIMKaBDQQkBJZXQbqAPpcxHQQkBJRUCfgIAWAkoqAvoEBLQQUFJJPT8KaBDQQkBJJfX8KKBBQAsBJZXU86OABgEtBJRUrn4m0trnws9OQAsBJZUbAmon0twEtBBQUrkW0O+fBXR2AloIKKn05sfNaoxV+LkJaCGgpNKbH88OAT14neu5CeiRgBYCSir9+XGbqp8CeiSghYCSytWdSHMS0CCghYCSyqMDGlsBRpdav33a33XPLxfQIKCFgJLKg+fH9XG9/zyT3fbV2/fqC2gQ0EJASeWxB9J3u/GHlaz3T91cUAENAloIKKk89ED6/Ur6Prf7fVGDz1XanFbs1+f3TT85AT0Q0EJASeWhB9KvT23clbS/Er9fAD1+Tsjm9kVQAQ0CWggoqTzyQPoqtpvBjqRtt9j54+vNn7kkoEFACwEllUceSL9b7nzpbva6Wwd1LaB3EtBCQEnlkQfSV5XcLWZOrqevbz6USUCDgBYCSiqPPA500y1a7gI69Vt2i7m3bhQQ0CCghYCSyiMDWq+bTy9mDjePdk9lxI1/WTVMCpjB1flxe/te+DqakwGd/tB5AZ0ioIWAksrl+XG/x7w1oON7inb9dCbSvQS0EFBSuTQ/bu88ceiGJdDtXZ+SLKBBQAsBJZXJ+fGw8Lm647ShWwJ6Xz8F9EhACwEllYn58XQ8010f53F1L/z6zsvbC2gQ0EJASWVsfiwLnzce736yvXwc6P7X3r44e3hyAnogoIWAksr5/NgdTBXagzoAABEVSURBVH/vhyFdOBMpvnXv1e0FNAhoIaCkMpgfTwuff/y1u3VvQC+cCz9yfZFbnpyAHghoIaCk0psfjwufh9A1BPTC1Zj2cb3/+HwBDQJaCCip1PNj7+M4WgI6fT3QOy7BVD85AT0Q0EJASWUQ0G69uyWg51ekPy14Dq5S4mpMdxHQQkBJ5XwJ9Ji+poCefSbSMaBlv76AthDQQkBJpTc/njr3+tYa0OGnch4DOrzQqIDeRUALASWV4fxYTt9sDOhDCWgQ0EJASeV8fuxWtwU0CQEtBJRURufH7X1r2u9GQIOAFgJKKhPz42kx9K5z4R9OQIOAFgJKKtPz42kx9L7T1x9KQIOAFgJKKpfmx+Ni6HxLoQIaBLQQUFK5Mj9uBTQBAS0ElFSuzo8/vgro3AS0EFBSST0/CmgQ0EJASSX1/CigQUALASWV1POjgAYBLQSUVFLPjwIaBLQQUFJJPT8KaBDQQkBJJfX8KKBBQAsBJZXU86OABgEtBJRUUs+PAhoEtBBQUkk9PwpoENBCQEkl9fwooEFACwElldTzo4AGAS0ElFRSz48CGgS0EFBSST0/CmgQ0EJASSX1/CigQUALASWV1POjgAYBLQSUVFLPjwIaBLQQUFJJPT8KaBDQQkBJJfX8KKBBQAsBJZXU86OABgEtBJRUUs+PAhoEtBBQUkk9PwpoENBCQEkl9fwooEFACwElldTzo4AGAS0ElFRSz48CGgS0EFBSST0/CmgQ0EJASSX1/CigQUALASWV1POjgAYBLQSUVFLPjwIaBLQQUFJJPT8KaBDQQkBJJfX8KKBBQAsBJZXU86OABgEtBJRUUs+PAhoEtBBQUkk9PwpoENBCQEkl9fwooEFACwElldTzo4AGAS0ElFRSz48CGgS0EFBSST0/CmgQ0EJASSX1/CigQUALASWV1POjgAYBLQSUVFLPjwIaBLQQUFJJPT8KaBDQQkBJJfX8KKBBQAsBJZXU86OABgEtBJRUUs+PAhoEtBBQUkk9PwpoENBCQEkl9fwooEFACwElldTzo4AGAS0ElFRSz48CGgS0EFBSST0/CmgQ0EJASSX1/CigQUALASWV1POjgAYBLQSUVFLPjwIaBLQQUFJJPT8KaBDQQkBJJfX8KKBBQAsBJZXU86OABgEtBJRUUs+PAhoEtBBQUkk9PwpoENBCQEkl9fwooEFACwElldTzo4AGAS0ElFQePT9+/7zaeZ2++/e/3f7LBDQIaCGgpPLg+XG9Cr/9OXr3j68rAb2fgBYCSiqPnR83q5PxTq6n7hgnoEFACwEllYfOj98+rVZ//PX2tt0V9OX87t3yp4C2ENBCQEnlofPj+tTNXUnPV+L3eRXQFgJaCCipPHJ+/P655HFztiPpsHfpP9gG2kJACwEllUfOj7tFzJfu5n5dvrLfPPrFTqQmAloIKKk8cn6sFjvPS7nZx1VAmwhoIaCk8uCAfjne3JVy7EgmAW0ioIWAksoj58d1F9Dd7bsDuhpx419WDZMCZvDYgHbRFNAHEtBCQEnl/QLaLY12rMI3EdBCQEkl0RLoOQENAloIKKkI6BMQ0EJAScVe+CcgoIWAksoj58ftpeNAL317ioAGAS0ElFQ+7EykAwFtIqCFgJLKh50LfyCgTQS0EFBS+cCrMb0JaCMBLQSUVD7yeqAC2khACwEllXe+Iv1urb5eFBXQJgJaCCipvPNnIgnoIwhoIaCk8s6fyimgjyCghYCSSur5UUCDgBYCSiqp50cBDQJaCCippJ4fBTQIaCGgpJJ6fhTQIKCFgJJK6vlRQIOAFgJKKqnnRwENAloIKKmknh8FNAhoIaCkknp+FNAgoIWAkkrq+VFAg4AWAkoqqedHAQ0CWggoqaSeHwU0CGghoKSSen4U0CCghYCSSur5UUCDgBYCSiqp50cBDQJaCCippJ4fBTQIaCGgpJJ6fhTQIKCFgJJK6vlRQIOAFgJKKqnnRwENAloIKKmknh8FNAhoIaCkknp+FNAgoIWAkkrq+VFAg4AWAkoqqedHAQ0CWggoqaSeHwU0CGghoKSSen4U0CCghYCSSur5UUCDgBYCSiqp50cBDQJaCCippJ4fBTQIaHFfQFfLds+k4H2kfhMENAhocd+kWLjbJwXvJfWbIKBBQAuTohDQDFK/CQIaVKMwKQoBzSD1myCgQTUKk6IQ0AxSvwkCGlSjMCkKAc0g9ZsgoEE1CpOiENAMUr8JAhpUozApCgHNIPWbIKBBNQqTohDQDFK/CQIaVKMwKQoBzSD1myCgQTUKk6IQ0AxSvwkCGlSjMCkKAc0g9ZsgoEE1CpOiENAMUr8JAhpUozApCgHNIPWbIKBBNQqTohDQDFK/CQIaVKMwKQoBzSD1myCgQTUKk6IQ0AxSvwkCGlSjMCkKAc0g9ZsgoEE1CpOiENAMUr8JAhpUozApCgHNIPWbIKBBNQqTohDQDFK/CQIaVKMwKQoBzSD1myCgQTUKk6IQ0AxSvwkCGlSjMCkKAc0g9ZsgoEE1CpOiENAMUr8JAhpUozApCgHNIPWbIKBBNQqTohDQDFK/CQIaVKMwKQoBzSD1myCgQTUKk6IQ0AxSvwkCGlSjMCkKAc0g9ZsgoEE1CpOiENAMUr8JAhpUozApCgHNIPWbIKBBNQqTohDQDFK/CQIaVKMwKQoBzSD1myCgQTUKk6IQ0AxSvwkCGlSjMCkKAc0g9ZsgoEE1CpOiENAMUr8JAhpUozApCgHNIPWbIKBBNQqTorgvoKtlu2dSPJSAPgHVKEyK4r5JsXC3T4oHE9AnoBqFSVGYFMWCAvr98/7fg9c775ogoMFQKUyKwqQolhPQ9XGJ+rc/77lrioAGQ6UwKQqTolhMQDdlm8Tvf7v9ruknJ6AHhkphUhQmRbGUgH77tFr98dfb23aXyZeb77rw5AT0wFApTIrCpCiWEtD1KY67XA7W1C/cdeHJCeiBoVKYFIVJUSwkoN8/l9XzzWBv0YW7Lj05AT0wVAqTojApioUEdLdw+dLd3K+w33LXpScnoAeGSmFSFCZFsZCAVsuWP7729xVduOvSkxPQA0OlMCkKk6JYTkC/HG/uKtnb0nnhrktPTkAPDJXCpChMimIhAV13ldzd7lXywl3dU2k/Q+vxp4Ylc/ubMPczfXcmRWFSFLdPigd7bEC7Mp4FdPKu7qm0T5ePfrs+3O1vwtzP9N2ZFIVJUdw+KR7s/QLaLXJevgvgSSVaAgV4LgIK0Cj1XniAzB4Z0O30wZ4X7gJ4UqnPRALILPW58ACZpb4aE0Bmqa8HCpDZO1+RfrfqflzebLkiPUBm7/yZSF1AWz4TCSCzd/5UziqgDZ/KCZBZ6s+FB8hMQAEaCShAIwEFaCSgAI0EFKCRgAI0ElCARgIK0EhAARoJKEAjAQVoJKAAjQQUoJGAAjQSUIBGAgrQSEABGgkoQCMBBWgkoACNBBSgkYACNBJQgEYCCtBIQAEaCShAIwEFaCSgAI0EFKCRgAI0ElCARgIK0EhAARoJKEAjAQVoJKAAjQQUoJGAAjQSUIBGAgrQSEABGgkoQCMBBWgkoACNBBSgkYACNPoVA7pdvbQ+9Ns/vb39+Prbn/c+bvP7346/4NNqtfrS+uc/UHnGg9sn+ylxyXb3Olevx599lhc9on4db22TYrP7DU/3/t/m8HJWf/x1/Oqfzn5gwa89COjdj2wI6LdPx5noMBzrAZlVecaD2yfXpuE6XuhhaD3Nix5Rv463n5oUX+Jnn3dSnIt87h2mwMiEWO5rPxHQux95f0C3p3+Fv3/ezz/b1f2LsB9s2y039G5XP3BxGsZL3B6Gy9O86BH163hrnRT7h2wO/33mSXFu1894IZuYPucTYrmvvRDQux95d0DXZTVmE395074N4WN0z7h/u3NlGq5PCx27RbdnedFj6tfRNilOc8t6/79nnhRnfnwtLyMWzM8mxHJfe0dAqy0z27I2Ut/sHFZIXvazxe7f3GNFN6c1vP2316uRf2DXq9//z9fDuNvNcl/iT55WCXPqnnH/dv0Tx8mzW64Yicpp5Oxf6LO86DH162icFPVveuZJcW676l7F/h+a9diQ2Vvga+/88gHddBtxNt32rupmpQT0n/c39mNrN1sc7MbN6eZZQf/Xfu45DKzvn+PO75+nxlkO3TPu3+6cBstxOk1t2NpP6Wd50ZfEHPMzk2K9/5ElTIrOerBDaDKgC3ztnV89oLHycfjnMd7i4c3zR+5L+WX/39f9qNk3drfs8aX79sg8VAIaM0/LfvwPVpdipBrHabhbet/3YjO1YWt9mJZP86InlVa0TYr9Ss7+ziVMiuJ8Uoxuy1jka6/86gFdn/5d/OOv6t/GqX8mTwE9bTI/zQ2b3Xeqb59ZakDXx+WtiQ1bh39enuhFT9mUVZG2SXHYSvTyVO//dedjZDKgi3vtlV88oKf17v1K+P72cZ6obp4/8rhg2m3M2RxW3M6+XVloQMvrGP8HZ3vc+/o0L3rCtpsXWidF/PP6/JOicnoxh02/h0ZO7U1b3muv/OIBPb77sRUzDms7vM/VzbNHHmeBKGW35av37YGFBrTEYrQacfTKM73ocZvVT0+Kt5gvnn5S1E6T4npAl/faK798QHuz+6bbDVDdHDyyLuUmfmhzW0C7eS79hvSfD+j6uN77RC961Lreldge0P0jn31S9NU7kbYXA7q819755QM6/Pdw9w/q6R2ubtaPrEp5eviNAT3Nc09wKMd9q/DnL6jamfY8L3rEYKdgy6QIh3A89aQYqg9juhzQ5b32zi8e0DjEove2XtqXNAzo8WGHjTy3BPR5Dib+yZ1Ixz1q9Z1P8KLP1a8jvr53Upz+jT2usDzvpDhT/9syHtDlvvbOrx7Q6mzD43nO+12u1c3eIw9zQm8JdP/P6n4r0MtNAX2e09muBTRe5rdPxwNohy+oHibP86LPDYd7w6RYn46y//Lck+JcOZVzv8fgZWzWX+5rL37NgJ586R0yv+6OhK9u1g5zSl3K9ek33RbQ57mgwvWAXjp6vNs3t58YT/Oiz/Rfx1vLpCgHehy+/7yTYkw3eY4HoAwPpF/waz/55QMaO9xfuztiqFQ3a7tR8sffz/bCv+6XWG8K6NNc0utaQA9T4q+p8xe7KXyYGM/yos8MXkfLpIj7yz/FTzspxkVCTy9ucz5kFvzaw68YUICHEFCARgJ6WbcSd/vqR8tj8rvyqpb5oseZFJN+udcuoJcJ6IlqFCbFpF/utQsoQCMBBWgkoACNBBSgkYACNBJQgEYCCtBIQAEaCShAIwEFaCSgAI0EFKCRgAI0ElCARgIK0EhAARoJKEAjAQVoJKAAjQQUoJGAAjQSUIBGAgrQSEABGgkoQCMBBWgkoACNBBSgkYACNBJQgEYCCtBIQAEaCShAIwEFaCSgAI0EFKCRgAI0ElCARgIK0EhAARoJKEAjAQVoJKAAjQQUoJGAAjQSUIBGAgrQSEABGgkoQCMBBWgkoACNBBSgkYACNBJQgEYCCtBIQAEaCShAIwEFaCSgAI0EFKCRgAI0ElCARgIK0EhAARoJKEAjAQVoJKAAjQQUoJGAAjQSUIBGAgrQSEABGgkoQCMBBWgkoACNBBSgkYACNBJQgEYCCtBIQAEaCShAIwEFaCSgAI0EFKCRgAI0ElCARgIK0EhAARoJKEAjAQVoJKAAjQQUoJGAAjQSUIBGAgrQSEABGgkoQCMBBWgkoACNBBSgkYACNBJQgEYCCtBIQAEaCShAIwEFaCSgAI0EFKCRgAI0ElCARgIK0EhAARoJKEAjAQVoJKAAjQQUoJGAAjQSUIBGAgrQSEABGgkoQCMBBWj0/wFHOJQoxmiWU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8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based on rankings tend to have higher attrition rates for middle ranks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Findings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971800"/>
            <a:ext cx="4049138" cy="2349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11" y="2970408"/>
            <a:ext cx="4034989" cy="236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Exclusion of Unnecessary Variables</a:t>
            </a:r>
          </a:p>
          <a:p>
            <a:pPr lvl="1"/>
            <a:r>
              <a:rPr lang="en-US" sz="2000" dirty="0"/>
              <a:t>"Standard Hours", "Over 18“, "Employee Count”, etc.</a:t>
            </a:r>
            <a:endParaRPr lang="en-US" sz="2400" dirty="0"/>
          </a:p>
          <a:p>
            <a:pPr lvl="1"/>
            <a:endParaRPr lang="en-US" dirty="0" smtClean="0"/>
          </a:p>
          <a:p>
            <a:r>
              <a:rPr lang="en-US" dirty="0" smtClean="0"/>
              <a:t>Preliminary Correlation Tests</a:t>
            </a:r>
          </a:p>
          <a:p>
            <a:pPr lvl="1"/>
            <a:endParaRPr lang="en-US" dirty="0"/>
          </a:p>
          <a:p>
            <a:pPr lvl="1"/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52800"/>
            <a:ext cx="3022946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52800"/>
            <a:ext cx="45720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5400" y="5559623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Correlation Tests of Continuous Variables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554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Significance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5261308" cy="3033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85" y="4572000"/>
            <a:ext cx="5261308" cy="18677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21336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t-</a:t>
            </a:r>
            <a:r>
              <a:rPr lang="en-US" dirty="0" smtClean="0"/>
              <a:t>tests for significance of distributions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144869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ANOVA for Analysis of Categorical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9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2203</TotalTime>
  <Words>598</Words>
  <Application>Microsoft Macintosh PowerPoint</Application>
  <PresentationFormat>On-screen Show (4:3)</PresentationFormat>
  <Paragraphs>161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Lucida Sans Unicode</vt:lpstr>
      <vt:lpstr>Verdana</vt:lpstr>
      <vt:lpstr>Wingdings 2</vt:lpstr>
      <vt:lpstr>Wingdings 3</vt:lpstr>
      <vt:lpstr>Arial</vt:lpstr>
      <vt:lpstr>Concourse</vt:lpstr>
      <vt:lpstr>DDS Attrition Analysis </vt:lpstr>
      <vt:lpstr>Introduction</vt:lpstr>
      <vt:lpstr>Cost of Attrition - 2016</vt:lpstr>
      <vt:lpstr>Naïve-Bayes: Variable Exploration</vt:lpstr>
      <vt:lpstr>Naïve-Bayes: Prediction &amp; Validation</vt:lpstr>
      <vt:lpstr>Other Findings</vt:lpstr>
      <vt:lpstr>Other Findings</vt:lpstr>
      <vt:lpstr>Exploratory Data Analysis</vt:lpstr>
      <vt:lpstr>Analysis of Significance</vt:lpstr>
      <vt:lpstr>Preliminary Variable Selection</vt:lpstr>
      <vt:lpstr>Logistic Regression</vt:lpstr>
      <vt:lpstr>Model Selection </vt:lpstr>
      <vt:lpstr>Other Job Role Trends</vt:lpstr>
      <vt:lpstr>Conclusions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Akuma2099</dc:creator>
  <cp:lastModifiedBy>Somes, Karen M.</cp:lastModifiedBy>
  <cp:revision>32</cp:revision>
  <dcterms:created xsi:type="dcterms:W3CDTF">2019-04-12T20:45:45Z</dcterms:created>
  <dcterms:modified xsi:type="dcterms:W3CDTF">2019-04-15T04:06:24Z</dcterms:modified>
</cp:coreProperties>
</file>