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8" r:id="rId4"/>
    <p:sldId id="269" r:id="rId5"/>
    <p:sldId id="262" r:id="rId6"/>
    <p:sldId id="265" r:id="rId7"/>
    <p:sldId id="261" r:id="rId8"/>
    <p:sldId id="267" r:id="rId9"/>
    <p:sldId id="268" r:id="rId10"/>
    <p:sldId id="264" r:id="rId11"/>
    <p:sldId id="263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529A-7B2D-49ED-8568-7A39E44BD3F7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7A9F-5EB6-4D95-A312-7C5835247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is a Data Analytics company that reviews company data to provide</a:t>
            </a:r>
            <a:r>
              <a:rPr lang="en-US" baseline="0" dirty="0" smtClean="0"/>
              <a:t> insights and offer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ACME’s Employee Tenure is estimated</a:t>
            </a:r>
            <a:r>
              <a:rPr lang="en-US" baseline="0" dirty="0" smtClean="0"/>
              <a:t> at </a:t>
            </a:r>
            <a:r>
              <a:rPr lang="en-US" dirty="0" smtClean="0"/>
              <a:t>7 Years</a:t>
            </a:r>
            <a:r>
              <a:rPr lang="en-US" baseline="0" dirty="0" smtClean="0"/>
              <a:t> and Annual Turnover Rate at 16%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>
            <a:noAutofit/>
          </a:bodyPr>
          <a:lstStyle/>
          <a:p>
            <a:r>
              <a:rPr lang="en-US" sz="5400" i="1" u="sng" dirty="0"/>
              <a:t>DDS Attrition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772400" cy="1199704"/>
          </a:xfrm>
        </p:spPr>
        <p:txBody>
          <a:bodyPr/>
          <a:lstStyle/>
          <a:p>
            <a:r>
              <a:rPr lang="en-US" i="1" dirty="0" smtClean="0"/>
              <a:t>Team </a:t>
            </a:r>
            <a:r>
              <a:rPr lang="en-US" i="1" dirty="0" err="1" smtClean="0"/>
              <a:t>DataTex</a:t>
            </a:r>
            <a:endParaRPr lang="en-US" i="1" dirty="0"/>
          </a:p>
        </p:txBody>
      </p:sp>
      <p:pic>
        <p:nvPicPr>
          <p:cNvPr id="1026" name="Picture 2" descr="Image result for acme Co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57512"/>
            <a:ext cx="3158863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Regression for Binary Outputs</a:t>
            </a:r>
          </a:p>
          <a:p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dditive </a:t>
            </a:r>
            <a:r>
              <a:rPr lang="en-US" dirty="0"/>
              <a:t>relationship between the predictors and the natural log odds of </a:t>
            </a:r>
            <a:r>
              <a:rPr lang="en-US" dirty="0" smtClean="0"/>
              <a:t>response.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Normality, Equal Variance, Independence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53187"/>
            <a:ext cx="3124200" cy="17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3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Foreword Selection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egins </a:t>
            </a:r>
            <a:r>
              <a:rPr lang="en-US" dirty="0"/>
              <a:t>with an empty model </a:t>
            </a:r>
            <a:endParaRPr lang="en-US" dirty="0"/>
          </a:p>
          <a:p>
            <a:pPr lvl="1"/>
            <a:r>
              <a:rPr lang="en-US" dirty="0" smtClean="0"/>
              <a:t>Adds </a:t>
            </a:r>
            <a:r>
              <a:rPr lang="en-US" dirty="0"/>
              <a:t>in variables one by one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Backward Selection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egins with all variables then</a:t>
            </a:r>
          </a:p>
          <a:p>
            <a:pPr lvl="1"/>
            <a:r>
              <a:rPr lang="en-US" dirty="0"/>
              <a:t>each one is deleted one at </a:t>
            </a:r>
            <a:r>
              <a:rPr lang="en-US" dirty="0" smtClean="0"/>
              <a:t>a 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 Variables</a:t>
            </a:r>
          </a:p>
          <a:p>
            <a:pPr lvl="1"/>
            <a:r>
              <a:rPr lang="en-US" dirty="0" smtClean="0"/>
              <a:t>Marital Status</a:t>
            </a:r>
          </a:p>
          <a:p>
            <a:pPr lvl="1"/>
            <a:r>
              <a:rPr lang="en-US" dirty="0" smtClean="0"/>
              <a:t>Overtime</a:t>
            </a:r>
          </a:p>
          <a:p>
            <a:pPr lvl="1"/>
            <a:r>
              <a:rPr lang="en-US" dirty="0" smtClean="0"/>
              <a:t>Total Working Years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	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485663" cy="162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us 4"/>
          <p:cNvSpPr/>
          <p:nvPr/>
        </p:nvSpPr>
        <p:spPr>
          <a:xfrm>
            <a:off x="7804638" y="2033721"/>
            <a:ext cx="304800" cy="3048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Minus 5"/>
          <p:cNvSpPr/>
          <p:nvPr/>
        </p:nvSpPr>
        <p:spPr>
          <a:xfrm>
            <a:off x="6477000" y="2423746"/>
            <a:ext cx="381000" cy="152400"/>
          </a:xfrm>
          <a:prstGeom prst="mathMin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514516"/>
            <a:ext cx="2844800" cy="13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Older employees tend to be promoted less often</a:t>
            </a:r>
          </a:p>
          <a:p>
            <a:endParaRPr lang="en-US" sz="2000" dirty="0"/>
          </a:p>
          <a:p>
            <a:r>
              <a:rPr lang="en-US" sz="2000" dirty="0"/>
              <a:t>Sales Representatives tend to be the </a:t>
            </a:r>
            <a:r>
              <a:rPr lang="en-US" sz="2000" dirty="0" smtClean="0"/>
              <a:t>youngest</a:t>
            </a:r>
          </a:p>
          <a:p>
            <a:endParaRPr lang="en-US" sz="2000" dirty="0"/>
          </a:p>
          <a:p>
            <a:r>
              <a:rPr lang="en-US" sz="2000" dirty="0"/>
              <a:t>M</a:t>
            </a:r>
            <a:r>
              <a:rPr lang="en-US" sz="2000" dirty="0" smtClean="0"/>
              <a:t>anagers </a:t>
            </a:r>
            <a:r>
              <a:rPr lang="en-US" sz="2000" dirty="0"/>
              <a:t>and </a:t>
            </a:r>
            <a:r>
              <a:rPr lang="en-US" sz="2000" dirty="0" smtClean="0"/>
              <a:t>Directors </a:t>
            </a:r>
            <a:r>
              <a:rPr lang="en-US" sz="2000" dirty="0"/>
              <a:t>tend to be </a:t>
            </a:r>
            <a:r>
              <a:rPr lang="en-US" sz="2000" dirty="0" smtClean="0"/>
              <a:t>older</a:t>
            </a:r>
          </a:p>
          <a:p>
            <a:endParaRPr lang="en-US" sz="2000" dirty="0"/>
          </a:p>
          <a:p>
            <a:r>
              <a:rPr lang="en-US" sz="2000" dirty="0"/>
              <a:t>Healthcare </a:t>
            </a:r>
            <a:r>
              <a:rPr lang="en-US" sz="2000" dirty="0" smtClean="0"/>
              <a:t>Representatives </a:t>
            </a:r>
            <a:r>
              <a:rPr lang="en-US" sz="2000" dirty="0"/>
              <a:t>tend to be older than </a:t>
            </a:r>
            <a:r>
              <a:rPr lang="en-US" sz="2000" dirty="0" smtClean="0"/>
              <a:t>Manufacturing </a:t>
            </a:r>
            <a:r>
              <a:rPr lang="en-US" sz="2000" dirty="0"/>
              <a:t>D</a:t>
            </a:r>
            <a:r>
              <a:rPr lang="en-US" sz="2000" dirty="0" smtClean="0"/>
              <a:t>irectors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Job Role Trends</a:t>
            </a:r>
            <a:endParaRPr lang="en-US" dirty="0"/>
          </a:p>
        </p:txBody>
      </p:sp>
      <p:sp>
        <p:nvSpPr>
          <p:cNvPr id="4" name="AutoShape 2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2618" t="30418" r="37218" b="23099"/>
          <a:stretch/>
        </p:blipFill>
        <p:spPr bwMode="auto">
          <a:xfrm>
            <a:off x="5105400" y="3657600"/>
            <a:ext cx="4038600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utoShape 6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22886" t="40700" r="37084" b="12603"/>
          <a:stretch/>
        </p:blipFill>
        <p:spPr bwMode="auto">
          <a:xfrm>
            <a:off x="5181600" y="1142999"/>
            <a:ext cx="2788920" cy="2514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740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Factors that Contribute to Turnover: Overtime, Marital Status, and Total Working Years</a:t>
            </a:r>
          </a:p>
          <a:p>
            <a:r>
              <a:rPr lang="en-US" dirty="0"/>
              <a:t>External/personal factors contribute as well as internal/job function factors</a:t>
            </a:r>
          </a:p>
          <a:p>
            <a:r>
              <a:rPr lang="en-US" dirty="0"/>
              <a:t>Variables that are correlated with entry level positions/age (work experience, perk eligibility, marital status)	lead to higher </a:t>
            </a:r>
            <a:r>
              <a:rPr lang="en-US" dirty="0" smtClean="0"/>
              <a:t>attrition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01050" cy="4525963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 err="1" smtClean="0"/>
              <a:t>DDSAnalytics</a:t>
            </a:r>
            <a:r>
              <a:rPr lang="en-US" sz="2600" dirty="0" smtClean="0"/>
              <a:t>: Using Data to Solve Problems</a:t>
            </a:r>
          </a:p>
          <a:p>
            <a:endParaRPr lang="en-US" sz="2600" dirty="0"/>
          </a:p>
          <a:p>
            <a:r>
              <a:rPr lang="en-US" sz="2600" dirty="0" smtClean="0"/>
              <a:t>Solutions </a:t>
            </a:r>
            <a:r>
              <a:rPr lang="en-US" sz="2600" dirty="0"/>
              <a:t>for Fortune 1000 </a:t>
            </a:r>
            <a:r>
              <a:rPr lang="en-US" sz="2600" dirty="0" smtClean="0"/>
              <a:t>Companies</a:t>
            </a:r>
          </a:p>
          <a:p>
            <a:endParaRPr lang="en-US" sz="800" dirty="0" smtClean="0"/>
          </a:p>
          <a:p>
            <a:pPr lvl="1"/>
            <a:r>
              <a:rPr lang="en-US" sz="2400" b="1" dirty="0"/>
              <a:t>W</a:t>
            </a:r>
            <a:r>
              <a:rPr lang="en-US" sz="2400" dirty="0" smtClean="0"/>
              <a:t>orkforce Planning </a:t>
            </a:r>
          </a:p>
          <a:p>
            <a:pPr lvl="1"/>
            <a:r>
              <a:rPr lang="en-US" sz="2400" b="1" dirty="0"/>
              <a:t>E</a:t>
            </a:r>
            <a:r>
              <a:rPr lang="en-US" sz="2400" dirty="0" smtClean="0"/>
              <a:t>mployee </a:t>
            </a:r>
            <a:r>
              <a:rPr lang="en-US" sz="2400" dirty="0"/>
              <a:t>T</a:t>
            </a:r>
            <a:r>
              <a:rPr lang="en-US" sz="2400" dirty="0" smtClean="0"/>
              <a:t>raining </a:t>
            </a:r>
            <a:r>
              <a:rPr lang="en-US" sz="2400" dirty="0"/>
              <a:t>P</a:t>
            </a:r>
            <a:r>
              <a:rPr lang="en-US" sz="2400" dirty="0" smtClean="0"/>
              <a:t>rogram</a:t>
            </a:r>
          </a:p>
          <a:p>
            <a:pPr lvl="1"/>
            <a:r>
              <a:rPr lang="en-US" sz="2400" b="1" dirty="0" smtClean="0"/>
              <a:t>I</a:t>
            </a:r>
            <a:r>
              <a:rPr lang="en-US" sz="2400" dirty="0" smtClean="0"/>
              <a:t>dentifying High-Potential Employees</a:t>
            </a:r>
          </a:p>
          <a:p>
            <a:pPr lvl="1"/>
            <a:r>
              <a:rPr lang="en-US" sz="2400" b="1" dirty="0" smtClean="0"/>
              <a:t>R</a:t>
            </a:r>
            <a:r>
              <a:rPr lang="en-US" sz="2400" dirty="0" smtClean="0"/>
              <a:t>educing Turnover</a:t>
            </a:r>
          </a:p>
          <a:p>
            <a:pPr lvl="1"/>
            <a:r>
              <a:rPr lang="en-US" sz="2400" b="1" dirty="0" smtClean="0"/>
              <a:t>D</a:t>
            </a:r>
            <a:r>
              <a:rPr lang="en-US" sz="2400" dirty="0" smtClean="0"/>
              <a:t>ata Interpretation</a:t>
            </a:r>
          </a:p>
          <a:p>
            <a:pPr lvl="1"/>
            <a:endParaRPr lang="en-US" sz="2400" dirty="0" smtClean="0"/>
          </a:p>
          <a:p>
            <a:pPr lvl="1"/>
            <a:endParaRPr lang="en-US" sz="5000" dirty="0" smtClean="0"/>
          </a:p>
          <a:p>
            <a:pPr marL="109728" indent="0">
              <a:buNone/>
            </a:pPr>
            <a:endParaRPr lang="en-US" sz="2600" dirty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8" y="4876800"/>
            <a:ext cx="226182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Per Hire $4,129</a:t>
            </a:r>
          </a:p>
          <a:p>
            <a:endParaRPr lang="en-US" dirty="0" smtClean="0"/>
          </a:p>
          <a:p>
            <a:r>
              <a:rPr lang="en-US" dirty="0" smtClean="0"/>
              <a:t>Time to Fill 42 days</a:t>
            </a:r>
          </a:p>
          <a:p>
            <a:endParaRPr lang="en-US" dirty="0" smtClean="0"/>
          </a:p>
          <a:p>
            <a:r>
              <a:rPr lang="en-US" dirty="0" smtClean="0"/>
              <a:t>Employee Tenure 8 Years</a:t>
            </a:r>
          </a:p>
          <a:p>
            <a:endParaRPr lang="en-US" dirty="0" smtClean="0"/>
          </a:p>
          <a:p>
            <a:r>
              <a:rPr lang="en-US" dirty="0" smtClean="0"/>
              <a:t>Annual Turnover Rate 19%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Attrition - 2016</a:t>
            </a:r>
          </a:p>
        </p:txBody>
      </p:sp>
      <p:pic>
        <p:nvPicPr>
          <p:cNvPr id="4" name="Picture 2" descr="Image result for Human Resource Managementâs 2016 Human Capital Benchmarking Repo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3708"/>
          <a:stretch/>
        </p:blipFill>
        <p:spPr bwMode="auto">
          <a:xfrm>
            <a:off x="6781800" y="4953000"/>
            <a:ext cx="1666180" cy="1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99099"/>
            <a:ext cx="2708003" cy="3149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42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Probabilistic Machine Learning Algorithm</a:t>
            </a:r>
          </a:p>
          <a:p>
            <a:endParaRPr lang="en-US" sz="2400" dirty="0" smtClean="0"/>
          </a:p>
          <a:p>
            <a:r>
              <a:rPr lang="en-US" sz="2400" dirty="0" smtClean="0"/>
              <a:t>Assumes </a:t>
            </a:r>
            <a:r>
              <a:rPr lang="en-US" sz="2400" dirty="0"/>
              <a:t>features </a:t>
            </a:r>
            <a:r>
              <a:rPr lang="en-US" sz="2400" dirty="0" smtClean="0"/>
              <a:t>are independent of each other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Naïve-Bayes: </a:t>
            </a:r>
            <a:r>
              <a:rPr lang="en-US" sz="4000" dirty="0" smtClean="0"/>
              <a:t>Variable Exploration</a:t>
            </a: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61248"/>
              </p:ext>
            </p:extLst>
          </p:nvPr>
        </p:nvGraphicFramePr>
        <p:xfrm>
          <a:off x="3048000" y="3048000"/>
          <a:ext cx="3644900" cy="254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400"/>
                <a:gridCol w="825500"/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P(Y|X)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BusinessTravel - Travel Rarely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Department - Research &amp; Develoment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DistanceFromHome - Under 10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Education - Bachelor Below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Gender - Male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JobInvolvement - High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MonthlyIncome - Under 5,000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MaritalStatus - Single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NumCompaniesWorked - Less_than_5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YearsWithCurrManager - Five_or_Less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PercentSalaryHike - Less_than_15%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YearsInCurrentRole - Five_or_Less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0.77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3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2217" t="40270" r="37620" b="15389"/>
          <a:stretch/>
        </p:blipFill>
        <p:spPr bwMode="auto">
          <a:xfrm>
            <a:off x="914400" y="1295400"/>
            <a:ext cx="7848600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8977" y="5181600"/>
            <a:ext cx="3581400" cy="1752600"/>
          </a:xfrm>
        </p:spPr>
        <p:txBody>
          <a:bodyPr>
            <a:normAutofit/>
          </a:bodyPr>
          <a:lstStyle/>
          <a:p>
            <a:pPr marL="914400" lvl="3" indent="-800100" algn="ctr">
              <a:buNone/>
            </a:pPr>
            <a:r>
              <a:rPr lang="en-US" sz="2400" u="sng" dirty="0" smtClean="0"/>
              <a:t>Models Statistics</a:t>
            </a:r>
            <a:endParaRPr lang="en-US" sz="2400" u="sng" dirty="0" smtClean="0"/>
          </a:p>
          <a:p>
            <a:pPr marL="109728" indent="0">
              <a:buNone/>
            </a:pPr>
            <a:r>
              <a:rPr lang="en-US" sz="2400" dirty="0" smtClean="0"/>
              <a:t>    Accuracy: 74%</a:t>
            </a:r>
          </a:p>
          <a:p>
            <a:pPr marL="109728" indent="0">
              <a:buNone/>
            </a:pPr>
            <a:r>
              <a:rPr lang="en-US" sz="2400" dirty="0" smtClean="0"/>
              <a:t>    Recall: 53%</a:t>
            </a:r>
          </a:p>
          <a:p>
            <a:pPr marL="109728" indent="0">
              <a:buNone/>
            </a:pPr>
            <a:r>
              <a:rPr lang="en-US" sz="2400" dirty="0" smtClean="0"/>
              <a:t>    Precision: 70%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Naïve-Bayes: </a:t>
            </a:r>
            <a:r>
              <a:rPr lang="en-US" sz="3900" dirty="0" smtClean="0"/>
              <a:t>Prediction &amp; Validation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35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2217" t="18850" r="39494" b="40237"/>
          <a:stretch/>
        </p:blipFill>
        <p:spPr bwMode="auto">
          <a:xfrm>
            <a:off x="4648200" y="4343400"/>
            <a:ext cx="4267200" cy="236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8"/>
            <a:ext cx="8422005" cy="4525963"/>
          </a:xfrm>
        </p:spPr>
        <p:txBody>
          <a:bodyPr/>
          <a:lstStyle/>
          <a:p>
            <a:r>
              <a:rPr lang="en-US" sz="2000" dirty="0" smtClean="0"/>
              <a:t>Men have </a:t>
            </a:r>
            <a:r>
              <a:rPr lang="en-US" sz="2000" dirty="0"/>
              <a:t>a higher attrition rate than women (63% </a:t>
            </a:r>
            <a:r>
              <a:rPr lang="en-US" sz="2000" dirty="0" smtClean="0"/>
              <a:t>vs. </a:t>
            </a:r>
            <a:r>
              <a:rPr lang="en-US" sz="2000" dirty="0"/>
              <a:t>37</a:t>
            </a:r>
            <a:r>
              <a:rPr lang="en-US" sz="2000" dirty="0" smtClean="0"/>
              <a:t>%)</a:t>
            </a:r>
          </a:p>
          <a:p>
            <a:endParaRPr lang="en-US" sz="800" dirty="0"/>
          </a:p>
          <a:p>
            <a:r>
              <a:rPr lang="en-US" sz="2000" dirty="0"/>
              <a:t>Singles have a higher attrition rate at 51% than married (35%) or divorced individuals (14</a:t>
            </a:r>
            <a:r>
              <a:rPr lang="en-US" sz="2000" dirty="0" smtClean="0"/>
              <a:t>%)</a:t>
            </a:r>
          </a:p>
          <a:p>
            <a:endParaRPr lang="en-US" sz="800" dirty="0"/>
          </a:p>
          <a:p>
            <a:r>
              <a:rPr lang="en-US" sz="2000" dirty="0" smtClean="0"/>
              <a:t>Employees with no stock options have a higher attrition rate 65% than those with.</a:t>
            </a:r>
          </a:p>
          <a:p>
            <a:endParaRPr lang="en-US" sz="800" dirty="0" smtClean="0"/>
          </a:p>
          <a:p>
            <a:r>
              <a:rPr lang="en-US" sz="2000" dirty="0" smtClean="0"/>
              <a:t>Those with less then 10 years of work experience have greater attrition rates than those with more.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  <p:sp>
        <p:nvSpPr>
          <p:cNvPr id="5" name="AutoShape 2" descr="data:image/png;base64,iVBORw0KGgoAAAANSUhEUgAABUAAAAPACAMAAADDuCPrAAAAh1BMVEUAAAAAADoAAGYAOjoAOmYAOpAAZpAAZrY6AAA6OgA6Ojo6ZmY6ZrY6kNtmAABmAGZmOgBmOpBmZgBmZjpmZmZmkJBmtv+QOgCQkDqQtpCQ27aQ29uQ2/+2ZgC2Zjq2tma2/7a2/9u2///bkDrbtmbb/9vb////AAD/tmb/25D//7b//9v///9qwZE2AAAACXBIWXMAAB2HAAAdhwGP5fFlAAAgAElEQVR4nO3dfWPaWJvYYWbaqbPbdfqy26TbDt32oc+UJP7+n6/ADUdHQuLlBFs3ynX9MYONsUHo/KJ3Vm8ANFnN/QQAnpW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C7Sj6+rnZfTl+v9V6vf/3b8crP/6o+/bvxdoz/9/fPum7/9+bPPsHuK5Vm+TD5kXvHsVqsvwzu2r1NfdIaT6/RjPz0ZmZmALtOmLuYxVmWgru8K1fsE9O3bp9UgKv3KJ3N4wSNTYvcyXse/OHt0ea3djwnosxPQZdrWdYpWrXqj9nxJaso7BTR+b/eLj5W/+Wl9sO2xn/0XfXjSr2Nf9NWTq/4xAX12ArpMvUhujmP/uNB56Onto/a9Ajoo5nZs+S6N45NdDRK5rr+xHt7bqSdX/WMC+uwEdJl6G0FPm++Oq8fb+1aV79tieodYMD4+kSh+2pbEPzr/MJwUtwa0duOP8RQEdKGq7JXNd/Ui0O37at4toMewv3Z/JW9XYiL832HkBfRXJ6ALVS1mnjaBHodtLJzePoLfL6BR9sOTjJtZV+BP0yyeZTXpBPRXJ6ALVW3oPBTwX8pi52C723HrXrVKv4kRfvxfHdB12U5Z/ZLt8edGGhjpfj3eOF/oje2eL6ffXC/bHReb+6E5bcx97X2je6pv3b8WI5so1r3nV28lvvCg/tTs/YqyX2n/e3pfnD2xMrkGPzbcBnr+ZlyYuiQgoAtVLWfuR/1v/+PzaWAeYnAaot3SaTeOY9SvT6O8C2i13/wsoGU7QVe3atPBREBLN0tphw+tH7VZdV5Hn2r9cs5r2N951i2iX3xQ9Xd2L7x3cMP1gJYndltAx96MyalLCgK6VGVL52Hw/fHX+jQsN1WW6ib1q/SPJSgloPWBmsOA/sdPZ7+miuBv/zoR0EjGH3//2o9XnbSy1DX2XAdPtfe4sxj2t12UNenLD+o/Ml7T8YVcDWj3xG4K6OibMTV1yUFAl2p7is82xnxZza22wW1Xq5FBO1jSOwX0fKd5FdDzBlUH/hyN7beKv/Uvp6C8db98+Lh+545/pP9Uh39y+AfLJKlfwLUHlb99eLXrahpcDWg3DW8J6PibMTF1SUJAl6oM+k0M1tNadATjEKtqO2OM02qb6ap84xjQ/nFG5wHdf3GM3Jfu2/vhfurhWJqqfHV3r8tv6W516aqfSP+pdmvl8WuHB0XVmz37y9UXHtT74eOrKqmf3Ik0mIY3HAc68WZMTF2SENClOtXikIXTWuRpNTcWY+o9N9XK6aYftKjH3/t1OQtoLNh1fflRrZWPnPdelAXLbsmqrk3Z3lB9Mx7y5fypbrq+7P/keQq7A7i6f0auPqi37t9bh78e0NMP3hDQiTdjfOqShYAu1nGgHjeBHvcl/Vmtx/YPyun2jwzOsTx8+e//c3/wngX0S/ftasvi8efji/FDT0/Lal0XttUPn7L/dsjYS/VHqoD2t5JeOMK1+8eju3X1Qf3zYut1+KsB7e/yvxjQqTdjfOqShYAu1nG983QczPkhP/0zkrrFrE0/aNXaaJeZYUDr87y71dD+1UzGI3Vcda0O0KkLc3jkYKnwLKD9s0EvRGaw3Ply04P6xz/1lwKvBHTs35uJgE69GeNTlywEdLGOC1llFTU2glabQAdHyJf12001Zt/ONueFYUCPQ38w8Msvv3Ty07b/m0f2PvXXWtfV9/pPtffI0Z0tp25WXb7+oN6CX38d/nJARyfXRECn3ozxqUsWArpYMTj/59dVvY/k9//drRPXxzPVX276Kal3KL/0f/lZQLs69IMw+FM9veNS30YD+lr/mjqqg6fa31M/sjnztEWgzvvVB/UL31uHvxzQ8c26FwI68maMT12yENDFihD9t08lFYeNoP/afX0xoN3CUO/wxNOy4DCgpx9/x4AODugZW4gePHYkhsfn1yvRtQetV+deBy93+MXgif1kQM+mLlkI6HJtBsP9MBb/sfv64ir8WUBfeqcx3hnQS6vw4wE9y8QpY6cDqkYD+tbv7PmZj7GDqto1df1Bg6NSez/04IBOrcILaFoCulzDawB366pfuvsH+y3KDpZhQHvduiGgN+9EOgvoeCaq9ejLAS2/YTW2STO2Y/zb2NOZetDZoezVJH1cQKfeDAHNTUCXqyw69fZBdCP54mFMg4Duv6y3610N6M2HMZ0HdLSKVTsuBPTbp96J6iPr8N05ll9ufNDYGvzpqTwuoBcPYxLQtAR0uUowe/uMh+Nx4kD6kYDWY/xqQG89kH4koPWVRbYj1+CrDhHqPdXeDvKz3/pW/1D3qKsPGhw6378u0uMCevFAegFNS0AX7BTM3nJNVYPjOv3oqZwjAa0XQa8G9MZTOd/GqtV9PGc5D6f6/I+zw5j6u6rqkwTGrv42nCjXHnR++k+Vut524fqLawEdnpE/+WYIaG4CumDVedQHp5KNHSNf3TEZ0GpT5vWA3nYxkbexgA6uG9JtmK29nj/Vs909Y2c9Tk2UiQfVS9K939D9/dNX9RcXAlr/2Oj3e89DQHMT0AU7hmiwa6LeyDd9ObuxgFab5q4HtC7T7/91/9+bAzrYb/M6+G2rf/dpNb61YVDe0dScbU+4/KCRzbfVgmp57OvgiwsBrX/sxsvZCWhaArpgZ60YnKH9duGCyqMBjV84dkX6sSFe7cS65zCm3kNXgx1Rh290RyFdPA504qobm+GdFx909tOnF1ldI+r02qovLgS0/rEbL6gsoGkJ6JJVI/1gOwjq3sRHeowGtNsgeEtAq0vq3RvQktB6l3i36jxxtGn1mkevqjT99yYfNLIG35+MEb3ewmV1DcDeqxmEcniZu+7PnX2kh4CmJaB8ACOfZRJQ3sVuWapashJQlklAeRe9y7sP11RhIQSU93F2fKUP82F5BJT3MTyY0xo8CySgvJPBgeFjZwXBkxNQ3kvvcPiLHzoET0pAeT+9E3VgeQQUoJGAAjQSUIBGAgrQSEABGgkoQCMBBWgkoACNBBSgkYACNBJQgEYCCtBIQAEaCShAIwEFaCSgAI0EFKCRgAI0ElCARgIK0EhAARoJKEAjAQVoJKAAjQQUoJGAAjQSUIBGAgrQSEABGgkoQCMBBWgkoACNBBSgkYACNBJQgEYCCtBIQAEaCShAIwEFaCSgAI0EFKCRgAI0ElCARgIK0EhAARoJKEAjAQVoJKAAjQQUoJGAAjQSUIBGAgrQSEABGgkoQCMBBWi0lICulm3uyQuMWcbQnLtv727uCQyMWcbQXK3+35IJKOS0jKEpoMAMljE0BRSYwTKGpoACM1jG0BRQYAbLGJoCCsxgGUNTQIEZLGNoCigwg2UMTQEFZrCMoSmgwAyWMTQFFJjBMoamgAIzWMbQFFBgBssYmgIKzGAZQ1NAgRksY2gKKDCDZQxNAQVmsIyhKaDADJYxNAUUmMEyhqaAAjNYxtAUUGAGyxiaAgrMYBlDU0CBGSxjaAooMINlDE0BBWawjKEpoMAMljE0BRSYwTKGpoACM1jG0BRQYAbLGJoCCsxgGUNTQIEZLGNoCigwg2UMTQEFZrCMoSmgwAyWMTQFFJjBMoamgAIzWMbQFFBgBssYmgIKzGAZQ1NAgRksY2gKKDCDZQxNAQVmsIyhKaDADJYxNAUUmMEyhqaAAjNYxtAUUGAGyxiaAgrMYBlDU0CBGSxjaAooMINlDE0BBWawjKEpoMAMHj00v39e7byO3rfd37X68uC/uCegwAwePDTXq/Dbn2d3fft0vO/3vz32b74JKDCLxw7NzWo1VcnSz9Xqj78e+kffBBSYxUOH5j6S+zru19Vf+nftV+0P4dxMruH/BAEFZvDQobk+dXNX0sFK/KYseG7fYRFUQIEZPHJo7pYyT2vum8Fi5o+vpajVzYcRUGAGjxyau+XOl+5mbzGzuus9CCgwg0cOzWqxc7eY2duNtH2HDZ8VAQVm8OCAng7yHK6nH+7afdNxoC0EFHJ65NBcV3Vc9wO6/3Jz5TjQ1blb/7KAAjN4bEC7aJ4H9J+njxE9PpX2ggooMIP3C2i9rh4r74fdSiPHiE4/OQE9EFDI6WOWQA8BPe5FOj9GdPrJCeiBgEJOH7YK3x3WtL55R5KABgGFnD5oL/y6Oozp9kOaBDQIKOT0yKG5nT4OdCOgP0FAIacPOhNpW+05EtB7CSjk9EHnwu+CWpZIbQO9l4BCTh91NaZyV6+l156cgB4IKOT0UdcDPd11uO/W0+IFNAgo5PTOV6TfrdUfF0W7u26/HKiABgGFnN75M5G6gB4/Uu6uT/QQ0CCgkNM7fypnFdBjXe/5SDkBDQIKOaUemgIaBBRySj00BTQIKOSUemgKaBBQyCn10BTQIKCQU+qhKaBBQCGn1ENTQIOAQk6ph6aABgGFnFIPTQENAgo5pR6aAhoEFHJKPTQFNAgo5JR6aApoEFDIKfXQFNAgoJBT6qEpoEFAIafUQ1NAg4BCTqmHpoAGAYWcUg9NAQ0CCjmlHpoCGgQUcko9NAU0CCjklHpoCmgQUMgp9dAU0CCgkFPqoSmgQUAhp9RDU0CDgEJOqYemgAYBhZxSD00BDQIKOaUemgIaBBRySj00BTQIKOSUemgKaBBQyCn10BTQIKCQU+qhKaBBQCGn1ENTQIOAQk6ph6aABgGFnFIPTQENAgo5pR6aAhoEFHJKPTQFNAgo5JR6aApoEFDIKfXQFNAgoJBT6qEpoEFAIafUQ1NAg4BCTqmHpoAGAYWcUg9NAQ0CCjmlHpoCGgQUcko9NAU0CCjklHpoCmgQUMgp9dAU0CCgkFPqoSmgQUAhp9RDU0CDgEJOqYemgAYBhZxSD00BDQIKOaUemgIaBBRySj00BTQIKOSUemgKaBBQyCn10BTQIKCQU+qhKaBBQCGn1ENTQIOAQk6ph6aABgGFnFIPTQENAgo5pR6aAhoEFHJKPTQFNAgo5JR6aApoEFDIKfXQFNAgoJBT6qEpoEFAIafUQ1NAg4BCTqmHpoAGAYWcUg9NAQ0CCjmlHpoCGgQUcko9NAU0CCjklHpoCmgQUMjp0UPz++fVzuv5HT++roovN/4yAQ0CCjk9eGiuj4n87c/hPVFWAW0hoJDTY4fmpjTy978N7tquBLSVgEJODx2a3z6tVn/8FbF8Gdy3ub2bhYAGAYWcHjo016du7ko6XIlfny+UXiWgQUAhp0cOze+fSyQ3wx1JP74elk3vI6BBQCGnRw7N3XLnS3ez38tdXIcr9dcJaBBQyOmRQ7Na7NwtcPbX2Ler1ZfDjvjz/fMXnpyAHggo5PTggJ72E+0C2i/lZvXbPxz3wd++Ki+gQUAhp0cOzXW1o309COi6OoppoqCrETf+ZQEFZvDYgHbRHAR0fx5SfGM7fqLSm4BOE1DI6f0C2jvs8/vnct+3Tzcf0CSgQUAhpw9aAu3/2K2H1AtoEFDIaYaAnh0jOklAg4BCTh+1F76yFdA7CSjk9Mihub1wHOj4j10hoEFAIaePOhOpcvtlRQQ0CCjk9EHnwvdPUrr1bCQBDQIKOX3Q1ZiqY5e255e6m3xyAnogoJDTB10PdH8gfRR0c8fp8AIaBBRyeucr0pcD6PdtPblxF5KAnggo5PTOn4nUnYHUFfT2C9MLaBBQyOmdP5WzOoXz+KlI91wVVECDgEJOqYemgAYBhZxSD00BDQIKOZ0Pze//5e7PLnovAhoEFHIaCejn+zZUviMBDQIKOY0H9J5jjd6RgAYBhZzGhubm7uON3omABgGFnCaG5rp3OPxcBDQIKOQ0OTT3J1/e9xmajyegQUAhp0tD87g1dL5dSgIaBBRyujI0j8uhN1/+47EENAgo5HRxaHbXBplnKVRAg4BCTtNDc1P2Ix0WQ+c4rElAg4BCThNDc3AkU3Wt+Y8koEFAIadLx4FWC51rAZ2RgEJOk2ci9Q5f2q3Ez3E4k4AGAYWcxgM60173IQENAgo5jQV09lM4TwQ0CCjklHpoCmgQUMhpbAm0twK/nvFkTgENAgo53RDQ+a4oIqBBQCGnawGd6QjQIKBBQCGn3tCsTt2sWIWfm4BCTr2hebr8Ut9816YX0CCgkFN/aG5T9VNAjwQUcrq6E2lOAhoEFHIS0CcgoJBT6qEpoEFAIafUQ1NAg4BCTvXQ3O+E/3K+K95xoHMTUMhJQJ+AgEJOAvoEBBRySj00BTQIKOSUemgKaBBQyCn10BTQIKCQU+qhKaBBQCGn4U6kEXYizU1AIScBfQICCjkJ6BMQUMgp9dAU0CCgkFPqoSmgQUAhp9RDU0CDgEJOqYemgAYBhZycC/8EBBRyEtAnIKCQk4A+AQGFnFIPTQENAgo5pR6aAhoEFHJKPTQFNAgo5JR6aApoEFDIaWJofvs08/6jAwENAgo5jQ7NbbcL/rc/P/oZVQQ0CCjkNDY0N72jmL58+HMqBDQIKOQ0MjT3q+/Hdffq5hwENAgo5DQyNNf1UuduafTlA59On4AGAYWczofmj6+9ZK5Xf/z1cU+nT0CDgEJO50Pz++feZs+tUzlnJ6CQk4A+AQGFnEa3gb5MfvWxBDQIKOQ0vhf+tXyxnfNIUAENAgo5jQ3NbTl+frc6P+eR9AIaBBRy8rHGT0BAIScBfQICCjkJ6BMQUMgp9dAU0CCgkFPqoSmgQUAhp9RDU0CDgEJO14fm9/9kG+jMBBRyunZB5Xt3IsWOqNfJ+799uuMCowIaBBRyGhua6/a98KeHTh1+Hx89f/OTE9ADAYWcJi6o3HhJ+s216q7v+n0CGgQUchq/oPLLvoUvb4OLK1+1T+/+6qH7TQCjlyDZ3hdkAQ0CCjmNXlA5InhYiNzcswa/PnVzV9KxlfjYQCqg9xJQyGn0eqD7fUDfPh0SuMvpzcHbPfJU283YjqTd7/r9vwvo/QQUcpq8oPLpusqb268HulvufOlunn8SyK6qXzYCej8BhZwmA7pbXDwsQ377dPNnIlWLnfuFzeGq/+E6owLaQEAhp+mP9Dheiv7bp5s3glZx3AV0uBE0tq0KaAMBhZxGdyIdliM3sRJ+x2ci1bvs12cBje9cCOjYlaBu/MsCCsxgZGged7wfP8xjc/vHGtfRPAvoNtbvBbSBgEJO4wfS7+MX+4G2E0d0jukHtB/K758jxFbhGwgo5DR1Kudrd1rmzcG7tAS6Pm4JENAGAgo5jQ3NH18PlTteoP72TzW+ENDSTQFtIKCQ0/jQ3Eb91hcvrHRmei98d4SogDYQUMjpkUNzO3kc6Gawb+jGKgtoEFDI6ZFDc/pMJAH9KQIKOT1yaE6fCy+gP0VAIaeJoXm8Juidn2h87WpMb7aBNhFQyOnaR3pMXVp+1NXrgQpoEwGFnMaGZn+F+44LKp9fkX63Vt9PsIA2EFDIaeIjPY79q27eZviZSAL6CAIKOY1/pEfXuM09R9K/nX0qp4A+goBCTqNXY6qTub79YiIPJ6BBQCGn6euBHt1xObuHE9AgoJCTgD4BAYWcRreBvkx+9bEENAgo5DS+F747U2h735GgjyWgQUAhp7GhuS2HIZ3tRP9YAhoEFHKqh+bxAqBDtoHOTUAhJwF9AgIKOQnoExBQyCn10BTQIKCQU+qhKaBBQCGn1ENTQIOAQk4TQ/O4OXS+zZ8HAhoEFHIaHZrV3qRZEyqgQUAhp7Gh2dsb70D6+Qko5DQyNH98Ldeh3382x3xXsxPQIwGFnEaG5raK5j6m93ymx2MJaBBQyGn0akzVhs/d6ryrMc1NQCGn0SvS9z/S3RXp5yagkJMLKj8BAYWcBPQJCCjkZBX+CQgo5GQn0hMQUMjJYUxPQEAhJwfSPwEBhZyunso558nwAhoEFHJyMZEnIKCQk8vZPQEBhZxSD00BDQIKOY0dxjTzcmdHQIOAQk6jB9LPuOO9R0CDgEJOo6dyznfofJ+ABgGFnCyBPgEBhZzGz0Sa7+SjHgENAgo5jQ3Nb5+SLIMKaBBQyGl0G2ify9nNTUAhJwF9AgIKOQnoExBQyCn10BTQIKCQU+qhKaBBQCGn1ENTQIOAQk7Dofnt036z5+voz344AQ0CCjn1h+bhYvR7v/050/PpEdAgoJBTf2iuy673FAUV0CCgkFNvaO4/Aml/IZH9kUwZzkUS0CCgkFNvaK5PZ8HvVuUzLIIKaBBQyKkemtV1mDYpLigioEFAIad6aFZXAv32KcOeeAENAgo5TQQ0x1WVBTQIKOQkoE9AQCEnAX0CAgo5CegTEFDISUCfgIBCTgL6BAQUchLQJyCgkNMgoGNckX5uAgo5CegTEFDISUCfgIBCTqmHpoAGAYWcUg9NAQ0CCjmlHpoCGgQUcko9NAU0CCjklHpoCmgQUMgp9dAU0CCgkFPqoSmgQUAhp9RDU0CDgEJOqYemgAYBhZwePTTjbKbRz1P69mnyrgkCGgQUcnrw0FwfT/88/1DkH19Pp4be/nGfAhoEFHJ67NDcTJ5A3/XzjoIKaBBQyOmhQ3O/kr7/ZPntrpKDy4lujmvv+1X804fPX39yAnogoJDTQ4fm+tTNXUn7K/G7BdDjN3YFPV+/n3pyAnogoJDTI4fmro2nNffNYG/RrqinRdLN7evwAhoEFHJ65NCsKrm7ObWivhbQewko5PTIoVktdu5W2Seuw1wtpl4loEFAIacHB/S0bNlt8zz/GXvh7yWgkNMjh2a9cr4eC+j64lFMYx8ncuNfFlBgBo8NaBdNAX0gAYWc3i+g56E8HUzvONA7CSjk9KFLoHv7I+lfRu85J6BBQCGnDw/oPUfSC2gQUMhpdGjGdZPu/lz4W/bCv50fZH/hyQnogYBCTmNDc9PfkXNzQLe3HAfa+7FrT05ADwQUchoZmttVY0BvOxNJQO8moJDTyNBc39HMngvnwtdf334up4AGAYWczofmpbXvK6avxrT7xumXVjevPjkBPRBQyOl8aO6WI+/52I3a9PVA94eARjZPFwa96ckJ6IGAQk4PDej5FenLMUv1jv1bDwMV0CMBhZxGV+GbA3r2mUjdQZ/xaXN39VNAjwQUchoZmpvbz7U8N/hUzvqo+VgIved3C2gQUMhpZGj+zDr8YwloEFDIaWxoXjqI80MJaBBQyGl0J1LjgfQPJ6BBQCEnAX0CAgo5CegTEFDIKfXQFNAgoJBT6qEpoEFAIafUQ1NAg4BCThND87ghdL7NnwcCGgQUchodmtV+pFkTKqBBQCGnsaHZ2w9/6+cXvQcBDQIKOY0MzcOnD8clj7d3nrz+YAIaBBRyGv9IjxLNfUxvvHz8OxDQIKCQ0+hHelQbPner87dffu7RBDQIKOR09XqgP3Vxu58koEFAIafRUznrlfatUzlnJ6CQk4A+AQGFnKzCPwEBhZzsRHoC9wV0tWwN8xG8F4cxPYF7qjF3395d05wE78OB9E/gvoDO/WzflYCSytVTOec8GV5Ag4AWAkoqLibyBAS0EFBScTm7JyCghYCSSur5UUCDgBYCSiqp50cBDQJaCCippJ4fBTQIaCGgpFLPj/sNn198rHE+AloIKKkI6BMQ0EJASUVAn4CAFgJKKqnnRwENAloIKKmknh8FNAhoIaCkknp+FNAgoIWAksrYBZV7n2S8dj3Q2QloIaCkckNA7USam4AWAkoq1wL6/bOAzk5ACwElld78uBm9gq1V+LkJaCGgpNKbH88OAT14nXrsuxPQIKCFgJJKf37cpuqngB4JaCGgpHJ1J9KcBDQIaCGgpCKgT0BACwElldTzo4AGAS0ElFRSz48CGgS0EFBScTWmJyCghYCSioA+AQEtBJRUBPQJCGghoKSSen4U0CCghYCSSur5UUCDgBYCSioj8+N6vnX2AQENAloIKKmcz48/vs54+ZA+AQ0CWggoqYydibR6meGJjBHQIKCFgJKKJdAnIKCFgJLKyPy43R/MlIKABgEtBJRUxubHb5+SLIMKaBDQQkBJZXQbqAPpcxHQQkBJRUCfgIAWAkoqAvoEBLQQUFJJPT8KaBDQQkBJJfX8KKBBQAsBJZXU86OABgEtBJRUrn4m0trnws9OQAsBJZUbAmon0twEtBBQUrkW0O+fBXR2AloIKKn05sfNaoxV+LkJaCGgpNKbH88OAT14neu5CeiRgBYCSir9+XGbqp8CeiSghYCSytWdSHMS0CCghYCSyqMDGlsBRpdav33a33XPLxfQIKCFgJLKg+fH9XG9/zyT3fbV2/fqC2gQ0EJASeWxB9J3u/GHlaz3T91cUAENAloIKKk89ED6/Ur6Prf7fVGDz1XanFbs1+f3TT85AT0Q0EJASeWhB9KvT23clbS/Er9fAD1+Tsjm9kVQAQ0CWggoqTzyQPoqtpvBjqRtt9j54+vNn7kkoEFACwEllUceSL9b7nzpbva6Wwd1LaB3EtBCQEnlkQfSV5XcLWZOrqevbz6USUCDgBYCSiqPPA500y1a7gI69Vt2i7m3bhQQ0CCghYCSyiMDWq+bTy9mDjePdk9lxI1/WTVMCpjB1flxe/te+DqakwGd/tB5AZ0ioIWAksrl+XG/x7w1oON7inb9dCbSvQS0EFBSuTQ/bu88ceiGJdDtXZ+SLKBBQAsBJZXJ+fGw8Lm647ShWwJ6Xz8F9EhACwEllYn58XQ8010f53F1L/z6zsvbC2gQ0EJASWVsfiwLnzce736yvXwc6P7X3r44e3hyAnogoIWAksr5/NgdTBXagzoAABEVSURBVH/vhyFdOBMpvnXv1e0FNAhoIaCkMpgfTwuff/y1u3VvQC+cCz9yfZFbnpyAHghoIaCk0psfjwufh9A1BPTC1Zj2cb3/+HwBDQJaCCip1PNj7+M4WgI6fT3QOy7BVD85AT0Q0EJASWUQ0G69uyWg51ekPy14Dq5S4mpMdxHQQkBJ5XwJ9Ji+poCefSbSMaBlv76AthDQQkBJpTc/njr3+tYa0OGnch4DOrzQqIDeRUALASWV4fxYTt9sDOhDCWgQ0EJASeV8fuxWtwU0CQEtBJRURufH7X1r2u9GQIOAFgJKKhPz42kx9K5z4R9OQIOAFgJKKtPz42kx9L7T1x9KQIOAFgJKKpfmx+Ni6HxLoQIaBLQQUFK5Mj9uBTQBAS0ElFSuzo8/vgro3A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QePT9+/7zaeZ2++/e/3f7LBDQIaCGgpPLg+XG9Cr/9OXr3j68rAb2fgBYCSiqPnR83q5PxTq6n7hgnoEFACwEllYfOj98+rVZ//PX2tt0V9OX87t3yp4C2ENBCQEnlofPj+tTNXUnPV+L3eRXQFgJaCCipPHJ+/P655HFztiPpsHfpP9gG2kJACwEllUfOj7tFzJfu5n5dvrLfPPrFTqQmAloIKKk8cn6sFjvPS7nZx1VAmwhoIaCk8uCAfjne3JVy7EgmAW0ioIWAksoj58d1F9Dd7bsDuhpx419WDZMCZvDYgHbRFNAHEtBCQEnl/QLaLY12rMI3EdBCQEkl0RLoOQENAloIKKkI6BMQ0EJAScVe+CcgoIWAksoj58ftpeNAL317ioAGAS0ElFQ+7EykAwFtIqCFgJLKh50LfyCgTQS0EFBS+cCrMb0JaCMBLQSUVD7yeqAC2khACwEllXe+Iv1urb5eFBXQJgJaCCipvPNnIgnoIwhoIaCk8s6fyimgjyCghYCSSur5UUCDgBYCSiqp50cBDQJaCCippJ4fBTQIaCGgpJJ6fhTQIKCFgJJK6vlRQIOAFgJKKqnnRwENAloIKKmknh8FNAhoIaCkknp+FNAgoIWAkkrq+VFAg4AWAkoqqedHAQ0CWggoqaSeHwU0CGghoKSSen4U0CCghYCSSur5UUCDgBYCSiqp50cBDQJaCCippJ4fBTQIaCGgpJJ6fhTQIKCFgJJK6vlRQIOAFgJKKqnnRwENAloIKKmknh8FNAhoIaCkknp+FNAgoIWAkkrq+VFAg4AWAkoqqedHAQ0CWggoqaSeHwU0CGghoKSSen4U0CCghYCSSur5UUCDgBYCSiqp50cBDQJaCCippJ4fBTQIaHFfQFfLds+k4H2kfhMENAhocd+kWLjbJwXvJfWbIKBBQAu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rgvoKtlu2dSPJSAPgHVKEyK4r5JsXC3T4oHE9AnoBqFSVGYFMWCAvr98/7fg9c775ogoMFQKUyKwqQolhPQ9XGJ+rc/77lrioAGQ6UwKQqTolhMQDdlm8Tvf7v9ruknJ6AHhkphUhQmRbGUgH77tFr98dfb23aXyZeb77rw5AT0wFApTIrCpCiWEtD1KY67XA7W1C/cdeHJCeiBoVKYFIVJUSwkoN8/l9XzzWBv0YW7Lj05AT0wVAqTojApioUEdLdw+dLd3K+w33LXpScnoAeGSmFSFCZFsZCAVsuWP7729xVduOvSkxPQA0OlMCkKk6JYTkC/HG/uKtnb0nnhrktPTkAPDJXCpChMimIhAV13ldzd7lXywl3dU2k/Q+vxp4Ylc/ubMPczfXcmRWFSFLdPigd7bEC7Mp4FdPKu7qm0T5ePfrs+3O1vwtzP9N2ZFIVJUdw+KR7s/QLaLXJevgvgSSVaAgV4LgIK0Cj1XniAzB4Z0O30wZ4X7gJ4UqnPRALILPW58ACZpb4aE0Bmqa8HCpDZO1+RfrfqflzebLkiPUBm7/yZSF1AWz4TCSCzd/5UziqgDZ/KCZBZ6s+FB8hMQAEaCShAIwEFaCSgAI0EFKCRgAI0ElCARgIK0EhAARoJKEAjAQVoJKAAjQQUoJGAAjQSUIBGAgrQSEABGgkoQCMBBWgkoACNBBSgkYACNBJQgEYCCtBIQAEaCShAIwEFaCSgAI0EFKCRgAI0ElCARgIK0EhAARoJKEAjAQVoJKAAjQQUoJGAAjQSUIBGAgrQSEABGgkoQCMBBWgkoACNBBSgkYACNPoVA7pdvbQ+9Ns/vb39+Prbn/c+bvP7346/4NNqtfrS+uc/UHnGg9sn+ylxyXb3Olevx599lhc9on4db22TYrP7DU/3/t/m8HJWf/x1/Oqfzn5gwa89COjdj2wI6LdPx5noMBzrAZlVecaD2yfXpuE6XuhhaD3Nix5Rv463n5oUX+Jnn3dSnIt87h2mwMiEWO5rPxHQux95f0C3p3+Fv3/ezz/b1f2LsB9s2y039G5XP3BxGsZL3B6Gy9O86BH163hrnRT7h2wO/33mSXFu1894IZuYPucTYrmvvRDQux95d0DXZTVmE395074N4WN0z7h/u3NlGq5PCx27RbdnedFj6tfRNilOc8t6/79nnhRnfnwtLyMWzM8mxHJfe0dAqy0z27I2Ut/sHFZIXvazxe7f3GNFN6c1vP2316uRf2DXq9//z9fDuNvNcl/iT55WCXPqnnH/dv0Tx8mzW64Yicpp5Oxf6LO86DH162icFPVveuZJcW676l7F/h+a9diQ2Vvga+/88gHddBtxNt32rupmpQT0n/c39mNrN1sc7MbN6eZZQf/Xfu45DKzvn+PO75+nxlkO3TPu3+6cBstxOk1t2NpP6Wd50ZfEHPMzk2K9/5ElTIrOerBDaDKgC3ztnV89oLHycfjnMd7i4c3zR+5L+WX/39f9qNk3drfs8aX79sg8VAIaM0/LfvwPVpdipBrHabhbet/3YjO1YWt9mJZP86InlVa0TYr9Ss7+ziVMiuJ8Uoxuy1jka6/86gFdn/5d/OOv6t/GqX8mTwE9bTI/zQ2b3Xeqb59ZakDXx+WtiQ1bh39enuhFT9mUVZG2SXHYSvTyVO//dedjZDKgi3vtlV88oKf17v1K+P72cZ6obp4/8rhg2m3M2RxW3M6+XVloQMvrGP8HZ3vc+/o0L3rCtpsXWidF/PP6/JOicnoxh02/h0ZO7U1b3muv/OIBPb77sRUzDms7vM/VzbNHHmeBKGW35av37YGFBrTEYrQacfTKM73ocZvVT0+Kt5gvnn5S1E6T4npAl/faK798QHuz+6bbDVDdHDyyLuUmfmhzW0C7eS79hvSfD+j6uN77RC961Lreldge0P0jn31S9NU7kbYXA7q819755QM6/Pdw9w/q6R2ubtaPrEp5eviNAT3Nc09wKMd9q/DnL6jamfY8L3rEYKdgy6QIh3A89aQYqg9juhzQ5b32zi8e0DjEove2XtqXNAzo8WGHjTy3BPR5Dib+yZ1Ixz1q9Z1P8KLP1a8jvr53Upz+jT2usDzvpDhT/9syHtDlvvbOrx7Q6mzD43nO+12u1c3eIw9zQm8JdP/P6n4r0MtNAX2e09muBTRe5rdPxwNohy+oHibP86LPDYd7w6RYn46y//Lck+JcOZVzv8fgZWzWX+5rL37NgJ586R0yv+6OhK9u1g5zSl3K9ek33RbQ57mgwvWAXjp6vNs3t58YT/Oiz/Rfx1vLpCgHehy+/7yTYkw3eY4HoAwPpF/waz/55QMaO9xfuztiqFQ3a7tR8sffz/bCv+6XWG8K6NNc0utaQA9T4q+p8xe7KXyYGM/yos8MXkfLpIj7yz/FTzspxkVCTy9ucz5kFvzaw68YUICHEFCARgJ6WbcSd/vqR8tj8rvyqpb5oseZFJN+udcuoJcJ6IlqFCbFpF/utQs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j0/wFHOJQoxmiWU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Exclusion of Unnecessary Variables</a:t>
            </a:r>
          </a:p>
          <a:p>
            <a:pPr lvl="1"/>
            <a:r>
              <a:rPr lang="en-US" sz="2000" dirty="0"/>
              <a:t>"Standard Hours", "Over 18“, "Employee Count”, etc.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dirty="0" smtClean="0"/>
              <a:t>Preliminary Correlation Tests</a:t>
            </a:r>
          </a:p>
          <a:p>
            <a:pPr lvl="1"/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3022946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4572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559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Correlation Tests of Continuous Variables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54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Significance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261308" cy="303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4572000"/>
            <a:ext cx="5261308" cy="1867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2133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t-</a:t>
            </a:r>
            <a:r>
              <a:rPr lang="en-US" dirty="0" smtClean="0"/>
              <a:t>tests for significance of distributions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1448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 for Analysis of Categorical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Exploratory Analysis the Following Variables Emerged as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Variable Selection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24772"/>
              </p:ext>
            </p:extLst>
          </p:nvPr>
        </p:nvGraphicFramePr>
        <p:xfrm>
          <a:off x="2362200" y="2514600"/>
          <a:ext cx="4724400" cy="362331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654414"/>
                <a:gridCol w="1069986"/>
              </a:tblGrid>
              <a:tr h="184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TotalWorkingYears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JobLevel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YearsInCurrentRole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</a:t>
                      </a:r>
                      <a:r>
                        <a:rPr lang="en-US" sz="1000" u="none" strike="noStrike" dirty="0" smtClean="0">
                          <a:effectLst/>
                        </a:rPr>
                        <a:t>0001 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MonthlyIncome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Age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YearsWithCurrManager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StockOptionLevel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YearsAtCompany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JobInvolvement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JobSatisfaction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EnvironmentSatisfaction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</a:t>
                      </a:r>
                      <a:r>
                        <a:rPr lang="en-US" sz="1000" u="none" strike="noStrike" dirty="0" smtClean="0">
                          <a:effectLst/>
                        </a:rPr>
                        <a:t>0001 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Over 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MaritalStatus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BusinessTravel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JobRole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DistanceFromHome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0.0027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Department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0.0045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Educationfield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0.0066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WorkLifeBalance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0.0142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TrainingTimesLastYear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0.0225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DailyRate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0.0299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1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3592</TotalTime>
  <Words>554</Words>
  <Application>Microsoft Office PowerPoint</Application>
  <PresentationFormat>On-screen Show (4:3)</PresentationFormat>
  <Paragraphs>167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DDS Attrition Analysis </vt:lpstr>
      <vt:lpstr>Introduction</vt:lpstr>
      <vt:lpstr>Cost of Attrition - 2016</vt:lpstr>
      <vt:lpstr>Naïve-Bayes: Variable Exploration</vt:lpstr>
      <vt:lpstr>Naïve-Bayes: Prediction &amp; Validation</vt:lpstr>
      <vt:lpstr>Other Findings</vt:lpstr>
      <vt:lpstr>Exploratory Data Analysis</vt:lpstr>
      <vt:lpstr>Analysis of Significance</vt:lpstr>
      <vt:lpstr>Preliminary Variable Selection</vt:lpstr>
      <vt:lpstr>Logistic Regression</vt:lpstr>
      <vt:lpstr>Model Selection </vt:lpstr>
      <vt:lpstr>Other Job Role Trends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Akuma2099</cp:lastModifiedBy>
  <cp:revision>35</cp:revision>
  <dcterms:created xsi:type="dcterms:W3CDTF">2019-04-12T20:45:45Z</dcterms:created>
  <dcterms:modified xsi:type="dcterms:W3CDTF">2019-04-16T00:44:22Z</dcterms:modified>
</cp:coreProperties>
</file>