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97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1" r:id="rId4"/>
    <p:sldId id="259" r:id="rId5"/>
    <p:sldId id="260" r:id="rId6"/>
    <p:sldId id="261" r:id="rId7"/>
    <p:sldId id="262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0" r:id="rId16"/>
    <p:sldId id="271" r:id="rId17"/>
    <p:sldId id="272" r:id="rId18"/>
    <p:sldId id="273" r:id="rId19"/>
    <p:sldId id="274" r:id="rId20"/>
    <p:sldId id="280" r:id="rId21"/>
    <p:sldId id="277" r:id="rId22"/>
    <p:sldId id="278" r:id="rId23"/>
  </p:sldIdLst>
  <p:sldSz cx="12192000" cy="6858000"/>
  <p:notesSz cx="6858000" cy="9144000"/>
  <p:custDataLst>
    <p:tags r:id="rId2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>
      <p:cViewPr varScale="1">
        <p:scale>
          <a:sx n="70" d="100"/>
          <a:sy n="70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52BF7-A82D-442A-AE72-753545D66622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513F6D-F48F-4712-9A21-4A26E31539BC}">
      <dgm:prSet phldrT="[Text]" custT="1"/>
      <dgm:spPr/>
      <dgm:t>
        <a:bodyPr/>
        <a:lstStyle/>
        <a:p>
          <a:r>
            <a:rPr lang="fa-IR" sz="2000" dirty="0">
              <a:cs typeface="B Nazanin" panose="00000400000000000000" pitchFamily="2" charset="-78"/>
            </a:rPr>
            <a:t>داده</a:t>
          </a:r>
          <a:endParaRPr lang="en-US" sz="2000" dirty="0">
            <a:cs typeface="B Nazanin" panose="00000400000000000000" pitchFamily="2" charset="-78"/>
          </a:endParaRPr>
        </a:p>
      </dgm:t>
    </dgm:pt>
    <dgm:pt modelId="{43BFF180-0056-4A1C-8C0B-6F1803B9EA54}" type="parTrans" cxnId="{5963AA17-6073-44AE-8FCC-80641A15C94C}">
      <dgm:prSet/>
      <dgm:spPr/>
      <dgm:t>
        <a:bodyPr/>
        <a:lstStyle/>
        <a:p>
          <a:endParaRPr lang="en-US" sz="2000"/>
        </a:p>
      </dgm:t>
    </dgm:pt>
    <dgm:pt modelId="{E8ADC5B3-121E-4AAF-9BE8-EA055C7DDA46}" type="sibTrans" cxnId="{5963AA17-6073-44AE-8FCC-80641A15C94C}">
      <dgm:prSet/>
      <dgm:spPr/>
      <dgm:t>
        <a:bodyPr/>
        <a:lstStyle/>
        <a:p>
          <a:endParaRPr lang="en-US" sz="2000"/>
        </a:p>
      </dgm:t>
    </dgm:pt>
    <dgm:pt modelId="{EF827E1C-E4C7-40D1-9D72-B979E8302FBA}">
      <dgm:prSet phldrT="[Text]" custT="1"/>
      <dgm:spPr/>
      <dgm:t>
        <a:bodyPr/>
        <a:lstStyle/>
        <a:p>
          <a:r>
            <a:rPr lang="fa-IR" sz="2000" dirty="0">
              <a:cs typeface="B Nazanin" panose="00000400000000000000" pitchFamily="2" charset="-78"/>
            </a:rPr>
            <a:t>پایگاه داده</a:t>
          </a:r>
        </a:p>
      </dgm:t>
    </dgm:pt>
    <dgm:pt modelId="{4A7BF8F5-2B35-40EE-BEF2-F7AEBEBFC6D4}" type="parTrans" cxnId="{D9B12D2E-4E93-445A-A053-8AEA75222191}">
      <dgm:prSet/>
      <dgm:spPr/>
      <dgm:t>
        <a:bodyPr/>
        <a:lstStyle/>
        <a:p>
          <a:endParaRPr lang="en-US" sz="2000"/>
        </a:p>
      </dgm:t>
    </dgm:pt>
    <dgm:pt modelId="{23B2338D-9694-4B39-AE0C-996D260A8706}" type="sibTrans" cxnId="{D9B12D2E-4E93-445A-A053-8AEA75222191}">
      <dgm:prSet/>
      <dgm:spPr/>
      <dgm:t>
        <a:bodyPr/>
        <a:lstStyle/>
        <a:p>
          <a:endParaRPr lang="en-US" sz="2000"/>
        </a:p>
      </dgm:t>
    </dgm:pt>
    <dgm:pt modelId="{7C6B8B8A-BA52-4992-8232-C16884E4BE43}">
      <dgm:prSet phldrT="[Text]" custT="1"/>
      <dgm:spPr/>
      <dgm:t>
        <a:bodyPr/>
        <a:lstStyle/>
        <a:p>
          <a:r>
            <a:rPr lang="fa-IR" sz="2000" dirty="0">
              <a:cs typeface="B Nazanin" panose="00000400000000000000" pitchFamily="2" charset="-78"/>
            </a:rPr>
            <a:t>سیستم مدیریت پایگاه داده</a:t>
          </a:r>
        </a:p>
      </dgm:t>
    </dgm:pt>
    <dgm:pt modelId="{6B4B6C82-A1D4-462E-BED6-4D014F5C1308}" type="parTrans" cxnId="{8E7076A4-88EA-4B86-8F65-78BEE2EB7A8D}">
      <dgm:prSet/>
      <dgm:spPr/>
      <dgm:t>
        <a:bodyPr/>
        <a:lstStyle/>
        <a:p>
          <a:endParaRPr lang="en-US" sz="2000"/>
        </a:p>
      </dgm:t>
    </dgm:pt>
    <dgm:pt modelId="{F3372283-A38E-48AB-AE4B-6E6BEB78EB3A}" type="sibTrans" cxnId="{8E7076A4-88EA-4B86-8F65-78BEE2EB7A8D}">
      <dgm:prSet/>
      <dgm:spPr/>
      <dgm:t>
        <a:bodyPr/>
        <a:lstStyle/>
        <a:p>
          <a:endParaRPr lang="en-US" sz="2000"/>
        </a:p>
      </dgm:t>
    </dgm:pt>
    <dgm:pt modelId="{EDFCE020-2279-4FA4-A84C-857CCA3AC476}" type="pres">
      <dgm:prSet presAssocID="{6E952BF7-A82D-442A-AE72-753545D6662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509020-28FD-4342-9A59-FF5C9CC01C74}" type="pres">
      <dgm:prSet presAssocID="{F0513F6D-F48F-4712-9A21-4A26E31539BC}" presName="Accent1" presStyleCnt="0"/>
      <dgm:spPr/>
    </dgm:pt>
    <dgm:pt modelId="{325422EB-B381-4E54-AD4C-E31F3D66103C}" type="pres">
      <dgm:prSet presAssocID="{F0513F6D-F48F-4712-9A21-4A26E31539BC}" presName="Accent" presStyleLbl="node1" presStyleIdx="0" presStyleCnt="3"/>
      <dgm:spPr/>
    </dgm:pt>
    <dgm:pt modelId="{CB880283-3288-41A9-836A-87301858217F}" type="pres">
      <dgm:prSet presAssocID="{F0513F6D-F48F-4712-9A21-4A26E31539B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41E3D-557D-4F29-8068-A75AD0C96CBA}" type="pres">
      <dgm:prSet presAssocID="{EF827E1C-E4C7-40D1-9D72-B979E8302FBA}" presName="Accent2" presStyleCnt="0"/>
      <dgm:spPr/>
    </dgm:pt>
    <dgm:pt modelId="{609594CB-E820-4B8B-A6F4-C9EEF617D9EA}" type="pres">
      <dgm:prSet presAssocID="{EF827E1C-E4C7-40D1-9D72-B979E8302FBA}" presName="Accent" presStyleLbl="node1" presStyleIdx="1" presStyleCnt="3"/>
      <dgm:spPr/>
    </dgm:pt>
    <dgm:pt modelId="{A172A453-0F24-4E09-A837-4344364E8CC6}" type="pres">
      <dgm:prSet presAssocID="{EF827E1C-E4C7-40D1-9D72-B979E8302FB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EB437-EAEE-4234-A9F4-64D7766F028D}" type="pres">
      <dgm:prSet presAssocID="{7C6B8B8A-BA52-4992-8232-C16884E4BE43}" presName="Accent3" presStyleCnt="0"/>
      <dgm:spPr/>
    </dgm:pt>
    <dgm:pt modelId="{6E3098E5-9E85-4459-921D-A155470DD78E}" type="pres">
      <dgm:prSet presAssocID="{7C6B8B8A-BA52-4992-8232-C16884E4BE43}" presName="Accent" presStyleLbl="node1" presStyleIdx="2" presStyleCnt="3"/>
      <dgm:spPr/>
    </dgm:pt>
    <dgm:pt modelId="{50F7BC71-77B6-412C-ADAB-15C6519CB6BA}" type="pres">
      <dgm:prSet presAssocID="{7C6B8B8A-BA52-4992-8232-C16884E4BE43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6E001-5256-4503-B2C6-E8B7565DAFC7}" type="presOf" srcId="{EF827E1C-E4C7-40D1-9D72-B979E8302FBA}" destId="{A172A453-0F24-4E09-A837-4344364E8CC6}" srcOrd="0" destOrd="0" presId="urn:microsoft.com/office/officeart/2009/layout/CircleArrowProcess"/>
    <dgm:cxn modelId="{D9B12D2E-4E93-445A-A053-8AEA75222191}" srcId="{6E952BF7-A82D-442A-AE72-753545D66622}" destId="{EF827E1C-E4C7-40D1-9D72-B979E8302FBA}" srcOrd="1" destOrd="0" parTransId="{4A7BF8F5-2B35-40EE-BEF2-F7AEBEBFC6D4}" sibTransId="{23B2338D-9694-4B39-AE0C-996D260A8706}"/>
    <dgm:cxn modelId="{9A0913D8-E611-42F2-A060-024CDB461008}" type="presOf" srcId="{F0513F6D-F48F-4712-9A21-4A26E31539BC}" destId="{CB880283-3288-41A9-836A-87301858217F}" srcOrd="0" destOrd="0" presId="urn:microsoft.com/office/officeart/2009/layout/CircleArrowProcess"/>
    <dgm:cxn modelId="{5963AA17-6073-44AE-8FCC-80641A15C94C}" srcId="{6E952BF7-A82D-442A-AE72-753545D66622}" destId="{F0513F6D-F48F-4712-9A21-4A26E31539BC}" srcOrd="0" destOrd="0" parTransId="{43BFF180-0056-4A1C-8C0B-6F1803B9EA54}" sibTransId="{E8ADC5B3-121E-4AAF-9BE8-EA055C7DDA46}"/>
    <dgm:cxn modelId="{F6B1F57F-9194-4D2F-B85B-A34C101E2FD5}" type="presOf" srcId="{6E952BF7-A82D-442A-AE72-753545D66622}" destId="{EDFCE020-2279-4FA4-A84C-857CCA3AC476}" srcOrd="0" destOrd="0" presId="urn:microsoft.com/office/officeart/2009/layout/CircleArrowProcess"/>
    <dgm:cxn modelId="{BECDC35F-B301-4FCE-A058-F5F9F785ECC5}" type="presOf" srcId="{7C6B8B8A-BA52-4992-8232-C16884E4BE43}" destId="{50F7BC71-77B6-412C-ADAB-15C6519CB6BA}" srcOrd="0" destOrd="0" presId="urn:microsoft.com/office/officeart/2009/layout/CircleArrowProcess"/>
    <dgm:cxn modelId="{8E7076A4-88EA-4B86-8F65-78BEE2EB7A8D}" srcId="{6E952BF7-A82D-442A-AE72-753545D66622}" destId="{7C6B8B8A-BA52-4992-8232-C16884E4BE43}" srcOrd="2" destOrd="0" parTransId="{6B4B6C82-A1D4-462E-BED6-4D014F5C1308}" sibTransId="{F3372283-A38E-48AB-AE4B-6E6BEB78EB3A}"/>
    <dgm:cxn modelId="{94E709F3-518E-4C67-A25B-D9E2B7D20982}" type="presParOf" srcId="{EDFCE020-2279-4FA4-A84C-857CCA3AC476}" destId="{28509020-28FD-4342-9A59-FF5C9CC01C74}" srcOrd="0" destOrd="0" presId="urn:microsoft.com/office/officeart/2009/layout/CircleArrowProcess"/>
    <dgm:cxn modelId="{2C6EB441-E3CA-4109-8BD2-90A3C1735E26}" type="presParOf" srcId="{28509020-28FD-4342-9A59-FF5C9CC01C74}" destId="{325422EB-B381-4E54-AD4C-E31F3D66103C}" srcOrd="0" destOrd="0" presId="urn:microsoft.com/office/officeart/2009/layout/CircleArrowProcess"/>
    <dgm:cxn modelId="{8A48AB9D-AD9C-4457-B50D-5FCF381DED18}" type="presParOf" srcId="{EDFCE020-2279-4FA4-A84C-857CCA3AC476}" destId="{CB880283-3288-41A9-836A-87301858217F}" srcOrd="1" destOrd="0" presId="urn:microsoft.com/office/officeart/2009/layout/CircleArrowProcess"/>
    <dgm:cxn modelId="{5CA66732-C33B-43A0-AA00-1FBCD42F2C5C}" type="presParOf" srcId="{EDFCE020-2279-4FA4-A84C-857CCA3AC476}" destId="{5C041E3D-557D-4F29-8068-A75AD0C96CBA}" srcOrd="2" destOrd="0" presId="urn:microsoft.com/office/officeart/2009/layout/CircleArrowProcess"/>
    <dgm:cxn modelId="{4A14D8CE-AF0C-40C1-B963-97A5B3D1026D}" type="presParOf" srcId="{5C041E3D-557D-4F29-8068-A75AD0C96CBA}" destId="{609594CB-E820-4B8B-A6F4-C9EEF617D9EA}" srcOrd="0" destOrd="0" presId="urn:microsoft.com/office/officeart/2009/layout/CircleArrowProcess"/>
    <dgm:cxn modelId="{06538EFC-7392-4146-AA58-ACF4516B7DB1}" type="presParOf" srcId="{EDFCE020-2279-4FA4-A84C-857CCA3AC476}" destId="{A172A453-0F24-4E09-A837-4344364E8CC6}" srcOrd="3" destOrd="0" presId="urn:microsoft.com/office/officeart/2009/layout/CircleArrowProcess"/>
    <dgm:cxn modelId="{F998C61D-F290-446C-A4DD-77E3246B7EB9}" type="presParOf" srcId="{EDFCE020-2279-4FA4-A84C-857CCA3AC476}" destId="{CB3EB437-EAEE-4234-A9F4-64D7766F028D}" srcOrd="4" destOrd="0" presId="urn:microsoft.com/office/officeart/2009/layout/CircleArrowProcess"/>
    <dgm:cxn modelId="{7DE9D77A-9E7E-488D-AAB5-BE91F3887039}" type="presParOf" srcId="{CB3EB437-EAEE-4234-A9F4-64D7766F028D}" destId="{6E3098E5-9E85-4459-921D-A155470DD78E}" srcOrd="0" destOrd="0" presId="urn:microsoft.com/office/officeart/2009/layout/CircleArrowProcess"/>
    <dgm:cxn modelId="{BD4BA561-AA31-415E-8752-9BEA358BDE14}" type="presParOf" srcId="{EDFCE020-2279-4FA4-A84C-857CCA3AC476}" destId="{50F7BC71-77B6-412C-ADAB-15C6519CB6B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422EB-B381-4E54-AD4C-E31F3D66103C}">
      <dsp:nvSpPr>
        <dsp:cNvPr id="0" name=""/>
        <dsp:cNvSpPr/>
      </dsp:nvSpPr>
      <dsp:spPr>
        <a:xfrm>
          <a:off x="1129999" y="295350"/>
          <a:ext cx="1955557" cy="195585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80283-3288-41A9-836A-87301858217F}">
      <dsp:nvSpPr>
        <dsp:cNvPr id="0" name=""/>
        <dsp:cNvSpPr/>
      </dsp:nvSpPr>
      <dsp:spPr>
        <a:xfrm>
          <a:off x="1562242" y="1001473"/>
          <a:ext cx="1086665" cy="543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>
              <a:cs typeface="B Nazanin" panose="00000400000000000000" pitchFamily="2" charset="-78"/>
            </a:rPr>
            <a:t>داده</a:t>
          </a:r>
          <a:endParaRPr lang="en-US" sz="2000" kern="1200" dirty="0">
            <a:cs typeface="B Nazanin" panose="00000400000000000000" pitchFamily="2" charset="-78"/>
          </a:endParaRPr>
        </a:p>
      </dsp:txBody>
      <dsp:txXfrm>
        <a:off x="1562242" y="1001473"/>
        <a:ext cx="1086665" cy="543202"/>
      </dsp:txXfrm>
    </dsp:sp>
    <dsp:sp modelId="{609594CB-E820-4B8B-A6F4-C9EEF617D9EA}">
      <dsp:nvSpPr>
        <dsp:cNvPr id="0" name=""/>
        <dsp:cNvSpPr/>
      </dsp:nvSpPr>
      <dsp:spPr>
        <a:xfrm>
          <a:off x="586850" y="1419134"/>
          <a:ext cx="1955557" cy="195585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2A453-0F24-4E09-A837-4344364E8CC6}">
      <dsp:nvSpPr>
        <dsp:cNvPr id="0" name=""/>
        <dsp:cNvSpPr/>
      </dsp:nvSpPr>
      <dsp:spPr>
        <a:xfrm>
          <a:off x="1021296" y="2131757"/>
          <a:ext cx="1086665" cy="543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>
              <a:cs typeface="B Nazanin" panose="00000400000000000000" pitchFamily="2" charset="-78"/>
            </a:rPr>
            <a:t>پایگاه داده</a:t>
          </a:r>
        </a:p>
      </dsp:txBody>
      <dsp:txXfrm>
        <a:off x="1021296" y="2131757"/>
        <a:ext cx="1086665" cy="543202"/>
      </dsp:txXfrm>
    </dsp:sp>
    <dsp:sp modelId="{6E3098E5-9E85-4459-921D-A155470DD78E}">
      <dsp:nvSpPr>
        <dsp:cNvPr id="0" name=""/>
        <dsp:cNvSpPr/>
      </dsp:nvSpPr>
      <dsp:spPr>
        <a:xfrm>
          <a:off x="1269184" y="2677398"/>
          <a:ext cx="1680126" cy="168080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BC71-77B6-412C-ADAB-15C6519CB6BA}">
      <dsp:nvSpPr>
        <dsp:cNvPr id="0" name=""/>
        <dsp:cNvSpPr/>
      </dsp:nvSpPr>
      <dsp:spPr>
        <a:xfrm>
          <a:off x="1564813" y="3263667"/>
          <a:ext cx="1086665" cy="543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>
              <a:cs typeface="B Nazanin" panose="00000400000000000000" pitchFamily="2" charset="-78"/>
            </a:rPr>
            <a:t>سیستم مدیریت پایگاه داده</a:t>
          </a:r>
        </a:p>
      </dsp:txBody>
      <dsp:txXfrm>
        <a:off x="1564813" y="3263667"/>
        <a:ext cx="1086665" cy="543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722BEA8-E8C7-44AA-BDD9-E49F49910C1A}" type="datetimeFigureOut">
              <a:rPr lang="fa-IR" smtClean="0"/>
              <a:t>06/12/1441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mtClean="0"/>
              <a:t>Microsoft SQL Server Design &amp; Develop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97F8825-512E-46B5-8735-3A082FBF055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17480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81E353B-3464-4791-AAC1-677B9757EC94}" type="datetimeFigureOut">
              <a:rPr lang="fa-IR" smtClean="0"/>
              <a:t>06/12/1441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mtClean="0"/>
              <a:t>Microsoft SQL Server Design &amp; Develop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70EC26D-9A75-449A-9E1A-96A05480B11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531809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0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3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98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65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96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3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6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3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6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2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9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21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5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1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28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60" r:id="rId14"/>
    <p:sldLayoutId id="2147483688" r:id="rId15"/>
    <p:sldLayoutId id="2147483771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Microsoft SQL Server Design &amp; Develop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5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</p:sldLayoutIdLst>
  <p:hf sldNum="0"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456" y="1988840"/>
            <a:ext cx="9937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Mirzakhani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Senior DW/ ETL/ BI </a:t>
            </a: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Architect</a:t>
            </a:r>
            <a:endParaRPr lang="en-US" sz="2800" b="1" dirty="0">
              <a:solidFill>
                <a:srgbClr val="002060"/>
              </a:solidFill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16632"/>
            <a:ext cx="1219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2019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Design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&amp; Develop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1" y="272813"/>
            <a:ext cx="12156517" cy="1069514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تاریخچه پایگاه داده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99456" y="1916832"/>
            <a:ext cx="9937104" cy="2376264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Navigational</a:t>
            </a:r>
            <a:r>
              <a:rPr lang="en-US" sz="2400" dirty="0"/>
              <a:t> Database Model (1960)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Relational Database Model </a:t>
            </a:r>
            <a:r>
              <a:rPr lang="en-US" sz="2400" dirty="0"/>
              <a:t>(1970)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 smtClean="0"/>
              <a:t>NoSQL</a:t>
            </a:r>
            <a:r>
              <a:rPr lang="en-US" sz="2400" dirty="0" smtClean="0"/>
              <a:t>, non-SQL</a:t>
            </a:r>
            <a:r>
              <a:rPr lang="en-US" sz="2400" dirty="0"/>
              <a:t>, not only SQL or non-relational</a:t>
            </a:r>
            <a:r>
              <a:rPr lang="en-US" sz="2400" dirty="0" smtClean="0"/>
              <a:t> (</a:t>
            </a:r>
            <a:r>
              <a:rPr lang="en-US" sz="2400" dirty="0"/>
              <a:t>2000</a:t>
            </a:r>
            <a:r>
              <a:rPr lang="en-US" sz="2400" dirty="0" smtClean="0"/>
              <a:t>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NewSQL</a:t>
            </a:r>
            <a:r>
              <a:rPr lang="en-US" sz="2400" b="1" dirty="0" smtClean="0"/>
              <a:t> </a:t>
            </a:r>
            <a:r>
              <a:rPr lang="en-US" sz="2400" dirty="0" smtClean="0"/>
              <a:t>(2015)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66D10-1050-43CF-891F-A5D439F1F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2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مدل پایگاه داده رابطه ای</a:t>
            </a:r>
            <a:r>
              <a:rPr lang="fa-IR" sz="2000" dirty="0">
                <a:solidFill>
                  <a:schemeClr val="tx1"/>
                </a:solidFill>
                <a:cs typeface="B Titr" panose="00000700000000000000" pitchFamily="2" charset="-78"/>
              </a:rPr>
              <a:t>*</a:t>
            </a:r>
            <a:endParaRPr lang="fa-IR" dirty="0">
              <a:solidFill>
                <a:schemeClr val="tx1"/>
              </a:solidFill>
              <a:latin typeface="Book Antiqua" panose="02040602050305030304" pitchFamily="18" charset="0"/>
              <a:cs typeface="B Titr" panose="000007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91269" y="3212976"/>
            <a:ext cx="6077947" cy="432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Edgar Frank "Ted" </a:t>
            </a:r>
            <a:r>
              <a:rPr lang="en-US" sz="2400" dirty="0" err="1"/>
              <a:t>Codd</a:t>
            </a:r>
            <a:r>
              <a:rPr lang="en-US" sz="2400" dirty="0"/>
              <a:t> (1923 – 2003)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81" y="1586141"/>
            <a:ext cx="2592288" cy="36857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4953" y="6381328"/>
            <a:ext cx="308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  <a:cs typeface="B Nazanin" panose="00000400000000000000" pitchFamily="2" charset="-78"/>
              </a:rPr>
              <a:t>* </a:t>
            </a:r>
            <a:r>
              <a:rPr lang="en-US" dirty="0">
                <a:latin typeface="Book Antiqua" panose="02040602050305030304" pitchFamily="18" charset="0"/>
                <a:cs typeface="B Nazanin" panose="00000400000000000000" pitchFamily="2" charset="-78"/>
              </a:rPr>
              <a:t>Relational Database Model</a:t>
            </a:r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D714-D9D1-4328-AFEC-2522105DDB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0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27448" y="1844824"/>
            <a:ext cx="8640960" cy="432048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(1969)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تئوری مجموعه ها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جبر رابطه ای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526962"/>
            <a:ext cx="3456384" cy="2468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1700808"/>
            <a:ext cx="7137209" cy="4388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68EA-1B4E-4D2A-B49C-E11B0EEAD8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4BEE1B-3B58-40DE-9390-0D0A20F7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12192000" cy="1069514"/>
          </a:xfrm>
        </p:spPr>
        <p:txBody>
          <a:bodyPr>
            <a:normAutofit/>
          </a:bodyPr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مدل پایگاه داده رابطه ای</a:t>
            </a:r>
            <a:endParaRPr lang="fa-IR" dirty="0">
              <a:solidFill>
                <a:schemeClr val="tx1"/>
              </a:solidFill>
              <a:latin typeface="Book Antiqua" panose="0204060205030503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584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99456" y="1988840"/>
          <a:ext cx="9937104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3997438675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12731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متن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باز </a:t>
                      </a:r>
                      <a:r>
                        <a:rPr lang="fa-IR" baseline="0" dirty="0">
                          <a:solidFill>
                            <a:srgbClr val="C00000"/>
                          </a:solidFill>
                          <a:cs typeface="B Nazanin" panose="00000400000000000000" pitchFamily="2" charset="-78"/>
                        </a:rPr>
                        <a:t>*</a:t>
                      </a:r>
                      <a:endParaRPr lang="en-US" dirty="0">
                        <a:solidFill>
                          <a:srgbClr val="C00000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تجاری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1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IBM 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7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Microsoft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8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Microsoft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2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1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SAP HANA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2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Teradata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8404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99456" y="6381328"/>
            <a:ext cx="1627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cs typeface="B Nazanin" panose="00000400000000000000" pitchFamily="2" charset="-78"/>
              </a:rPr>
              <a:t>*</a:t>
            </a:r>
            <a:r>
              <a:rPr lang="en-US" dirty="0">
                <a:cs typeface="B Nazanin" panose="00000400000000000000" pitchFamily="2" charset="-78"/>
              </a:rPr>
              <a:t> Open Source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D11C3-8972-4EEA-A2C0-A7C8DAAB9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852C270-272C-4EF6-90D4-0B636CC6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12192000" cy="1069514"/>
          </a:xfrm>
        </p:spPr>
        <p:txBody>
          <a:bodyPr>
            <a:normAutofit/>
          </a:bodyPr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مدل پایگاه داده رابطه ای</a:t>
            </a:r>
            <a:endParaRPr lang="fa-IR" dirty="0">
              <a:solidFill>
                <a:schemeClr val="tx1"/>
              </a:solidFill>
              <a:latin typeface="Book Antiqua" panose="0204060205030503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261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0" y="14988"/>
            <a:ext cx="12174970" cy="1069514"/>
          </a:xfrm>
        </p:spPr>
        <p:txBody>
          <a:bodyPr/>
          <a:lstStyle/>
          <a:p>
            <a:pPr algn="ctr"/>
            <a:r>
              <a:rPr lang="en-US" i="1" dirty="0"/>
              <a:t>SEQUEL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127448" y="1844824"/>
            <a:ext cx="10081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SEQUEL</a:t>
            </a:r>
            <a:r>
              <a:rPr lang="en-US" dirty="0"/>
              <a:t> (</a:t>
            </a:r>
            <a:r>
              <a:rPr lang="en-US" b="1" i="1" dirty="0">
                <a:solidFill>
                  <a:srgbClr val="002060"/>
                </a:solidFill>
              </a:rPr>
              <a:t>S</a:t>
            </a:r>
            <a:r>
              <a:rPr lang="en-US" i="1" dirty="0"/>
              <a:t>tructured </a:t>
            </a:r>
            <a:r>
              <a:rPr lang="en-US" b="1" i="1" dirty="0">
                <a:solidFill>
                  <a:srgbClr val="002060"/>
                </a:solidFill>
              </a:rPr>
              <a:t>E</a:t>
            </a:r>
            <a:r>
              <a:rPr lang="en-US" i="1" dirty="0"/>
              <a:t>nglish </a:t>
            </a:r>
            <a:r>
              <a:rPr lang="en-US" b="1" i="1" dirty="0" err="1" smtClean="0">
                <a:solidFill>
                  <a:srgbClr val="002060"/>
                </a:solidFill>
              </a:rPr>
              <a:t>QUE</a:t>
            </a:r>
            <a:r>
              <a:rPr lang="en-US" i="1" dirty="0" err="1" smtClean="0"/>
              <a:t>ry</a:t>
            </a:r>
            <a:r>
              <a:rPr lang="en-US" i="1" dirty="0" smtClean="0"/>
              <a:t> </a:t>
            </a:r>
            <a:r>
              <a:rPr lang="en-US" b="1" i="1" dirty="0">
                <a:solidFill>
                  <a:srgbClr val="002060"/>
                </a:solidFill>
              </a:rPr>
              <a:t>L</a:t>
            </a:r>
            <a:r>
              <a:rPr lang="en-US" i="1" dirty="0"/>
              <a:t>anguage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(1970)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Donald D. Chamberlin and Raymond F. Boyce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acronym </a:t>
            </a:r>
            <a:r>
              <a:rPr lang="en-US" b="1" dirty="0"/>
              <a:t>SEQUEL</a:t>
            </a:r>
            <a:r>
              <a:rPr lang="en-US" dirty="0"/>
              <a:t> changed to </a:t>
            </a:r>
            <a:r>
              <a:rPr lang="en-US" b="1" dirty="0"/>
              <a:t>SQL</a:t>
            </a:r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</a:t>
            </a:r>
            <a:r>
              <a:rPr lang="en-US" i="1" dirty="0"/>
              <a:t>tructured </a:t>
            </a:r>
            <a:r>
              <a:rPr lang="en-US" b="1" i="1" dirty="0"/>
              <a:t>Q</a:t>
            </a:r>
            <a:r>
              <a:rPr lang="en-US" i="1" dirty="0"/>
              <a:t>uery </a:t>
            </a:r>
            <a:r>
              <a:rPr lang="en-US" b="1" i="1" dirty="0"/>
              <a:t>L</a:t>
            </a:r>
            <a:r>
              <a:rPr lang="en-US" i="1" dirty="0"/>
              <a:t>anguage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</a:t>
            </a:r>
            <a:r>
              <a:rPr lang="en-US" dirty="0"/>
              <a:t> and </a:t>
            </a:r>
            <a:r>
              <a:rPr lang="en-US" b="1" dirty="0"/>
              <a:t>ISO </a:t>
            </a:r>
            <a:r>
              <a:rPr lang="en-US" dirty="0"/>
              <a:t>adopted the standard "Database Language SQL“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(1986)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30930"/>
              </p:ext>
            </p:extLst>
          </p:nvPr>
        </p:nvGraphicFramePr>
        <p:xfrm>
          <a:off x="1199456" y="1844824"/>
          <a:ext cx="9937104" cy="338437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324000">
                  <a:extLst>
                    <a:ext uri="{9D8B030D-6E8A-4147-A177-3AD203B41FA5}">
                      <a16:colId xmlns:a16="http://schemas.microsoft.com/office/drawing/2014/main" val="2581475595"/>
                    </a:ext>
                  </a:extLst>
                </a:gridCol>
                <a:gridCol w="1682896">
                  <a:extLst>
                    <a:ext uri="{9D8B030D-6E8A-4147-A177-3AD203B41FA5}">
                      <a16:colId xmlns:a16="http://schemas.microsoft.com/office/drawing/2014/main" val="3130875784"/>
                    </a:ext>
                  </a:extLst>
                </a:gridCol>
                <a:gridCol w="5930208">
                  <a:extLst>
                    <a:ext uri="{9D8B030D-6E8A-4147-A177-3AD203B41FA5}">
                      <a16:colId xmlns:a16="http://schemas.microsoft.com/office/drawing/2014/main" val="2396605366"/>
                    </a:ext>
                  </a:extLst>
                </a:gridCol>
              </a:tblGrid>
              <a:tr h="34959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RDBMS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Language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effectLst/>
                        </a:rPr>
                        <a:t>Full </a:t>
                      </a:r>
                      <a:r>
                        <a:rPr lang="en-US" sz="1400" dirty="0" smtClean="0">
                          <a:effectLst/>
                        </a:rPr>
                        <a:t>Name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extLst>
                  <a:ext uri="{0D108BD9-81ED-4DB2-BD59-A6C34878D82A}">
                    <a16:rowId xmlns:a16="http://schemas.microsoft.com/office/drawing/2014/main" val="4176272985"/>
                  </a:ext>
                </a:extLst>
              </a:tr>
              <a:tr h="577155"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IBM DB2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SQL PL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SQL Procedural Language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extLst>
                  <a:ext uri="{0D108BD9-81ED-4DB2-BD59-A6C34878D82A}">
                    <a16:rowId xmlns:a16="http://schemas.microsoft.com/office/drawing/2014/main" val="3447734899"/>
                  </a:ext>
                </a:extLst>
              </a:tr>
              <a:tr h="34959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Microsoft</a:t>
                      </a:r>
                      <a:r>
                        <a:rPr lang="en-US" sz="1400" dirty="0" smtClean="0">
                          <a:effectLst/>
                        </a:rPr>
                        <a:t> SQL</a:t>
                      </a:r>
                      <a:r>
                        <a:rPr lang="en-US" sz="1400" baseline="0" dirty="0" smtClean="0">
                          <a:effectLst/>
                        </a:rPr>
                        <a:t> Server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T-SQL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Transact-SQL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extLst>
                  <a:ext uri="{0D108BD9-81ED-4DB2-BD59-A6C34878D82A}">
                    <a16:rowId xmlns:a16="http://schemas.microsoft.com/office/drawing/2014/main" val="4288245329"/>
                  </a:ext>
                </a:extLst>
              </a:tr>
              <a:tr h="369918"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MySQL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SQL/PSM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smtClean="0">
                          <a:effectLst/>
                        </a:rPr>
                        <a:t>SQL/Persistent Stored Module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extLst>
                  <a:ext uri="{0D108BD9-81ED-4DB2-BD59-A6C34878D82A}">
                    <a16:rowId xmlns:a16="http://schemas.microsoft.com/office/drawing/2014/main" val="495079209"/>
                  </a:ext>
                </a:extLst>
              </a:tr>
              <a:tr h="360647"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Oracle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PL/SQL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Procedural Language/SQL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extLst>
                  <a:ext uri="{0D108BD9-81ED-4DB2-BD59-A6C34878D82A}">
                    <a16:rowId xmlns:a16="http://schemas.microsoft.com/office/drawing/2014/main" val="1045436703"/>
                  </a:ext>
                </a:extLst>
              </a:tr>
              <a:tr h="65617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PostgreSQL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PL/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pgSQL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Procedural Language/PostgreSQL Structured Query Language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extLst>
                  <a:ext uri="{0D108BD9-81ED-4DB2-BD59-A6C34878D82A}">
                    <a16:rowId xmlns:a16="http://schemas.microsoft.com/office/drawing/2014/main" val="986129201"/>
                  </a:ext>
                </a:extLst>
              </a:tr>
              <a:tr h="360647"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SAP HANA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 smtClean="0">
                          <a:effectLst/>
                        </a:rPr>
                        <a:t>SQLScript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SQL Script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extLst>
                  <a:ext uri="{0D108BD9-81ED-4DB2-BD59-A6C34878D82A}">
                    <a16:rowId xmlns:a16="http://schemas.microsoft.com/office/drawing/2014/main" val="2333752128"/>
                  </a:ext>
                </a:extLst>
              </a:tr>
              <a:tr h="360647">
                <a:tc>
                  <a:txBody>
                    <a:bodyPr/>
                    <a:lstStyle/>
                    <a:p>
                      <a:pPr algn="ctr" rtl="0"/>
                      <a:r>
                        <a:rPr lang="en-US" sz="1400" u="none" strike="noStrike" dirty="0" smtClean="0">
                          <a:effectLst/>
                        </a:rPr>
                        <a:t>Teradata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SPL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effectLst/>
                        </a:rPr>
                        <a:t>Stored Procedural Language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14970" marB="14970" anchor="ctr"/>
                </a:tc>
                <a:extLst>
                  <a:ext uri="{0D108BD9-81ED-4DB2-BD59-A6C34878D82A}">
                    <a16:rowId xmlns:a16="http://schemas.microsoft.com/office/drawing/2014/main" val="2733313425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5230"/>
            <a:ext cx="12192000" cy="1069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fa-IR" dirty="0" smtClean="0">
                <a:solidFill>
                  <a:schemeClr val="tx1"/>
                </a:solidFill>
                <a:cs typeface="B Titr" panose="00000700000000000000" pitchFamily="2" charset="-78"/>
              </a:rPr>
              <a:t>زبان های خانواده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cs typeface="B Titr" panose="00000700000000000000" pitchFamily="2" charset="-78"/>
              </a:rPr>
              <a:t>SQL</a:t>
            </a:r>
            <a:endParaRPr lang="fa-IR" dirty="0">
              <a:solidFill>
                <a:schemeClr val="tx1"/>
              </a:solidFill>
              <a:latin typeface="Book Antiqua" panose="02040602050305030304" pitchFamily="18" charset="0"/>
              <a:cs typeface="B Titr" panose="000007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900427"/>
              </p:ext>
            </p:extLst>
          </p:nvPr>
        </p:nvGraphicFramePr>
        <p:xfrm>
          <a:off x="1199456" y="1916832"/>
          <a:ext cx="9937102" cy="2808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586">
                  <a:extLst>
                    <a:ext uri="{9D8B030D-6E8A-4147-A177-3AD203B41FA5}">
                      <a16:colId xmlns:a16="http://schemas.microsoft.com/office/drawing/2014/main" val="380843282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1922901115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299908620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3503566101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3084117027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3932312536"/>
                    </a:ext>
                  </a:extLst>
                </a:gridCol>
                <a:gridCol w="1419586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58551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Factor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73786"/>
                  </a:ext>
                </a:extLst>
              </a:tr>
              <a:tr h="5034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Price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Unit</a:t>
                      </a:r>
                    </a:p>
                    <a:p>
                      <a:pPr algn="ctr"/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</a:p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</a:t>
                      </a:r>
                    </a:p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Snack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1398-01-01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Chips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1398-01-01</a:t>
                      </a:r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Coca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1398-01-01</a:t>
                      </a:r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extLst>
                  <a:ext uri="{0D108BD9-81ED-4DB2-BD59-A6C34878D82A}">
                    <a16:rowId xmlns:a16="http://schemas.microsoft.com/office/drawing/2014/main" val="51103078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7UP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1398-01-02</a:t>
                      </a:r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Ahmad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extLst>
                  <a:ext uri="{0D108BD9-81ED-4DB2-BD59-A6C34878D82A}">
                    <a16:rowId xmlns:a16="http://schemas.microsoft.com/office/drawing/2014/main" val="1249178329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Pepsi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1398-01-02</a:t>
                      </a:r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Ahmad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extLst>
                  <a:ext uri="{0D108BD9-81ED-4DB2-BD59-A6C34878D82A}">
                    <a16:rowId xmlns:a16="http://schemas.microsoft.com/office/drawing/2014/main" val="1471827683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Fanta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1398-01-02</a:t>
                      </a:r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Ahmad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57067" marR="57067" marT="34290" marB="34290"/>
                </a:tc>
                <a:extLst>
                  <a:ext uri="{0D108BD9-81ED-4DB2-BD59-A6C34878D82A}">
                    <a16:rowId xmlns:a16="http://schemas.microsoft.com/office/drawing/2014/main" val="59061711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332656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b="1" dirty="0">
                <a:cs typeface="B Nazanin" panose="00000400000000000000" pitchFamily="2" charset="-78"/>
              </a:rPr>
              <a:t>حساب و کتاب یه بقالی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154418"/>
              </p:ext>
            </p:extLst>
          </p:nvPr>
        </p:nvGraphicFramePr>
        <p:xfrm>
          <a:off x="1199456" y="3645025"/>
          <a:ext cx="8749250" cy="2664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9850">
                  <a:extLst>
                    <a:ext uri="{9D8B030D-6E8A-4147-A177-3AD203B41FA5}">
                      <a16:colId xmlns:a16="http://schemas.microsoft.com/office/drawing/2014/main" val="3808432825"/>
                    </a:ext>
                  </a:extLst>
                </a:gridCol>
                <a:gridCol w="1749850">
                  <a:extLst>
                    <a:ext uri="{9D8B030D-6E8A-4147-A177-3AD203B41FA5}">
                      <a16:colId xmlns:a16="http://schemas.microsoft.com/office/drawing/2014/main" val="1922901115"/>
                    </a:ext>
                  </a:extLst>
                </a:gridCol>
                <a:gridCol w="1749850">
                  <a:extLst>
                    <a:ext uri="{9D8B030D-6E8A-4147-A177-3AD203B41FA5}">
                      <a16:colId xmlns:a16="http://schemas.microsoft.com/office/drawing/2014/main" val="2299908620"/>
                    </a:ext>
                  </a:extLst>
                </a:gridCol>
                <a:gridCol w="1749850">
                  <a:extLst>
                    <a:ext uri="{9D8B030D-6E8A-4147-A177-3AD203B41FA5}">
                      <a16:colId xmlns:a16="http://schemas.microsoft.com/office/drawing/2014/main" val="3503566101"/>
                    </a:ext>
                  </a:extLst>
                </a:gridCol>
                <a:gridCol w="1749850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47365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Factor Detail</a:t>
                      </a:r>
                      <a:endParaRPr lang="en-US" sz="1600" dirty="0"/>
                    </a:p>
                  </a:txBody>
                  <a:tcPr marL="106513" marR="106513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59644"/>
                  </a:ext>
                </a:extLst>
              </a:tr>
              <a:tr h="496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Price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Unit</a:t>
                      </a:r>
                    </a:p>
                    <a:p>
                      <a:pPr algn="ctr"/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</a:t>
                      </a:r>
                    </a:p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82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Snack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82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Chips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  <a:tr h="282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Coca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extLst>
                  <a:ext uri="{0D108BD9-81ED-4DB2-BD59-A6C34878D82A}">
                    <a16:rowId xmlns:a16="http://schemas.microsoft.com/office/drawing/2014/main" val="51103078"/>
                  </a:ext>
                </a:extLst>
              </a:tr>
              <a:tr h="282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7UP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extLst>
                  <a:ext uri="{0D108BD9-81ED-4DB2-BD59-A6C34878D82A}">
                    <a16:rowId xmlns:a16="http://schemas.microsoft.com/office/drawing/2014/main" val="1249178329"/>
                  </a:ext>
                </a:extLst>
              </a:tr>
              <a:tr h="282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Pepsi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extLst>
                  <a:ext uri="{0D108BD9-81ED-4DB2-BD59-A6C34878D82A}">
                    <a16:rowId xmlns:a16="http://schemas.microsoft.com/office/drawing/2014/main" val="1471827683"/>
                  </a:ext>
                </a:extLst>
              </a:tr>
              <a:tr h="282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Fanta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13" marR="106513" marT="34290" marB="34290"/>
                </a:tc>
                <a:extLst>
                  <a:ext uri="{0D108BD9-81ED-4DB2-BD59-A6C34878D82A}">
                    <a16:rowId xmlns:a16="http://schemas.microsoft.com/office/drawing/2014/main" val="59061711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63897"/>
              </p:ext>
            </p:extLst>
          </p:nvPr>
        </p:nvGraphicFramePr>
        <p:xfrm>
          <a:off x="1199456" y="1829221"/>
          <a:ext cx="4824537" cy="1671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8179">
                  <a:extLst>
                    <a:ext uri="{9D8B030D-6E8A-4147-A177-3AD203B41FA5}">
                      <a16:colId xmlns:a16="http://schemas.microsoft.com/office/drawing/2014/main" val="3084117027"/>
                    </a:ext>
                  </a:extLst>
                </a:gridCol>
                <a:gridCol w="1608179">
                  <a:extLst>
                    <a:ext uri="{9D8B030D-6E8A-4147-A177-3AD203B41FA5}">
                      <a16:colId xmlns:a16="http://schemas.microsoft.com/office/drawing/2014/main" val="3932312536"/>
                    </a:ext>
                  </a:extLst>
                </a:gridCol>
                <a:gridCol w="1608179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50405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Factor Header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3874"/>
                  </a:ext>
                </a:extLst>
              </a:tr>
              <a:tr h="5460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</a:p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</a:t>
                      </a:r>
                    </a:p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310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1398-01-01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310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Ahmad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637" y="476672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b="1" dirty="0">
                <a:cs typeface="B Nazanin" panose="00000400000000000000" pitchFamily="2" charset="-78"/>
              </a:rPr>
              <a:t>حساب و کتاب یه بقالی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21415"/>
              </p:ext>
            </p:extLst>
          </p:nvPr>
        </p:nvGraphicFramePr>
        <p:xfrm>
          <a:off x="1148138" y="3765943"/>
          <a:ext cx="5996412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402">
                  <a:extLst>
                    <a:ext uri="{9D8B030D-6E8A-4147-A177-3AD203B41FA5}">
                      <a16:colId xmlns:a16="http://schemas.microsoft.com/office/drawing/2014/main" val="3808432825"/>
                    </a:ext>
                  </a:extLst>
                </a:gridCol>
                <a:gridCol w="999402">
                  <a:extLst>
                    <a:ext uri="{9D8B030D-6E8A-4147-A177-3AD203B41FA5}">
                      <a16:colId xmlns:a16="http://schemas.microsoft.com/office/drawing/2014/main" val="1922901115"/>
                    </a:ext>
                  </a:extLst>
                </a:gridCol>
                <a:gridCol w="999402">
                  <a:extLst>
                    <a:ext uri="{9D8B030D-6E8A-4147-A177-3AD203B41FA5}">
                      <a16:colId xmlns:a16="http://schemas.microsoft.com/office/drawing/2014/main" val="2299908620"/>
                    </a:ext>
                  </a:extLst>
                </a:gridCol>
                <a:gridCol w="999402">
                  <a:extLst>
                    <a:ext uri="{9D8B030D-6E8A-4147-A177-3AD203B41FA5}">
                      <a16:colId xmlns:a16="http://schemas.microsoft.com/office/drawing/2014/main" val="3503566101"/>
                    </a:ext>
                  </a:extLst>
                </a:gridCol>
                <a:gridCol w="999402">
                  <a:extLst>
                    <a:ext uri="{9D8B030D-6E8A-4147-A177-3AD203B41FA5}">
                      <a16:colId xmlns:a16="http://schemas.microsoft.com/office/drawing/2014/main" val="2659371762"/>
                    </a:ext>
                  </a:extLst>
                </a:gridCol>
                <a:gridCol w="999402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27813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 Detail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1022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Price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Quantity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Unit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Price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Factor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511030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2491783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471827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59061711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422365"/>
              </p:ext>
            </p:extLst>
          </p:nvPr>
        </p:nvGraphicFramePr>
        <p:xfrm>
          <a:off x="1148138" y="1772816"/>
          <a:ext cx="3620277" cy="18159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721">
                  <a:extLst>
                    <a:ext uri="{9D8B030D-6E8A-4147-A177-3AD203B41FA5}">
                      <a16:colId xmlns:a16="http://schemas.microsoft.com/office/drawing/2014/main" val="3084117027"/>
                    </a:ext>
                  </a:extLst>
                </a:gridCol>
                <a:gridCol w="1227721">
                  <a:extLst>
                    <a:ext uri="{9D8B030D-6E8A-4147-A177-3AD203B41FA5}">
                      <a16:colId xmlns:a16="http://schemas.microsoft.com/office/drawing/2014/main" val="3932312536"/>
                    </a:ext>
                  </a:extLst>
                </a:gridCol>
                <a:gridCol w="1164835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369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 Header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75291"/>
                  </a:ext>
                </a:extLst>
              </a:tr>
              <a:tr h="585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Customer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Factor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369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1398-01-01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369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727488"/>
              </p:ext>
            </p:extLst>
          </p:nvPr>
        </p:nvGraphicFramePr>
        <p:xfrm>
          <a:off x="8883216" y="3765943"/>
          <a:ext cx="2253344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3503566101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3139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  <a:endParaRPr lang="en-US" sz="14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Name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  <a:endParaRPr lang="en-US" sz="14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Code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Snack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Chips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Coca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11030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7UP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91783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Pepsi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1827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Fanta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617118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22788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b="1" dirty="0">
                <a:cs typeface="B Nazanin" panose="00000400000000000000" pitchFamily="2" charset="-78"/>
              </a:rPr>
              <a:t>حساب و کتاب یه بقالی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079697"/>
              </p:ext>
            </p:extLst>
          </p:nvPr>
        </p:nvGraphicFramePr>
        <p:xfrm>
          <a:off x="7896200" y="1833036"/>
          <a:ext cx="3240360" cy="1755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15">
                  <a:extLst>
                    <a:ext uri="{9D8B030D-6E8A-4147-A177-3AD203B41FA5}">
                      <a16:colId xmlns:a16="http://schemas.microsoft.com/office/drawing/2014/main" val="4075056134"/>
                    </a:ext>
                  </a:extLst>
                </a:gridCol>
                <a:gridCol w="488701">
                  <a:extLst>
                    <a:ext uri="{9D8B030D-6E8A-4147-A177-3AD203B41FA5}">
                      <a16:colId xmlns:a16="http://schemas.microsoft.com/office/drawing/2014/main" val="1006564739"/>
                    </a:ext>
                  </a:extLst>
                </a:gridCol>
                <a:gridCol w="917672">
                  <a:extLst>
                    <a:ext uri="{9D8B030D-6E8A-4147-A177-3AD203B41FA5}">
                      <a16:colId xmlns:a16="http://schemas.microsoft.com/office/drawing/2014/main" val="2591170696"/>
                    </a:ext>
                  </a:extLst>
                </a:gridCol>
                <a:gridCol w="917672">
                  <a:extLst>
                    <a:ext uri="{9D8B030D-6E8A-4147-A177-3AD203B41FA5}">
                      <a16:colId xmlns:a16="http://schemas.microsoft.com/office/drawing/2014/main" val="2455096045"/>
                    </a:ext>
                  </a:extLst>
                </a:gridCol>
              </a:tblGrid>
              <a:tr h="31844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3616682"/>
                  </a:ext>
                </a:extLst>
              </a:tr>
              <a:tr h="800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Birth</a:t>
                      </a:r>
                    </a:p>
                    <a:p>
                      <a:pPr algn="ctr"/>
                      <a:r>
                        <a:rPr lang="en-US" sz="1400" dirty="0" smtClean="0"/>
                        <a:t>Date</a:t>
                      </a:r>
                    </a:p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</a:p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</a:p>
                    <a:p>
                      <a:pPr algn="ctr"/>
                      <a:r>
                        <a:rPr lang="en-US" sz="1400" dirty="0" smtClean="0"/>
                        <a:t>Code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31844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31844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Ahmad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561586"/>
              </p:ext>
            </p:extLst>
          </p:nvPr>
        </p:nvGraphicFramePr>
        <p:xfrm>
          <a:off x="1148138" y="3765943"/>
          <a:ext cx="5996412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402">
                  <a:extLst>
                    <a:ext uri="{9D8B030D-6E8A-4147-A177-3AD203B41FA5}">
                      <a16:colId xmlns:a16="http://schemas.microsoft.com/office/drawing/2014/main" val="3808432825"/>
                    </a:ext>
                  </a:extLst>
                </a:gridCol>
                <a:gridCol w="780108">
                  <a:extLst>
                    <a:ext uri="{9D8B030D-6E8A-4147-A177-3AD203B41FA5}">
                      <a16:colId xmlns:a16="http://schemas.microsoft.com/office/drawing/2014/main" val="192290111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9990862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035661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59371762"/>
                    </a:ext>
                  </a:extLst>
                </a:gridCol>
                <a:gridCol w="1192566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27813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 Detail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1022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Price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Quantity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Unit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Price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*U1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Factor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*U1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511030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2491783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471827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59061711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623569"/>
              </p:ext>
            </p:extLst>
          </p:nvPr>
        </p:nvGraphicFramePr>
        <p:xfrm>
          <a:off x="1148138" y="1772816"/>
          <a:ext cx="3620277" cy="18159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721">
                  <a:extLst>
                    <a:ext uri="{9D8B030D-6E8A-4147-A177-3AD203B41FA5}">
                      <a16:colId xmlns:a16="http://schemas.microsoft.com/office/drawing/2014/main" val="3084117027"/>
                    </a:ext>
                  </a:extLst>
                </a:gridCol>
                <a:gridCol w="1227721">
                  <a:extLst>
                    <a:ext uri="{9D8B030D-6E8A-4147-A177-3AD203B41FA5}">
                      <a16:colId xmlns:a16="http://schemas.microsoft.com/office/drawing/2014/main" val="3932312536"/>
                    </a:ext>
                  </a:extLst>
                </a:gridCol>
                <a:gridCol w="1164835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369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 Header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75291"/>
                  </a:ext>
                </a:extLst>
              </a:tr>
              <a:tr h="585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Customer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Factor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369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1398-01-01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369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018923"/>
              </p:ext>
            </p:extLst>
          </p:nvPr>
        </p:nvGraphicFramePr>
        <p:xfrm>
          <a:off x="7896200" y="1833036"/>
          <a:ext cx="3240360" cy="183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15">
                  <a:extLst>
                    <a:ext uri="{9D8B030D-6E8A-4147-A177-3AD203B41FA5}">
                      <a16:colId xmlns:a16="http://schemas.microsoft.com/office/drawing/2014/main" val="4075056134"/>
                    </a:ext>
                  </a:extLst>
                </a:gridCol>
                <a:gridCol w="488701">
                  <a:extLst>
                    <a:ext uri="{9D8B030D-6E8A-4147-A177-3AD203B41FA5}">
                      <a16:colId xmlns:a16="http://schemas.microsoft.com/office/drawing/2014/main" val="1006564739"/>
                    </a:ext>
                  </a:extLst>
                </a:gridCol>
                <a:gridCol w="917672">
                  <a:extLst>
                    <a:ext uri="{9D8B030D-6E8A-4147-A177-3AD203B41FA5}">
                      <a16:colId xmlns:a16="http://schemas.microsoft.com/office/drawing/2014/main" val="2591170696"/>
                    </a:ext>
                  </a:extLst>
                </a:gridCol>
                <a:gridCol w="917672">
                  <a:extLst>
                    <a:ext uri="{9D8B030D-6E8A-4147-A177-3AD203B41FA5}">
                      <a16:colId xmlns:a16="http://schemas.microsoft.com/office/drawing/2014/main" val="2455096045"/>
                    </a:ext>
                  </a:extLst>
                </a:gridCol>
              </a:tblGrid>
              <a:tr h="2794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3616682"/>
                  </a:ext>
                </a:extLst>
              </a:tr>
              <a:tr h="637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Birth</a:t>
                      </a:r>
                    </a:p>
                    <a:p>
                      <a:pPr algn="ctr"/>
                      <a:r>
                        <a:rPr lang="en-US" sz="1400" dirty="0" smtClean="0"/>
                        <a:t>Date</a:t>
                      </a:r>
                    </a:p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</a:p>
                    <a:p>
                      <a:pPr algn="ctr"/>
                      <a:r>
                        <a:rPr lang="en-US" sz="1400" dirty="0" smtClean="0"/>
                        <a:t>Name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</a:p>
                    <a:p>
                      <a:pPr algn="ctr"/>
                      <a:r>
                        <a:rPr lang="en-US" sz="1400" dirty="0" smtClean="0"/>
                        <a:t>Code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تاریخ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؟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متن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عدد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14336493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Ahmad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136148"/>
              </p:ext>
            </p:extLst>
          </p:nvPr>
        </p:nvGraphicFramePr>
        <p:xfrm>
          <a:off x="8883216" y="3765943"/>
          <a:ext cx="2253344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3503566101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3139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  <a:endParaRPr lang="en-US" sz="14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Name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  <a:endParaRPr lang="en-US" sz="14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Code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Snack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Chips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Coca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11030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7UP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91783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Pepsi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1827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Fanta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617118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22788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b="1" dirty="0">
                <a:cs typeface="B Nazanin" panose="00000400000000000000" pitchFamily="2" charset="-78"/>
              </a:rPr>
              <a:t>حساب و کتاب یه بقالی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55840" y="2348880"/>
            <a:ext cx="1584178" cy="1872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31704" y="2710922"/>
            <a:ext cx="69127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55840" y="4653136"/>
            <a:ext cx="54726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456" y="1988840"/>
            <a:ext cx="993710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Mirzakhani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Senior DW/ ETL/ BI </a:t>
            </a: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Architect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002060"/>
              </a:solidFill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Master of Science in Information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QAZVIN AZAD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Bachelor of Science in Information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PARAND AZAD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md.mirzakhani@gmail.com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@</a:t>
            </a:r>
            <a:r>
              <a:rPr lang="en-US" b="1" dirty="0" err="1" smtClean="0">
                <a:solidFill>
                  <a:srgbClr val="002060"/>
                </a:solidFill>
              </a:rPr>
              <a:t>MasoudMirzakhani</a:t>
            </a: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linkedin.com/in/</a:t>
            </a:r>
            <a:r>
              <a:rPr lang="en-US" b="1" dirty="0" err="1" smtClean="0">
                <a:solidFill>
                  <a:srgbClr val="002060"/>
                </a:solidFill>
              </a:rPr>
              <a:t>masoudmirzakhani</a:t>
            </a:r>
            <a:endParaRPr lang="en-US" sz="2800" b="1" dirty="0">
              <a:solidFill>
                <a:srgbClr val="002060"/>
              </a:solidFill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16632"/>
            <a:ext cx="1219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2019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Design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&amp; Develop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61" y="1988840"/>
            <a:ext cx="1872208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قواعد نام گذاری</a:t>
            </a:r>
            <a:endParaRPr lang="fa-IR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35368"/>
              </p:ext>
            </p:extLst>
          </p:nvPr>
        </p:nvGraphicFramePr>
        <p:xfrm>
          <a:off x="1199456" y="1916832"/>
          <a:ext cx="9937104" cy="25922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50940149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53048998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189591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Plural ‘S’ 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Customers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525071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err="1" smtClean="0"/>
                        <a:t>Finglish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Kala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33042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English Alphabetic Characters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Factor-Header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88714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Abbreviation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err="1" smtClean="0">
                          <a:solidFill>
                            <a:srgbClr val="C00000"/>
                          </a:solidFill>
                        </a:rPr>
                        <a:t>TelNo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437417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err="1" smtClean="0"/>
                        <a:t>KeyWord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Date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05841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اسم های چند کلمه ای</a:t>
            </a:r>
            <a:endParaRPr lang="fa-IR" dirty="0">
              <a:cs typeface="B Nazanin" panose="000004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8851"/>
              </p:ext>
            </p:extLst>
          </p:nvPr>
        </p:nvGraphicFramePr>
        <p:xfrm>
          <a:off x="1199456" y="1844824"/>
          <a:ext cx="10009112" cy="25922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04556">
                  <a:extLst>
                    <a:ext uri="{9D8B030D-6E8A-4147-A177-3AD203B41FA5}">
                      <a16:colId xmlns:a16="http://schemas.microsoft.com/office/drawing/2014/main" val="50940149"/>
                    </a:ext>
                  </a:extLst>
                </a:gridCol>
                <a:gridCol w="5004556">
                  <a:extLst>
                    <a:ext uri="{9D8B030D-6E8A-4147-A177-3AD203B41FA5}">
                      <a16:colId xmlns:a16="http://schemas.microsoft.com/office/drawing/2014/main" val="353048998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9591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Snake Case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snake_case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5071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Snake Case (All Caps)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SNAKE_CASE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837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Camel Case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camelCase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042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Kebab-case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kebab-case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7417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Pascal</a:t>
                      </a:r>
                      <a:r>
                        <a:rPr lang="en-US" baseline="0" dirty="0" smtClean="0"/>
                        <a:t> Case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Pascal</a:t>
                      </a:r>
                      <a:r>
                        <a:rPr lang="en-US" baseline="0" dirty="0" err="1" smtClean="0">
                          <a:solidFill>
                            <a:srgbClr val="00B050"/>
                          </a:solidFill>
                        </a:rPr>
                        <a:t>Case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049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altLang="ko-KR" dirty="0" smtClean="0">
                <a:cs typeface="B Nazanin" panose="00000400000000000000" pitchFamily="2" charset="-78"/>
              </a:rPr>
              <a:t>سرفصل مطالب</a:t>
            </a:r>
            <a:endParaRPr lang="ko-KR" altLang="en-US" dirty="0">
              <a:cs typeface="B Nazanin" panose="00000400000000000000" pitchFamily="2" charset="-78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1184930"/>
            <a:ext cx="12192000" cy="460648"/>
          </a:xfrm>
        </p:spPr>
        <p:txBody>
          <a:bodyPr>
            <a:normAutofit/>
          </a:bodyPr>
          <a:lstStyle/>
          <a:p>
            <a:pPr algn="ctr"/>
            <a:r>
              <a:rPr lang="fa-IR" altLang="ko-KR" sz="24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طراحی و ساخت دیتابیس</a:t>
            </a:r>
            <a:endParaRPr lang="en-US" altLang="ko-KR" sz="2400" b="1" dirty="0">
              <a:solidFill>
                <a:srgbClr val="FF0000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18351"/>
              </p:ext>
            </p:extLst>
          </p:nvPr>
        </p:nvGraphicFramePr>
        <p:xfrm>
          <a:off x="1199456" y="1844824"/>
          <a:ext cx="9937104" cy="2698596"/>
        </p:xfrm>
        <a:graphic>
          <a:graphicData uri="http://schemas.openxmlformats.org/drawingml/2006/table">
            <a:tbl>
              <a:tblPr firstCol="1">
                <a:tableStyleId>{5940675A-B579-460E-94D1-54222C63F5DA}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310026815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562529795"/>
                    </a:ext>
                  </a:extLst>
                </a:gridCol>
              </a:tblGrid>
              <a:tr h="449766"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طراحی</a:t>
                      </a:r>
                      <a:r>
                        <a:rPr lang="fa-IR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جداول بر اساس نیازمندی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273" marR="8273" marT="8273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اسکیمای</a:t>
                      </a:r>
                      <a:r>
                        <a:rPr lang="fa-I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دیتابیس های رابطه ای</a:t>
                      </a:r>
                      <a:endParaRPr lang="en-US" sz="16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2211755267"/>
                  </a:ext>
                </a:extLst>
              </a:tr>
              <a:tr h="449766"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بهبود</a:t>
                      </a:r>
                      <a:r>
                        <a:rPr lang="fa-IR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جداول ساخته شده با کمک نرمال سازی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273" marR="8273" marT="8273" marB="0" anchor="ctr"/>
                </a:tc>
                <a:tc vMerge="1"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+mj-cs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2634613710"/>
                  </a:ext>
                </a:extLst>
              </a:tr>
              <a:tr h="449766"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انواع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داده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273" marR="8273" marT="8273" marB="0" anchor="ctr"/>
                </a:tc>
                <a:tc vMerge="1"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+mj-cs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1167098675"/>
                  </a:ext>
                </a:extLst>
              </a:tr>
              <a:tr h="449766"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ساخت</a:t>
                      </a:r>
                      <a:r>
                        <a:rPr lang="fa-IR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جداول به کمک ویزارد و اسکریپت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273" marR="8273" marT="8273" marB="0" anchor="ctr"/>
                </a:tc>
                <a:tc vMerge="1"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+mj-cs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2721356872"/>
                  </a:ext>
                </a:extLst>
              </a:tr>
              <a:tr h="449766"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کلید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اصلی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273" marR="8273" marT="8273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1" u="none" strike="noStrike" dirty="0" smtClean="0">
                          <a:effectLst/>
                          <a:cs typeface="B Nazanin" panose="00000400000000000000" pitchFamily="2" charset="-78"/>
                        </a:rPr>
                        <a:t>یکپارچگی</a:t>
                      </a:r>
                      <a:r>
                        <a:rPr lang="fa-IR" sz="1600" b="1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 اطلاعات</a:t>
                      </a:r>
                      <a:endParaRPr lang="en-US" sz="16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3672744499"/>
                  </a:ext>
                </a:extLst>
              </a:tr>
              <a:tr h="449766"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کلیدهای</a:t>
                      </a:r>
                      <a:r>
                        <a:rPr lang="fa-IR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خارجی و جامعیت ارجاعی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8273" marR="8273" marT="8273" marB="0" anchor="ctr"/>
                </a:tc>
                <a:tc vMerge="1"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+mj-cs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229870472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altLang="ko-KR" dirty="0">
                <a:cs typeface="B Nazanin" panose="00000400000000000000" pitchFamily="2" charset="-78"/>
              </a:rPr>
              <a:t>سرفصل مطالب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31374"/>
              </p:ext>
            </p:extLst>
          </p:nvPr>
        </p:nvGraphicFramePr>
        <p:xfrm>
          <a:off x="1199456" y="1844820"/>
          <a:ext cx="10009112" cy="367240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3303235624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1798026845"/>
                    </a:ext>
                  </a:extLst>
                </a:gridCol>
              </a:tblGrid>
              <a:tr h="336557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u="none" strike="noStrike" dirty="0" smtClean="0">
                          <a:effectLst/>
                          <a:cs typeface="B Nazanin" panose="00000400000000000000" pitchFamily="2" charset="-78"/>
                        </a:rPr>
                        <a:t>ساختار دستور </a:t>
                      </a:r>
                      <a:r>
                        <a:rPr lang="en-US" sz="1600" b="0" u="none" strike="noStrike" dirty="0" smtClean="0">
                          <a:effectLst/>
                          <a:cs typeface="B Nazanin" panose="00000400000000000000" pitchFamily="2" charset="-78"/>
                        </a:rPr>
                        <a:t>SELECT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دستور</a:t>
                      </a:r>
                      <a:r>
                        <a:rPr lang="fa-I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SELECT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97315088"/>
                  </a:ext>
                </a:extLst>
              </a:tr>
              <a:tr h="336557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پردازش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منطقی کوبری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2512792029"/>
                  </a:ext>
                </a:extLst>
              </a:tr>
              <a:tr h="336557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منطق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سه ارزشی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506521630"/>
                  </a:ext>
                </a:extLst>
              </a:tr>
              <a:tr h="663208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0" u="none" strike="noStrike" dirty="0" smtClean="0">
                          <a:effectLst/>
                          <a:cs typeface="B Nazanin" panose="00000400000000000000" pitchFamily="2" charset="-78"/>
                        </a:rPr>
                        <a:t>استفاده</a:t>
                      </a:r>
                      <a:r>
                        <a:rPr lang="fa-IR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 از </a:t>
                      </a:r>
                      <a:r>
                        <a:rPr lang="fa-IR" sz="1600" b="0" u="none" strike="noStrike" dirty="0" smtClean="0">
                          <a:effectLst/>
                          <a:cs typeface="B Nazanin" panose="00000400000000000000" pitchFamily="2" charset="-78"/>
                        </a:rPr>
                        <a:t>عملگرهای</a:t>
                      </a:r>
                      <a:r>
                        <a:rPr lang="fa-IR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 مجموعه بر روی نتایج حاصل از چند </a:t>
                      </a:r>
                      <a:r>
                        <a:rPr lang="en-US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SELECT 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3463453836"/>
                  </a:ext>
                </a:extLst>
              </a:tr>
              <a:tr h="663208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u="none" strike="noStrike" dirty="0" smtClean="0">
                          <a:effectLst/>
                          <a:cs typeface="B Nazanin" panose="00000400000000000000" pitchFamily="2" charset="-78"/>
                        </a:rPr>
                        <a:t>انواع</a:t>
                      </a:r>
                      <a:r>
                        <a:rPr lang="fa-IR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 دستورات </a:t>
                      </a:r>
                      <a:r>
                        <a:rPr lang="en-US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JOIN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کویری</a:t>
                      </a:r>
                      <a:r>
                        <a:rPr lang="fa-I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بر روی جداول چندگانه </a:t>
                      </a:r>
                      <a:endParaRPr lang="en-US" sz="16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cs typeface="B Nazanin" panose="00000400000000000000" pitchFamily="2" charset="-78"/>
                      </a:endParaRPr>
                    </a:p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با دستورات 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JOIN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2738906250"/>
                  </a:ext>
                </a:extLst>
              </a:tr>
              <a:tr h="663208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دستورات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JOIN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چندگانه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1524870800"/>
                  </a:ext>
                </a:extLst>
              </a:tr>
              <a:tr h="336557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strike="noStrike" dirty="0" smtClean="0">
                          <a:effectLst/>
                          <a:cs typeface="B Nazanin" panose="00000400000000000000" pitchFamily="2" charset="-78"/>
                        </a:rPr>
                        <a:t>CTE</a:t>
                      </a:r>
                      <a:r>
                        <a:rPr lang="fa-IR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Subquery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انواع</a:t>
                      </a:r>
                      <a:r>
                        <a:rPr lang="fa-I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مجموعه داده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2904982992"/>
                  </a:ext>
                </a:extLst>
              </a:tr>
              <a:tr h="336557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Inline Table Valued Function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View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1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1650100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0" y="1184930"/>
            <a:ext cx="12192000" cy="460648"/>
          </a:xfrm>
        </p:spPr>
        <p:txBody>
          <a:bodyPr>
            <a:normAutofit/>
          </a:bodyPr>
          <a:lstStyle/>
          <a:p>
            <a:pPr algn="ctr"/>
            <a:r>
              <a:rPr lang="fa-IR" altLang="ko-KR" sz="24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مدیریت داده به کمک </a:t>
            </a:r>
            <a:r>
              <a:rPr lang="en-US" altLang="ko-KR" sz="24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TSQL</a:t>
            </a:r>
            <a:endParaRPr lang="en-US" altLang="ko-KR" sz="2400" b="1" dirty="0">
              <a:solidFill>
                <a:srgbClr val="FF0000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90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altLang="ko-KR" dirty="0" smtClean="0">
                <a:cs typeface="B Nazanin" panose="00000400000000000000" pitchFamily="2" charset="-78"/>
              </a:rPr>
              <a:t>سرفصل مطالب</a:t>
            </a:r>
            <a:endParaRPr lang="ko-KR" alt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8803"/>
              </p:ext>
            </p:extLst>
          </p:nvPr>
        </p:nvGraphicFramePr>
        <p:xfrm>
          <a:off x="1199456" y="1844823"/>
          <a:ext cx="10009112" cy="417646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169339799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560613303"/>
                    </a:ext>
                  </a:extLst>
                </a:gridCol>
              </a:tblGrid>
              <a:tr h="692629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استفاده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از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CASE</a:t>
                      </a:r>
                    </a:p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rowSpan="5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دستورات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SELECT</a:t>
                      </a: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پیچیده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تر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981877810"/>
                  </a:ext>
                </a:extLst>
              </a:tr>
              <a:tr h="351487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استفاده</a:t>
                      </a:r>
                      <a:r>
                        <a:rPr lang="fa-IR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از 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CROSS APPLY</a:t>
                      </a:r>
                      <a:r>
                        <a:rPr lang="fa-IR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OUTER APPLY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2954449634"/>
                  </a:ext>
                </a:extLst>
              </a:tr>
              <a:tr h="692629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استفاده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از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PIVOT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UNPIVOT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125427298"/>
                  </a:ext>
                </a:extLst>
              </a:tr>
              <a:tr h="692629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0" u="none" strike="noStrike" dirty="0" smtClean="0">
                          <a:effectLst/>
                          <a:cs typeface="B Nazanin" panose="00000400000000000000" pitchFamily="2" charset="-78"/>
                        </a:rPr>
                        <a:t>استفاده از</a:t>
                      </a:r>
                      <a:r>
                        <a:rPr lang="fa-IR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Window Function</a:t>
                      </a:r>
                      <a:r>
                        <a:rPr lang="fa-IR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600" b="0" u="none" strike="noStrike" baseline="0" dirty="0" smtClean="0">
                          <a:effectLst/>
                          <a:cs typeface="B Nazanin" panose="00000400000000000000" pitchFamily="2" charset="-78"/>
                        </a:rPr>
                        <a:t>Ranking Function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4001079221"/>
                  </a:ext>
                </a:extLst>
              </a:tr>
              <a:tr h="692629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استفاده از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GROUPING SETS</a:t>
                      </a: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CUBE</a:t>
                      </a: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در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GROUP BY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949588548"/>
                  </a:ext>
                </a:extLst>
              </a:tr>
              <a:tr h="351487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فانکشن های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Scalar Valued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Multi Statement Tabled Valued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rowSpan="3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TSQL-Programming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1069976244"/>
                  </a:ext>
                </a:extLst>
              </a:tr>
              <a:tr h="351487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ساخت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Stored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Procedure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780916364"/>
                  </a:ext>
                </a:extLst>
              </a:tr>
              <a:tr h="351487">
                <a:tc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r>
                        <a:rPr lang="fa-I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استفاده</a:t>
                      </a:r>
                      <a:r>
                        <a:rPr lang="fa-I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 از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B Nazanin" panose="00000400000000000000" pitchFamily="2" charset="-78"/>
                        </a:rPr>
                        <a:t>CURSOR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tc vMerge="1">
                  <a:txBody>
                    <a:bodyPr/>
                    <a:lstStyle/>
                    <a:p>
                      <a:pPr marL="0" indent="0" algn="ctr" rtl="1" fontAlgn="ctr">
                        <a:buFont typeface="Arial" panose="020B0604020202020204" pitchFamily="34" charset="0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94" marR="7394" marT="7394" marB="0" anchor="ctr"/>
                </a:tc>
                <a:extLst>
                  <a:ext uri="{0D108BD9-81ED-4DB2-BD59-A6C34878D82A}">
                    <a16:rowId xmlns:a16="http://schemas.microsoft.com/office/drawing/2014/main" val="6441062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0" y="1184930"/>
            <a:ext cx="12192000" cy="460648"/>
          </a:xfrm>
        </p:spPr>
        <p:txBody>
          <a:bodyPr>
            <a:normAutofit/>
          </a:bodyPr>
          <a:lstStyle/>
          <a:p>
            <a:pPr algn="ctr"/>
            <a:r>
              <a:rPr lang="fa-IR" altLang="ko-KR" sz="24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مدیریت داده به کمک </a:t>
            </a:r>
            <a:r>
              <a:rPr lang="en-US" altLang="ko-KR" sz="24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TSQL</a:t>
            </a:r>
            <a:endParaRPr lang="en-US" altLang="ko-KR" sz="2400" b="1" dirty="0">
              <a:solidFill>
                <a:srgbClr val="FF0000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08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altLang="ko-KR" dirty="0" smtClean="0">
                <a:cs typeface="B Nazanin" panose="00000400000000000000" pitchFamily="2" charset="-78"/>
              </a:rPr>
              <a:t>منابع</a:t>
            </a:r>
            <a:endParaRPr lang="ko-KR" altLang="en-US" dirty="0">
              <a:cs typeface="B Nazanin" panose="00000400000000000000" pitchFamily="2" charset="-78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59562" y="1142123"/>
            <a:ext cx="8976997" cy="460648"/>
          </a:xfrm>
        </p:spPr>
        <p:txBody>
          <a:bodyPr/>
          <a:lstStyle/>
          <a:p>
            <a:r>
              <a:rPr lang="en-US" sz="2400" b="1" dirty="0" err="1"/>
              <a:t>Itzik</a:t>
            </a:r>
            <a:r>
              <a:rPr lang="en-US" sz="2400" b="1" dirty="0"/>
              <a:t> Ben-</a:t>
            </a:r>
            <a:r>
              <a:rPr lang="en-US" sz="2400" b="1" dirty="0" err="1"/>
              <a:t>Gan</a:t>
            </a:r>
            <a:endParaRPr lang="en-US" altLang="ko-K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3" y="1824906"/>
            <a:ext cx="2304255" cy="35487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4" t="5845" r="6603" b="19392"/>
          <a:stretch/>
        </p:blipFill>
        <p:spPr>
          <a:xfrm>
            <a:off x="3935760" y="1824906"/>
            <a:ext cx="2571232" cy="3548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44624"/>
            <a:ext cx="1775888" cy="1342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824906"/>
            <a:ext cx="2571232" cy="35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514"/>
          </a:xfrm>
        </p:spPr>
        <p:txBody>
          <a:bodyPr/>
          <a:lstStyle/>
          <a:p>
            <a:pPr algn="ctr"/>
            <a:r>
              <a:rPr lang="fa-IR" altLang="ko-KR" dirty="0">
                <a:cs typeface="B Nazanin" panose="00000400000000000000" pitchFamily="2" charset="-78"/>
              </a:rPr>
              <a:t>سوال؟</a:t>
            </a:r>
            <a:endParaRPr lang="ko-KR" altLang="en-US" dirty="0">
              <a:cs typeface="B Nazanin" panose="00000400000000000000" pitchFamily="2" charset="-78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719736" y="1877355"/>
            <a:ext cx="7416824" cy="526815"/>
          </a:xfrm>
        </p:spPr>
        <p:txBody>
          <a:bodyPr/>
          <a:lstStyle/>
          <a:p>
            <a:r>
              <a:rPr lang="fa-IR" altLang="ko-KR" sz="2400" b="1" dirty="0">
                <a:latin typeface="Arial" pitchFamily="34" charset="0"/>
                <a:cs typeface="B Nazanin" panose="00000400000000000000" pitchFamily="2" charset="-78"/>
              </a:rPr>
              <a:t>پایگاه داده چیست؟</a:t>
            </a:r>
            <a:endParaRPr lang="en-US" altLang="ko-KR" sz="2400" b="1" dirty="0">
              <a:latin typeface="Arial" pitchFamily="34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9C1E2-6C05-4931-BE9A-BB82103B6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62979-E683-4BFF-AC70-30B0FF608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1916832"/>
            <a:ext cx="3413532" cy="44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2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7384"/>
            <a:ext cx="12192000" cy="1069514"/>
          </a:xfrm>
        </p:spPr>
        <p:txBody>
          <a:bodyPr/>
          <a:lstStyle/>
          <a:p>
            <a:pPr algn="ctr"/>
            <a:r>
              <a:rPr lang="fa-IR" altLang="ko-KR" dirty="0">
                <a:cs typeface="B Nazanin" panose="00000400000000000000" pitchFamily="2" charset="-78"/>
              </a:rPr>
              <a:t>پایگاه داده</a:t>
            </a:r>
            <a:endParaRPr lang="ko-KR" alt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259796" y="1700808"/>
          <a:ext cx="3672408" cy="4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760296" y="1772816"/>
            <a:ext cx="3096344" cy="21602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مجموعه ای از آیتم های پردازش نشده: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متن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عدد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تصویر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صوت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ویدئو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54009" y="2510326"/>
            <a:ext cx="2077695" cy="14310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محلی برای نگهداری داده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60296" y="4005064"/>
            <a:ext cx="3096344" cy="21602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نرم افزاری برای کار با پایگاه داده: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مدیریت داده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اضافه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حذف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ویرایش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دسترسی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بازیابی داده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7248128" y="2420888"/>
            <a:ext cx="1512168" cy="4320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9" idx="3"/>
          </p:cNvCxnSpPr>
          <p:nvPr/>
        </p:nvCxnSpPr>
        <p:spPr>
          <a:xfrm rot="10800000">
            <a:off x="3431704" y="3225842"/>
            <a:ext cx="1512168" cy="8017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0" idx="1"/>
          </p:cNvCxnSpPr>
          <p:nvPr/>
        </p:nvCxnSpPr>
        <p:spPr>
          <a:xfrm flipV="1">
            <a:off x="7248128" y="4681734"/>
            <a:ext cx="1512168" cy="4754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2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44866"/>
              </p:ext>
            </p:extLst>
          </p:nvPr>
        </p:nvGraphicFramePr>
        <p:xfrm>
          <a:off x="1199456" y="1844823"/>
          <a:ext cx="10009112" cy="4271889"/>
        </p:xfrm>
        <a:graphic>
          <a:graphicData uri="http://schemas.openxmlformats.org/drawingml/2006/table">
            <a:tbl>
              <a:tblPr firstRow="1" lastRow="1" bandRow="1">
                <a:tableStyleId>{E929F9F4-4A8F-4326-A1B4-22849713DDAB}</a:tableStyleId>
              </a:tblPr>
              <a:tblGrid>
                <a:gridCol w="5004556">
                  <a:extLst>
                    <a:ext uri="{9D8B030D-6E8A-4147-A177-3AD203B41FA5}">
                      <a16:colId xmlns:a16="http://schemas.microsoft.com/office/drawing/2014/main" val="2857981227"/>
                    </a:ext>
                  </a:extLst>
                </a:gridCol>
                <a:gridCol w="5004556">
                  <a:extLst>
                    <a:ext uri="{9D8B030D-6E8A-4147-A177-3AD203B41FA5}">
                      <a16:colId xmlns:a16="http://schemas.microsoft.com/office/drawing/2014/main" val="3829670030"/>
                    </a:ext>
                  </a:extLst>
                </a:gridCol>
              </a:tblGrid>
              <a:tr h="5035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پایگاه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داده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Spreadsheet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931750"/>
                  </a:ext>
                </a:extLst>
              </a:tr>
              <a:tr h="624981"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تحلیل های پیچیده</a:t>
                      </a:r>
                      <a:r>
                        <a:rPr lang="fa-IR" sz="1800" kern="1200" baseline="0" dirty="0">
                          <a:effectLst/>
                          <a:cs typeface="B Nazanin" panose="00000400000000000000" pitchFamily="2" charset="-78"/>
                        </a:rPr>
                        <a:t> تر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مناسب</a:t>
                      </a:r>
                      <a:r>
                        <a:rPr lang="fa-IR" sz="1800" kern="1200" baseline="0" dirty="0">
                          <a:effectLst/>
                          <a:cs typeface="B Nazanin" panose="00000400000000000000" pitchFamily="2" charset="-78"/>
                        </a:rPr>
                        <a:t> برای تحلیل های ساده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021775"/>
                  </a:ext>
                </a:extLst>
              </a:tr>
              <a:tr h="503526"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گزارشات در قالب جدول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فرمت</a:t>
                      </a:r>
                      <a:r>
                        <a:rPr lang="fa-IR" sz="1800" kern="1200" baseline="0" dirty="0">
                          <a:effectLst/>
                          <a:cs typeface="B Nazanin" panose="00000400000000000000" pitchFamily="2" charset="-78"/>
                        </a:rPr>
                        <a:t> های پیچیده گزارش گیری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451760"/>
                  </a:ext>
                </a:extLst>
              </a:tr>
              <a:tr h="503526"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سرور اختصاصی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کامپیوتر شخصی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513067"/>
                  </a:ext>
                </a:extLst>
              </a:tr>
              <a:tr h="503526"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لایه های امنیتی قوی تر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تنظیمات امنیتی محدود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986556"/>
                  </a:ext>
                </a:extLst>
              </a:tr>
              <a:tr h="503526"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کاربران</a:t>
                      </a:r>
                      <a:r>
                        <a:rPr lang="fa-IR" sz="1800" kern="1200" baseline="0" dirty="0">
                          <a:effectLst/>
                          <a:cs typeface="B Nazanin" panose="00000400000000000000" pitchFamily="2" charset="-78"/>
                        </a:rPr>
                        <a:t> همزمان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یک کاربر در</a:t>
                      </a:r>
                      <a:r>
                        <a:rPr lang="fa-IR" sz="1800" kern="1200" baseline="0" dirty="0">
                          <a:effectLst/>
                          <a:cs typeface="B Nazanin" panose="00000400000000000000" pitchFamily="2" charset="-78"/>
                        </a:rPr>
                        <a:t> یک لحظه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831461"/>
                  </a:ext>
                </a:extLst>
              </a:tr>
              <a:tr h="503526">
                <a:tc>
                  <a:txBody>
                    <a:bodyPr/>
                    <a:lstStyle/>
                    <a:p>
                      <a:pPr algn="ctr"/>
                      <a:r>
                        <a:rPr lang="fa-IR" sz="1800" kern="1200" dirty="0">
                          <a:effectLst/>
                          <a:cs typeface="B Nazanin" panose="00000400000000000000" pitchFamily="2" charset="-78"/>
                        </a:rPr>
                        <a:t>مدیریت</a:t>
                      </a:r>
                      <a:r>
                        <a:rPr lang="fa-IR" sz="1800" kern="1200" baseline="0" dirty="0">
                          <a:effectLst/>
                          <a:cs typeface="B Nazanin" panose="00000400000000000000" pitchFamily="2" charset="-78"/>
                        </a:rPr>
                        <a:t> حجم بالای اطلاعات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میزان محدود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اطلاعات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573537"/>
                  </a:ext>
                </a:extLst>
              </a:tr>
              <a:tr h="625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Microsoft SQL server</a:t>
                      </a:r>
                      <a:endParaRPr lang="en-US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Excel</a:t>
                      </a:r>
                      <a:endParaRPr lang="en-US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60849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59" y="1340768"/>
            <a:ext cx="3126505" cy="1373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30C33-46D2-4C96-A4D0-B0DCA8DFF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710E22-739E-407F-B33E-4B5EF743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11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مقایسه </a:t>
            </a:r>
            <a:r>
              <a:rPr lang="en-US" dirty="0">
                <a:solidFill>
                  <a:schemeClr val="tx1"/>
                </a:solidFill>
                <a:cs typeface="B Titr" panose="00000700000000000000" pitchFamily="2" charset="-78"/>
              </a:rPr>
              <a:t>Spreadsheet</a:t>
            </a:r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 و پایگاه داده</a:t>
            </a:r>
          </a:p>
        </p:txBody>
      </p:sp>
    </p:spTree>
    <p:extLst>
      <p:ext uri="{BB962C8B-B14F-4D97-AF65-F5344CB8AC3E}">
        <p14:creationId xmlns:p14="http://schemas.microsoft.com/office/powerpoint/2010/main" val="4120999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ea72b59abdce8127586a672bee636189905e8b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881</Words>
  <Application>Microsoft Office PowerPoint</Application>
  <PresentationFormat>Widescreen</PresentationFormat>
  <Paragraphs>471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맑은 고딕</vt:lpstr>
      <vt:lpstr>Arial</vt:lpstr>
      <vt:lpstr>Arial Narrow</vt:lpstr>
      <vt:lpstr>B Nazanin</vt:lpstr>
      <vt:lpstr>B Titr</vt:lpstr>
      <vt:lpstr>Book Antiqua</vt:lpstr>
      <vt:lpstr>Calibri</vt:lpstr>
      <vt:lpstr>Calibri Light</vt:lpstr>
      <vt:lpstr>Times New Roman</vt:lpstr>
      <vt:lpstr>Custom Design</vt:lpstr>
      <vt:lpstr>Retrospect</vt:lpstr>
      <vt:lpstr>PowerPoint Presentation</vt:lpstr>
      <vt:lpstr>PowerPoint Presentation</vt:lpstr>
      <vt:lpstr>سرفصل مطالب</vt:lpstr>
      <vt:lpstr>سرفصل مطالب</vt:lpstr>
      <vt:lpstr>سرفصل مطالب</vt:lpstr>
      <vt:lpstr>منابع</vt:lpstr>
      <vt:lpstr>سوال؟</vt:lpstr>
      <vt:lpstr>پایگاه داده</vt:lpstr>
      <vt:lpstr>مقایسه Spreadsheet و پایگاه داده</vt:lpstr>
      <vt:lpstr>تاریخچه پایگاه داده</vt:lpstr>
      <vt:lpstr>مدل پایگاه داده رابطه ای*</vt:lpstr>
      <vt:lpstr>مدل پایگاه داده رابطه ای</vt:lpstr>
      <vt:lpstr>مدل پایگاه داده رابطه ای</vt:lpstr>
      <vt:lpstr>SEQUEL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قواعد نام گذاری</vt:lpstr>
      <vt:lpstr>اسم های چند کلمه ای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Masoud Mirzakhani</cp:lastModifiedBy>
  <cp:revision>89</cp:revision>
  <dcterms:created xsi:type="dcterms:W3CDTF">2014-04-01T16:35:38Z</dcterms:created>
  <dcterms:modified xsi:type="dcterms:W3CDTF">2020-07-26T05:18:36Z</dcterms:modified>
</cp:coreProperties>
</file>