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29" r:id="rId2"/>
  </p:sldMasterIdLst>
  <p:sldIdLst>
    <p:sldId id="319" r:id="rId3"/>
    <p:sldId id="320" r:id="rId4"/>
    <p:sldId id="322" r:id="rId5"/>
    <p:sldId id="323" r:id="rId6"/>
    <p:sldId id="324" r:id="rId7"/>
    <p:sldId id="325" r:id="rId8"/>
    <p:sldId id="337" r:id="rId9"/>
    <p:sldId id="338" r:id="rId10"/>
    <p:sldId id="326" r:id="rId11"/>
    <p:sldId id="327" r:id="rId12"/>
    <p:sldId id="342" r:id="rId13"/>
    <p:sldId id="341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9" r:id="rId24"/>
  </p:sldIdLst>
  <p:sldSz cx="12192000" cy="6858000"/>
  <p:notesSz cx="6858000" cy="9144000"/>
  <p:custDataLst>
    <p:tags r:id="rId25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94660"/>
  </p:normalViewPr>
  <p:slideViewPr>
    <p:cSldViewPr>
      <p:cViewPr varScale="1">
        <p:scale>
          <a:sx n="70" d="100"/>
          <a:sy n="70" d="100"/>
        </p:scale>
        <p:origin x="64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8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10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21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40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83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80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373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0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79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15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732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135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31637" y="1268760"/>
            <a:ext cx="875076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45429" y="1844825"/>
            <a:ext cx="8750763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96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52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9456" y="1988840"/>
            <a:ext cx="99371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Masoud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Mirzakhani</a:t>
            </a:r>
          </a:p>
          <a:p>
            <a:pPr>
              <a:defRPr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Senior DW/ ETL/ BI </a:t>
            </a:r>
            <a:r>
              <a:rPr lang="en-US" sz="2000" b="1" dirty="0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Architect</a:t>
            </a:r>
            <a:endParaRPr lang="en-US" sz="2800" b="1" dirty="0">
              <a:solidFill>
                <a:srgbClr val="002060"/>
              </a:solidFill>
              <a:latin typeface="Arial Narrow" panose="020B0606020202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116632"/>
            <a:ext cx="1219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Microsoft SQL Server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2019</a:t>
            </a: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Design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&amp; Develop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en-US" dirty="0" smtClean="0"/>
              <a:t>Cardinality</a:t>
            </a:r>
            <a:endParaRPr lang="fa-IR" dirty="0"/>
          </a:p>
        </p:txBody>
      </p:sp>
      <p:sp>
        <p:nvSpPr>
          <p:cNvPr id="7" name="Rounded Rectangle 6"/>
          <p:cNvSpPr/>
          <p:nvPr/>
        </p:nvSpPr>
        <p:spPr>
          <a:xfrm>
            <a:off x="3791744" y="3573016"/>
            <a:ext cx="1008112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mtClean="0">
                <a:cs typeface="B Nazanin" panose="00000400000000000000" pitchFamily="2" charset="-78"/>
              </a:rPr>
              <a:t>کارمند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76120" y="3573016"/>
            <a:ext cx="1008112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شخص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7" idx="3"/>
            <a:endCxn id="8" idx="1"/>
          </p:cNvCxnSpPr>
          <p:nvPr/>
        </p:nvCxnSpPr>
        <p:spPr>
          <a:xfrm>
            <a:off x="4799856" y="3825044"/>
            <a:ext cx="2376264" cy="0"/>
          </a:xfrm>
          <a:prstGeom prst="straightConnector1">
            <a:avLst/>
          </a:prstGeom>
          <a:ln w="3492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99456" y="1916833"/>
            <a:ext cx="10009112" cy="10801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sz="28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رابطه یک به یک</a:t>
            </a:r>
            <a:endParaRPr lang="en-US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572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en-US" dirty="0" smtClean="0"/>
              <a:t>Cardinality</a:t>
            </a:r>
            <a:endParaRPr lang="fa-IR" dirty="0"/>
          </a:p>
        </p:txBody>
      </p:sp>
      <p:sp>
        <p:nvSpPr>
          <p:cNvPr id="7" name="Rounded Rectangle 6"/>
          <p:cNvSpPr/>
          <p:nvPr/>
        </p:nvSpPr>
        <p:spPr>
          <a:xfrm>
            <a:off x="3791744" y="3717032"/>
            <a:ext cx="1008112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محل تولد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76120" y="3717032"/>
            <a:ext cx="1008112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شخص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7" idx="3"/>
            <a:endCxn id="8" idx="1"/>
          </p:cNvCxnSpPr>
          <p:nvPr/>
        </p:nvCxnSpPr>
        <p:spPr>
          <a:xfrm>
            <a:off x="4799856" y="3969060"/>
            <a:ext cx="2376264" cy="0"/>
          </a:xfrm>
          <a:prstGeom prst="straightConnector1">
            <a:avLst/>
          </a:prstGeom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99456" y="1916833"/>
            <a:ext cx="10009112" cy="10801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sz="28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رابطه یک به چند</a:t>
            </a:r>
            <a:endParaRPr lang="en-US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19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en-US" dirty="0" smtClean="0"/>
              <a:t>Cardinality</a:t>
            </a:r>
            <a:endParaRPr lang="fa-IR" dirty="0"/>
          </a:p>
        </p:txBody>
      </p:sp>
      <p:sp>
        <p:nvSpPr>
          <p:cNvPr id="7" name="Rounded Rectangle 6"/>
          <p:cNvSpPr/>
          <p:nvPr/>
        </p:nvSpPr>
        <p:spPr>
          <a:xfrm>
            <a:off x="4655840" y="4077072"/>
            <a:ext cx="1008112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درس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16080" y="4077072"/>
            <a:ext cx="1008112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دانشجو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75920" y="5661248"/>
            <a:ext cx="1717402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دانشجو - درس</a:t>
            </a:r>
          </a:p>
        </p:txBody>
      </p:sp>
      <p:cxnSp>
        <p:nvCxnSpPr>
          <p:cNvPr id="10" name="Elbow Connector 9"/>
          <p:cNvCxnSpPr>
            <a:stCxn id="9" idx="3"/>
            <a:endCxn id="8" idx="2"/>
          </p:cNvCxnSpPr>
          <p:nvPr/>
        </p:nvCxnSpPr>
        <p:spPr>
          <a:xfrm flipV="1">
            <a:off x="7093322" y="4581128"/>
            <a:ext cx="226814" cy="1332148"/>
          </a:xfrm>
          <a:prstGeom prst="bentConnector2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1"/>
            <a:endCxn id="7" idx="2"/>
          </p:cNvCxnSpPr>
          <p:nvPr/>
        </p:nvCxnSpPr>
        <p:spPr>
          <a:xfrm rot="10800000">
            <a:off x="5159896" y="4581128"/>
            <a:ext cx="216024" cy="1332148"/>
          </a:xfrm>
          <a:prstGeom prst="bentConnector2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199456" y="1916832"/>
            <a:ext cx="10009112" cy="17281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sz="28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رابطه چند به چند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این رابطه در پایگاه داده رابطه ای قابل پیاده سازی نیست.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یک رابطه چند به چند را به دو رابطه یک به چند تبدیل می کنیم.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66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قواعد طراحی جداول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916832"/>
            <a:ext cx="9937104" cy="2880320"/>
          </a:xfrm>
        </p:spPr>
        <p:txBody>
          <a:bodyPr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تکراری نداشته باشیم = </a:t>
            </a:r>
            <a:r>
              <a:rPr lang="en-US" sz="2400" dirty="0" smtClean="0">
                <a:cs typeface="B Nazanin" panose="00000400000000000000" pitchFamily="2" charset="-78"/>
              </a:rPr>
              <a:t>Redundancy</a:t>
            </a:r>
          </a:p>
          <a:p>
            <a:pPr marL="1085850" lvl="1" indent="-342900" algn="r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نرمال سازی انجام دهیم = </a:t>
            </a:r>
            <a:r>
              <a:rPr lang="en-US" sz="2400" dirty="0" smtClean="0">
                <a:cs typeface="B Nazanin" panose="00000400000000000000" pitchFamily="2" charset="-78"/>
              </a:rPr>
              <a:t>Normalization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1085850" lvl="1" indent="-342900" algn="r">
              <a:buFont typeface="Arial" panose="020B0604020202020204" pitchFamily="34" charset="0"/>
              <a:buChar char="•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کدپذیر کنیم = </a:t>
            </a:r>
            <a:r>
              <a:rPr lang="en-US" sz="2400" dirty="0" smtClean="0">
                <a:cs typeface="B Nazanin" panose="00000400000000000000" pitchFamily="2" charset="-78"/>
              </a:rPr>
              <a:t>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نرمال سازی جداول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916832"/>
            <a:ext cx="9937104" cy="2952328"/>
          </a:xfrm>
        </p:spPr>
        <p:txBody>
          <a:bodyPr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Nazanin" panose="00000400000000000000" pitchFamily="2" charset="-78"/>
              </a:rPr>
              <a:t>شکل جداول</a:t>
            </a:r>
            <a:endParaRPr lang="en-US" sz="2800" dirty="0" smtClean="0">
              <a:cs typeface="B Nazanin" panose="00000400000000000000" pitchFamily="2" charset="-78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Nazanin" panose="00000400000000000000" pitchFamily="2" charset="-78"/>
              </a:rPr>
              <a:t>رابطه بین ستون های کلید و غیرکلید یک جدول</a:t>
            </a:r>
            <a:endParaRPr lang="en-US" sz="2800" dirty="0" smtClean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نرمال سازی </a:t>
            </a:r>
            <a:r>
              <a:rPr lang="fa-IR" dirty="0">
                <a:cs typeface="B Nazanin" panose="00000400000000000000" pitchFamily="2" charset="-78"/>
              </a:rPr>
              <a:t>جداول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4824"/>
            <a:ext cx="9937104" cy="3672408"/>
          </a:xfrm>
        </p:spPr>
        <p:txBody>
          <a:bodyPr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Nazanin" panose="00000400000000000000" pitchFamily="2" charset="-78"/>
              </a:rPr>
              <a:t>شکل جداول</a:t>
            </a:r>
            <a:endParaRPr lang="en-US" sz="2800" dirty="0" smtClean="0">
              <a:cs typeface="B Nazanin" panose="00000400000000000000" pitchFamily="2" charset="-78"/>
            </a:endParaRPr>
          </a:p>
          <a:p>
            <a:pPr marL="1085850" lvl="1" indent="-342900" algn="r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فرم اول نرمال سازی: </a:t>
            </a:r>
            <a:r>
              <a:rPr lang="en-US" sz="2400" dirty="0" smtClean="0">
                <a:cs typeface="B Nazanin" panose="00000400000000000000" pitchFamily="2" charset="-78"/>
              </a:rPr>
              <a:t>1NF</a:t>
            </a:r>
          </a:p>
          <a:p>
            <a:pPr marL="1485900" lvl="2" indent="-342900" algn="r"/>
            <a:r>
              <a:rPr lang="fa-IR" sz="2400" dirty="0" smtClean="0">
                <a:cs typeface="B Nazanin" panose="00000400000000000000" pitchFamily="2" charset="-78"/>
              </a:rPr>
              <a:t>ستون ها اتومیک باشند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marL="1485900" lvl="2" indent="-342900" algn="r"/>
            <a:r>
              <a:rPr lang="fa-IR" sz="2400" dirty="0" smtClean="0">
                <a:cs typeface="B Nazanin" panose="00000400000000000000" pitchFamily="2" charset="-78"/>
              </a:rPr>
              <a:t>ستون ها حاوی آرایه نباشند</a:t>
            </a:r>
            <a:endParaRPr lang="en-US" sz="2400" dirty="0" smtClean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نرمال سازی جداول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988839"/>
            <a:ext cx="10081120" cy="17400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شکل جداول</a:t>
            </a:r>
            <a:endParaRPr lang="en-US" sz="2800" dirty="0">
              <a:cs typeface="B Nazanin" panose="00000400000000000000" pitchFamily="2" charset="-78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فرم اول نرمال سازی: </a:t>
            </a:r>
            <a:r>
              <a:rPr lang="en-US" sz="2400" dirty="0">
                <a:cs typeface="B Nazanin" panose="00000400000000000000" pitchFamily="2" charset="-78"/>
              </a:rPr>
              <a:t>1NF</a:t>
            </a:r>
          </a:p>
          <a:p>
            <a:pPr marL="1485900" lvl="2" indent="-342900"/>
            <a:r>
              <a:rPr lang="fa-IR" sz="2400" dirty="0">
                <a:cs typeface="B Nazanin" panose="00000400000000000000" pitchFamily="2" charset="-78"/>
              </a:rPr>
              <a:t>ستون ها اتومیک </a:t>
            </a:r>
            <a:r>
              <a:rPr lang="fa-IR" sz="2400" dirty="0" smtClean="0">
                <a:cs typeface="B Nazanin" panose="00000400000000000000" pitchFamily="2" charset="-78"/>
              </a:rPr>
              <a:t>باشند</a:t>
            </a:r>
            <a:endParaRPr lang="en-US" sz="2400" dirty="0">
              <a:cs typeface="B Nazanin" panose="00000400000000000000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572456"/>
              </p:ext>
            </p:extLst>
          </p:nvPr>
        </p:nvGraphicFramePr>
        <p:xfrm>
          <a:off x="1999398" y="2885806"/>
          <a:ext cx="4464496" cy="74168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2650524">
                  <a:extLst>
                    <a:ext uri="{9D8B030D-6E8A-4147-A177-3AD203B41FA5}">
                      <a16:colId xmlns:a16="http://schemas.microsoft.com/office/drawing/2014/main" val="822266572"/>
                    </a:ext>
                  </a:extLst>
                </a:gridCol>
                <a:gridCol w="1813972">
                  <a:extLst>
                    <a:ext uri="{9D8B030D-6E8A-4147-A177-3AD203B41FA5}">
                      <a16:colId xmlns:a16="http://schemas.microsoft.com/office/drawing/2014/main" val="3510778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Name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EmployeeCode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5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Masoud, Mirzakhani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21162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706983"/>
              </p:ext>
            </p:extLst>
          </p:nvPr>
        </p:nvGraphicFramePr>
        <p:xfrm>
          <a:off x="1183646" y="4825846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730645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31102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39334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LastName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FirstName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EmployeeCode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12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Mirzakhani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Masoud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4823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3979618" y="3710932"/>
            <a:ext cx="504056" cy="99626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553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0136" y="1901033"/>
            <a:ext cx="4104456" cy="16088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شکل جداول</a:t>
            </a:r>
            <a:endParaRPr lang="en-US" sz="2800" dirty="0">
              <a:cs typeface="B Nazanin" panose="00000400000000000000" pitchFamily="2" charset="-78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فرم اول نرمال سازی: </a:t>
            </a:r>
            <a:r>
              <a:rPr lang="en-US" sz="2400" dirty="0">
                <a:cs typeface="B Nazanin" panose="00000400000000000000" pitchFamily="2" charset="-78"/>
              </a:rPr>
              <a:t>1NF</a:t>
            </a:r>
          </a:p>
          <a:p>
            <a:pPr marL="1485900" lvl="2" indent="-342900"/>
            <a:r>
              <a:rPr lang="fa-IR" sz="2400" dirty="0" smtClean="0">
                <a:cs typeface="B Nazanin" panose="00000400000000000000" pitchFamily="2" charset="-78"/>
              </a:rPr>
              <a:t>ستون </a:t>
            </a:r>
            <a:r>
              <a:rPr lang="fa-IR" sz="2400" dirty="0">
                <a:cs typeface="B Nazanin" panose="00000400000000000000" pitchFamily="2" charset="-78"/>
              </a:rPr>
              <a:t>ها حاوی آرایه نباشند</a:t>
            </a:r>
            <a:endParaRPr lang="en-US" sz="2400" dirty="0">
              <a:cs typeface="B Nazanin" panose="00000400000000000000" pitchFamily="2" charset="-7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80786"/>
              </p:ext>
            </p:extLst>
          </p:nvPr>
        </p:nvGraphicFramePr>
        <p:xfrm>
          <a:off x="911424" y="1901033"/>
          <a:ext cx="6102111" cy="74168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4633022">
                  <a:extLst>
                    <a:ext uri="{9D8B030D-6E8A-4147-A177-3AD203B41FA5}">
                      <a16:colId xmlns:a16="http://schemas.microsoft.com/office/drawing/2014/main" val="249849497"/>
                    </a:ext>
                  </a:extLst>
                </a:gridCol>
                <a:gridCol w="1469089">
                  <a:extLst>
                    <a:ext uri="{9D8B030D-6E8A-4147-A177-3AD203B41FA5}">
                      <a16:colId xmlns:a16="http://schemas.microsoft.com/office/drawing/2014/main" val="2734538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Items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FactorID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4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Snack, Chips, Coca, 7UP, Pepsi, Fanta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0584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5593"/>
              </p:ext>
            </p:extLst>
          </p:nvPr>
        </p:nvGraphicFramePr>
        <p:xfrm>
          <a:off x="911424" y="3313088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8596908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722657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5615281"/>
                    </a:ext>
                  </a:extLst>
                </a:gridCol>
                <a:gridCol w="974213">
                  <a:extLst>
                    <a:ext uri="{9D8B030D-6E8A-4147-A177-3AD203B41FA5}">
                      <a16:colId xmlns:a16="http://schemas.microsoft.com/office/drawing/2014/main" val="2558928285"/>
                    </a:ext>
                  </a:extLst>
                </a:gridCol>
                <a:gridCol w="1464187">
                  <a:extLst>
                    <a:ext uri="{9D8B030D-6E8A-4147-A177-3AD203B41FA5}">
                      <a16:colId xmlns:a16="http://schemas.microsoft.com/office/drawing/2014/main" val="1259902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Item3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Item2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Item1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FactorID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55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Coca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Chips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Snack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9879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34404"/>
              </p:ext>
            </p:extLst>
          </p:nvPr>
        </p:nvGraphicFramePr>
        <p:xfrm>
          <a:off x="911424" y="4725144"/>
          <a:ext cx="6096000" cy="148336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2431069">
                  <a:extLst>
                    <a:ext uri="{9D8B030D-6E8A-4147-A177-3AD203B41FA5}">
                      <a16:colId xmlns:a16="http://schemas.microsoft.com/office/drawing/2014/main" val="3125151047"/>
                    </a:ext>
                  </a:extLst>
                </a:gridCol>
                <a:gridCol w="2200744">
                  <a:extLst>
                    <a:ext uri="{9D8B030D-6E8A-4147-A177-3AD203B41FA5}">
                      <a16:colId xmlns:a16="http://schemas.microsoft.com/office/drawing/2014/main" val="1063852078"/>
                    </a:ext>
                  </a:extLst>
                </a:gridCol>
                <a:gridCol w="1464187">
                  <a:extLst>
                    <a:ext uri="{9D8B030D-6E8A-4147-A177-3AD203B41FA5}">
                      <a16:colId xmlns:a16="http://schemas.microsoft.com/office/drawing/2014/main" val="1929257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Item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RowNumber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FactorID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1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Snack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821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Chips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04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Coca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95280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  <p:sp>
        <p:nvSpPr>
          <p:cNvPr id="4" name="Curved Right Arrow 3"/>
          <p:cNvSpPr/>
          <p:nvPr/>
        </p:nvSpPr>
        <p:spPr>
          <a:xfrm>
            <a:off x="106996" y="1999445"/>
            <a:ext cx="648072" cy="164557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>
            <a:off x="85174" y="3840127"/>
            <a:ext cx="648072" cy="189312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نرمال سازی جداول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8361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4824"/>
            <a:ext cx="9217024" cy="316835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رابطه بین ستون های کلید و غیرکلید یک جدول</a:t>
            </a:r>
            <a:endParaRPr lang="en-US" sz="2800" dirty="0">
              <a:cs typeface="B Nazanin" panose="00000400000000000000" pitchFamily="2" charset="-78"/>
            </a:endParaRPr>
          </a:p>
          <a:p>
            <a:pPr marL="1085850" lvl="1" indent="-342900" algn="r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فرم دوم نرمال سازی: </a:t>
            </a:r>
            <a:r>
              <a:rPr lang="en-US" sz="2400" dirty="0" smtClean="0">
                <a:cs typeface="B Nazanin" panose="00000400000000000000" pitchFamily="2" charset="-78"/>
              </a:rPr>
              <a:t>2NF</a:t>
            </a:r>
          </a:p>
          <a:p>
            <a:pPr marL="1485900" lvl="2" indent="-342900" algn="r"/>
            <a:r>
              <a:rPr lang="fa-IR" sz="1800" dirty="0" smtClean="0">
                <a:cs typeface="B Nazanin" panose="00000400000000000000" pitchFamily="2" charset="-78"/>
              </a:rPr>
              <a:t>تمامی ستون ها باید مرتبط با </a:t>
            </a:r>
            <a:r>
              <a:rPr lang="fa-IR" sz="1800" b="1" dirty="0" smtClean="0">
                <a:cs typeface="B Nazanin" panose="00000400000000000000" pitchFamily="2" charset="-78"/>
              </a:rPr>
              <a:t>کل</a:t>
            </a:r>
            <a:r>
              <a:rPr lang="fa-IR" sz="1800" dirty="0" smtClean="0">
                <a:cs typeface="B Nazanin" panose="00000400000000000000" pitchFamily="2" charset="-78"/>
              </a:rPr>
              <a:t> کلید اصلی باشند.</a:t>
            </a:r>
          </a:p>
          <a:p>
            <a:pPr marL="1485900" lvl="2" indent="-342900" algn="r"/>
            <a:r>
              <a:rPr lang="fa-IR" sz="1800" dirty="0" smtClean="0">
                <a:cs typeface="B Nazanin" panose="00000400000000000000" pitchFamily="2" charset="-78"/>
              </a:rPr>
              <a:t>نه قسمتی از کلید اصلی</a:t>
            </a:r>
          </a:p>
          <a:p>
            <a:pPr marL="1485900" lvl="2" indent="-342900" algn="r"/>
            <a:r>
              <a:rPr lang="fa-IR" sz="1800" dirty="0" smtClean="0">
                <a:cs typeface="B Nazanin" panose="00000400000000000000" pitchFamily="2" charset="-78"/>
              </a:rPr>
              <a:t>در مواردی که کلید اصلی، </a:t>
            </a:r>
            <a:r>
              <a:rPr lang="fa-IR" sz="1800" b="1" dirty="0" smtClean="0">
                <a:cs typeface="B Nazanin" panose="00000400000000000000" pitchFamily="2" charset="-78"/>
              </a:rPr>
              <a:t>مرکب</a:t>
            </a:r>
            <a:r>
              <a:rPr lang="fa-IR" sz="1800" dirty="0" smtClean="0">
                <a:cs typeface="B Nazanin" panose="00000400000000000000" pitchFamily="2" charset="-78"/>
              </a:rPr>
              <a:t> باشد.</a:t>
            </a:r>
            <a:endParaRPr lang="en-US" sz="1800" dirty="0" smtClean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نرمال سازی جداول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11614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84767"/>
            <a:ext cx="9937104" cy="1083538"/>
          </a:xfrm>
        </p:spPr>
        <p:txBody>
          <a:bodyPr>
            <a:normAutofit/>
          </a:bodyPr>
          <a:lstStyle/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فرم دوم نرمال سازی: </a:t>
            </a:r>
            <a:r>
              <a:rPr lang="en-US" sz="2400" dirty="0">
                <a:cs typeface="B Nazanin" panose="00000400000000000000" pitchFamily="2" charset="-78"/>
              </a:rPr>
              <a:t>2NF</a:t>
            </a:r>
          </a:p>
          <a:p>
            <a:pPr marL="1485900" lvl="2" indent="-342900"/>
            <a:r>
              <a:rPr lang="fa-IR" sz="1800" dirty="0">
                <a:cs typeface="B Nazanin" panose="00000400000000000000" pitchFamily="2" charset="-78"/>
              </a:rPr>
              <a:t>تمامی ستون ها باید مرتبط با </a:t>
            </a:r>
            <a:r>
              <a:rPr lang="fa-IR" sz="1800" b="1" dirty="0">
                <a:cs typeface="B Nazanin" panose="00000400000000000000" pitchFamily="2" charset="-78"/>
              </a:rPr>
              <a:t>کل</a:t>
            </a:r>
            <a:r>
              <a:rPr lang="fa-IR" sz="1800" dirty="0">
                <a:cs typeface="B Nazanin" panose="00000400000000000000" pitchFamily="2" charset="-78"/>
              </a:rPr>
              <a:t> کلید اصلی باشند.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73343"/>
              </p:ext>
            </p:extLst>
          </p:nvPr>
        </p:nvGraphicFramePr>
        <p:xfrm>
          <a:off x="1018927" y="3180576"/>
          <a:ext cx="9793088" cy="113792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426622">
                  <a:extLst>
                    <a:ext uri="{9D8B030D-6E8A-4147-A177-3AD203B41FA5}">
                      <a16:colId xmlns:a16="http://schemas.microsoft.com/office/drawing/2014/main" val="3585969087"/>
                    </a:ext>
                  </a:extLst>
                </a:gridCol>
                <a:gridCol w="1426622">
                  <a:extLst>
                    <a:ext uri="{9D8B030D-6E8A-4147-A177-3AD203B41FA5}">
                      <a16:colId xmlns:a16="http://schemas.microsoft.com/office/drawing/2014/main" val="3127425051"/>
                    </a:ext>
                  </a:extLst>
                </a:gridCol>
                <a:gridCol w="1274377">
                  <a:extLst>
                    <a:ext uri="{9D8B030D-6E8A-4147-A177-3AD203B41FA5}">
                      <a16:colId xmlns:a16="http://schemas.microsoft.com/office/drawing/2014/main" val="1072265782"/>
                    </a:ext>
                  </a:extLst>
                </a:gridCol>
                <a:gridCol w="1473860">
                  <a:extLst>
                    <a:ext uri="{9D8B030D-6E8A-4147-A177-3AD203B41FA5}">
                      <a16:colId xmlns:a16="http://schemas.microsoft.com/office/drawing/2014/main" val="2665615281"/>
                    </a:ext>
                  </a:extLst>
                </a:gridCol>
                <a:gridCol w="1845097">
                  <a:extLst>
                    <a:ext uri="{9D8B030D-6E8A-4147-A177-3AD203B41FA5}">
                      <a16:colId xmlns:a16="http://schemas.microsoft.com/office/drawing/2014/main" val="2087098165"/>
                    </a:ext>
                  </a:extLst>
                </a:gridCol>
                <a:gridCol w="1402217">
                  <a:extLst>
                    <a:ext uri="{9D8B030D-6E8A-4147-A177-3AD203B41FA5}">
                      <a16:colId xmlns:a16="http://schemas.microsoft.com/office/drawing/2014/main" val="2558928285"/>
                    </a:ext>
                  </a:extLst>
                </a:gridCol>
                <a:gridCol w="944293">
                  <a:extLst>
                    <a:ext uri="{9D8B030D-6E8A-4147-A177-3AD203B41FA5}">
                      <a16:colId xmlns:a16="http://schemas.microsoft.com/office/drawing/2014/main" val="1259902300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ParkI</a:t>
                      </a:r>
                      <a:r>
                        <a:rPr lang="en-US" baseline="0" dirty="0" err="1" smtClean="0"/>
                        <a:t>nfo</a:t>
                      </a:r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46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err="1" smtClean="0"/>
                        <a:t>AreaSquare</a:t>
                      </a:r>
                      <a:endParaRPr lang="fa-I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err="1" smtClean="0"/>
                        <a:t>CarModel</a:t>
                      </a:r>
                      <a:endParaRPr lang="fa-I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err="1" smtClean="0"/>
                        <a:t>CarColor</a:t>
                      </a:r>
                      <a:endParaRPr lang="fa-I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ToDateTime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FromDateTime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Space</a:t>
                      </a:r>
                      <a:r>
                        <a:rPr lang="en-US" baseline="0" dirty="0" err="1" smtClean="0"/>
                        <a:t>No</a:t>
                      </a:r>
                      <a:endParaRPr lang="fa-I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CarID</a:t>
                      </a:r>
                      <a:endParaRPr lang="fa-I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55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a-I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a-I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9879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14589"/>
              </p:ext>
            </p:extLst>
          </p:nvPr>
        </p:nvGraphicFramePr>
        <p:xfrm>
          <a:off x="479376" y="4548728"/>
          <a:ext cx="4824537" cy="111252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307488">
                  <a:extLst>
                    <a:ext uri="{9D8B030D-6E8A-4147-A177-3AD203B41FA5}">
                      <a16:colId xmlns:a16="http://schemas.microsoft.com/office/drawing/2014/main" val="2665615281"/>
                    </a:ext>
                  </a:extLst>
                </a:gridCol>
                <a:gridCol w="1697680">
                  <a:extLst>
                    <a:ext uri="{9D8B030D-6E8A-4147-A177-3AD203B41FA5}">
                      <a16:colId xmlns:a16="http://schemas.microsoft.com/office/drawing/2014/main" val="3406701421"/>
                    </a:ext>
                  </a:extLst>
                </a:gridCol>
                <a:gridCol w="1057505">
                  <a:extLst>
                    <a:ext uri="{9D8B030D-6E8A-4147-A177-3AD203B41FA5}">
                      <a16:colId xmlns:a16="http://schemas.microsoft.com/office/drawing/2014/main" val="2558928285"/>
                    </a:ext>
                  </a:extLst>
                </a:gridCol>
                <a:gridCol w="761864">
                  <a:extLst>
                    <a:ext uri="{9D8B030D-6E8A-4147-A177-3AD203B41FA5}">
                      <a16:colId xmlns:a16="http://schemas.microsoft.com/office/drawing/2014/main" val="125990230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ParkI</a:t>
                      </a:r>
                      <a:r>
                        <a:rPr lang="en-US" baseline="0" dirty="0" err="1" smtClean="0"/>
                        <a:t>nfo</a:t>
                      </a:r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4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ToDateTime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FromDateTime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Space</a:t>
                      </a:r>
                      <a:r>
                        <a:rPr lang="en-US" baseline="0" dirty="0" err="1" smtClean="0"/>
                        <a:t>No</a:t>
                      </a:r>
                      <a:endParaRPr lang="fa-I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CarID</a:t>
                      </a:r>
                      <a:endParaRPr lang="fa-I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55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9879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685639"/>
              </p:ext>
            </p:extLst>
          </p:nvPr>
        </p:nvGraphicFramePr>
        <p:xfrm>
          <a:off x="5519936" y="4548728"/>
          <a:ext cx="3356981" cy="111252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251556">
                  <a:extLst>
                    <a:ext uri="{9D8B030D-6E8A-4147-A177-3AD203B41FA5}">
                      <a16:colId xmlns:a16="http://schemas.microsoft.com/office/drawing/2014/main" val="3585969087"/>
                    </a:ext>
                  </a:extLst>
                </a:gridCol>
                <a:gridCol w="1335885">
                  <a:extLst>
                    <a:ext uri="{9D8B030D-6E8A-4147-A177-3AD203B41FA5}">
                      <a16:colId xmlns:a16="http://schemas.microsoft.com/office/drawing/2014/main" val="1072265782"/>
                    </a:ext>
                  </a:extLst>
                </a:gridCol>
                <a:gridCol w="769540">
                  <a:extLst>
                    <a:ext uri="{9D8B030D-6E8A-4147-A177-3AD203B41FA5}">
                      <a16:colId xmlns:a16="http://schemas.microsoft.com/office/drawing/2014/main" val="26656152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Car</a:t>
                      </a:r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13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CarModel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CarColor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CarID</a:t>
                      </a:r>
                      <a:endParaRPr lang="fa-I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55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a-I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9879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343909"/>
              </p:ext>
            </p:extLst>
          </p:nvPr>
        </p:nvGraphicFramePr>
        <p:xfrm>
          <a:off x="9048328" y="4530767"/>
          <a:ext cx="2475664" cy="1130481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339105">
                  <a:extLst>
                    <a:ext uri="{9D8B030D-6E8A-4147-A177-3AD203B41FA5}">
                      <a16:colId xmlns:a16="http://schemas.microsoft.com/office/drawing/2014/main" val="1072265782"/>
                    </a:ext>
                  </a:extLst>
                </a:gridCol>
                <a:gridCol w="1136559">
                  <a:extLst>
                    <a:ext uri="{9D8B030D-6E8A-4147-A177-3AD203B41FA5}">
                      <a16:colId xmlns:a16="http://schemas.microsoft.com/office/drawing/2014/main" val="2665615281"/>
                    </a:ext>
                  </a:extLst>
                </a:gridCol>
              </a:tblGrid>
              <a:tr h="375631"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Space</a:t>
                      </a:r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132754"/>
                  </a:ext>
                </a:extLst>
              </a:tr>
              <a:tr h="379219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AreaSquare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SpaceNo</a:t>
                      </a:r>
                      <a:endParaRPr lang="fa-I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551065"/>
                  </a:ext>
                </a:extLst>
              </a:tr>
              <a:tr h="375631">
                <a:tc>
                  <a:txBody>
                    <a:bodyPr/>
                    <a:lstStyle/>
                    <a:p>
                      <a:pPr algn="ctr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a-I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9879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نرمال سازی جداول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481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48138" y="3765943"/>
          <a:ext cx="5996412" cy="2682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9402">
                  <a:extLst>
                    <a:ext uri="{9D8B030D-6E8A-4147-A177-3AD203B41FA5}">
                      <a16:colId xmlns:a16="http://schemas.microsoft.com/office/drawing/2014/main" val="3808432825"/>
                    </a:ext>
                  </a:extLst>
                </a:gridCol>
                <a:gridCol w="780108">
                  <a:extLst>
                    <a:ext uri="{9D8B030D-6E8A-4147-A177-3AD203B41FA5}">
                      <a16:colId xmlns:a16="http://schemas.microsoft.com/office/drawing/2014/main" val="192290111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29990862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035661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659371762"/>
                    </a:ext>
                  </a:extLst>
                </a:gridCol>
                <a:gridCol w="1192566">
                  <a:extLst>
                    <a:ext uri="{9D8B030D-6E8A-4147-A177-3AD203B41FA5}">
                      <a16:colId xmlns:a16="http://schemas.microsoft.com/office/drawing/2014/main" val="2750667539"/>
                    </a:ext>
                  </a:extLst>
                </a:gridCol>
              </a:tblGrid>
              <a:tr h="27813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Factor Detail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41022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Total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Price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Quantity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Unit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Price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Product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Code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Row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Number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*U1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Factor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Number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*U1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106543" marR="106543" marT="34290" marB="34290"/>
                </a:tc>
                <a:extLst>
                  <a:ext uri="{0D108BD9-81ED-4DB2-BD59-A6C34878D82A}">
                    <a16:rowId xmlns:a16="http://schemas.microsoft.com/office/drawing/2014/main" val="884861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extLst>
                  <a:ext uri="{0D108BD9-81ED-4DB2-BD59-A6C34878D82A}">
                    <a16:rowId xmlns:a16="http://schemas.microsoft.com/office/drawing/2014/main" val="24627699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extLst>
                  <a:ext uri="{0D108BD9-81ED-4DB2-BD59-A6C34878D82A}">
                    <a16:rowId xmlns:a16="http://schemas.microsoft.com/office/drawing/2014/main" val="182853733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extLst>
                  <a:ext uri="{0D108BD9-81ED-4DB2-BD59-A6C34878D82A}">
                    <a16:rowId xmlns:a16="http://schemas.microsoft.com/office/drawing/2014/main" val="511030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20000</a:t>
                      </a:r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extLst>
                  <a:ext uri="{0D108BD9-81ED-4DB2-BD59-A6C34878D82A}">
                    <a16:rowId xmlns:a16="http://schemas.microsoft.com/office/drawing/2014/main" val="124917832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106543" marR="106543" marT="34290" marB="34290"/>
                </a:tc>
                <a:extLst>
                  <a:ext uri="{0D108BD9-81ED-4DB2-BD59-A6C34878D82A}">
                    <a16:rowId xmlns:a16="http://schemas.microsoft.com/office/drawing/2014/main" val="14718276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5000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106543" marR="106543" marT="34290" marB="34290"/>
                </a:tc>
                <a:extLst>
                  <a:ext uri="{0D108BD9-81ED-4DB2-BD59-A6C34878D82A}">
                    <a16:rowId xmlns:a16="http://schemas.microsoft.com/office/drawing/2014/main" val="59061711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1148138" y="1772816"/>
          <a:ext cx="3620277" cy="18159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7721">
                  <a:extLst>
                    <a:ext uri="{9D8B030D-6E8A-4147-A177-3AD203B41FA5}">
                      <a16:colId xmlns:a16="http://schemas.microsoft.com/office/drawing/2014/main" val="3084117027"/>
                    </a:ext>
                  </a:extLst>
                </a:gridCol>
                <a:gridCol w="1227721">
                  <a:extLst>
                    <a:ext uri="{9D8B030D-6E8A-4147-A177-3AD203B41FA5}">
                      <a16:colId xmlns:a16="http://schemas.microsoft.com/office/drawing/2014/main" val="3932312536"/>
                    </a:ext>
                  </a:extLst>
                </a:gridCol>
                <a:gridCol w="1164835">
                  <a:extLst>
                    <a:ext uri="{9D8B030D-6E8A-4147-A177-3AD203B41FA5}">
                      <a16:colId xmlns:a16="http://schemas.microsoft.com/office/drawing/2014/main" val="2750667539"/>
                    </a:ext>
                  </a:extLst>
                </a:gridCol>
              </a:tblGrid>
              <a:tr h="369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Factor Header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75291"/>
                  </a:ext>
                </a:extLst>
              </a:tr>
              <a:tr h="5853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Date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Customer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Code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Factor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Number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*U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8486110"/>
                  </a:ext>
                </a:extLst>
              </a:tr>
              <a:tr h="3691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1398-01-01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2769963"/>
                  </a:ext>
                </a:extLst>
              </a:tr>
              <a:tr h="3691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1398-01-02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2853733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7896200" y="1833036"/>
          <a:ext cx="3240360" cy="1836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6315">
                  <a:extLst>
                    <a:ext uri="{9D8B030D-6E8A-4147-A177-3AD203B41FA5}">
                      <a16:colId xmlns:a16="http://schemas.microsoft.com/office/drawing/2014/main" val="4075056134"/>
                    </a:ext>
                  </a:extLst>
                </a:gridCol>
                <a:gridCol w="488701">
                  <a:extLst>
                    <a:ext uri="{9D8B030D-6E8A-4147-A177-3AD203B41FA5}">
                      <a16:colId xmlns:a16="http://schemas.microsoft.com/office/drawing/2014/main" val="1006564739"/>
                    </a:ext>
                  </a:extLst>
                </a:gridCol>
                <a:gridCol w="917672">
                  <a:extLst>
                    <a:ext uri="{9D8B030D-6E8A-4147-A177-3AD203B41FA5}">
                      <a16:colId xmlns:a16="http://schemas.microsoft.com/office/drawing/2014/main" val="2591170696"/>
                    </a:ext>
                  </a:extLst>
                </a:gridCol>
                <a:gridCol w="917672">
                  <a:extLst>
                    <a:ext uri="{9D8B030D-6E8A-4147-A177-3AD203B41FA5}">
                      <a16:colId xmlns:a16="http://schemas.microsoft.com/office/drawing/2014/main" val="2455096045"/>
                    </a:ext>
                  </a:extLst>
                </a:gridCol>
              </a:tblGrid>
              <a:tr h="27947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Customer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3616682"/>
                  </a:ext>
                </a:extLst>
              </a:tr>
              <a:tr h="6378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Birth</a:t>
                      </a:r>
                    </a:p>
                    <a:p>
                      <a:pPr algn="ctr"/>
                      <a:r>
                        <a:rPr lang="en-US" sz="1400" dirty="0" smtClean="0"/>
                        <a:t>Date</a:t>
                      </a:r>
                    </a:p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Sex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Customer</a:t>
                      </a:r>
                    </a:p>
                    <a:p>
                      <a:pPr algn="ctr"/>
                      <a:r>
                        <a:rPr lang="en-US" sz="1400" dirty="0" smtClean="0"/>
                        <a:t>Name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Customer</a:t>
                      </a:r>
                    </a:p>
                    <a:p>
                      <a:pPr algn="ctr"/>
                      <a:r>
                        <a:rPr lang="en-US" sz="1400" dirty="0" smtClean="0"/>
                        <a:t>Code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*U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8486110"/>
                  </a:ext>
                </a:extLst>
              </a:tr>
              <a:tr h="279475">
                <a:tc>
                  <a:txBody>
                    <a:bodyPr/>
                    <a:lstStyle/>
                    <a:p>
                      <a:pPr algn="ctr"/>
                      <a:r>
                        <a:rPr lang="fa-IR" sz="1400" dirty="0" smtClean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تاریخ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 smtClean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؟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 smtClean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متن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dirty="0" smtClean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عدد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14336493"/>
                  </a:ext>
                </a:extLst>
              </a:tr>
              <a:tr h="27947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2769963"/>
                  </a:ext>
                </a:extLst>
              </a:tr>
              <a:tr h="27947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Ahmad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28537334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8883216" y="3765943"/>
          <a:ext cx="2253344" cy="2682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6672">
                  <a:extLst>
                    <a:ext uri="{9D8B030D-6E8A-4147-A177-3AD203B41FA5}">
                      <a16:colId xmlns:a16="http://schemas.microsoft.com/office/drawing/2014/main" val="3503566101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2750667539"/>
                    </a:ext>
                  </a:extLst>
                </a:gridCol>
              </a:tblGrid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Product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3139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Product</a:t>
                      </a:r>
                      <a:endParaRPr lang="en-US" sz="1400" baseline="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Name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Product</a:t>
                      </a:r>
                      <a:endParaRPr lang="en-US" sz="1400" baseline="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Code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*U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84861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Snack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27699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Chips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2853733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Coca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11030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7UP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4917832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Pepsi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18276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Fanta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90617118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22788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b="1" dirty="0">
                <a:cs typeface="B Nazanin" panose="00000400000000000000" pitchFamily="2" charset="-78"/>
              </a:rPr>
              <a:t>حساب و کتاب یه بقالی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655840" y="2348880"/>
            <a:ext cx="1584178" cy="1872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31704" y="2710922"/>
            <a:ext cx="69127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55840" y="4653136"/>
            <a:ext cx="54726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4824"/>
            <a:ext cx="9217024" cy="28083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رابطه بین ستون های کلید و غیرکلید یک جدول</a:t>
            </a:r>
            <a:endParaRPr lang="en-US" sz="2800" dirty="0">
              <a:cs typeface="B Nazanin" panose="00000400000000000000" pitchFamily="2" charset="-78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فرم </a:t>
            </a:r>
            <a:r>
              <a:rPr lang="fa-IR" sz="2400" dirty="0" smtClean="0">
                <a:cs typeface="B Nazanin" panose="00000400000000000000" pitchFamily="2" charset="-78"/>
              </a:rPr>
              <a:t>سوم </a:t>
            </a:r>
            <a:r>
              <a:rPr lang="fa-IR" sz="2400" dirty="0">
                <a:cs typeface="B Nazanin" panose="00000400000000000000" pitchFamily="2" charset="-78"/>
              </a:rPr>
              <a:t>نرمال سازی: </a:t>
            </a:r>
            <a:r>
              <a:rPr lang="en-US" sz="2400" dirty="0" smtClean="0">
                <a:cs typeface="B Nazanin" panose="00000400000000000000" pitchFamily="2" charset="-78"/>
              </a:rPr>
              <a:t>3NF</a:t>
            </a:r>
            <a:endParaRPr lang="en-US" sz="2400" dirty="0">
              <a:cs typeface="B Nazanin" panose="00000400000000000000" pitchFamily="2" charset="-78"/>
            </a:endParaRPr>
          </a:p>
          <a:p>
            <a:pPr marL="1485900" lvl="2" indent="-342900" algn="r"/>
            <a:r>
              <a:rPr lang="fa-IR" sz="1800" dirty="0" smtClean="0">
                <a:cs typeface="B Nazanin" panose="00000400000000000000" pitchFamily="2" charset="-78"/>
              </a:rPr>
              <a:t>تمامی ستون ها باید مرتبط با کلید </a:t>
            </a:r>
            <a:r>
              <a:rPr lang="fa-IR" sz="1800" b="1" dirty="0" smtClean="0">
                <a:cs typeface="B Nazanin" panose="00000400000000000000" pitchFamily="2" charset="-78"/>
              </a:rPr>
              <a:t>اصلی</a:t>
            </a:r>
            <a:r>
              <a:rPr lang="fa-IR" sz="1800" dirty="0" smtClean="0">
                <a:cs typeface="B Nazanin" panose="00000400000000000000" pitchFamily="2" charset="-78"/>
              </a:rPr>
              <a:t> باشند.</a:t>
            </a:r>
            <a:endParaRPr lang="en-US" sz="1800" dirty="0" smtClean="0">
              <a:cs typeface="B Nazanin" panose="00000400000000000000" pitchFamily="2" charset="-78"/>
            </a:endParaRPr>
          </a:p>
          <a:p>
            <a:pPr marL="1485900" lvl="2" indent="-342900" algn="r"/>
            <a:r>
              <a:rPr lang="fa-IR" sz="1800" dirty="0" smtClean="0">
                <a:cs typeface="B Nazanin" panose="00000400000000000000" pitchFamily="2" charset="-78"/>
              </a:rPr>
              <a:t>ستون ها نبایستی ارتباط دیگری داشته باشند.</a:t>
            </a:r>
            <a:endParaRPr lang="en-US" sz="1800" dirty="0" smtClean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نرمال سازی جداول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748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81363"/>
            <a:ext cx="9937104" cy="1152128"/>
          </a:xfrm>
        </p:spPr>
        <p:txBody>
          <a:bodyPr>
            <a:normAutofit/>
          </a:bodyPr>
          <a:lstStyle/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فرم </a:t>
            </a:r>
            <a:r>
              <a:rPr lang="fa-IR" sz="2400" dirty="0">
                <a:cs typeface="B Nazanin" panose="00000400000000000000" pitchFamily="2" charset="-78"/>
              </a:rPr>
              <a:t>سوم نرمال سازی: </a:t>
            </a:r>
            <a:r>
              <a:rPr lang="en-US" sz="2400" dirty="0">
                <a:cs typeface="B Nazanin" panose="00000400000000000000" pitchFamily="2" charset="-78"/>
              </a:rPr>
              <a:t>3NF</a:t>
            </a:r>
          </a:p>
          <a:p>
            <a:pPr marL="1485900" lvl="2" indent="-342900"/>
            <a:r>
              <a:rPr lang="fa-IR" sz="1800" dirty="0">
                <a:cs typeface="B Nazanin" panose="00000400000000000000" pitchFamily="2" charset="-78"/>
              </a:rPr>
              <a:t>تمامی ستون ها باید مرتبط با کلید </a:t>
            </a:r>
            <a:r>
              <a:rPr lang="fa-IR" sz="1800" b="1" dirty="0">
                <a:cs typeface="B Nazanin" panose="00000400000000000000" pitchFamily="2" charset="-78"/>
              </a:rPr>
              <a:t>اصلی</a:t>
            </a:r>
            <a:r>
              <a:rPr lang="fa-IR" sz="1800" dirty="0">
                <a:cs typeface="B Nazanin" panose="00000400000000000000" pitchFamily="2" charset="-78"/>
              </a:rPr>
              <a:t> باشند</a:t>
            </a:r>
            <a:r>
              <a:rPr lang="fa-IR" sz="1800" dirty="0" smtClean="0">
                <a:cs typeface="B Nazanin" panose="00000400000000000000" pitchFamily="2" charset="-78"/>
              </a:rPr>
              <a:t>.</a:t>
            </a:r>
            <a:endParaRPr lang="en-US" sz="1800" dirty="0">
              <a:cs typeface="B Nazanin" panose="00000400000000000000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76075"/>
              </p:ext>
            </p:extLst>
          </p:nvPr>
        </p:nvGraphicFramePr>
        <p:xfrm>
          <a:off x="1166450" y="2924944"/>
          <a:ext cx="9932908" cy="113792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2078677">
                  <a:extLst>
                    <a:ext uri="{9D8B030D-6E8A-4147-A177-3AD203B41FA5}">
                      <a16:colId xmlns:a16="http://schemas.microsoft.com/office/drawing/2014/main" val="3585969087"/>
                    </a:ext>
                  </a:extLst>
                </a:gridCol>
                <a:gridCol w="2417993">
                  <a:extLst>
                    <a:ext uri="{9D8B030D-6E8A-4147-A177-3AD203B41FA5}">
                      <a16:colId xmlns:a16="http://schemas.microsoft.com/office/drawing/2014/main" val="1072265782"/>
                    </a:ext>
                  </a:extLst>
                </a:gridCol>
                <a:gridCol w="2041987">
                  <a:extLst>
                    <a:ext uri="{9D8B030D-6E8A-4147-A177-3AD203B41FA5}">
                      <a16:colId xmlns:a16="http://schemas.microsoft.com/office/drawing/2014/main" val="2665615281"/>
                    </a:ext>
                  </a:extLst>
                </a:gridCol>
                <a:gridCol w="1806805">
                  <a:extLst>
                    <a:ext uri="{9D8B030D-6E8A-4147-A177-3AD203B41FA5}">
                      <a16:colId xmlns:a16="http://schemas.microsoft.com/office/drawing/2014/main" val="2087098165"/>
                    </a:ext>
                  </a:extLst>
                </a:gridCol>
                <a:gridCol w="796021">
                  <a:extLst>
                    <a:ext uri="{9D8B030D-6E8A-4147-A177-3AD203B41FA5}">
                      <a16:colId xmlns:a16="http://schemas.microsoft.com/office/drawing/2014/main" val="2558928285"/>
                    </a:ext>
                  </a:extLst>
                </a:gridCol>
                <a:gridCol w="791425">
                  <a:extLst>
                    <a:ext uri="{9D8B030D-6E8A-4147-A177-3AD203B41FA5}">
                      <a16:colId xmlns:a16="http://schemas.microsoft.com/office/drawing/2014/main" val="1259902300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Factor</a:t>
                      </a:r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46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err="1" smtClean="0"/>
                        <a:t>CustomerPhone</a:t>
                      </a:r>
                      <a:endParaRPr lang="fa-I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err="1" smtClean="0"/>
                        <a:t>CustomerName</a:t>
                      </a:r>
                      <a:endParaRPr lang="fa-I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CustomerID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Date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ID</a:t>
                      </a:r>
                      <a:endParaRPr lang="fa-I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55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0912</a:t>
                      </a:r>
                      <a:endParaRPr lang="fa-I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</a:t>
                      </a:r>
                      <a:endParaRPr lang="fa-IR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13950101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234</a:t>
                      </a:r>
                      <a:endParaRPr lang="fa-I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9879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93855"/>
              </p:ext>
            </p:extLst>
          </p:nvPr>
        </p:nvGraphicFramePr>
        <p:xfrm>
          <a:off x="1166450" y="4328522"/>
          <a:ext cx="4441626" cy="111252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785675">
                  <a:extLst>
                    <a:ext uri="{9D8B030D-6E8A-4147-A177-3AD203B41FA5}">
                      <a16:colId xmlns:a16="http://schemas.microsoft.com/office/drawing/2014/main" val="2665615281"/>
                    </a:ext>
                  </a:extLst>
                </a:gridCol>
                <a:gridCol w="1334637">
                  <a:extLst>
                    <a:ext uri="{9D8B030D-6E8A-4147-A177-3AD203B41FA5}">
                      <a16:colId xmlns:a16="http://schemas.microsoft.com/office/drawing/2014/main" val="3406701421"/>
                    </a:ext>
                  </a:extLst>
                </a:gridCol>
                <a:gridCol w="765402">
                  <a:extLst>
                    <a:ext uri="{9D8B030D-6E8A-4147-A177-3AD203B41FA5}">
                      <a16:colId xmlns:a16="http://schemas.microsoft.com/office/drawing/2014/main" val="2558928285"/>
                    </a:ext>
                  </a:extLst>
                </a:gridCol>
                <a:gridCol w="555912">
                  <a:extLst>
                    <a:ext uri="{9D8B030D-6E8A-4147-A177-3AD203B41FA5}">
                      <a16:colId xmlns:a16="http://schemas.microsoft.com/office/drawing/2014/main" val="125990230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Factor</a:t>
                      </a:r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4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CustomerID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Date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ID</a:t>
                      </a:r>
                      <a:endParaRPr lang="fa-I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55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13950101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234</a:t>
                      </a:r>
                      <a:endParaRPr lang="fa-I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9879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796926"/>
              </p:ext>
            </p:extLst>
          </p:nvPr>
        </p:nvGraphicFramePr>
        <p:xfrm>
          <a:off x="6095703" y="4328522"/>
          <a:ext cx="5003655" cy="111252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807264">
                  <a:extLst>
                    <a:ext uri="{9D8B030D-6E8A-4147-A177-3AD203B41FA5}">
                      <a16:colId xmlns:a16="http://schemas.microsoft.com/office/drawing/2014/main" val="3585969087"/>
                    </a:ext>
                  </a:extLst>
                </a:gridCol>
                <a:gridCol w="1732460">
                  <a:extLst>
                    <a:ext uri="{9D8B030D-6E8A-4147-A177-3AD203B41FA5}">
                      <a16:colId xmlns:a16="http://schemas.microsoft.com/office/drawing/2014/main" val="1072265782"/>
                    </a:ext>
                  </a:extLst>
                </a:gridCol>
                <a:gridCol w="1463931">
                  <a:extLst>
                    <a:ext uri="{9D8B030D-6E8A-4147-A177-3AD203B41FA5}">
                      <a16:colId xmlns:a16="http://schemas.microsoft.com/office/drawing/2014/main" val="26656152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Customer</a:t>
                      </a:r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13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CustomerPhone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CustomerName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CustomerID</a:t>
                      </a:r>
                      <a:endParaRPr lang="fa-I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55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0912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fa-I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9879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نرمال سازی جداول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83880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1" cy="1069514"/>
          </a:xfrm>
        </p:spPr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قواعد نام گذاری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9456" y="1844824"/>
            <a:ext cx="9937104" cy="2088232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B Nazanin" panose="00000400000000000000" pitchFamily="2" charset="-78"/>
              </a:rPr>
              <a:t>PK: ID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B Nazanin" panose="00000400000000000000" pitchFamily="2" charset="-78"/>
              </a:rPr>
              <a:t>FK: </a:t>
            </a:r>
            <a:r>
              <a:rPr lang="en-US" sz="2800" dirty="0">
                <a:cs typeface="B Nazanin" panose="00000400000000000000" pitchFamily="2" charset="-78"/>
              </a:rPr>
              <a:t>[</a:t>
            </a:r>
            <a:r>
              <a:rPr lang="en-US" sz="2800" dirty="0" smtClean="0">
                <a:cs typeface="B Nazanin" panose="00000400000000000000" pitchFamily="2" charset="-78"/>
              </a:rPr>
              <a:t>Referencing </a:t>
            </a:r>
            <a:r>
              <a:rPr lang="en-US" sz="2800" smtClean="0">
                <a:cs typeface="B Nazanin" panose="00000400000000000000" pitchFamily="2" charset="-78"/>
              </a:rPr>
              <a:t>Table Name] + ID</a:t>
            </a:r>
            <a:endParaRPr lang="en-US" sz="18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745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واژه ها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916832"/>
            <a:ext cx="9947448" cy="4104456"/>
          </a:xfrm>
        </p:spPr>
        <p:txBody>
          <a:bodyPr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Instance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Database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Schema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Object</a:t>
            </a:r>
          </a:p>
          <a:p>
            <a:pPr marL="726948" lvl="1" indent="-342900" algn="r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B Nazanin" panose="00000400000000000000" pitchFamily="2" charset="-78"/>
              </a:rPr>
              <a:t>Table</a:t>
            </a:r>
          </a:p>
          <a:p>
            <a:pPr marL="909828" lvl="2" indent="-342900" algn="r">
              <a:buFont typeface="Arial" panose="020B0604020202020204" pitchFamily="34" charset="0"/>
              <a:buChar char="•"/>
            </a:pPr>
            <a:r>
              <a:rPr lang="en-US" sz="1800" dirty="0" smtClean="0">
                <a:cs typeface="B Nazanin" panose="00000400000000000000" pitchFamily="2" charset="-78"/>
              </a:rPr>
              <a:t>Column = Field = Attribute</a:t>
            </a:r>
          </a:p>
          <a:p>
            <a:pPr marL="909828" lvl="2" indent="-342900" algn="r">
              <a:buFont typeface="Arial" panose="020B0604020202020204" pitchFamily="34" charset="0"/>
              <a:buChar char="•"/>
            </a:pPr>
            <a:r>
              <a:rPr lang="en-US" sz="1800" dirty="0" smtClean="0">
                <a:cs typeface="B Nazanin" panose="00000400000000000000" pitchFamily="2" charset="-78"/>
              </a:rPr>
              <a:t>Record = Row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NULL = Missing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نام گذاری چهار قسمتی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64" y="1916832"/>
            <a:ext cx="9947448" cy="4176464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[Instance].[Database].[Schema].[Object]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dirty="0">
              <a:cs typeface="B Nazanin" panose="00000400000000000000" pitchFamily="2" charset="-78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[MSSQLSERVER].[</a:t>
            </a:r>
            <a:r>
              <a:rPr lang="en-US" dirty="0" err="1">
                <a:cs typeface="B Nazanin" panose="00000400000000000000" pitchFamily="2" charset="-78"/>
              </a:rPr>
              <a:t>SQLClass</a:t>
            </a:r>
            <a:r>
              <a:rPr lang="en-US" dirty="0">
                <a:cs typeface="B Nazanin" panose="00000400000000000000" pitchFamily="2" charset="-78"/>
              </a:rPr>
              <a:t>].[SLS].[</a:t>
            </a:r>
            <a:r>
              <a:rPr lang="en-US" dirty="0" err="1">
                <a:cs typeface="B Nazanin" panose="00000400000000000000" pitchFamily="2" charset="-78"/>
              </a:rPr>
              <a:t>SalesFactor</a:t>
            </a:r>
            <a:r>
              <a:rPr lang="en-US" dirty="0" smtClean="0">
                <a:cs typeface="B Nazanin" panose="00000400000000000000" pitchFamily="2" charset="-78"/>
              </a:rPr>
              <a:t>]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[.].[</a:t>
            </a:r>
            <a:r>
              <a:rPr lang="en-US" dirty="0" err="1">
                <a:cs typeface="B Nazanin" panose="00000400000000000000" pitchFamily="2" charset="-78"/>
              </a:rPr>
              <a:t>SQLClass</a:t>
            </a:r>
            <a:r>
              <a:rPr lang="en-US" dirty="0">
                <a:cs typeface="B Nazanin" panose="00000400000000000000" pitchFamily="2" charset="-78"/>
              </a:rPr>
              <a:t>].[SLS].[</a:t>
            </a:r>
            <a:r>
              <a:rPr lang="en-US" dirty="0" err="1">
                <a:cs typeface="B Nazanin" panose="00000400000000000000" pitchFamily="2" charset="-78"/>
              </a:rPr>
              <a:t>SalesFactor</a:t>
            </a:r>
            <a:r>
              <a:rPr lang="en-US" dirty="0" smtClean="0">
                <a:cs typeface="B Nazanin" panose="00000400000000000000" pitchFamily="2" charset="-78"/>
              </a:rPr>
              <a:t>]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[</a:t>
            </a:r>
            <a:r>
              <a:rPr lang="en-US" dirty="0" err="1" smtClean="0">
                <a:cs typeface="B Nazanin" panose="00000400000000000000" pitchFamily="2" charset="-78"/>
              </a:rPr>
              <a:t>LocalHost</a:t>
            </a:r>
            <a:r>
              <a:rPr lang="en-US" dirty="0" smtClean="0">
                <a:cs typeface="B Nazanin" panose="00000400000000000000" pitchFamily="2" charset="-78"/>
              </a:rPr>
              <a:t>].[</a:t>
            </a:r>
            <a:r>
              <a:rPr lang="en-US" dirty="0" err="1">
                <a:cs typeface="B Nazanin" panose="00000400000000000000" pitchFamily="2" charset="-78"/>
              </a:rPr>
              <a:t>SQLClass</a:t>
            </a:r>
            <a:r>
              <a:rPr lang="en-US" dirty="0">
                <a:cs typeface="B Nazanin" panose="00000400000000000000" pitchFamily="2" charset="-78"/>
              </a:rPr>
              <a:t>].[SLS].[</a:t>
            </a:r>
            <a:r>
              <a:rPr lang="en-US" dirty="0" err="1">
                <a:cs typeface="B Nazanin" panose="00000400000000000000" pitchFamily="2" charset="-78"/>
              </a:rPr>
              <a:t>SalesFactor</a:t>
            </a:r>
            <a:r>
              <a:rPr lang="en-US" dirty="0">
                <a:cs typeface="B Nazanin" panose="00000400000000000000" pitchFamily="2" charset="-78"/>
              </a:rPr>
              <a:t>]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dirty="0">
              <a:cs typeface="B Nazanin" panose="00000400000000000000" pitchFamily="2" charset="-78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[.\sql2019].[</a:t>
            </a:r>
            <a:r>
              <a:rPr lang="en-US" dirty="0" err="1">
                <a:cs typeface="B Nazanin" panose="00000400000000000000" pitchFamily="2" charset="-78"/>
              </a:rPr>
              <a:t>SQLClass</a:t>
            </a:r>
            <a:r>
              <a:rPr lang="en-US" dirty="0">
                <a:cs typeface="B Nazanin" panose="00000400000000000000" pitchFamily="2" charset="-78"/>
              </a:rPr>
              <a:t>].[HRM].[</a:t>
            </a:r>
            <a:r>
              <a:rPr lang="en-US" dirty="0" err="1">
                <a:cs typeface="B Nazanin" panose="00000400000000000000" pitchFamily="2" charset="-78"/>
              </a:rPr>
              <a:t>SalaryPaid</a:t>
            </a:r>
            <a:r>
              <a:rPr lang="en-US" dirty="0">
                <a:cs typeface="B Nazanin" panose="00000400000000000000" pitchFamily="2" charset="-78"/>
              </a:rPr>
              <a:t>]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[</a:t>
            </a:r>
            <a:r>
              <a:rPr lang="en-US" dirty="0" smtClean="0">
                <a:cs typeface="B Nazanin" panose="00000400000000000000" pitchFamily="2" charset="-78"/>
              </a:rPr>
              <a:t>5.15.6.7\</a:t>
            </a:r>
            <a:r>
              <a:rPr lang="en-US" dirty="0" err="1" smtClean="0">
                <a:cs typeface="B Nazanin" panose="00000400000000000000" pitchFamily="2" charset="-78"/>
              </a:rPr>
              <a:t>RayvarzDB</a:t>
            </a:r>
            <a:r>
              <a:rPr lang="en-US" dirty="0" smtClean="0">
                <a:cs typeface="B Nazanin" panose="00000400000000000000" pitchFamily="2" charset="-78"/>
              </a:rPr>
              <a:t>].[</a:t>
            </a:r>
            <a:r>
              <a:rPr lang="en-US" dirty="0" err="1">
                <a:cs typeface="B Nazanin" panose="00000400000000000000" pitchFamily="2" charset="-78"/>
              </a:rPr>
              <a:t>SQLClass</a:t>
            </a:r>
            <a:r>
              <a:rPr lang="en-US" dirty="0">
                <a:cs typeface="B Nazanin" panose="00000400000000000000" pitchFamily="2" charset="-78"/>
              </a:rPr>
              <a:t>].[ACC].[</a:t>
            </a:r>
            <a:r>
              <a:rPr lang="en-US" dirty="0" err="1">
                <a:cs typeface="B Nazanin" panose="00000400000000000000" pitchFamily="2" charset="-78"/>
              </a:rPr>
              <a:t>AccountingVoucher</a:t>
            </a:r>
            <a:r>
              <a:rPr lang="en-US" dirty="0" smtClean="0">
                <a:cs typeface="B Nazanin" panose="00000400000000000000" pitchFamily="2" charset="-78"/>
              </a:rPr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3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یکپارچگی اطلاعات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916832"/>
            <a:ext cx="10019456" cy="446449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a-IR" sz="2400" b="1" dirty="0" smtClean="0">
                <a:cs typeface="B Nazanin" panose="00000400000000000000" pitchFamily="2" charset="-78"/>
              </a:rPr>
              <a:t>یکتایی</a:t>
            </a:r>
          </a:p>
          <a:p>
            <a:pPr marL="841248" lvl="1" indent="-457200"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کلید اصلی/ فرعی (</a:t>
            </a:r>
            <a:r>
              <a:rPr lang="en-US" sz="2200" dirty="0" smtClean="0">
                <a:cs typeface="B Nazanin" panose="00000400000000000000" pitchFamily="2" charset="-78"/>
              </a:rPr>
              <a:t>Primary\Candidate Key</a:t>
            </a:r>
            <a:r>
              <a:rPr lang="fa-IR" sz="2200" dirty="0" smtClean="0">
                <a:cs typeface="B Nazanin" panose="00000400000000000000" pitchFamily="2" charset="-78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a-IR" sz="2400" b="1" dirty="0" smtClean="0">
                <a:cs typeface="B Nazanin" panose="00000400000000000000" pitchFamily="2" charset="-78"/>
              </a:rPr>
              <a:t>اشاره صحیح </a:t>
            </a:r>
            <a:r>
              <a:rPr lang="fa-IR" sz="2400" dirty="0" smtClean="0">
                <a:cs typeface="B Nazanin" panose="00000400000000000000" pitchFamily="2" charset="-78"/>
              </a:rPr>
              <a:t>= </a:t>
            </a:r>
            <a:r>
              <a:rPr lang="fa-IR" sz="2400" b="1" dirty="0" smtClean="0">
                <a:cs typeface="B Nazanin" panose="00000400000000000000" pitchFamily="2" charset="-78"/>
              </a:rPr>
              <a:t>آدرس دهی درست</a:t>
            </a:r>
          </a:p>
          <a:p>
            <a:pPr marL="841248" lvl="1" indent="-457200"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جامعیت ارجاعی (</a:t>
            </a:r>
            <a:r>
              <a:rPr lang="en-US" sz="2200" dirty="0" smtClean="0">
                <a:cs typeface="B Nazanin" panose="00000400000000000000" pitchFamily="2" charset="-78"/>
              </a:rPr>
              <a:t>Referential Integrity</a:t>
            </a:r>
            <a:r>
              <a:rPr lang="fa-IR" sz="2200" dirty="0" smtClean="0">
                <a:cs typeface="B Nazanin" panose="00000400000000000000" pitchFamily="2" charset="-78"/>
              </a:rPr>
              <a:t>)</a:t>
            </a:r>
            <a:endParaRPr lang="en-US" sz="2200" dirty="0">
              <a:cs typeface="B Nazanin" panose="00000400000000000000" pitchFamily="2" charset="-78"/>
            </a:endParaRPr>
          </a:p>
          <a:p>
            <a:pPr marL="841248" lvl="1" indent="-457200"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کلید خارجی (</a:t>
            </a:r>
            <a:r>
              <a:rPr lang="en-US" sz="2200" dirty="0" smtClean="0">
                <a:cs typeface="B Nazanin" panose="00000400000000000000" pitchFamily="2" charset="-78"/>
              </a:rPr>
              <a:t>Foreign Key</a:t>
            </a:r>
            <a:r>
              <a:rPr lang="fa-IR" sz="2200" dirty="0" smtClean="0">
                <a:cs typeface="B Nazanin" panose="00000400000000000000" pitchFamily="2" charset="-78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a-IR" sz="2400" b="1" dirty="0" smtClean="0">
                <a:cs typeface="B Nazanin" panose="00000400000000000000" pitchFamily="2" charset="-78"/>
              </a:rPr>
              <a:t>نوع داده (</a:t>
            </a:r>
            <a:r>
              <a:rPr lang="en-US" sz="2400" b="1" dirty="0" smtClean="0">
                <a:cs typeface="B Nazanin" panose="00000400000000000000" pitchFamily="2" charset="-78"/>
              </a:rPr>
              <a:t>Data Type</a:t>
            </a:r>
            <a:r>
              <a:rPr lang="fa-IR" sz="2400" b="1" dirty="0" smtClean="0">
                <a:cs typeface="B Nazanin" panose="00000400000000000000" pitchFamily="2" charset="-78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cs typeface="B Nazanin" panose="00000400000000000000" pitchFamily="2" charset="-78"/>
              </a:rPr>
              <a:t>NULL ability</a:t>
            </a:r>
          </a:p>
          <a:p>
            <a:pPr marL="841248" lvl="1" indent="-457200"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مقادیر گم شده (</a:t>
            </a:r>
            <a:r>
              <a:rPr lang="en-US" sz="2200" dirty="0" smtClean="0">
                <a:cs typeface="B Nazanin" panose="00000400000000000000" pitchFamily="2" charset="-78"/>
              </a:rPr>
              <a:t>Missing Values</a:t>
            </a:r>
            <a:r>
              <a:rPr lang="fa-IR" sz="2200" dirty="0" smtClean="0">
                <a:cs typeface="B Nazanin" panose="00000400000000000000" pitchFamily="2" charset="-78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7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کلید ها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916832"/>
            <a:ext cx="10009112" cy="13681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rgbClr val="C00000"/>
                </a:solidFill>
                <a:cs typeface="B Nazanin" panose="00000400000000000000" pitchFamily="2" charset="-78"/>
              </a:rPr>
              <a:t>کلید اصلی</a:t>
            </a:r>
            <a:r>
              <a:rPr lang="en-US" b="1" dirty="0">
                <a:solidFill>
                  <a:srgbClr val="C00000"/>
                </a:solidFill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= </a:t>
            </a:r>
            <a:r>
              <a:rPr lang="fa-IR" dirty="0">
                <a:cs typeface="B Nazanin" panose="00000400000000000000" pitchFamily="2" charset="-78"/>
              </a:rPr>
              <a:t>شناسه </a:t>
            </a:r>
            <a:r>
              <a:rPr lang="en-US" dirty="0" smtClean="0">
                <a:cs typeface="B Nazanin" panose="00000400000000000000" pitchFamily="2" charset="-78"/>
              </a:rPr>
              <a:t>Primary Key =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rgbClr val="C00000"/>
                </a:solidFill>
                <a:cs typeface="B Nazanin" panose="00000400000000000000" pitchFamily="2" charset="-78"/>
              </a:rPr>
              <a:t>کلید فرعی </a:t>
            </a:r>
            <a:r>
              <a:rPr lang="en-US" dirty="0" smtClean="0">
                <a:cs typeface="B Nazanin" panose="00000400000000000000" pitchFamily="2" charset="-78"/>
              </a:rPr>
              <a:t>Candidate Key = Unique Key = Surrogate Key =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39119"/>
              </p:ext>
            </p:extLst>
          </p:nvPr>
        </p:nvGraphicFramePr>
        <p:xfrm>
          <a:off x="1199456" y="3501008"/>
          <a:ext cx="10009112" cy="148336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5004556">
                  <a:extLst>
                    <a:ext uri="{9D8B030D-6E8A-4147-A177-3AD203B41FA5}">
                      <a16:colId xmlns:a16="http://schemas.microsoft.com/office/drawing/2014/main" val="3160549905"/>
                    </a:ext>
                  </a:extLst>
                </a:gridCol>
                <a:gridCol w="5004556">
                  <a:extLst>
                    <a:ext uri="{9D8B030D-6E8A-4147-A177-3AD203B41FA5}">
                      <a16:colId xmlns:a16="http://schemas.microsoft.com/office/drawing/2014/main" val="2232425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Candidate Key 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cs typeface="B Nazanin" panose="00000400000000000000" pitchFamily="2" charset="-78"/>
                        </a:rPr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18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شماره شاسی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ماشین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پلاک ماشین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4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شماره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شناسنامه+سال تولد+محل تولد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کد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ملی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3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کد ملی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شماره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دانشجویی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852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199456" y="5231224"/>
            <a:ext cx="100091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algn="ctr" rtl="1"/>
            <a:r>
              <a:rPr lang="fa-IR" sz="2000" b="1" dirty="0" smtClean="0">
                <a:solidFill>
                  <a:srgbClr val="C00000"/>
                </a:solidFill>
                <a:cs typeface="B Nazanin" panose="00000400000000000000" pitchFamily="2" charset="-78"/>
              </a:rPr>
              <a:t>یکتایی از ویژگی های یک کلید است.</a:t>
            </a:r>
          </a:p>
          <a:p>
            <a:pPr marL="742950" lvl="1" algn="ctr" rtl="1"/>
            <a:endParaRPr lang="fa-IR" sz="2000" b="1" dirty="0" smtClean="0">
              <a:solidFill>
                <a:srgbClr val="C00000"/>
              </a:solidFill>
              <a:cs typeface="B Nazanin" panose="00000400000000000000" pitchFamily="2" charset="-78"/>
            </a:endParaRPr>
          </a:p>
          <a:p>
            <a:pPr marL="742950" lvl="1" algn="ctr" rtl="1"/>
            <a:r>
              <a:rPr lang="fa-IR" sz="2000" b="1" dirty="0" smtClean="0">
                <a:solidFill>
                  <a:srgbClr val="C00000"/>
                </a:solidFill>
                <a:cs typeface="B Nazanin" panose="00000400000000000000" pitchFamily="2" charset="-78"/>
              </a:rPr>
              <a:t>کلید، یک سطر را دیگر سطر ها متمایز می کند.</a:t>
            </a:r>
            <a:endParaRPr lang="en-US" sz="2000" b="1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کلید ها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916832"/>
            <a:ext cx="10009112" cy="13681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rgbClr val="C00000"/>
                </a:solidFill>
                <a:cs typeface="B Nazanin" panose="00000400000000000000" pitchFamily="2" charset="-78"/>
              </a:rPr>
              <a:t>ساده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 smtClean="0">
                <a:cs typeface="B Nazanin" panose="00000400000000000000" pitchFamily="2" charset="-78"/>
              </a:rPr>
              <a:t>Simple Key =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rgbClr val="C00000"/>
                </a:solidFill>
                <a:cs typeface="B Nazanin" panose="00000400000000000000" pitchFamily="2" charset="-78"/>
              </a:rPr>
              <a:t>مرکب </a:t>
            </a:r>
            <a:r>
              <a:rPr lang="en-US" dirty="0" smtClean="0">
                <a:cs typeface="B Nazanin" panose="00000400000000000000" pitchFamily="2" charset="-78"/>
              </a:rPr>
              <a:t>Composite Key =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83484"/>
              </p:ext>
            </p:extLst>
          </p:nvPr>
        </p:nvGraphicFramePr>
        <p:xfrm>
          <a:off x="1199456" y="3501008"/>
          <a:ext cx="10009112" cy="111252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5004556">
                  <a:extLst>
                    <a:ext uri="{9D8B030D-6E8A-4147-A177-3AD203B41FA5}">
                      <a16:colId xmlns:a16="http://schemas.microsoft.com/office/drawing/2014/main" val="3160549905"/>
                    </a:ext>
                  </a:extLst>
                </a:gridCol>
                <a:gridCol w="5004556">
                  <a:extLst>
                    <a:ext uri="{9D8B030D-6E8A-4147-A177-3AD203B41FA5}">
                      <a16:colId xmlns:a16="http://schemas.microsoft.com/office/drawing/2014/main" val="2232425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Composite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cs typeface="B Nazanin" panose="00000400000000000000" pitchFamily="2" charset="-78"/>
                        </a:rPr>
                        <a:t>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18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شماره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فاکتور + ردیف قلم فاکتور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پلاک ماشین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4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شماره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شناسنامه+سال تولد+محل تولد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کد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ملی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3036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کلید ها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916832"/>
            <a:ext cx="10009112" cy="374441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sz="2800" dirty="0">
                <a:solidFill>
                  <a:srgbClr val="C00000"/>
                </a:solidFill>
                <a:cs typeface="B Nazanin" panose="00000400000000000000" pitchFamily="2" charset="-78"/>
              </a:rPr>
              <a:t>کلید </a:t>
            </a:r>
            <a:r>
              <a:rPr lang="fa-IR" sz="28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خارجی </a:t>
            </a:r>
            <a:r>
              <a:rPr lang="fa-IR" sz="2800" b="1" dirty="0" smtClean="0">
                <a:solidFill>
                  <a:srgbClr val="C00000"/>
                </a:solidFill>
                <a:cs typeface="B Nazanin" panose="00000400000000000000" pitchFamily="2" charset="-78"/>
              </a:rPr>
              <a:t>=</a:t>
            </a:r>
            <a:r>
              <a:rPr lang="fa-IR" sz="28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Foreign Key</a:t>
            </a:r>
            <a:endParaRPr lang="fa-IR" sz="2800" dirty="0" smtClean="0">
              <a:solidFill>
                <a:srgbClr val="C00000"/>
              </a:solidFill>
              <a:cs typeface="B Nazanin" panose="00000400000000000000" pitchFamily="2" charset="-78"/>
            </a:endParaRP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پیاده سازی جامعیت ارجاعی = </a:t>
            </a:r>
            <a:r>
              <a:rPr lang="en-US" sz="2200" dirty="0" smtClean="0">
                <a:cs typeface="B Nazanin" panose="00000400000000000000" pitchFamily="2" charset="-78"/>
              </a:rPr>
              <a:t>Referential Integrity</a:t>
            </a:r>
            <a:endParaRPr lang="fa-IR" sz="2200" dirty="0" smtClean="0">
              <a:cs typeface="B Nazanin" panose="00000400000000000000" pitchFamily="2" charset="-78"/>
            </a:endParaRP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fa-IR" sz="2200" dirty="0">
                <a:cs typeface="B Nazanin" panose="00000400000000000000" pitchFamily="2" charset="-78"/>
              </a:rPr>
              <a:t>کلید خارجی همواره به یک کلید اصلی/فرعی اشاره می کند.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fa-IR" sz="2200" dirty="0">
                <a:cs typeface="B Nazanin" panose="00000400000000000000" pitchFamily="2" charset="-78"/>
              </a:rPr>
              <a:t>نوع داده کلید خارجی همواره با نوع داده کلید اصلی/فرعی اشاره می کند</a:t>
            </a:r>
            <a:r>
              <a:rPr lang="fa-IR" sz="2200" dirty="0" smtClean="0">
                <a:cs typeface="B Nazanin" panose="00000400000000000000" pitchFamily="2" charset="-78"/>
              </a:rPr>
              <a:t>.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اگر کلید اصلی یک جدول، مرکب باشد؛ کلید خارجی جدولی که به آن اشاره می کند نیز باید مرکب باشد.</a:t>
            </a:r>
            <a:endParaRPr lang="en-US" sz="2200" dirty="0">
              <a:cs typeface="B Nazanin" panose="00000400000000000000" pitchFamily="2" charset="-78"/>
            </a:endParaRP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کلید خارجی تضمین </a:t>
            </a:r>
            <a:r>
              <a:rPr lang="fa-IR" sz="2200" dirty="0">
                <a:cs typeface="B Nazanin" panose="00000400000000000000" pitchFamily="2" charset="-78"/>
              </a:rPr>
              <a:t>می کند که همواره آدرس دهی صحیح </a:t>
            </a:r>
            <a:r>
              <a:rPr lang="fa-IR" sz="2200" dirty="0" smtClean="0">
                <a:cs typeface="B Nazanin" panose="00000400000000000000" pitchFamily="2" charset="-78"/>
              </a:rPr>
              <a:t>باشد.</a:t>
            </a:r>
            <a:endParaRPr lang="en-US" sz="2200" dirty="0" smtClean="0">
              <a:cs typeface="B Nazanin" panose="00000400000000000000" pitchFamily="2" charset="-78"/>
            </a:endParaRPr>
          </a:p>
          <a:p>
            <a:pPr algn="ctr"/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 rtl="0"/>
            <a:r>
              <a:rPr lang="en-US" dirty="0" smtClean="0"/>
              <a:t>Cardinality</a:t>
            </a:r>
            <a:endParaRPr lang="fa-I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326785"/>
              </p:ext>
            </p:extLst>
          </p:nvPr>
        </p:nvGraphicFramePr>
        <p:xfrm>
          <a:off x="1127449" y="2348880"/>
          <a:ext cx="9937104" cy="2268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745505453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3171627548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3564138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76090" marR="76090" marT="38045" marB="380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effectLst/>
                          <a:cs typeface="B Nazanin" panose="00000400000000000000" pitchFamily="2" charset="-78"/>
                        </a:rPr>
                        <a:t>رابطه</a:t>
                      </a:r>
                      <a:endParaRPr lang="en-US" sz="2400" b="1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76090" marR="76090" marT="38045" marB="380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effectLst/>
                          <a:cs typeface="B Nazanin" panose="00000400000000000000" pitchFamily="2" charset="-78"/>
                        </a:rPr>
                        <a:t>مثال</a:t>
                      </a:r>
                      <a:endParaRPr lang="en-US" sz="2400" b="1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76090" marR="76090" marT="38045" marB="38045" anchor="ctr"/>
                </a:tc>
                <a:extLst>
                  <a:ext uri="{0D108BD9-81ED-4DB2-BD59-A6C34878D82A}">
                    <a16:rowId xmlns:a16="http://schemas.microsoft.com/office/drawing/2014/main" val="553487856"/>
                  </a:ext>
                </a:extLst>
              </a:tr>
              <a:tr h="53262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effectLst/>
                          <a:cs typeface="B Nazanin" panose="00000400000000000000" pitchFamily="2" charset="-78"/>
                        </a:rPr>
                        <a:t>(1:1)</a:t>
                      </a:r>
                      <a:endParaRPr lang="en-US" sz="15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76090" marR="76090" marT="38045" marB="380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cs typeface="B Nazanin" panose="00000400000000000000" pitchFamily="2" charset="-78"/>
                        </a:rPr>
                        <a:t>One-to-one</a:t>
                      </a:r>
                    </a:p>
                  </a:txBody>
                  <a:tcPr marL="76090" marR="76090" marT="38045" marB="380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500" dirty="0" smtClean="0">
                          <a:effectLst/>
                          <a:cs typeface="B Nazanin" panose="00000400000000000000" pitchFamily="2" charset="-78"/>
                        </a:rPr>
                        <a:t>شخص</a:t>
                      </a:r>
                      <a:r>
                        <a:rPr lang="en-US" sz="1500" dirty="0" smtClean="0">
                          <a:effectLst/>
                          <a:cs typeface="B Nazanin" panose="00000400000000000000" pitchFamily="2" charset="-78"/>
                        </a:rPr>
                        <a:t> ←→ </a:t>
                      </a:r>
                      <a:r>
                        <a:rPr lang="fa-IR" sz="1500" dirty="0" smtClean="0">
                          <a:effectLst/>
                          <a:cs typeface="B Nazanin" panose="00000400000000000000" pitchFamily="2" charset="-78"/>
                        </a:rPr>
                        <a:t>کارمند</a:t>
                      </a:r>
                      <a:endParaRPr lang="en-US" sz="1500" b="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76090" marR="76090" marT="38045" marB="38045" anchor="ctr"/>
                </a:tc>
                <a:extLst>
                  <a:ext uri="{0D108BD9-81ED-4DB2-BD59-A6C34878D82A}">
                    <a16:rowId xmlns:a16="http://schemas.microsoft.com/office/drawing/2014/main" val="2156345458"/>
                  </a:ext>
                </a:extLst>
              </a:tr>
              <a:tr h="76089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effectLst/>
                          <a:cs typeface="B Nazanin" panose="00000400000000000000" pitchFamily="2" charset="-78"/>
                        </a:rPr>
                        <a:t>(1:N)</a:t>
                      </a:r>
                      <a:endParaRPr lang="en-US" sz="15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76090" marR="76090" marT="38045" marB="380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cs typeface="B Nazanin" panose="00000400000000000000" pitchFamily="2" charset="-78"/>
                        </a:rPr>
                        <a:t>One-to-many</a:t>
                      </a:r>
                    </a:p>
                  </a:txBody>
                  <a:tcPr marL="76090" marR="76090" marT="38045" marB="380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500" dirty="0" smtClean="0">
                          <a:effectLst/>
                          <a:cs typeface="B Nazanin" panose="00000400000000000000" pitchFamily="2" charset="-78"/>
                        </a:rPr>
                        <a:t>شخص</a:t>
                      </a:r>
                      <a:r>
                        <a:rPr lang="en-US" sz="1500" dirty="0" smtClean="0">
                          <a:effectLst/>
                          <a:cs typeface="B Nazanin" panose="00000400000000000000" pitchFamily="2" charset="-78"/>
                        </a:rPr>
                        <a:t> ←→</a:t>
                      </a:r>
                      <a:r>
                        <a:rPr lang="en-US" sz="1500" baseline="0" dirty="0" smtClean="0">
                          <a:effectLst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1500" baseline="0" dirty="0" smtClean="0">
                          <a:effectLst/>
                          <a:cs typeface="B Nazanin" panose="00000400000000000000" pitchFamily="2" charset="-78"/>
                        </a:rPr>
                        <a:t>محل تولد</a:t>
                      </a:r>
                      <a:endParaRPr lang="en-US" sz="1500" b="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76090" marR="76090" marT="38045" marB="38045" anchor="ctr"/>
                </a:tc>
                <a:extLst>
                  <a:ext uri="{0D108BD9-81ED-4DB2-BD59-A6C34878D82A}">
                    <a16:rowId xmlns:a16="http://schemas.microsoft.com/office/drawing/2014/main" val="2232592788"/>
                  </a:ext>
                </a:extLst>
              </a:tr>
              <a:tr h="5326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C00000"/>
                          </a:solidFill>
                          <a:effectLst/>
                          <a:cs typeface="B Nazanin" panose="00000400000000000000" pitchFamily="2" charset="-78"/>
                        </a:rPr>
                        <a:t>(N:M)</a:t>
                      </a:r>
                      <a:endParaRPr lang="en-US" sz="1800" b="1" dirty="0">
                        <a:solidFill>
                          <a:srgbClr val="C00000"/>
                        </a:solidFill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76090" marR="76090" marT="38045" marB="380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cs typeface="B Nazanin" panose="00000400000000000000" pitchFamily="2" charset="-78"/>
                        </a:rPr>
                        <a:t>Many-to-many</a:t>
                      </a:r>
                    </a:p>
                  </a:txBody>
                  <a:tcPr marL="76090" marR="76090" marT="38045" marB="380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solidFill>
                            <a:srgbClr val="C00000"/>
                          </a:solidFill>
                          <a:effectLst/>
                          <a:cs typeface="B Nazanin" panose="00000400000000000000" pitchFamily="2" charset="-78"/>
                        </a:rPr>
                        <a:t>دانشجو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effectLst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cs typeface="B Nazanin" panose="00000400000000000000" pitchFamily="2" charset="-78"/>
                        </a:rPr>
                        <a:t>←→ </a:t>
                      </a:r>
                      <a:r>
                        <a:rPr lang="fa-IR" sz="1800" b="1" dirty="0" smtClean="0">
                          <a:solidFill>
                            <a:srgbClr val="C00000"/>
                          </a:solidFill>
                          <a:effectLst/>
                          <a:cs typeface="B Nazanin" panose="00000400000000000000" pitchFamily="2" charset="-78"/>
                        </a:rPr>
                        <a:t>درس</a:t>
                      </a:r>
                      <a:endParaRPr lang="en-US" sz="1800" b="1" dirty="0">
                        <a:solidFill>
                          <a:srgbClr val="C00000"/>
                        </a:solidFill>
                        <a:effectLst/>
                        <a:cs typeface="B Nazanin" panose="00000400000000000000" pitchFamily="2" charset="-78"/>
                      </a:endParaRPr>
                    </a:p>
                  </a:txBody>
                  <a:tcPr marL="76090" marR="76090" marT="38045" marB="38045" anchor="ctr"/>
                </a:tc>
                <a:extLst>
                  <a:ext uri="{0D108BD9-81ED-4DB2-BD59-A6C34878D82A}">
                    <a16:rowId xmlns:a16="http://schemas.microsoft.com/office/drawing/2014/main" val="417323970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9ea72b59abdce8127586a672bee636189905e8b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802</Words>
  <Application>Microsoft Office PowerPoint</Application>
  <PresentationFormat>Widescreen</PresentationFormat>
  <Paragraphs>307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맑은 고딕</vt:lpstr>
      <vt:lpstr>Arial</vt:lpstr>
      <vt:lpstr>Arial Narrow</vt:lpstr>
      <vt:lpstr>B Nazanin</vt:lpstr>
      <vt:lpstr>Calibri</vt:lpstr>
      <vt:lpstr>Calibri Light</vt:lpstr>
      <vt:lpstr>Times New Roman</vt:lpstr>
      <vt:lpstr>Custom Design</vt:lpstr>
      <vt:lpstr>Retrospect</vt:lpstr>
      <vt:lpstr>PowerPoint Presentation</vt:lpstr>
      <vt:lpstr>PowerPoint Presentation</vt:lpstr>
      <vt:lpstr>واژه ها</vt:lpstr>
      <vt:lpstr>نام گذاری چهار قسمتی</vt:lpstr>
      <vt:lpstr>یکپارچگی اطلاعات</vt:lpstr>
      <vt:lpstr>کلید ها</vt:lpstr>
      <vt:lpstr>کلید ها</vt:lpstr>
      <vt:lpstr>کلید ها</vt:lpstr>
      <vt:lpstr>Cardinality</vt:lpstr>
      <vt:lpstr>Cardinality</vt:lpstr>
      <vt:lpstr>Cardinality</vt:lpstr>
      <vt:lpstr>Cardinality</vt:lpstr>
      <vt:lpstr>قواعد طراحی جداول</vt:lpstr>
      <vt:lpstr>نرمال سازی جداول</vt:lpstr>
      <vt:lpstr>نرمال سازی جداول</vt:lpstr>
      <vt:lpstr>نرمال سازی جداول</vt:lpstr>
      <vt:lpstr>نرمال سازی جداول</vt:lpstr>
      <vt:lpstr>نرمال سازی جداول</vt:lpstr>
      <vt:lpstr>نرمال سازی جداول</vt:lpstr>
      <vt:lpstr>نرمال سازی جداول</vt:lpstr>
      <vt:lpstr>نرمال سازی جداول</vt:lpstr>
      <vt:lpstr>قواعد نام گذاری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Masoud Mirzakhani</cp:lastModifiedBy>
  <cp:revision>162</cp:revision>
  <dcterms:created xsi:type="dcterms:W3CDTF">2014-04-01T16:35:38Z</dcterms:created>
  <dcterms:modified xsi:type="dcterms:W3CDTF">2020-07-19T14:50:51Z</dcterms:modified>
</cp:coreProperties>
</file>