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771" r:id="rId2"/>
  </p:sldMasterIdLst>
  <p:sldIdLst>
    <p:sldId id="292" r:id="rId3"/>
    <p:sldId id="336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37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8" r:id="rId48"/>
  </p:sldIdLst>
  <p:sldSz cx="12192000" cy="6858000"/>
  <p:notesSz cx="6858000" cy="9144000"/>
  <p:custDataLst>
    <p:tags r:id="rId49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0452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6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376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268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8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62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03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4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4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6536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523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31637" y="1268760"/>
            <a:ext cx="8750763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845429" y="1844825"/>
            <a:ext cx="8750763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9163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9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99456" y="1988840"/>
            <a:ext cx="9937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Masoud </a:t>
            </a:r>
            <a:r>
              <a:rPr lang="en-US" altLang="ko-KR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Arial" pitchFamily="34" charset="0"/>
              </a:rPr>
              <a:t>Mirzakhani</a:t>
            </a:r>
          </a:p>
          <a:p>
            <a:pPr>
              <a:defRPr/>
            </a:pPr>
            <a:r>
              <a:rPr lang="en-US" sz="2000" b="1" dirty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Senior DW/ ETL/ BI </a:t>
            </a:r>
            <a:r>
              <a:rPr lang="en-US" sz="2000" b="1" dirty="0" smtClean="0">
                <a:solidFill>
                  <a:srgbClr val="002060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Architect</a:t>
            </a:r>
            <a:endParaRPr lang="en-US" sz="2800" b="1" dirty="0">
              <a:solidFill>
                <a:srgbClr val="002060"/>
              </a:solidFill>
              <a:latin typeface="Arial Narrow" panose="020B0606020202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0" y="116632"/>
            <a:ext cx="1219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Microsoft SQL Server 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2019</a:t>
            </a:r>
          </a:p>
          <a:p>
            <a:pPr algn="ct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Design 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&amp; Develop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8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47448" cy="2880320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عددی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صحیح 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اعشاری</a:t>
            </a:r>
          </a:p>
          <a:p>
            <a:pPr marL="1485900" lvl="2" indent="-342900" algn="r" rtl="1"/>
            <a:r>
              <a:rPr lang="en-US" sz="3200" b="1" dirty="0" smtClean="0"/>
              <a:t>Exact</a:t>
            </a:r>
            <a:endParaRPr lang="fa-IR" sz="3200" b="1" dirty="0" smtClean="0"/>
          </a:p>
          <a:p>
            <a:pPr marL="1485900" lvl="2" indent="-342900" algn="r" rtl="1"/>
            <a:r>
              <a:rPr lang="en-US" sz="3200" b="1" dirty="0" smtClean="0"/>
              <a:t>Approximate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47448" cy="3384376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عددی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صحیح 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اعشاری</a:t>
            </a:r>
          </a:p>
          <a:p>
            <a:pPr marL="1485900" lvl="2" indent="-342900" algn="r" rtl="1"/>
            <a:r>
              <a:rPr lang="en-US" sz="3200" b="1" dirty="0" smtClean="0"/>
              <a:t>Exact</a:t>
            </a:r>
            <a:endParaRPr lang="fa-IR" sz="3200" b="1" dirty="0" smtClean="0"/>
          </a:p>
          <a:p>
            <a:pPr marL="1943100" lvl="3" indent="-342900" algn="r" rtl="1"/>
            <a:r>
              <a:rPr lang="en-US" sz="3200" b="1" dirty="0" smtClean="0"/>
              <a:t>Decimal</a:t>
            </a:r>
          </a:p>
          <a:p>
            <a:pPr marL="1943100" lvl="3" indent="-342900" algn="r" rtl="1"/>
            <a:r>
              <a:rPr lang="en-US" sz="3200" b="1" dirty="0" smtClean="0">
                <a:cs typeface="B Nazanin" panose="00000400000000000000" pitchFamily="2" charset="-78"/>
              </a:rPr>
              <a:t>Numeric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12776"/>
          </a:xfrm>
        </p:spPr>
        <p:txBody>
          <a:bodyPr>
            <a:norm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>
                <a:cs typeface="B Nazanin" panose="00000400000000000000" pitchFamily="2" charset="-78"/>
              </a:rPr>
              <a:t>Decimal &amp; Numeric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17440"/>
            <a:ext cx="9947448" cy="4275856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b="1" dirty="0">
                <a:cs typeface="B Nazanin" panose="00000400000000000000" pitchFamily="2" charset="-78"/>
              </a:rPr>
              <a:t>decimal</a:t>
            </a:r>
            <a:r>
              <a:rPr lang="en-US" sz="2400" dirty="0">
                <a:cs typeface="B Nazanin" panose="00000400000000000000" pitchFamily="2" charset="-78"/>
              </a:rPr>
              <a:t>[ </a:t>
            </a:r>
            <a:r>
              <a:rPr lang="en-US" sz="2400" b="1" dirty="0">
                <a:cs typeface="B Nazanin" panose="00000400000000000000" pitchFamily="2" charset="-78"/>
              </a:rPr>
              <a:t>(</a:t>
            </a:r>
            <a:r>
              <a:rPr lang="en-US" sz="2400" i="1" dirty="0">
                <a:cs typeface="B Nazanin" panose="00000400000000000000" pitchFamily="2" charset="-78"/>
              </a:rPr>
              <a:t>p</a:t>
            </a:r>
            <a:r>
              <a:rPr lang="en-US" sz="2400" dirty="0">
                <a:cs typeface="B Nazanin" panose="00000400000000000000" pitchFamily="2" charset="-78"/>
              </a:rPr>
              <a:t>[ </a:t>
            </a:r>
            <a:r>
              <a:rPr lang="en-US" sz="2400" b="1" dirty="0">
                <a:cs typeface="B Nazanin" panose="00000400000000000000" pitchFamily="2" charset="-78"/>
              </a:rPr>
              <a:t>,</a:t>
            </a:r>
            <a:r>
              <a:rPr lang="en-US" sz="2400" i="1" dirty="0">
                <a:cs typeface="B Nazanin" panose="00000400000000000000" pitchFamily="2" charset="-78"/>
              </a:rPr>
              <a:t>s</a:t>
            </a:r>
            <a:r>
              <a:rPr lang="en-US" sz="2400" dirty="0">
                <a:cs typeface="B Nazanin" panose="00000400000000000000" pitchFamily="2" charset="-78"/>
              </a:rPr>
              <a:t>] </a:t>
            </a:r>
            <a:r>
              <a:rPr lang="en-US" sz="2400" b="1" dirty="0">
                <a:cs typeface="B Nazanin" panose="00000400000000000000" pitchFamily="2" charset="-78"/>
              </a:rPr>
              <a:t>)</a:t>
            </a:r>
            <a:r>
              <a:rPr lang="en-US" sz="2400" dirty="0">
                <a:cs typeface="B Nazanin" panose="00000400000000000000" pitchFamily="2" charset="-78"/>
              </a:rPr>
              <a:t>] 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b="1" dirty="0">
                <a:cs typeface="B Nazanin" panose="00000400000000000000" pitchFamily="2" charset="-78"/>
              </a:rPr>
              <a:t>numeric</a:t>
            </a:r>
            <a:r>
              <a:rPr lang="en-US" sz="2400" dirty="0">
                <a:cs typeface="B Nazanin" panose="00000400000000000000" pitchFamily="2" charset="-78"/>
              </a:rPr>
              <a:t>[ </a:t>
            </a:r>
            <a:r>
              <a:rPr lang="en-US" sz="2400" b="1" dirty="0">
                <a:cs typeface="B Nazanin" panose="00000400000000000000" pitchFamily="2" charset="-78"/>
              </a:rPr>
              <a:t>(</a:t>
            </a:r>
            <a:r>
              <a:rPr lang="en-US" sz="2400" i="1" dirty="0">
                <a:cs typeface="B Nazanin" panose="00000400000000000000" pitchFamily="2" charset="-78"/>
              </a:rPr>
              <a:t>p</a:t>
            </a:r>
            <a:r>
              <a:rPr lang="en-US" sz="2400" dirty="0">
                <a:cs typeface="B Nazanin" panose="00000400000000000000" pitchFamily="2" charset="-78"/>
              </a:rPr>
              <a:t>[ </a:t>
            </a:r>
            <a:r>
              <a:rPr lang="en-US" sz="2400" b="1" dirty="0">
                <a:cs typeface="B Nazanin" panose="00000400000000000000" pitchFamily="2" charset="-78"/>
              </a:rPr>
              <a:t>,</a:t>
            </a:r>
            <a:r>
              <a:rPr lang="en-US" sz="2400" i="1" dirty="0">
                <a:cs typeface="B Nazanin" panose="00000400000000000000" pitchFamily="2" charset="-78"/>
              </a:rPr>
              <a:t>s</a:t>
            </a:r>
            <a:r>
              <a:rPr lang="en-US" sz="2400" dirty="0">
                <a:cs typeface="B Nazanin" panose="00000400000000000000" pitchFamily="2" charset="-78"/>
              </a:rPr>
              <a:t>] </a:t>
            </a:r>
            <a:r>
              <a:rPr lang="en-US" sz="2400" b="1" dirty="0" smtClean="0">
                <a:cs typeface="B Nazanin" panose="00000400000000000000" pitchFamily="2" charset="-78"/>
              </a:rPr>
              <a:t>)</a:t>
            </a:r>
            <a:r>
              <a:rPr lang="en-US" sz="2400" dirty="0" smtClean="0">
                <a:cs typeface="B Nazanin" panose="00000400000000000000" pitchFamily="2" charset="-78"/>
              </a:rPr>
              <a:t>]</a:t>
            </a:r>
            <a:endParaRPr lang="fa-IR" sz="2400" dirty="0" smtClean="0">
              <a:cs typeface="B Nazanin" panose="00000400000000000000" pitchFamily="2" charset="-78"/>
            </a:endParaRPr>
          </a:p>
          <a:p>
            <a:pPr marL="1085850" lvl="1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P</a:t>
            </a:r>
            <a:r>
              <a:rPr lang="fa-IR" sz="2400" dirty="0" smtClean="0">
                <a:cs typeface="B Nazanin" panose="00000400000000000000" pitchFamily="2" charset="-78"/>
              </a:rPr>
              <a:t>: مجموع تعداد رقم های صحیح و اعشار</a:t>
            </a:r>
          </a:p>
          <a:p>
            <a:pPr marL="1268730" lvl="2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مقدار پیش فرض 18</a:t>
            </a:r>
          </a:p>
          <a:p>
            <a:pPr marL="126873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B Nazanin" panose="00000400000000000000" pitchFamily="2" charset="-78"/>
              </a:rPr>
              <a:t>1 &lt;= p &lt;= </a:t>
            </a:r>
            <a:r>
              <a:rPr lang="en-US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38</a:t>
            </a:r>
            <a:endParaRPr lang="en-US" sz="2000" dirty="0">
              <a:cs typeface="B Nazanin" panose="00000400000000000000" pitchFamily="2" charset="-78"/>
            </a:endParaRPr>
          </a:p>
          <a:p>
            <a:pPr marL="1085850" lvl="1" indent="-342900" algn="r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S</a:t>
            </a:r>
            <a:r>
              <a:rPr lang="fa-IR" sz="2400" dirty="0" smtClean="0">
                <a:cs typeface="B Nazanin" panose="00000400000000000000" pitchFamily="2" charset="-78"/>
              </a:rPr>
              <a:t>: حداکثر تعداد رقم اعشار</a:t>
            </a:r>
          </a:p>
          <a:p>
            <a:pPr marL="1268730" lvl="2" indent="-342900">
              <a:buFont typeface="Arial" panose="020B0604020202020204" pitchFamily="34" charset="0"/>
              <a:buChar char="•"/>
            </a:pPr>
            <a:r>
              <a:rPr lang="fa-IR" sz="2000" dirty="0" smtClean="0">
                <a:cs typeface="B Nazanin" panose="00000400000000000000" pitchFamily="2" charset="-78"/>
              </a:rPr>
              <a:t>مقدار پیش فرض 1</a:t>
            </a:r>
          </a:p>
          <a:p>
            <a:pPr marL="126873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cs typeface="B Nazanin" panose="00000400000000000000" pitchFamily="2" charset="-78"/>
              </a:rPr>
              <a:t>0 &lt;= s &lt;= </a:t>
            </a:r>
            <a:r>
              <a:rPr lang="en-US" sz="20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p</a:t>
            </a:r>
            <a:endParaRPr lang="fa-IR" sz="2000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1268730" lvl="2" indent="-342900">
              <a:buFont typeface="Arial" panose="020B0604020202020204" pitchFamily="34" charset="0"/>
              <a:buChar char="•"/>
            </a:pPr>
            <a:endParaRPr lang="fa-IR" sz="2000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701802" indent="-3429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2060"/>
                </a:solidFill>
                <a:cs typeface="B Nazanin" panose="00000400000000000000" pitchFamily="2" charset="-78"/>
              </a:rPr>
              <a:t>(-10^38) + 1 ~ (10^38) – </a:t>
            </a:r>
            <a:r>
              <a:rPr lang="en-US" sz="2600" dirty="0" smtClean="0">
                <a:solidFill>
                  <a:srgbClr val="002060"/>
                </a:solidFill>
                <a:cs typeface="B Nazanin" panose="00000400000000000000" pitchFamily="2" charset="-78"/>
              </a:rPr>
              <a:t>1</a:t>
            </a:r>
            <a:endParaRPr lang="fa-IR" sz="2600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8760"/>
          </a:xfrm>
        </p:spPr>
        <p:txBody>
          <a:bodyPr>
            <a:norm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>
                <a:cs typeface="B Nazanin" panose="00000400000000000000" pitchFamily="2" charset="-78"/>
              </a:rPr>
              <a:t>Decimal &amp; Numeric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10009112" cy="648072"/>
          </a:xfrm>
        </p:spPr>
        <p:txBody>
          <a:bodyPr/>
          <a:lstStyle/>
          <a:p>
            <a:pPr algn="ctr" rtl="0"/>
            <a:r>
              <a:rPr lang="en-US" sz="2400" b="1" dirty="0"/>
              <a:t>decimal(5,2</a:t>
            </a:r>
            <a:r>
              <a:rPr lang="en-US" sz="2400" b="1" dirty="0" smtClean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45921"/>
              </p:ext>
            </p:extLst>
          </p:nvPr>
        </p:nvGraphicFramePr>
        <p:xfrm>
          <a:off x="2140012" y="2780928"/>
          <a:ext cx="8128000" cy="2966720"/>
        </p:xfrm>
        <a:graphic>
          <a:graphicData uri="http://schemas.openxmlformats.org/drawingml/2006/table">
            <a:tbl>
              <a:tblPr rtl="1"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866168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742398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وارد شده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مقدار ذخیره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شده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5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12345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12345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34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123456</a:t>
                      </a:r>
                      <a:endParaRPr lang="fa-I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Error: Arithmetic Overflow</a:t>
                      </a:r>
                      <a:endParaRPr lang="fa-I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26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12345.6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12345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1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1234.5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1234.5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123.45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123.45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2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12.34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fa-I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12.34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1.23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fa-I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1.23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18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1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378371"/>
          </a:xfrm>
        </p:spPr>
        <p:txBody>
          <a:bodyPr>
            <a:normAutofit/>
          </a:bodyPr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>
                <a:cs typeface="B Nazanin" panose="00000400000000000000" pitchFamily="2" charset="-78"/>
              </a:rPr>
              <a:t>Decimal &amp; Numeric</a:t>
            </a:r>
            <a:endParaRPr lang="fa-I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780138"/>
              </p:ext>
            </p:extLst>
          </p:nvPr>
        </p:nvGraphicFramePr>
        <p:xfrm>
          <a:off x="1199456" y="1988840"/>
          <a:ext cx="10009112" cy="1854200"/>
        </p:xfrm>
        <a:graphic>
          <a:graphicData uri="http://schemas.openxmlformats.org/drawingml/2006/table">
            <a:tbl>
              <a:tblPr rtl="1" firstRow="1" bandRow="1">
                <a:tableStyleId>{8EC20E35-A176-4012-BC5E-935CFFF8708E}</a:tableStyleId>
              </a:tblPr>
              <a:tblGrid>
                <a:gridCol w="5004556">
                  <a:extLst>
                    <a:ext uri="{9D8B030D-6E8A-4147-A177-3AD203B41FA5}">
                      <a16:colId xmlns:a16="http://schemas.microsoft.com/office/drawing/2014/main" val="1942245855"/>
                    </a:ext>
                  </a:extLst>
                </a:gridCol>
                <a:gridCol w="5004556">
                  <a:extLst>
                    <a:ext uri="{9D8B030D-6E8A-4147-A177-3AD203B41FA5}">
                      <a16:colId xmlns:a16="http://schemas.microsoft.com/office/drawing/2014/main" val="90493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</a:rPr>
                        <a:t>Storage Bytes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</a:rPr>
                        <a:t>Precision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15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</a:rPr>
                        <a:t>1</a:t>
                      </a:r>
                      <a:r>
                        <a:rPr lang="en-US" sz="1800" kern="1200" baseline="0" dirty="0" smtClean="0">
                          <a:effectLst/>
                        </a:rPr>
                        <a:t> ~ 9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23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10 ~ 19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577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13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20 ~ 28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665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17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29 ~ 38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56378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26883" y="4222677"/>
            <a:ext cx="504056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تفاوت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Decimal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 و </a:t>
            </a:r>
            <a:r>
              <a:rPr lang="en-US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Numeric</a:t>
            </a:r>
            <a:endParaRPr lang="fa-IR" sz="24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40768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3600400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عددی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صحیح 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اعشاری</a:t>
            </a:r>
          </a:p>
          <a:p>
            <a:pPr marL="1485900" lvl="2" indent="-342900" algn="r" rtl="1"/>
            <a:r>
              <a:rPr lang="en-US" sz="3200" b="1" dirty="0" smtClean="0"/>
              <a:t>Exact</a:t>
            </a:r>
            <a:endParaRPr lang="fa-IR" sz="3200" b="1" dirty="0" smtClean="0"/>
          </a:p>
          <a:p>
            <a:pPr marL="1485900" lvl="2" indent="-342900" algn="r" rtl="1"/>
            <a:r>
              <a:rPr lang="en-US" sz="3200" b="1" dirty="0" smtClean="0"/>
              <a:t>Approximate</a:t>
            </a:r>
            <a:endParaRPr lang="fa-IR" sz="3200" b="1" dirty="0" smtClean="0"/>
          </a:p>
          <a:p>
            <a:pPr marL="1943100" lvl="3" indent="-342900" algn="r" rtl="1"/>
            <a:r>
              <a:rPr lang="en-US" sz="3200" b="1" dirty="0" smtClean="0">
                <a:cs typeface="B Nazanin" panose="00000400000000000000" pitchFamily="2" charset="-78"/>
              </a:rPr>
              <a:t>Float</a:t>
            </a:r>
          </a:p>
          <a:p>
            <a:pPr marL="1943100" lvl="3" indent="-342900" algn="r" rtl="1"/>
            <a:r>
              <a:rPr lang="en-US" sz="3200" b="1" dirty="0" smtClean="0">
                <a:cs typeface="B Nazanin" panose="00000400000000000000" pitchFamily="2" charset="-78"/>
              </a:rPr>
              <a:t>Real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40768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Float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10009111" cy="4248472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dirty="0">
                <a:cs typeface="B Nazanin" panose="00000400000000000000" pitchFamily="2" charset="-78"/>
              </a:rPr>
              <a:t>float [ (n) </a:t>
            </a:r>
            <a:r>
              <a:rPr lang="en-US" dirty="0" smtClean="0">
                <a:cs typeface="B Nazanin" panose="00000400000000000000" pitchFamily="2" charset="-78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در </a:t>
            </a:r>
            <a:r>
              <a:rPr lang="en-US" dirty="0" smtClean="0">
                <a:cs typeface="B Nazanin" panose="00000400000000000000" pitchFamily="2" charset="-78"/>
              </a:rPr>
              <a:t>SQL Server</a:t>
            </a:r>
            <a:r>
              <a:rPr lang="fa-IR" dirty="0" smtClean="0">
                <a:cs typeface="B Nazanin" panose="00000400000000000000" pitchFamily="2" charset="-78"/>
              </a:rPr>
              <a:t> این نوع داده، از </a:t>
            </a:r>
            <a:r>
              <a:rPr lang="fa-IR" dirty="0">
                <a:cs typeface="B Nazanin" panose="00000400000000000000" pitchFamily="2" charset="-78"/>
              </a:rPr>
              <a:t>روش نماد علمی برای ذخیره سازی اعداد استفاده می </a:t>
            </a:r>
            <a:r>
              <a:rPr lang="fa-IR" dirty="0" smtClean="0">
                <a:cs typeface="B Nazanin" panose="00000400000000000000" pitchFamily="2" charset="-78"/>
              </a:rPr>
              <a:t>کند: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dirty="0" smtClean="0">
              <a:cs typeface="B Nazanin" panose="00000400000000000000" pitchFamily="2" charset="-78"/>
            </a:endParaRP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x</a:t>
            </a:r>
            <a:r>
              <a:rPr lang="en-US" dirty="0" smtClean="0">
                <a:cs typeface="B Nazanin" panose="00000400000000000000" pitchFamily="2" charset="-78"/>
              </a:rPr>
              <a:t> = </a:t>
            </a:r>
            <a:r>
              <a:rPr lang="en-US" dirty="0" smtClean="0">
                <a:solidFill>
                  <a:srgbClr val="002060"/>
                </a:solidFill>
                <a:cs typeface="B Nazanin" panose="00000400000000000000" pitchFamily="2" charset="-78"/>
              </a:rPr>
              <a:t>m</a:t>
            </a:r>
            <a:r>
              <a:rPr lang="en-US" dirty="0" smtClean="0">
                <a:cs typeface="B Nazanin" panose="00000400000000000000" pitchFamily="2" charset="-78"/>
              </a:rPr>
              <a:t> * 10^</a:t>
            </a:r>
            <a:r>
              <a:rPr lang="en-US" dirty="0" smtClean="0">
                <a:solidFill>
                  <a:srgbClr val="00B050"/>
                </a:solidFill>
                <a:cs typeface="B Nazanin" panose="00000400000000000000" pitchFamily="2" charset="-78"/>
              </a:rPr>
              <a:t>e</a:t>
            </a:r>
            <a:endParaRPr lang="fa-IR" dirty="0" smtClean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2,350,000</a:t>
            </a:r>
            <a:r>
              <a:rPr lang="en-US" dirty="0" smtClean="0">
                <a:cs typeface="B Nazanin" panose="00000400000000000000" pitchFamily="2" charset="-78"/>
              </a:rPr>
              <a:t> = </a:t>
            </a:r>
            <a:r>
              <a:rPr lang="en-US" dirty="0" smtClean="0">
                <a:solidFill>
                  <a:srgbClr val="002060"/>
                </a:solidFill>
                <a:cs typeface="B Nazanin" panose="00000400000000000000" pitchFamily="2" charset="-78"/>
              </a:rPr>
              <a:t>2.35</a:t>
            </a:r>
            <a:r>
              <a:rPr lang="en-US" dirty="0" smtClean="0">
                <a:cs typeface="B Nazanin" panose="00000400000000000000" pitchFamily="2" charset="-78"/>
              </a:rPr>
              <a:t> * 10^</a:t>
            </a:r>
            <a:r>
              <a:rPr lang="en-US" dirty="0" smtClean="0">
                <a:solidFill>
                  <a:srgbClr val="00B050"/>
                </a:solidFill>
                <a:cs typeface="B Nazanin" panose="00000400000000000000" pitchFamily="2" charset="-78"/>
              </a:rPr>
              <a:t>6</a:t>
            </a:r>
            <a:endParaRPr lang="fa-IR" dirty="0" smtClean="0">
              <a:solidFill>
                <a:srgbClr val="00B050"/>
              </a:solidFill>
              <a:cs typeface="B Nazanin" panose="00000400000000000000" pitchFamily="2" charset="-78"/>
            </a:endParaRP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0.000,875,4</a:t>
            </a:r>
            <a:r>
              <a:rPr lang="en-US" dirty="0" smtClean="0">
                <a:cs typeface="B Nazanin" panose="00000400000000000000" pitchFamily="2" charset="-78"/>
              </a:rPr>
              <a:t> = </a:t>
            </a:r>
            <a:r>
              <a:rPr lang="en-US" dirty="0" smtClean="0">
                <a:solidFill>
                  <a:srgbClr val="002060"/>
                </a:solidFill>
                <a:cs typeface="B Nazanin" panose="00000400000000000000" pitchFamily="2" charset="-78"/>
              </a:rPr>
              <a:t>8.754</a:t>
            </a:r>
            <a:r>
              <a:rPr lang="en-US" dirty="0" smtClean="0">
                <a:cs typeface="B Nazanin" panose="00000400000000000000" pitchFamily="2" charset="-78"/>
              </a:rPr>
              <a:t>*10^</a:t>
            </a:r>
            <a:r>
              <a:rPr lang="en-US" dirty="0" smtClean="0">
                <a:solidFill>
                  <a:srgbClr val="00B050"/>
                </a:solidFill>
                <a:cs typeface="B Nazanin" panose="00000400000000000000" pitchFamily="2" charset="-78"/>
              </a:rPr>
              <a:t>-4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عدد</a:t>
            </a:r>
            <a:r>
              <a:rPr lang="fa-IR" dirty="0">
                <a:solidFill>
                  <a:srgbClr val="FF0000"/>
                </a:solidFill>
                <a:cs typeface="B Nazani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x =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rgbClr val="002060"/>
                </a:solidFill>
                <a:cs typeface="B Nazanin" panose="00000400000000000000" pitchFamily="2" charset="-78"/>
              </a:rPr>
              <a:t>مانتیس </a:t>
            </a:r>
            <a:r>
              <a:rPr lang="fa-IR" dirty="0">
                <a:solidFill>
                  <a:srgbClr val="002060"/>
                </a:solidFill>
                <a:cs typeface="B Nazanin" panose="00000400000000000000" pitchFamily="2" charset="-78"/>
              </a:rPr>
              <a:t>یا ارقام معنی دار </a:t>
            </a:r>
            <a:r>
              <a:rPr lang="en-US" dirty="0">
                <a:solidFill>
                  <a:srgbClr val="002060"/>
                </a:solidFill>
                <a:cs typeface="B Nazanin" panose="00000400000000000000" pitchFamily="2" charset="-78"/>
              </a:rPr>
              <a:t>m = mantissa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solidFill>
                  <a:srgbClr val="00B050"/>
                </a:solidFill>
                <a:cs typeface="B Nazanin" panose="00000400000000000000" pitchFamily="2" charset="-78"/>
              </a:rPr>
              <a:t>توان </a:t>
            </a:r>
            <a:r>
              <a:rPr lang="en-US" dirty="0" smtClean="0">
                <a:solidFill>
                  <a:srgbClr val="00B050"/>
                </a:solidFill>
                <a:cs typeface="B Nazanin" panose="00000400000000000000" pitchFamily="2" charset="-78"/>
              </a:rPr>
              <a:t>e </a:t>
            </a:r>
            <a:r>
              <a:rPr lang="en-US" dirty="0">
                <a:solidFill>
                  <a:srgbClr val="00B050"/>
                </a:solidFill>
                <a:cs typeface="B Nazanin" panose="00000400000000000000" pitchFamily="2" charset="-78"/>
              </a:rPr>
              <a:t>= exponent</a:t>
            </a:r>
            <a:endParaRPr lang="en-US" dirty="0" smtClean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1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340768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Float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4221088"/>
            <a:ext cx="10009111" cy="2160240"/>
          </a:xfrm>
        </p:spPr>
        <p:txBody>
          <a:bodyPr>
            <a:normAutofit/>
          </a:bodyPr>
          <a:lstStyle/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1800" b="1" dirty="0">
                <a:cs typeface="B Nazanin" panose="00000400000000000000" pitchFamily="2" charset="-78"/>
              </a:rPr>
              <a:t>float [ (n) </a:t>
            </a:r>
            <a:r>
              <a:rPr lang="en-US" sz="1800" b="1" dirty="0" smtClean="0">
                <a:cs typeface="B Nazanin" panose="00000400000000000000" pitchFamily="2" charset="-78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1800" dirty="0">
                <a:cs typeface="B Nazanin" panose="00000400000000000000" pitchFamily="2" charset="-78"/>
              </a:rPr>
              <a:t>پارامتر </a:t>
            </a:r>
            <a:r>
              <a:rPr lang="en-US" sz="1800" dirty="0">
                <a:cs typeface="B Nazanin" panose="00000400000000000000" pitchFamily="2" charset="-78"/>
              </a:rPr>
              <a:t>n</a:t>
            </a:r>
            <a:r>
              <a:rPr lang="fa-IR" sz="1800" dirty="0">
                <a:cs typeface="B Nazanin" panose="00000400000000000000" pitchFamily="2" charset="-78"/>
              </a:rPr>
              <a:t> مشخص کننده تعداد بیت هایی است که برای ذخیره سازی ارقام مانتیس استفاده می شود.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اختیاری است.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عددی </a:t>
            </a:r>
            <a:r>
              <a:rPr lang="fa-IR" dirty="0">
                <a:cs typeface="B Nazanin" panose="00000400000000000000" pitchFamily="2" charset="-78"/>
              </a:rPr>
              <a:t>بین 1 تا 53 </a:t>
            </a:r>
            <a:r>
              <a:rPr lang="fa-IR" dirty="0" smtClean="0">
                <a:cs typeface="B Nazanin" panose="00000400000000000000" pitchFamily="2" charset="-78"/>
              </a:rPr>
              <a:t>است.</a:t>
            </a:r>
          </a:p>
          <a:p>
            <a:pPr marL="726948" lvl="1" indent="-342900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اگر </a:t>
            </a:r>
            <a:r>
              <a:rPr lang="fa-IR" dirty="0">
                <a:cs typeface="B Nazanin" panose="00000400000000000000" pitchFamily="2" charset="-78"/>
              </a:rPr>
              <a:t>مشخص نشود، 53 در نظر گرفته می شود.</a:t>
            </a:r>
            <a:endParaRPr lang="en-US" dirty="0" smtClean="0">
              <a:solidFill>
                <a:srgbClr val="00B050"/>
              </a:solidFill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803766"/>
              </p:ext>
            </p:extLst>
          </p:nvPr>
        </p:nvGraphicFramePr>
        <p:xfrm>
          <a:off x="1199456" y="1836929"/>
          <a:ext cx="10009111" cy="2194560"/>
        </p:xfrm>
        <a:graphic>
          <a:graphicData uri="http://schemas.openxmlformats.org/drawingml/2006/table">
            <a:tbl>
              <a:tblPr rtl="1" firstRow="1" bandRow="1">
                <a:tableStyleId>{793D81CF-94F2-401A-BA57-92F5A7B2D0C5}</a:tableStyleId>
              </a:tblPr>
              <a:tblGrid>
                <a:gridCol w="2019871">
                  <a:extLst>
                    <a:ext uri="{9D8B030D-6E8A-4147-A177-3AD203B41FA5}">
                      <a16:colId xmlns:a16="http://schemas.microsoft.com/office/drawing/2014/main" val="3822653858"/>
                    </a:ext>
                  </a:extLst>
                </a:gridCol>
                <a:gridCol w="2019871">
                  <a:extLst>
                    <a:ext uri="{9D8B030D-6E8A-4147-A177-3AD203B41FA5}">
                      <a16:colId xmlns:a16="http://schemas.microsoft.com/office/drawing/2014/main" val="2619943462"/>
                    </a:ext>
                  </a:extLst>
                </a:gridCol>
                <a:gridCol w="2019871">
                  <a:extLst>
                    <a:ext uri="{9D8B030D-6E8A-4147-A177-3AD203B41FA5}">
                      <a16:colId xmlns:a16="http://schemas.microsoft.com/office/drawing/2014/main" val="2150368728"/>
                    </a:ext>
                  </a:extLst>
                </a:gridCol>
                <a:gridCol w="1974749">
                  <a:extLst>
                    <a:ext uri="{9D8B030D-6E8A-4147-A177-3AD203B41FA5}">
                      <a16:colId xmlns:a16="http://schemas.microsoft.com/office/drawing/2014/main" val="2251534944"/>
                    </a:ext>
                  </a:extLst>
                </a:gridCol>
                <a:gridCol w="1974749">
                  <a:extLst>
                    <a:ext uri="{9D8B030D-6E8A-4147-A177-3AD203B41FA5}">
                      <a16:colId xmlns:a16="http://schemas.microsoft.com/office/drawing/2014/main" val="2408840588"/>
                    </a:ext>
                  </a:extLst>
                </a:gridCol>
              </a:tblGrid>
              <a:tr h="2161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تفکیک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فضا (بیت)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 smtClean="0">
                          <a:effectLst/>
                          <a:cs typeface="B Nazanin" panose="00000400000000000000" pitchFamily="2" charset="-78"/>
                        </a:rPr>
                        <a:t>فضا</a:t>
                      </a:r>
                      <a:r>
                        <a:rPr lang="fa-IR" sz="1800" kern="1200" baseline="0" dirty="0" smtClean="0">
                          <a:effectLst/>
                          <a:cs typeface="B Nazanin" panose="00000400000000000000" pitchFamily="2" charset="-78"/>
                        </a:rPr>
                        <a:t> (بایت)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 smtClean="0">
                          <a:effectLst/>
                          <a:cs typeface="B Nazanin" panose="00000400000000000000" pitchFamily="2" charset="-78"/>
                        </a:rPr>
                        <a:t>تعداد ارقام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 smtClean="0">
                          <a:effectLst/>
                          <a:cs typeface="B Nazanin" panose="00000400000000000000" pitchFamily="2" charset="-78"/>
                        </a:rPr>
                        <a:t>مقدار</a:t>
                      </a:r>
                      <a:r>
                        <a:rPr lang="fa-IR" sz="1800" kern="1200" baseline="0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  <a:cs typeface="B Nazanin" panose="00000400000000000000" pitchFamily="2" charset="-78"/>
                        </a:rPr>
                        <a:t>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عنوان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علامت: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1 بیت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مانتیس: 23 بیت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توان: 8 بیت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7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1-24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Single Precision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علامت: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1 بیت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مانتیس: 52 بیت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توان: 11 بیت</a:t>
                      </a:r>
                      <a:endParaRPr lang="fa-IR" dirty="0" smtClean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8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15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25-53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Double Precision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35246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68760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Real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115212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fa-IR" sz="3200" dirty="0">
              <a:cs typeface="B Nazanin" panose="00000400000000000000" pitchFamily="2" charset="-7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a-IR" sz="3200" dirty="0">
                <a:cs typeface="B Nazanin" panose="00000400000000000000" pitchFamily="2" charset="-78"/>
              </a:rPr>
              <a:t>نوع داده</a:t>
            </a:r>
            <a:r>
              <a:rPr lang="en-US" sz="3200" dirty="0">
                <a:cs typeface="B Nazanin" panose="00000400000000000000" pitchFamily="2" charset="-78"/>
              </a:rPr>
              <a:t>real </a:t>
            </a:r>
            <a:r>
              <a:rPr lang="fa-IR" sz="3200" dirty="0">
                <a:cs typeface="B Nazanin" panose="00000400000000000000" pitchFamily="2" charset="-78"/>
              </a:rPr>
              <a:t> مترادف</a:t>
            </a:r>
            <a:r>
              <a:rPr lang="en-US" sz="3200" dirty="0">
                <a:cs typeface="B Nazanin" panose="00000400000000000000" pitchFamily="2" charset="-78"/>
              </a:rPr>
              <a:t>float(24) </a:t>
            </a:r>
            <a:r>
              <a:rPr lang="fa-IR" sz="3200" dirty="0">
                <a:cs typeface="B Nazanin" panose="00000400000000000000" pitchFamily="2" charset="-78"/>
              </a:rPr>
              <a:t> است.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a-IR" sz="32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56079"/>
              </p:ext>
            </p:extLst>
          </p:nvPr>
        </p:nvGraphicFramePr>
        <p:xfrm>
          <a:off x="1091445" y="2996952"/>
          <a:ext cx="10009111" cy="1280160"/>
        </p:xfrm>
        <a:graphic>
          <a:graphicData uri="http://schemas.openxmlformats.org/drawingml/2006/table">
            <a:tbl>
              <a:tblPr rtl="1" firstRow="1" bandRow="1">
                <a:tableStyleId>{793D81CF-94F2-401A-BA57-92F5A7B2D0C5}</a:tableStyleId>
              </a:tblPr>
              <a:tblGrid>
                <a:gridCol w="2019871">
                  <a:extLst>
                    <a:ext uri="{9D8B030D-6E8A-4147-A177-3AD203B41FA5}">
                      <a16:colId xmlns:a16="http://schemas.microsoft.com/office/drawing/2014/main" val="3822653858"/>
                    </a:ext>
                  </a:extLst>
                </a:gridCol>
                <a:gridCol w="2019871">
                  <a:extLst>
                    <a:ext uri="{9D8B030D-6E8A-4147-A177-3AD203B41FA5}">
                      <a16:colId xmlns:a16="http://schemas.microsoft.com/office/drawing/2014/main" val="2619943462"/>
                    </a:ext>
                  </a:extLst>
                </a:gridCol>
                <a:gridCol w="2019871">
                  <a:extLst>
                    <a:ext uri="{9D8B030D-6E8A-4147-A177-3AD203B41FA5}">
                      <a16:colId xmlns:a16="http://schemas.microsoft.com/office/drawing/2014/main" val="2150368728"/>
                    </a:ext>
                  </a:extLst>
                </a:gridCol>
                <a:gridCol w="1974749">
                  <a:extLst>
                    <a:ext uri="{9D8B030D-6E8A-4147-A177-3AD203B41FA5}">
                      <a16:colId xmlns:a16="http://schemas.microsoft.com/office/drawing/2014/main" val="2251534944"/>
                    </a:ext>
                  </a:extLst>
                </a:gridCol>
                <a:gridCol w="1974749">
                  <a:extLst>
                    <a:ext uri="{9D8B030D-6E8A-4147-A177-3AD203B41FA5}">
                      <a16:colId xmlns:a16="http://schemas.microsoft.com/office/drawing/2014/main" val="2408840588"/>
                    </a:ext>
                  </a:extLst>
                </a:gridCol>
              </a:tblGrid>
              <a:tr h="216191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تفکیک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فضا (بیت)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 smtClean="0">
                          <a:effectLst/>
                          <a:cs typeface="B Nazanin" panose="00000400000000000000" pitchFamily="2" charset="-78"/>
                        </a:rPr>
                        <a:t>فضا</a:t>
                      </a:r>
                      <a:r>
                        <a:rPr lang="fa-IR" sz="1800" kern="1200" baseline="0" dirty="0" smtClean="0">
                          <a:effectLst/>
                          <a:cs typeface="B Nazanin" panose="00000400000000000000" pitchFamily="2" charset="-78"/>
                        </a:rPr>
                        <a:t> (بایت)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 smtClean="0">
                          <a:effectLst/>
                          <a:cs typeface="B Nazanin" panose="00000400000000000000" pitchFamily="2" charset="-78"/>
                        </a:rPr>
                        <a:t>تعداد ارقام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800" kern="1200" dirty="0" smtClean="0">
                          <a:effectLst/>
                          <a:cs typeface="B Nazanin" panose="00000400000000000000" pitchFamily="2" charset="-78"/>
                        </a:rPr>
                        <a:t>مقدار</a:t>
                      </a:r>
                      <a:r>
                        <a:rPr lang="fa-IR" sz="1800" kern="1200" baseline="0" dirty="0" smtClean="0">
                          <a:effectLst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baseline="0" dirty="0" smtClean="0">
                          <a:effectLst/>
                          <a:cs typeface="B Nazanin" panose="00000400000000000000" pitchFamily="2" charset="-78"/>
                        </a:rPr>
                        <a:t>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عنوان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51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علامت: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1 بیت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مانتیس: 23 بیت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توان: 8 بیت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7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>
                          <a:effectLst/>
                          <a:cs typeface="B Nazanin" panose="00000400000000000000" pitchFamily="2" charset="-78"/>
                        </a:rPr>
                        <a:t>24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>
                          <a:cs typeface="B Nazanin" panose="00000400000000000000" pitchFamily="2" charset="-78"/>
                        </a:rPr>
                        <a:t>Single Precision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6709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091445" y="4505910"/>
            <a:ext cx="10045115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انواع داده </a:t>
            </a:r>
            <a:r>
              <a:rPr lang="en-US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float</a:t>
            </a: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 و </a:t>
            </a:r>
            <a:r>
              <a:rPr lang="en-US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real</a:t>
            </a: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، در </a:t>
            </a:r>
            <a:r>
              <a:rPr lang="fa-IR" sz="2000" dirty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بسیاری </a:t>
            </a: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موارد اعداد را به </a:t>
            </a:r>
            <a:r>
              <a:rPr lang="fa-IR" sz="2000" dirty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صورت واقعی ذخیره نمی </a:t>
            </a: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کند.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تقریب </a:t>
            </a:r>
            <a:r>
              <a:rPr lang="fa-IR" sz="2000" dirty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بسیار نزدیکی از آن ها را نگهداری می </a:t>
            </a: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کند.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در </a:t>
            </a:r>
            <a:r>
              <a:rPr lang="fa-IR" sz="2000" dirty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مواردی که دقت بالای عددی مورد نیاز </a:t>
            </a:r>
            <a:r>
              <a:rPr lang="fa-IR" sz="2000" dirty="0" smtClean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است، استفاده از این انواع داده توصیه </a:t>
            </a:r>
            <a:r>
              <a:rPr lang="fa-IR" sz="2000" dirty="0">
                <a:solidFill>
                  <a:srgbClr val="2C2F34"/>
                </a:solidFill>
                <a:latin typeface="iransans"/>
                <a:cs typeface="B Nazanin" panose="00000400000000000000" pitchFamily="2" charset="-78"/>
              </a:rPr>
              <a:t>نمی شود.</a:t>
            </a:r>
            <a:endParaRPr lang="fa-IR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583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47448" cy="3744416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کاراکتری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B Nazanin" panose="00000400000000000000" pitchFamily="2" charset="-78"/>
              </a:rPr>
              <a:t>CHAR</a:t>
            </a:r>
            <a:r>
              <a:rPr lang="fa-IR" sz="3200" b="1" dirty="0" smtClean="0">
                <a:cs typeface="B Nazanin" panose="00000400000000000000" pitchFamily="2" charset="-78"/>
              </a:rPr>
              <a:t> 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B Nazanin" panose="00000400000000000000" pitchFamily="2" charset="-78"/>
              </a:rPr>
              <a:t>NCHAR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B Nazanin" panose="00000400000000000000" pitchFamily="2" charset="-78"/>
              </a:rPr>
              <a:t>VARCHAR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sz="3200" b="1" dirty="0" smtClean="0">
                <a:cs typeface="B Nazanin" panose="00000400000000000000" pitchFamily="2" charset="-78"/>
              </a:rPr>
              <a:t>NVARCHAR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endParaRPr lang="fa-IR" sz="32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3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یکپارچگی اطلاعات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916832"/>
            <a:ext cx="10019456" cy="446449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a-IR" sz="2400" b="1" dirty="0" smtClean="0">
                <a:cs typeface="B Nazanin" panose="00000400000000000000" pitchFamily="2" charset="-78"/>
              </a:rPr>
              <a:t>یکتایی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کلید اصلی/ فرعی (</a:t>
            </a:r>
            <a:r>
              <a:rPr lang="en-US" sz="2200" dirty="0" smtClean="0">
                <a:cs typeface="B Nazanin" panose="00000400000000000000" pitchFamily="2" charset="-78"/>
              </a:rPr>
              <a:t>Primary\Candidate Key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a-IR" sz="2400" b="1" dirty="0" smtClean="0">
                <a:cs typeface="B Nazanin" panose="00000400000000000000" pitchFamily="2" charset="-78"/>
              </a:rPr>
              <a:t>اشاره صحیح </a:t>
            </a:r>
            <a:r>
              <a:rPr lang="fa-IR" sz="2400" dirty="0" smtClean="0">
                <a:cs typeface="B Nazanin" panose="00000400000000000000" pitchFamily="2" charset="-78"/>
              </a:rPr>
              <a:t>= </a:t>
            </a:r>
            <a:r>
              <a:rPr lang="fa-IR" sz="2400" b="1" dirty="0" smtClean="0">
                <a:cs typeface="B Nazanin" panose="00000400000000000000" pitchFamily="2" charset="-78"/>
              </a:rPr>
              <a:t>آدرس دهی درست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جامعیت ارجاعی (</a:t>
            </a:r>
            <a:r>
              <a:rPr lang="en-US" sz="2200" dirty="0" smtClean="0">
                <a:cs typeface="B Nazanin" panose="00000400000000000000" pitchFamily="2" charset="-78"/>
              </a:rPr>
              <a:t>Referential Integrity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  <a:endParaRPr lang="en-US" sz="2200" dirty="0">
              <a:cs typeface="B Nazanin" panose="00000400000000000000" pitchFamily="2" charset="-78"/>
            </a:endParaRP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کلید خارجی (</a:t>
            </a:r>
            <a:r>
              <a:rPr lang="en-US" sz="2200" dirty="0" smtClean="0">
                <a:cs typeface="B Nazanin" panose="00000400000000000000" pitchFamily="2" charset="-78"/>
              </a:rPr>
              <a:t>Foreign Key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a-IR" sz="2400" b="1" dirty="0" smtClean="0">
                <a:cs typeface="B Nazanin" panose="00000400000000000000" pitchFamily="2" charset="-78"/>
              </a:rPr>
              <a:t>نوع داده (</a:t>
            </a:r>
            <a:r>
              <a:rPr lang="en-US" sz="2400" b="1" dirty="0" smtClean="0">
                <a:cs typeface="B Nazanin" panose="00000400000000000000" pitchFamily="2" charset="-78"/>
              </a:rPr>
              <a:t>Data Type</a:t>
            </a:r>
            <a:r>
              <a:rPr lang="fa-IR" sz="2400" b="1" dirty="0" smtClean="0">
                <a:cs typeface="B Nazanin" panose="00000400000000000000" pitchFamily="2" charset="-78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cs typeface="B Nazanin" panose="00000400000000000000" pitchFamily="2" charset="-78"/>
              </a:rPr>
              <a:t>NULL ability</a:t>
            </a:r>
          </a:p>
          <a:p>
            <a:pPr marL="841248" lvl="1" indent="-457200">
              <a:buFont typeface="Arial" panose="020B0604020202020204" pitchFamily="34" charset="0"/>
              <a:buChar char="•"/>
            </a:pPr>
            <a:r>
              <a:rPr lang="fa-IR" sz="2200" dirty="0" smtClean="0">
                <a:cs typeface="B Nazanin" panose="00000400000000000000" pitchFamily="2" charset="-78"/>
              </a:rPr>
              <a:t>مقادیر گم شده (</a:t>
            </a:r>
            <a:r>
              <a:rPr lang="en-US" sz="2200" dirty="0" smtClean="0">
                <a:cs typeface="B Nazanin" panose="00000400000000000000" pitchFamily="2" charset="-78"/>
              </a:rPr>
              <a:t>Missing Values</a:t>
            </a:r>
            <a:r>
              <a:rPr lang="fa-IR" sz="2200" dirty="0" smtClean="0">
                <a:cs typeface="B Nazanin" panose="00000400000000000000" pitchFamily="2" charset="-78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4320480"/>
          </a:xfrm>
        </p:spPr>
        <p:txBody>
          <a:bodyPr/>
          <a:lstStyle/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1 Character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1 Byte = 8 bit</a:t>
            </a:r>
            <a:endParaRPr lang="en-US" dirty="0">
              <a:cs typeface="B Nazanin" panose="00000400000000000000" pitchFamily="2" charset="-78"/>
            </a:endParaRPr>
          </a:p>
          <a:p>
            <a:pPr marL="1485900" lvl="2" indent="-342900" algn="l" rtl="0"/>
            <a:endParaRPr lang="en-US" dirty="0">
              <a:cs typeface="B Nazanin" panose="00000400000000000000" pitchFamily="2" charset="-78"/>
            </a:endParaRPr>
          </a:p>
          <a:p>
            <a:pPr marL="1085850" lvl="1" indent="-342900" algn="l" rtl="0"/>
            <a:r>
              <a:rPr lang="en-US" dirty="0" smtClean="0">
                <a:cs typeface="B Nazanin" panose="00000400000000000000" pitchFamily="2" charset="-78"/>
              </a:rPr>
              <a:t>1 Byte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8 bit 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2^8 = 256</a:t>
            </a:r>
          </a:p>
          <a:p>
            <a:pPr marL="1485900" lvl="2" indent="-342900" algn="l" rtl="0"/>
            <a:endParaRPr lang="en-US" dirty="0">
              <a:cs typeface="B Nazanin" panose="00000400000000000000" pitchFamily="2" charset="-78"/>
            </a:endParaRPr>
          </a:p>
          <a:p>
            <a:pPr marL="1085850" lvl="1" indent="-342900" algn="l" rtl="0"/>
            <a:r>
              <a:rPr lang="en-US" dirty="0" smtClean="0">
                <a:cs typeface="B Nazanin" panose="00000400000000000000" pitchFamily="2" charset="-78"/>
              </a:rPr>
              <a:t>CHAR(n)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1&lt;= n &lt;= 8000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1 is Default</a:t>
            </a:r>
          </a:p>
          <a:p>
            <a:pPr marL="1485900" lvl="2" indent="-342900" algn="l" rtl="0"/>
            <a:r>
              <a:rPr lang="en-US" dirty="0" smtClean="0">
                <a:cs typeface="B Nazanin" panose="00000400000000000000" pitchFamily="2" charset="-78"/>
              </a:rPr>
              <a:t>CHAR(MAX) = text: </a:t>
            </a:r>
            <a:r>
              <a:rPr lang="en-US" dirty="0" smtClean="0"/>
              <a:t> 2GB</a:t>
            </a:r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Char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772816"/>
            <a:ext cx="8136904" cy="4015670"/>
          </a:xfrm>
        </p:spPr>
      </p:pic>
      <p:sp>
        <p:nvSpPr>
          <p:cNvPr id="5" name="TextBox 4"/>
          <p:cNvSpPr txBox="1"/>
          <p:nvPr/>
        </p:nvSpPr>
        <p:spPr>
          <a:xfrm>
            <a:off x="9336360" y="5142155"/>
            <a:ext cx="23042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Code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COLLATION</a:t>
            </a:r>
            <a:endParaRPr lang="fa-IR" b="1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9" y="2780928"/>
            <a:ext cx="9937104" cy="1512168"/>
          </a:xfrm>
        </p:spPr>
        <p:txBody>
          <a:bodyPr/>
          <a:lstStyle/>
          <a:p>
            <a:pPr marL="918972" indent="-342900" algn="l" rtl="0"/>
            <a:r>
              <a:rPr lang="en-US" dirty="0" smtClean="0">
                <a:cs typeface="B Nazanin" panose="00000400000000000000" pitchFamily="2" charset="-78"/>
              </a:rPr>
              <a:t>CHAR(16)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ALI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16 Byte</a:t>
            </a:r>
          </a:p>
          <a:p>
            <a:pPr marL="1577340" lvl="1" indent="-342900" algn="l" rtl="0"/>
            <a:endParaRPr lang="en-US" dirty="0" smtClean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27448" y="1844824"/>
          <a:ext cx="9937104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5303396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77941352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39191219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75716617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685735199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85476984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51648680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35236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9" y="2780928"/>
            <a:ext cx="9937104" cy="1512168"/>
          </a:xfrm>
        </p:spPr>
        <p:txBody>
          <a:bodyPr/>
          <a:lstStyle/>
          <a:p>
            <a:pPr marL="918972" indent="-342900" algn="l" rtl="0"/>
            <a:r>
              <a:rPr lang="en-US" dirty="0" smtClean="0">
                <a:cs typeface="B Nazanin" panose="00000400000000000000" pitchFamily="2" charset="-78"/>
              </a:rPr>
              <a:t>CHAR(16)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ABCDEFGHIJKLMNOP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QRSTU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16 Byte</a:t>
            </a:r>
          </a:p>
          <a:p>
            <a:pPr marL="1577340" lvl="1" indent="-342900" algn="l" rtl="0"/>
            <a:endParaRPr lang="en-US" dirty="0" smtClean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27448" y="1844824"/>
          <a:ext cx="9937104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5303396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77941352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39191219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75716617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685735199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85476984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51648680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35236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G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E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B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P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O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K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J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</a:t>
                      </a:r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4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NChar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448" y="1844824"/>
            <a:ext cx="9937104" cy="4176464"/>
          </a:xfrm>
        </p:spPr>
        <p:txBody>
          <a:bodyPr/>
          <a:lstStyle/>
          <a:p>
            <a:pPr marL="701802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1 Character</a:t>
            </a: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2 Byte = 16 bit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endParaRPr lang="en-US" dirty="0">
              <a:cs typeface="B Nazanin" panose="00000400000000000000" pitchFamily="2" charset="-78"/>
            </a:endParaRPr>
          </a:p>
          <a:p>
            <a:pPr marL="701802" indent="-342900" algn="l" rtl="0"/>
            <a:r>
              <a:rPr lang="en-US" dirty="0" smtClean="0">
                <a:cs typeface="B Nazanin" panose="00000400000000000000" pitchFamily="2" charset="-78"/>
              </a:rPr>
              <a:t>2 Byte</a:t>
            </a: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16 bit </a:t>
            </a: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2^16 = 65,536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endParaRPr lang="en-US" dirty="0">
              <a:cs typeface="B Nazanin" panose="00000400000000000000" pitchFamily="2" charset="-78"/>
            </a:endParaRPr>
          </a:p>
          <a:p>
            <a:pPr marL="701802" indent="-342900" algn="l" rtl="0"/>
            <a:r>
              <a:rPr lang="en-US" dirty="0" smtClean="0">
                <a:cs typeface="B Nazanin" panose="00000400000000000000" pitchFamily="2" charset="-78"/>
              </a:rPr>
              <a:t>NCHAR(n</a:t>
            </a:r>
            <a:r>
              <a:rPr lang="en-US" dirty="0">
                <a:cs typeface="B Nazanin" panose="00000400000000000000" pitchFamily="2" charset="-78"/>
              </a:rPr>
              <a:t>)</a:t>
            </a:r>
          </a:p>
          <a:p>
            <a:pPr marL="1303020" lvl="1" indent="-342900" algn="l" rtl="0"/>
            <a:r>
              <a:rPr lang="en-US" dirty="0">
                <a:cs typeface="B Nazanin" panose="00000400000000000000" pitchFamily="2" charset="-78"/>
              </a:rPr>
              <a:t>1&lt;= n &lt;= </a:t>
            </a:r>
            <a:r>
              <a:rPr lang="en-US" dirty="0" smtClean="0">
                <a:cs typeface="B Nazanin" panose="00000400000000000000" pitchFamily="2" charset="-78"/>
              </a:rPr>
              <a:t>4000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r>
              <a:rPr lang="en-US" dirty="0">
                <a:cs typeface="B Nazanin" panose="00000400000000000000" pitchFamily="2" charset="-78"/>
              </a:rPr>
              <a:t>1 is Default</a:t>
            </a:r>
          </a:p>
          <a:p>
            <a:pPr marL="1303020" lvl="1" indent="-342900" algn="l" rtl="0"/>
            <a:r>
              <a:rPr lang="en-US" dirty="0" err="1" smtClean="0">
                <a:cs typeface="B Nazanin" panose="00000400000000000000" pitchFamily="2" charset="-78"/>
              </a:rPr>
              <a:t>nchar</a:t>
            </a:r>
            <a:r>
              <a:rPr lang="en-US" dirty="0" smtClean="0">
                <a:cs typeface="B Nazanin" panose="00000400000000000000" pitchFamily="2" charset="-78"/>
              </a:rPr>
              <a:t>(MAX) = </a:t>
            </a:r>
            <a:r>
              <a:rPr lang="en-US" dirty="0" err="1" smtClean="0">
                <a:cs typeface="B Nazanin" panose="00000400000000000000" pitchFamily="2" charset="-78"/>
              </a:rPr>
              <a:t>ntext</a:t>
            </a:r>
            <a:r>
              <a:rPr lang="en-US" dirty="0" smtClean="0">
                <a:cs typeface="B Nazanin" panose="00000400000000000000" pitchFamily="2" charset="-78"/>
              </a:rPr>
              <a:t>: </a:t>
            </a:r>
            <a:r>
              <a:rPr lang="en-US" dirty="0" smtClean="0"/>
              <a:t>2 GB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NChar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780928"/>
            <a:ext cx="9937104" cy="1512168"/>
          </a:xfrm>
        </p:spPr>
        <p:txBody>
          <a:bodyPr/>
          <a:lstStyle/>
          <a:p>
            <a:pPr marL="918972" indent="-342900" algn="l" rtl="0"/>
            <a:r>
              <a:rPr lang="en-US" dirty="0" smtClean="0">
                <a:cs typeface="B Nazanin" panose="00000400000000000000" pitchFamily="2" charset="-78"/>
              </a:rPr>
              <a:t>NCHAR(16)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ALI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32 Byte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9456" y="1844824"/>
          <a:ext cx="9937104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5303396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77941352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39191219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75716617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685735199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85476984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51648680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35236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2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VarChar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736304"/>
          </a:xfrm>
        </p:spPr>
        <p:txBody>
          <a:bodyPr/>
          <a:lstStyle/>
          <a:p>
            <a:pPr marL="701802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1 Character</a:t>
            </a: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1 Byte = 8 bit</a:t>
            </a:r>
          </a:p>
          <a:p>
            <a:pPr marL="701802" indent="-342900" algn="l" rtl="0"/>
            <a:r>
              <a:rPr lang="en-US" dirty="0" smtClean="0">
                <a:cs typeface="B Nazanin" panose="00000400000000000000" pitchFamily="2" charset="-78"/>
              </a:rPr>
              <a:t>VARCHAR(n)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&lt;= n &lt;= 8</a:t>
            </a:r>
            <a:r>
              <a:rPr lang="en-US" dirty="0" smtClean="0">
                <a:cs typeface="B Nazanin" panose="00000400000000000000" pitchFamily="2" charset="-78"/>
              </a:rPr>
              <a:t>000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r>
              <a:rPr lang="en-US" dirty="0">
                <a:cs typeface="B Nazanin" panose="00000400000000000000" pitchFamily="2" charset="-78"/>
              </a:rPr>
              <a:t>1 is </a:t>
            </a:r>
            <a:r>
              <a:rPr lang="en-US" dirty="0" smtClean="0">
                <a:cs typeface="B Nazanin" panose="00000400000000000000" pitchFamily="2" charset="-78"/>
              </a:rPr>
              <a:t>Default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4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VarChar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2996952"/>
            <a:ext cx="9937104" cy="1512168"/>
          </a:xfrm>
        </p:spPr>
        <p:txBody>
          <a:bodyPr/>
          <a:lstStyle/>
          <a:p>
            <a:pPr marL="918972" indent="-342900" algn="l" rtl="0"/>
            <a:r>
              <a:rPr lang="en-US" dirty="0" err="1" smtClean="0">
                <a:cs typeface="B Nazanin" panose="00000400000000000000" pitchFamily="2" charset="-78"/>
              </a:rPr>
              <a:t>VarCHAR</a:t>
            </a:r>
            <a:r>
              <a:rPr lang="en-US" dirty="0" smtClean="0">
                <a:cs typeface="B Nazanin" panose="00000400000000000000" pitchFamily="2" charset="-78"/>
              </a:rPr>
              <a:t>(16)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ALI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3 Byte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9456" y="1844824"/>
          <a:ext cx="9937104" cy="864096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42138">
                  <a:extLst>
                    <a:ext uri="{9D8B030D-6E8A-4147-A177-3AD203B41FA5}">
                      <a16:colId xmlns:a16="http://schemas.microsoft.com/office/drawing/2014/main" val="53033964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77941352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239191219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757166172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685735199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385476984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516486806"/>
                    </a:ext>
                  </a:extLst>
                </a:gridCol>
                <a:gridCol w="1242138">
                  <a:extLst>
                    <a:ext uri="{9D8B030D-6E8A-4147-A177-3AD203B41FA5}">
                      <a16:colId xmlns:a16="http://schemas.microsoft.com/office/drawing/2014/main" val="1352361455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</a:t>
                      </a:r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fa-IR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82829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0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12474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NVarChar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4104456"/>
          </a:xfrm>
        </p:spPr>
        <p:txBody>
          <a:bodyPr/>
          <a:lstStyle/>
          <a:p>
            <a:pPr marL="701802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1 Character</a:t>
            </a: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2 Byte = 16 bit</a:t>
            </a:r>
          </a:p>
          <a:p>
            <a:pPr marL="1303020" lvl="1" indent="-342900" algn="l" rtl="0"/>
            <a:endParaRPr lang="en-US" dirty="0" smtClean="0">
              <a:cs typeface="B Nazanin" panose="00000400000000000000" pitchFamily="2" charset="-78"/>
            </a:endParaRPr>
          </a:p>
          <a:p>
            <a:pPr marL="701802" indent="-342900" algn="l" rtl="0"/>
            <a:r>
              <a:rPr lang="en-US" dirty="0" smtClean="0">
                <a:cs typeface="B Nazanin" panose="00000400000000000000" pitchFamily="2" charset="-78"/>
              </a:rPr>
              <a:t>NVARCHAR(n)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r>
              <a:rPr lang="en-US" dirty="0" smtClean="0">
                <a:cs typeface="B Nazanin" panose="00000400000000000000" pitchFamily="2" charset="-78"/>
              </a:rPr>
              <a:t>1</a:t>
            </a:r>
            <a:r>
              <a:rPr lang="en-US" dirty="0">
                <a:cs typeface="B Nazanin" panose="00000400000000000000" pitchFamily="2" charset="-78"/>
              </a:rPr>
              <a:t>&lt;= n &lt;= </a:t>
            </a:r>
            <a:r>
              <a:rPr lang="en-US" dirty="0" smtClean="0">
                <a:cs typeface="B Nazanin" panose="00000400000000000000" pitchFamily="2" charset="-78"/>
              </a:rPr>
              <a:t>4000</a:t>
            </a:r>
            <a:endParaRPr lang="en-US" dirty="0">
              <a:cs typeface="B Nazanin" panose="00000400000000000000" pitchFamily="2" charset="-78"/>
            </a:endParaRPr>
          </a:p>
          <a:p>
            <a:pPr marL="1303020" lvl="1" indent="-342900" algn="l" rtl="0"/>
            <a:r>
              <a:rPr lang="en-US" dirty="0">
                <a:cs typeface="B Nazanin" panose="00000400000000000000" pitchFamily="2" charset="-78"/>
              </a:rPr>
              <a:t>1 </a:t>
            </a:r>
            <a:r>
              <a:rPr lang="en-US">
                <a:cs typeface="B Nazanin" panose="00000400000000000000" pitchFamily="2" charset="-78"/>
              </a:rPr>
              <a:t>is </a:t>
            </a:r>
            <a:r>
              <a:rPr lang="en-US" smtClean="0">
                <a:cs typeface="B Nazanin" panose="00000400000000000000" pitchFamily="2" charset="-78"/>
              </a:rPr>
              <a:t>Default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2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NVarChar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204" y="2780928"/>
            <a:ext cx="9951683" cy="1512168"/>
          </a:xfrm>
        </p:spPr>
        <p:txBody>
          <a:bodyPr/>
          <a:lstStyle/>
          <a:p>
            <a:pPr marL="918972" indent="-342900" algn="l" rtl="0"/>
            <a:r>
              <a:rPr lang="en-US" dirty="0" smtClean="0">
                <a:cs typeface="B Nazanin" panose="00000400000000000000" pitchFamily="2" charset="-78"/>
              </a:rPr>
              <a:t>NVARCHAR(16)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ALI</a:t>
            </a:r>
          </a:p>
          <a:p>
            <a:pPr marL="1577340" lvl="1" indent="-342900" algn="l" rtl="0"/>
            <a:r>
              <a:rPr lang="en-US" dirty="0" smtClean="0">
                <a:cs typeface="B Nazanin" panose="00000400000000000000" pitchFamily="2" charset="-78"/>
              </a:rPr>
              <a:t>6 Byte</a:t>
            </a:r>
          </a:p>
          <a:p>
            <a:pPr marL="1577340" lvl="1" indent="-342900" algn="l" rtl="0"/>
            <a:endParaRPr lang="en-US" dirty="0" smtClean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199456" y="1844824"/>
          <a:ext cx="9984432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248054">
                  <a:extLst>
                    <a:ext uri="{9D8B030D-6E8A-4147-A177-3AD203B41FA5}">
                      <a16:colId xmlns:a16="http://schemas.microsoft.com/office/drawing/2014/main" val="53033964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3779413522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2391912192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757166172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685735199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3854769846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1516486806"/>
                    </a:ext>
                  </a:extLst>
                </a:gridCol>
                <a:gridCol w="1248054">
                  <a:extLst>
                    <a:ext uri="{9D8B030D-6E8A-4147-A177-3AD203B41FA5}">
                      <a16:colId xmlns:a16="http://schemas.microsoft.com/office/drawing/2014/main" val="1352361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</a:t>
                      </a:r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</a:t>
                      </a:r>
                      <a:endParaRPr lang="fa-IR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</a:t>
                      </a:r>
                      <a:endParaRPr lang="fa-IR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28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3878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3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انواع داده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3832" y="1916832"/>
            <a:ext cx="6563072" cy="2952328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عددی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کاراکتری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تاریخی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2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</a:t>
            </a:r>
            <a:endParaRPr lang="fa-I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127446" y="1862217"/>
          <a:ext cx="10019110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03822">
                  <a:extLst>
                    <a:ext uri="{9D8B030D-6E8A-4147-A177-3AD203B41FA5}">
                      <a16:colId xmlns:a16="http://schemas.microsoft.com/office/drawing/2014/main" val="1257035097"/>
                    </a:ext>
                  </a:extLst>
                </a:gridCol>
                <a:gridCol w="2003822">
                  <a:extLst>
                    <a:ext uri="{9D8B030D-6E8A-4147-A177-3AD203B41FA5}">
                      <a16:colId xmlns:a16="http://schemas.microsoft.com/office/drawing/2014/main" val="3888928953"/>
                    </a:ext>
                  </a:extLst>
                </a:gridCol>
                <a:gridCol w="2003822">
                  <a:extLst>
                    <a:ext uri="{9D8B030D-6E8A-4147-A177-3AD203B41FA5}">
                      <a16:colId xmlns:a16="http://schemas.microsoft.com/office/drawing/2014/main" val="160014439"/>
                    </a:ext>
                  </a:extLst>
                </a:gridCol>
                <a:gridCol w="2003822">
                  <a:extLst>
                    <a:ext uri="{9D8B030D-6E8A-4147-A177-3AD203B41FA5}">
                      <a16:colId xmlns:a16="http://schemas.microsoft.com/office/drawing/2014/main" val="98234529"/>
                    </a:ext>
                  </a:extLst>
                </a:gridCol>
                <a:gridCol w="2003822">
                  <a:extLst>
                    <a:ext uri="{9D8B030D-6E8A-4147-A177-3AD203B41FA5}">
                      <a16:colId xmlns:a16="http://schemas.microsoft.com/office/drawing/2014/main" val="559952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MAX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Code</a:t>
                      </a:r>
                      <a:r>
                        <a:rPr lang="en-US" baseline="0" dirty="0" smtClean="0"/>
                        <a:t> Page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Size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Fix/Variable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Title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5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8000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وابسته</a:t>
                      </a:r>
                      <a:endParaRPr lang="fa-IR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 Byte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Fix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CHAR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38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8000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وابسته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Byte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Variable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VARCHAR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4000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مستقل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Fix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NCHAR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69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4000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مستقل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 Byte</a:t>
                      </a:r>
                      <a:endParaRPr lang="fa-I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Variable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NVARCHAR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91795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216712" y="4026429"/>
            <a:ext cx="2926973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کدام نوع بهتر است؟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10009112" cy="3456384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عددی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کاراکتری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Nazanin" panose="00000400000000000000" pitchFamily="2" charset="-78"/>
              </a:rPr>
              <a:t>تاریخی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Date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dirty="0" err="1" smtClean="0">
                <a:cs typeface="B Nazanin" panose="00000400000000000000" pitchFamily="2" charset="-78"/>
              </a:rPr>
              <a:t>DateTime</a:t>
            </a:r>
            <a:endParaRPr lang="en-US" dirty="0" smtClean="0">
              <a:cs typeface="B Nazanin" panose="00000400000000000000" pitchFamily="2" charset="-78"/>
            </a:endParaRP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DateTime2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dirty="0" err="1" smtClean="0">
                <a:cs typeface="B Nazanin" panose="00000400000000000000" pitchFamily="2" charset="-78"/>
              </a:rPr>
              <a:t>SmallDateTime</a:t>
            </a:r>
            <a:endParaRPr lang="en-US" dirty="0" smtClean="0">
              <a:cs typeface="B Nazanin" panose="00000400000000000000" pitchFamily="2" charset="-78"/>
            </a:endParaRP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Time</a:t>
            </a:r>
            <a:endParaRPr lang="fa-IR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1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Date &amp; Time</a:t>
            </a:r>
            <a:endParaRPr lang="fa-I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199458" y="1844824"/>
          <a:ext cx="9957395" cy="20269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210091">
                  <a:extLst>
                    <a:ext uri="{9D8B030D-6E8A-4147-A177-3AD203B41FA5}">
                      <a16:colId xmlns:a16="http://schemas.microsoft.com/office/drawing/2014/main" val="4112988553"/>
                    </a:ext>
                  </a:extLst>
                </a:gridCol>
                <a:gridCol w="1751891">
                  <a:extLst>
                    <a:ext uri="{9D8B030D-6E8A-4147-A177-3AD203B41FA5}">
                      <a16:colId xmlns:a16="http://schemas.microsoft.com/office/drawing/2014/main" val="3174394442"/>
                    </a:ext>
                  </a:extLst>
                </a:gridCol>
                <a:gridCol w="2065608">
                  <a:extLst>
                    <a:ext uri="{9D8B030D-6E8A-4147-A177-3AD203B41FA5}">
                      <a16:colId xmlns:a16="http://schemas.microsoft.com/office/drawing/2014/main" val="276731170"/>
                    </a:ext>
                  </a:extLst>
                </a:gridCol>
                <a:gridCol w="1959929">
                  <a:extLst>
                    <a:ext uri="{9D8B030D-6E8A-4147-A177-3AD203B41FA5}">
                      <a16:colId xmlns:a16="http://schemas.microsoft.com/office/drawing/2014/main" val="2828744063"/>
                    </a:ext>
                  </a:extLst>
                </a:gridCol>
                <a:gridCol w="1969876">
                  <a:extLst>
                    <a:ext uri="{9D8B030D-6E8A-4147-A177-3AD203B41FA5}">
                      <a16:colId xmlns:a16="http://schemas.microsoft.com/office/drawing/2014/main" val="1927788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Accuracy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Size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To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From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Type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426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 Day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Bytes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9999/12/31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01/01/01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fa-IR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2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</a:t>
                      </a:r>
                    </a:p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.003</a:t>
                      </a:r>
                    </a:p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.007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 bytes</a:t>
                      </a:r>
                      <a:endParaRPr lang="fa-IR" dirty="0" smtClean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9999/12/31</a:t>
                      </a:r>
                      <a:endParaRPr lang="fa-IR" dirty="0" smtClean="0"/>
                    </a:p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1753/01/01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DateTime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5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 ns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 Bytes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9999/12/31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01/01/01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DateTime2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05076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Data Integrity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374441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Unique =&gt; PK</a:t>
            </a:r>
          </a:p>
          <a:p>
            <a:pPr marL="1028700" lvl="1" indent="-285750" algn="l" rtl="0"/>
            <a:r>
              <a:rPr lang="en-US" dirty="0" smtClean="0"/>
              <a:t>Search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Reference =&gt; FK</a:t>
            </a:r>
          </a:p>
          <a:p>
            <a:pPr marL="1028700" lvl="1" indent="-285750" algn="l" rtl="0"/>
            <a:r>
              <a:rPr lang="en-US" dirty="0" smtClean="0"/>
              <a:t>Search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8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Data Search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1872208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Not Sorted Data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Sorted Data</a:t>
            </a:r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6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Data Search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2" y="2564904"/>
            <a:ext cx="9978958" cy="13430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268760"/>
          </a:xfrm>
        </p:spPr>
        <p:txBody>
          <a:bodyPr/>
          <a:lstStyle/>
          <a:p>
            <a:pPr algn="ctr"/>
            <a:r>
              <a:rPr lang="en-US" dirty="0" smtClean="0"/>
              <a:t>Data Integrity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30425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Unique: PK</a:t>
            </a:r>
          </a:p>
          <a:p>
            <a:pPr marL="1028700" lvl="1" indent="-285750" algn="l" rtl="0"/>
            <a:r>
              <a:rPr lang="en-US" dirty="0" smtClean="0"/>
              <a:t>Search =&gt; Sort =&gt; Index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Reference: FK</a:t>
            </a:r>
          </a:p>
          <a:p>
            <a:pPr marL="1028700" lvl="1" indent="-285750" algn="l" rtl="0"/>
            <a:r>
              <a:rPr lang="en-US" dirty="0" smtClean="0"/>
              <a:t>Search</a:t>
            </a:r>
            <a:r>
              <a:rPr lang="en-US" dirty="0"/>
              <a:t> =&gt; </a:t>
            </a:r>
            <a:r>
              <a:rPr lang="en-US" dirty="0" smtClean="0"/>
              <a:t>Sort =&gt;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6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Index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37104" cy="180020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Clustered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Non Clustered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Column Store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Index - Clustered</a:t>
            </a:r>
            <a:endParaRPr lang="fa-I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9008" t="11610" r="19008" b="15548"/>
          <a:stretch/>
        </p:blipFill>
        <p:spPr>
          <a:xfrm>
            <a:off x="1199456" y="1844824"/>
            <a:ext cx="6386834" cy="42198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Index - Clustered</a:t>
            </a:r>
            <a:endParaRPr lang="fa-I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14027" t="12595" r="14027" b="10625"/>
          <a:stretch/>
        </p:blipFill>
        <p:spPr>
          <a:xfrm>
            <a:off x="1127448" y="836712"/>
            <a:ext cx="10153128" cy="54869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47448" cy="1800200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عددی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صحیح 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اعشاری</a:t>
            </a:r>
            <a:endParaRPr lang="fa-IR" sz="3200" b="1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انواع داده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14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Index - </a:t>
            </a:r>
            <a:r>
              <a:rPr lang="en-US" dirty="0" err="1" smtClean="0"/>
              <a:t>NonClustered</a:t>
            </a:r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844824"/>
            <a:ext cx="9937104" cy="42062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Index - </a:t>
            </a:r>
            <a:r>
              <a:rPr lang="en-US" dirty="0" err="1" smtClean="0"/>
              <a:t>NonClustered</a:t>
            </a:r>
            <a:endParaRPr lang="fa-IR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199456" y="1844824"/>
          <a:ext cx="6631945" cy="3705674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981567">
                  <a:extLst>
                    <a:ext uri="{9D8B030D-6E8A-4147-A177-3AD203B41FA5}">
                      <a16:colId xmlns:a16="http://schemas.microsoft.com/office/drawing/2014/main" val="2949711863"/>
                    </a:ext>
                  </a:extLst>
                </a:gridCol>
                <a:gridCol w="836500">
                  <a:extLst>
                    <a:ext uri="{9D8B030D-6E8A-4147-A177-3AD203B41FA5}">
                      <a16:colId xmlns:a16="http://schemas.microsoft.com/office/drawing/2014/main" val="3341650159"/>
                    </a:ext>
                  </a:extLst>
                </a:gridCol>
                <a:gridCol w="1021636">
                  <a:extLst>
                    <a:ext uri="{9D8B030D-6E8A-4147-A177-3AD203B41FA5}">
                      <a16:colId xmlns:a16="http://schemas.microsoft.com/office/drawing/2014/main" val="1747841010"/>
                    </a:ext>
                  </a:extLst>
                </a:gridCol>
                <a:gridCol w="634818">
                  <a:extLst>
                    <a:ext uri="{9D8B030D-6E8A-4147-A177-3AD203B41FA5}">
                      <a16:colId xmlns:a16="http://schemas.microsoft.com/office/drawing/2014/main" val="3411123702"/>
                    </a:ext>
                  </a:extLst>
                </a:gridCol>
                <a:gridCol w="1195286">
                  <a:extLst>
                    <a:ext uri="{9D8B030D-6E8A-4147-A177-3AD203B41FA5}">
                      <a16:colId xmlns:a16="http://schemas.microsoft.com/office/drawing/2014/main" val="4150910498"/>
                    </a:ext>
                  </a:extLst>
                </a:gridCol>
                <a:gridCol w="1219595">
                  <a:extLst>
                    <a:ext uri="{9D8B030D-6E8A-4147-A177-3AD203B41FA5}">
                      <a16:colId xmlns:a16="http://schemas.microsoft.com/office/drawing/2014/main" val="3712491532"/>
                    </a:ext>
                  </a:extLst>
                </a:gridCol>
                <a:gridCol w="742543">
                  <a:extLst>
                    <a:ext uri="{9D8B030D-6E8A-4147-A177-3AD203B41FA5}">
                      <a16:colId xmlns:a16="http://schemas.microsoft.com/office/drawing/2014/main" val="1842691126"/>
                    </a:ext>
                  </a:extLst>
                </a:gridCol>
              </a:tblGrid>
              <a:tr h="687757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..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Sex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Location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DOB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LastName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FirstName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507045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ctr" rtl="1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09267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902166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Ahmad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4435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4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396330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Hasan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5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58248"/>
                  </a:ext>
                </a:extLst>
              </a:tr>
              <a:tr h="324212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Ahmad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6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961676"/>
                  </a:ext>
                </a:extLst>
              </a:tr>
              <a:tr h="823357"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Hosein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7927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8040216" y="1819905"/>
          <a:ext cx="3095386" cy="2179960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1547693">
                  <a:extLst>
                    <a:ext uri="{9D8B030D-6E8A-4147-A177-3AD203B41FA5}">
                      <a16:colId xmlns:a16="http://schemas.microsoft.com/office/drawing/2014/main" val="34344641"/>
                    </a:ext>
                  </a:extLst>
                </a:gridCol>
                <a:gridCol w="1547693">
                  <a:extLst>
                    <a:ext uri="{9D8B030D-6E8A-4147-A177-3AD203B41FA5}">
                      <a16:colId xmlns:a16="http://schemas.microsoft.com/office/drawing/2014/main" val="3010695028"/>
                    </a:ext>
                  </a:extLst>
                </a:gridCol>
              </a:tblGrid>
              <a:tr h="435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FirstName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IDs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090922"/>
                  </a:ext>
                </a:extLst>
              </a:tr>
              <a:tr h="435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Ahmad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3, 6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00808"/>
                  </a:ext>
                </a:extLst>
              </a:tr>
              <a:tr h="435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Ali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2, 4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29287"/>
                  </a:ext>
                </a:extLst>
              </a:tr>
              <a:tr h="435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Hasan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1, 5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49227"/>
                  </a:ext>
                </a:extLst>
              </a:tr>
              <a:tr h="435992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 smtClean="0"/>
                        <a:t>Hosein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7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26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Integrity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47448" cy="3960440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Unique</a:t>
            </a:r>
          </a:p>
          <a:p>
            <a:pPr marL="1200150" lvl="1" indent="-457200" algn="l" rtl="0"/>
            <a:r>
              <a:rPr lang="en-US" dirty="0"/>
              <a:t>Search =&gt; Index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/>
              <a:t>Reference</a:t>
            </a:r>
          </a:p>
          <a:p>
            <a:pPr marL="1200150" lvl="1" indent="-457200" algn="l" rtl="0"/>
            <a:r>
              <a:rPr lang="en-US" dirty="0"/>
              <a:t>Search =&gt; </a:t>
            </a:r>
            <a:r>
              <a:rPr lang="en-US" dirty="0" smtClean="0"/>
              <a:t>Index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KEY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Unique </a:t>
            </a:r>
            <a:r>
              <a:rPr lang="en-US" dirty="0"/>
              <a:t>=&gt;</a:t>
            </a:r>
            <a:r>
              <a:rPr lang="en-US" dirty="0" smtClean="0"/>
              <a:t> Index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Referential Integrity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dirty="0" smtClean="0"/>
              <a:t>Foreign Key </a:t>
            </a:r>
            <a:r>
              <a:rPr lang="en-US" dirty="0" smtClean="0">
                <a:sym typeface="Wingdings" panose="05000000000000000000" pitchFamily="2" charset="2"/>
              </a:rPr>
              <a:t> Key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2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en-US" dirty="0" smtClean="0"/>
              <a:t>Database Best Practices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88840"/>
            <a:ext cx="9937104" cy="403244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PRIMARY KEY 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INTEGER 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Auto Number = IDENTITY(1,1)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Clustered Index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Simple, No Composite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Name: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Best Practices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95232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UNIQUE </a:t>
            </a:r>
            <a:r>
              <a:rPr lang="en-US" sz="2400" dirty="0">
                <a:cs typeface="B Nazanin" panose="00000400000000000000" pitchFamily="2" charset="-78"/>
              </a:rPr>
              <a:t>KEY </a:t>
            </a:r>
            <a:r>
              <a:rPr lang="en-US" sz="2400" dirty="0" smtClean="0">
                <a:cs typeface="B Nazanin" panose="00000400000000000000" pitchFamily="2" charset="-78"/>
              </a:rPr>
              <a:t>= Candidate Key = Surrogate Key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r>
              <a:rPr lang="en-US" sz="2000" dirty="0" smtClean="0">
                <a:cs typeface="B Nazanin" panose="00000400000000000000" pitchFamily="2" charset="-78"/>
              </a:rPr>
              <a:t>Don’t Create</a:t>
            </a:r>
          </a:p>
          <a:p>
            <a:pPr marL="1085850" lvl="1" indent="-342900" algn="l" rtl="0">
              <a:buFont typeface="Arial" panose="020B0604020202020204" pitchFamily="34" charset="0"/>
              <a:buChar char="•"/>
            </a:pPr>
            <a:endParaRPr lang="en-US" sz="2000" dirty="0" smtClean="0">
              <a:cs typeface="B Nazanin" panose="00000400000000000000" pitchFamily="2" charset="-78"/>
            </a:endParaRPr>
          </a:p>
          <a:p>
            <a:pPr marL="701802" indent="-342900" algn="l" rtl="0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B Nazanin" panose="00000400000000000000" pitchFamily="2" charset="-78"/>
              </a:rPr>
              <a:t>Create UNIQUE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Best Practices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95232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FOREIGN KEY</a:t>
            </a: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sz="2000" smtClean="0">
                <a:cs typeface="B Nazanin" panose="00000400000000000000" pitchFamily="2" charset="-78"/>
              </a:rPr>
              <a:t>References Only PK (NOT UK)</a:t>
            </a:r>
            <a:endParaRPr lang="en-US" sz="2000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Best Practices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916832"/>
            <a:ext cx="9937104" cy="2952328"/>
          </a:xfrm>
        </p:spPr>
        <p:txBody>
          <a:bodyPr>
            <a:norm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Use </a:t>
            </a:r>
            <a:r>
              <a:rPr lang="en-US" sz="2400" dirty="0" smtClean="0">
                <a:cs typeface="B Nazanin" panose="00000400000000000000" pitchFamily="2" charset="-78"/>
              </a:rPr>
              <a:t>SCHEMA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Naming Convention: 3 CAPITAL CHARAHTER</a:t>
            </a: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INV = Inventory</a:t>
            </a: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GNR = General</a:t>
            </a:r>
          </a:p>
          <a:p>
            <a:pPr marL="726948" lvl="1" indent="-342900" algn="l" rtl="0">
              <a:buFont typeface="Arial" panose="020B0604020202020204" pitchFamily="34" charset="0"/>
              <a:buChar char="•"/>
            </a:pPr>
            <a:r>
              <a:rPr lang="en-US" dirty="0" smtClean="0">
                <a:cs typeface="B Nazanin" panose="00000400000000000000" pitchFamily="2" charset="-78"/>
              </a:rPr>
              <a:t>HRM = Human </a:t>
            </a:r>
            <a:r>
              <a:rPr lang="en-US" smtClean="0">
                <a:cs typeface="B Nazanin" panose="00000400000000000000" pitchFamily="2" charset="-78"/>
              </a:rPr>
              <a:t>Resource Management</a:t>
            </a:r>
            <a:endParaRPr lang="en-US" dirty="0" smtClean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8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56" y="1844824"/>
            <a:ext cx="9947448" cy="3168352"/>
          </a:xfrm>
        </p:spPr>
        <p:txBody>
          <a:bodyPr/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عددی</a:t>
            </a:r>
          </a:p>
          <a:p>
            <a:pPr marL="1085850" lvl="1" indent="-342900" algn="r" rtl="1">
              <a:buFont typeface="Arial" panose="020B0604020202020204" pitchFamily="34" charset="0"/>
              <a:buChar char="•"/>
            </a:pPr>
            <a:r>
              <a:rPr lang="fa-IR" sz="3200" b="1" dirty="0" smtClean="0">
                <a:cs typeface="B Nazanin" panose="00000400000000000000" pitchFamily="2" charset="-78"/>
              </a:rPr>
              <a:t>صحیح </a:t>
            </a:r>
          </a:p>
          <a:p>
            <a:pPr marL="1485900" lvl="2" indent="-342900" algn="r" rtl="1"/>
            <a:r>
              <a:rPr lang="en-US" sz="3200" b="1" dirty="0" smtClean="0"/>
              <a:t>TINY INT</a:t>
            </a:r>
          </a:p>
          <a:p>
            <a:pPr marL="1485900" lvl="2" indent="-342900" algn="r" rtl="1"/>
            <a:r>
              <a:rPr lang="en-US" sz="3200" b="1" dirty="0" smtClean="0"/>
              <a:t>SMALL INT</a:t>
            </a:r>
          </a:p>
          <a:p>
            <a:pPr marL="1485900" lvl="2" indent="-342900" algn="r" rtl="1"/>
            <a:r>
              <a:rPr lang="en-US" sz="3200" b="1" dirty="0" smtClean="0"/>
              <a:t>INT</a:t>
            </a:r>
          </a:p>
          <a:p>
            <a:pPr marL="1485900" lvl="2" indent="-342900" algn="r" rtl="1"/>
            <a:r>
              <a:rPr lang="en-US" sz="3200" b="1" dirty="0" smtClean="0"/>
              <a:t>BIG INT</a:t>
            </a:r>
            <a:endParaRPr lang="fa-I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 smtClean="0">
                <a:cs typeface="B Nazanin" panose="00000400000000000000" pitchFamily="2" charset="-78"/>
              </a:rPr>
              <a:t>انواع داده</a:t>
            </a:r>
            <a:endParaRPr lang="fa-IR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841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</a:t>
            </a:r>
            <a:r>
              <a:rPr lang="fa-IR" dirty="0" smtClean="0">
                <a:cs typeface="B Nazanin" panose="00000400000000000000" pitchFamily="2" charset="-78"/>
              </a:rPr>
              <a:t>داده - </a:t>
            </a:r>
            <a:r>
              <a:rPr lang="en-US" dirty="0" smtClean="0"/>
              <a:t>Tiny </a:t>
            </a:r>
            <a:r>
              <a:rPr lang="en-US" dirty="0" err="1" smtClean="0"/>
              <a:t>Int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1741" y="2509074"/>
            <a:ext cx="936104" cy="409700"/>
          </a:xfrm>
        </p:spPr>
        <p:txBody>
          <a:bodyPr>
            <a:normAutofit/>
          </a:bodyPr>
          <a:lstStyle/>
          <a:p>
            <a:pPr lvl="2" indent="0" algn="l" rtl="0">
              <a:buNone/>
            </a:pPr>
            <a:r>
              <a:rPr lang="en-US" sz="2000" b="1" dirty="0" smtClean="0">
                <a:cs typeface="B Nazanin" panose="00000400000000000000" pitchFamily="2" charset="-78"/>
              </a:rPr>
              <a:t>(0)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48007" y="2528504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028047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743263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899686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873584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508474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07795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0249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0838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847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7" y="3645024"/>
          <a:ext cx="6096000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41207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775457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707030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0958568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653644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2961236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755619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5230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kern="1200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1</a:t>
                      </a:r>
                      <a:endParaRPr lang="fa-IR" dirty="0">
                        <a:cs typeface="+mj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9891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7" y="1782824"/>
            <a:ext cx="6096000" cy="485066"/>
          </a:xfrm>
        </p:spPr>
        <p:txBody>
          <a:bodyPr>
            <a:normAutofit/>
          </a:bodyPr>
          <a:lstStyle/>
          <a:p>
            <a:pPr lvl="2" indent="0" algn="ctr">
              <a:buNone/>
            </a:pPr>
            <a:r>
              <a:rPr lang="en-US" sz="20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1 Byte = 8 bit</a:t>
            </a:r>
            <a:endParaRPr lang="fa-IR" sz="2000" b="1" dirty="0" smtClean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760296" y="3648179"/>
            <a:ext cx="1368152" cy="409700"/>
          </a:xfrm>
        </p:spPr>
        <p:txBody>
          <a:bodyPr>
            <a:noAutofit/>
          </a:bodyPr>
          <a:lstStyle/>
          <a:p>
            <a:pPr lvl="2" indent="0" algn="l" rtl="0">
              <a:buNone/>
            </a:pPr>
            <a:r>
              <a:rPr lang="en-US" sz="2000" b="1" dirty="0" smtClean="0">
                <a:cs typeface="B Nazanin" panose="00000400000000000000" pitchFamily="2" charset="-78"/>
              </a:rPr>
              <a:t>(255)</a:t>
            </a:r>
            <a:endParaRPr lang="fa-IR" sz="2000" b="1" dirty="0" smtClean="0">
              <a:cs typeface="B Nazanin" panose="00000400000000000000" pitchFamily="2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6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</a:t>
            </a:r>
            <a:r>
              <a:rPr lang="fa-IR" dirty="0" smtClean="0">
                <a:cs typeface="B Nazanin" panose="00000400000000000000" pitchFamily="2" charset="-78"/>
              </a:rPr>
              <a:t>- </a:t>
            </a:r>
            <a:r>
              <a:rPr lang="en-US" dirty="0" smtClean="0"/>
              <a:t>Small </a:t>
            </a:r>
            <a:r>
              <a:rPr lang="en-US" dirty="0" err="1" smtClean="0"/>
              <a:t>Int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2" y="2924944"/>
            <a:ext cx="6096000" cy="1944216"/>
          </a:xfrm>
        </p:spPr>
        <p:txBody>
          <a:bodyPr>
            <a:normAutofit/>
          </a:bodyPr>
          <a:lstStyle/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2 Byte = 16 bit (1 Sign bit + 15 Data bit)</a:t>
            </a:r>
          </a:p>
          <a:p>
            <a:pPr marL="852678" lvl="2" indent="-285750" algn="l" rtl="0"/>
            <a:endParaRPr lang="en-US" sz="1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-2^15 ~ (2^15) – 1</a:t>
            </a:r>
          </a:p>
          <a:p>
            <a:pPr marL="852678" lvl="2" indent="-285750" algn="l" rtl="0"/>
            <a:endParaRPr lang="en-US" sz="1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-32,768 ~ 32,767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1" y="1988840"/>
          <a:ext cx="6096000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595619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94939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110667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05150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86633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381391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4438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891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Sign</a:t>
                      </a:r>
                      <a:endParaRPr lang="fa-I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554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err="1" smtClean="0"/>
              <a:t>Int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1" y="3501008"/>
            <a:ext cx="6096000" cy="2371442"/>
          </a:xfrm>
        </p:spPr>
        <p:txBody>
          <a:bodyPr>
            <a:normAutofit/>
          </a:bodyPr>
          <a:lstStyle/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4 Byte = 32 bit (1 Sign bit + 31 Data bit)</a:t>
            </a:r>
          </a:p>
          <a:p>
            <a:pPr marL="852678" lvl="2" indent="-285750" algn="l" rtl="0"/>
            <a:endParaRPr lang="en-US" sz="1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-2^31 ~ (2^31) – 1</a:t>
            </a:r>
          </a:p>
          <a:p>
            <a:pPr lvl="2" indent="0" algn="l" rtl="0">
              <a:buNone/>
            </a:pPr>
            <a:endParaRPr lang="en-US" sz="1800" b="1" dirty="0">
              <a:solidFill>
                <a:srgbClr val="002060"/>
              </a:solidFill>
              <a:cs typeface="B Nazanin" panose="00000400000000000000" pitchFamily="2" charset="-78"/>
            </a:endParaRPr>
          </a:p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-2,147,283,648 ~ 2,147,283,647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1" y="1916832"/>
          <a:ext cx="60960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595619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94939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110667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05150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86633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381391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4438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891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Sign</a:t>
                      </a:r>
                      <a:endParaRPr lang="fa-I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4124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069514"/>
          </a:xfrm>
        </p:spPr>
        <p:txBody>
          <a:bodyPr/>
          <a:lstStyle/>
          <a:p>
            <a:pPr algn="ctr"/>
            <a:r>
              <a:rPr lang="fa-IR" dirty="0">
                <a:cs typeface="B Nazanin" panose="00000400000000000000" pitchFamily="2" charset="-78"/>
              </a:rPr>
              <a:t>انواع داده - </a:t>
            </a:r>
            <a:r>
              <a:rPr lang="en-US" dirty="0" smtClean="0"/>
              <a:t>Big </a:t>
            </a:r>
            <a:r>
              <a:rPr lang="en-US" dirty="0" err="1" smtClean="0"/>
              <a:t>Int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4941168"/>
            <a:ext cx="7440487" cy="1368152"/>
          </a:xfrm>
        </p:spPr>
        <p:txBody>
          <a:bodyPr>
            <a:noAutofit/>
          </a:bodyPr>
          <a:lstStyle/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8 Byte = 64 bit (1 Sign bit + 63 Data bit)</a:t>
            </a:r>
          </a:p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-2^63 ~ (2^63) – 1</a:t>
            </a:r>
          </a:p>
          <a:p>
            <a:pPr marL="852678" lvl="2" indent="-285750" algn="l" rtl="0"/>
            <a:r>
              <a:rPr lang="en-US" sz="1800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-9,223,372,036,854,775,808 ~ 9,223,372,036,854,775,807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1" y="1844824"/>
          <a:ext cx="6096000" cy="29667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95956197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949392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1106671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905150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0866332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3813919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744388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28915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Sign</a:t>
                      </a:r>
                      <a:endParaRPr lang="fa-I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1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 smtClean="0"/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25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33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41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2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0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47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/>
                          <a:ea typeface="+mn-ea"/>
                          <a:cs typeface="+mn-cs"/>
                        </a:rPr>
                        <a:t>0-1</a:t>
                      </a:r>
                      <a:endParaRPr lang="fa-I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004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F00B241-F5CD-4F4C-9A57-7FFE7491B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112" y="0"/>
            <a:ext cx="1775888" cy="13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38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9ea72b59abdce8127586a672bee636189905e8b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5365</TotalTime>
  <Words>1186</Words>
  <Application>Microsoft Office PowerPoint</Application>
  <PresentationFormat>Widescreen</PresentationFormat>
  <Paragraphs>528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맑은 고딕</vt:lpstr>
      <vt:lpstr>Arial</vt:lpstr>
      <vt:lpstr>Arial Narrow</vt:lpstr>
      <vt:lpstr>B Nazanin</vt:lpstr>
      <vt:lpstr>Calibri</vt:lpstr>
      <vt:lpstr>Calibri Light</vt:lpstr>
      <vt:lpstr>iransans</vt:lpstr>
      <vt:lpstr>Times New Roman</vt:lpstr>
      <vt:lpstr>Wingdings</vt:lpstr>
      <vt:lpstr>Custom Design</vt:lpstr>
      <vt:lpstr>Retrospect</vt:lpstr>
      <vt:lpstr>PowerPoint Presentation</vt:lpstr>
      <vt:lpstr>یکپارچگی اطلاعات</vt:lpstr>
      <vt:lpstr>انواع داده</vt:lpstr>
      <vt:lpstr>انواع داده</vt:lpstr>
      <vt:lpstr>انواع داده</vt:lpstr>
      <vt:lpstr>انواع داده - Tiny Int</vt:lpstr>
      <vt:lpstr>انواع داده - Small Int</vt:lpstr>
      <vt:lpstr>انواع داده - Int</vt:lpstr>
      <vt:lpstr>انواع داده - Big Int</vt:lpstr>
      <vt:lpstr>انواع داده</vt:lpstr>
      <vt:lpstr>انواع داده</vt:lpstr>
      <vt:lpstr>انواع داده - Decimal &amp; Numeric</vt:lpstr>
      <vt:lpstr>انواع داده - Decimal &amp; Numeric</vt:lpstr>
      <vt:lpstr>انواع داده - Decimal &amp; Numeric</vt:lpstr>
      <vt:lpstr>انواع داده</vt:lpstr>
      <vt:lpstr>انواع داده - Float</vt:lpstr>
      <vt:lpstr>انواع داده - Float</vt:lpstr>
      <vt:lpstr>انواع داده - Real</vt:lpstr>
      <vt:lpstr>انواع داده</vt:lpstr>
      <vt:lpstr>انواع داده - Char</vt:lpstr>
      <vt:lpstr>انواع داده - Char</vt:lpstr>
      <vt:lpstr>انواع داده - Char</vt:lpstr>
      <vt:lpstr>انواع داده - Char</vt:lpstr>
      <vt:lpstr>انواع داده - NChar</vt:lpstr>
      <vt:lpstr>انواع داده - NChar</vt:lpstr>
      <vt:lpstr>انواع داده - VarChar</vt:lpstr>
      <vt:lpstr>انواع داده - VarChar</vt:lpstr>
      <vt:lpstr>انواع داده - NVarChar</vt:lpstr>
      <vt:lpstr>انواع داده - NVarChar</vt:lpstr>
      <vt:lpstr>انواع داده</vt:lpstr>
      <vt:lpstr>انواع داده</vt:lpstr>
      <vt:lpstr>انواع داده - Date &amp; Time</vt:lpstr>
      <vt:lpstr>Data Integrity</vt:lpstr>
      <vt:lpstr>Data Search</vt:lpstr>
      <vt:lpstr>Data Search</vt:lpstr>
      <vt:lpstr>Data Integrity</vt:lpstr>
      <vt:lpstr>Index</vt:lpstr>
      <vt:lpstr>Index - Clustered</vt:lpstr>
      <vt:lpstr>Index - Clustered</vt:lpstr>
      <vt:lpstr>Index - NonClustered</vt:lpstr>
      <vt:lpstr>Index - NonClustered</vt:lpstr>
      <vt:lpstr>Data Integrity</vt:lpstr>
      <vt:lpstr>Database Best Practices</vt:lpstr>
      <vt:lpstr>Database Best Practices</vt:lpstr>
      <vt:lpstr>Database Best Practices</vt:lpstr>
      <vt:lpstr>Database Best Practices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Masoud Mirzakhani</cp:lastModifiedBy>
  <cp:revision>144</cp:revision>
  <dcterms:created xsi:type="dcterms:W3CDTF">2014-04-01T16:35:38Z</dcterms:created>
  <dcterms:modified xsi:type="dcterms:W3CDTF">2020-07-19T16:48:03Z</dcterms:modified>
</cp:coreProperties>
</file>