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7" r:id="rId2"/>
  </p:sldMasterIdLst>
  <p:sldIdLst>
    <p:sldId id="298" r:id="rId3"/>
    <p:sldId id="276" r:id="rId4"/>
    <p:sldId id="277" r:id="rId5"/>
    <p:sldId id="278" r:id="rId6"/>
    <p:sldId id="280" r:id="rId7"/>
    <p:sldId id="279" r:id="rId8"/>
    <p:sldId id="281" r:id="rId9"/>
    <p:sldId id="282" r:id="rId10"/>
    <p:sldId id="283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9" r:id="rId19"/>
    <p:sldId id="300" r:id="rId20"/>
    <p:sldId id="301" r:id="rId21"/>
    <p:sldId id="296" r:id="rId22"/>
    <p:sldId id="297" r:id="rId23"/>
  </p:sldIdLst>
  <p:sldSz cx="12192000" cy="6858000"/>
  <p:notesSz cx="6858000" cy="9144000"/>
  <p:custDataLst>
    <p:tags r:id="rId24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65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96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93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5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49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12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2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01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63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074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9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053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9456" y="1988840"/>
            <a:ext cx="99371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Masoud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Mirzakhani</a:t>
            </a:r>
          </a:p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Senior DW/ ETL/ BI </a:t>
            </a:r>
            <a:r>
              <a:rPr lang="en-US" sz="2000" b="1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Architect</a:t>
            </a:r>
            <a:endParaRPr lang="en-US" sz="2800" b="1" dirty="0">
              <a:solidFill>
                <a:srgbClr val="002060"/>
              </a:solidFill>
              <a:latin typeface="Arial Narrow" panose="020B0606020202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116632"/>
            <a:ext cx="1219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Microsoft SQL Server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2019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Design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&amp; Develop</a:t>
            </a:r>
          </a:p>
        </p:txBody>
      </p:sp>
    </p:spTree>
    <p:extLst>
      <p:ext uri="{BB962C8B-B14F-4D97-AF65-F5344CB8AC3E}">
        <p14:creationId xmlns:p14="http://schemas.microsoft.com/office/powerpoint/2010/main" val="33712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(1)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FROM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10009112" cy="252028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Identify query’s source tables (sets)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Process table (set) operators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JOIN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APLLY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PIVOT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UNPIVOT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33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indent="457200" algn="ctr" rt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(5-1) 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select_list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1772816"/>
            <a:ext cx="9865096" cy="2664296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Evaluate Expressions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Column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Fixed value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SQL </a:t>
            </a:r>
            <a:r>
              <a:rPr lang="en-US" dirty="0" smtClean="0">
                <a:cs typeface="B Nazanin" panose="00000400000000000000" pitchFamily="2" charset="-78"/>
              </a:rPr>
              <a:t>functions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Combination </a:t>
            </a:r>
            <a:r>
              <a:rPr lang="en-US" dirty="0">
                <a:cs typeface="B Nazanin" panose="00000400000000000000" pitchFamily="2" charset="-78"/>
              </a:rPr>
              <a:t>of one or more </a:t>
            </a:r>
            <a:endParaRPr lang="en-US" dirty="0" smtClean="0">
              <a:cs typeface="B Nazanin" panose="00000400000000000000" pitchFamily="2" charset="-78"/>
            </a:endParaRPr>
          </a:p>
          <a:p>
            <a:pPr marL="1485900" lvl="2" indent="-342900" algn="l" rtl="0"/>
            <a:r>
              <a:rPr lang="en-US" dirty="0" smtClean="0">
                <a:cs typeface="B Nazanin" panose="00000400000000000000" pitchFamily="2" charset="-78"/>
              </a:rPr>
              <a:t>Columns, </a:t>
            </a:r>
          </a:p>
          <a:p>
            <a:pPr marL="1485900" lvl="2" indent="-342900" algn="l" rtl="0"/>
            <a:r>
              <a:rPr lang="en-US" dirty="0" smtClean="0">
                <a:cs typeface="B Nazanin" panose="00000400000000000000" pitchFamily="2" charset="-78"/>
              </a:rPr>
              <a:t>Fixed </a:t>
            </a:r>
            <a:r>
              <a:rPr lang="en-US" dirty="0">
                <a:cs typeface="B Nazanin" panose="00000400000000000000" pitchFamily="2" charset="-78"/>
              </a:rPr>
              <a:t>v</a:t>
            </a:r>
            <a:r>
              <a:rPr lang="en-US" dirty="0" smtClean="0">
                <a:cs typeface="B Nazanin" panose="00000400000000000000" pitchFamily="2" charset="-78"/>
              </a:rPr>
              <a:t>alues</a:t>
            </a:r>
          </a:p>
          <a:p>
            <a:pPr marL="1485900" lvl="2" indent="-342900" algn="l" rtl="0"/>
            <a:r>
              <a:rPr lang="en-US" dirty="0" smtClean="0">
                <a:cs typeface="B Nazanin" panose="00000400000000000000" pitchFamily="2" charset="-78"/>
              </a:rPr>
              <a:t>SQL </a:t>
            </a:r>
            <a:r>
              <a:rPr lang="en-US" dirty="0">
                <a:cs typeface="B Nazanin" panose="00000400000000000000" pitchFamily="2" charset="-78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6031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indent="457200"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(5-1) 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select_list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772816"/>
            <a:ext cx="9937104" cy="216024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* (Asterisk)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Aliasing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b="1" dirty="0" smtClean="0">
                <a:cs typeface="B Nazanin" panose="00000400000000000000" pitchFamily="2" charset="-78"/>
              </a:rPr>
              <a:t>expression AS &lt;alias&gt;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expression </a:t>
            </a:r>
            <a:r>
              <a:rPr lang="en-US" dirty="0" smtClean="0">
                <a:cs typeface="B Nazanin" panose="00000400000000000000" pitchFamily="2" charset="-78"/>
              </a:rPr>
              <a:t>&lt;</a:t>
            </a:r>
            <a:r>
              <a:rPr lang="en-US" dirty="0">
                <a:cs typeface="B Nazanin" panose="00000400000000000000" pitchFamily="2" charset="-78"/>
              </a:rPr>
              <a:t>alias</a:t>
            </a:r>
            <a:r>
              <a:rPr lang="en-US" dirty="0" smtClean="0">
                <a:cs typeface="B Nazanin" panose="00000400000000000000" pitchFamily="2" charset="-78"/>
              </a:rPr>
              <a:t>&gt;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&lt;alias&gt; </a:t>
            </a:r>
            <a:r>
              <a:rPr lang="en-US" dirty="0" smtClean="0">
                <a:cs typeface="B Nazanin" panose="00000400000000000000" pitchFamily="2" charset="-78"/>
              </a:rPr>
              <a:t>= expression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82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(2)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WHERE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9937104" cy="2088232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Filter the rows from previous step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Based on </a:t>
            </a:r>
            <a:r>
              <a:rPr lang="en-US" sz="2000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err="1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where_predicate</a:t>
            </a:r>
            <a:r>
              <a:rPr lang="en-US" sz="2000" dirty="0" smtClean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Only rows which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evaluated to TRUE  go to next step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(1-J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JOIN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90546"/>
              </p:ext>
            </p:extLst>
          </p:nvPr>
        </p:nvGraphicFramePr>
        <p:xfrm>
          <a:off x="119336" y="1874917"/>
          <a:ext cx="3471483" cy="1828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57161">
                  <a:extLst>
                    <a:ext uri="{9D8B030D-6E8A-4147-A177-3AD203B41FA5}">
                      <a16:colId xmlns:a16="http://schemas.microsoft.com/office/drawing/2014/main" val="1746327876"/>
                    </a:ext>
                  </a:extLst>
                </a:gridCol>
                <a:gridCol w="1157161">
                  <a:extLst>
                    <a:ext uri="{9D8B030D-6E8A-4147-A177-3AD203B41FA5}">
                      <a16:colId xmlns:a16="http://schemas.microsoft.com/office/drawing/2014/main" val="1426887650"/>
                    </a:ext>
                  </a:extLst>
                </a:gridCol>
                <a:gridCol w="1157161">
                  <a:extLst>
                    <a:ext uri="{9D8B030D-6E8A-4147-A177-3AD203B41FA5}">
                      <a16:colId xmlns:a16="http://schemas.microsoft.com/office/drawing/2014/main" val="436018384"/>
                    </a:ext>
                  </a:extLst>
                </a:gridCol>
              </a:tblGrid>
              <a:tr h="352838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Employee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14139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 smtClean="0"/>
                        <a:t>CityID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Name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ID</a:t>
                      </a:r>
                      <a:endParaRPr lang="fa-I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49351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Ali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30054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Omid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14477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Reza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4715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04201"/>
              </p:ext>
            </p:extLst>
          </p:nvPr>
        </p:nvGraphicFramePr>
        <p:xfrm>
          <a:off x="6451007" y="1874916"/>
          <a:ext cx="2314322" cy="1828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57161">
                  <a:extLst>
                    <a:ext uri="{9D8B030D-6E8A-4147-A177-3AD203B41FA5}">
                      <a16:colId xmlns:a16="http://schemas.microsoft.com/office/drawing/2014/main" val="1426887650"/>
                    </a:ext>
                  </a:extLst>
                </a:gridCol>
                <a:gridCol w="1157161">
                  <a:extLst>
                    <a:ext uri="{9D8B030D-6E8A-4147-A177-3AD203B41FA5}">
                      <a16:colId xmlns:a16="http://schemas.microsoft.com/office/drawing/2014/main" val="436018384"/>
                    </a:ext>
                  </a:extLst>
                </a:gridCol>
              </a:tblGrid>
              <a:tr h="352838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City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14139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Name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ID</a:t>
                      </a:r>
                      <a:endParaRPr lang="fa-I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49351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Tehran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30054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Shiraz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14477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Tabriz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471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22187"/>
              </p:ext>
            </p:extLst>
          </p:nvPr>
        </p:nvGraphicFramePr>
        <p:xfrm>
          <a:off x="139180" y="4017953"/>
          <a:ext cx="8626148" cy="1859280"/>
        </p:xfrm>
        <a:graphic>
          <a:graphicData uri="http://schemas.openxmlformats.org/drawingml/2006/table">
            <a:tbl>
              <a:tblPr rtl="1" firstRow="1" bandRow="1">
                <a:tableStyleId>{74C1A8A3-306A-4EB7-A6B1-4F7E0EB9C5D6}</a:tableStyleId>
              </a:tblPr>
              <a:tblGrid>
                <a:gridCol w="2156537">
                  <a:extLst>
                    <a:ext uri="{9D8B030D-6E8A-4147-A177-3AD203B41FA5}">
                      <a16:colId xmlns:a16="http://schemas.microsoft.com/office/drawing/2014/main" val="621445607"/>
                    </a:ext>
                  </a:extLst>
                </a:gridCol>
                <a:gridCol w="2156537">
                  <a:extLst>
                    <a:ext uri="{9D8B030D-6E8A-4147-A177-3AD203B41FA5}">
                      <a16:colId xmlns:a16="http://schemas.microsoft.com/office/drawing/2014/main" val="1746327876"/>
                    </a:ext>
                  </a:extLst>
                </a:gridCol>
                <a:gridCol w="2156537">
                  <a:extLst>
                    <a:ext uri="{9D8B030D-6E8A-4147-A177-3AD203B41FA5}">
                      <a16:colId xmlns:a16="http://schemas.microsoft.com/office/drawing/2014/main" val="1426887650"/>
                    </a:ext>
                  </a:extLst>
                </a:gridCol>
                <a:gridCol w="2156537">
                  <a:extLst>
                    <a:ext uri="{9D8B030D-6E8A-4147-A177-3AD203B41FA5}">
                      <a16:colId xmlns:a16="http://schemas.microsoft.com/office/drawing/2014/main" val="436018384"/>
                    </a:ext>
                  </a:extLst>
                </a:gridCol>
              </a:tblGrid>
              <a:tr h="352838"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Result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14139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CityName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CityID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Name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ID</a:t>
                      </a:r>
                      <a:endParaRPr lang="fa-I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49351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Tehran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Ali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30054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Shiraz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Omid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14477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Tabriz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Reza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4715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92544" y="2202159"/>
            <a:ext cx="2403457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b="1" dirty="0" smtClean="0"/>
              <a:t>{</a:t>
            </a:r>
            <a:r>
              <a:rPr lang="en-US" dirty="0"/>
              <a:t>	</a:t>
            </a:r>
            <a:r>
              <a:rPr lang="en-US" dirty="0" smtClean="0"/>
              <a:t>(1, Ali, 3), </a:t>
            </a:r>
          </a:p>
          <a:p>
            <a:r>
              <a:rPr lang="en-US" dirty="0"/>
              <a:t>	</a:t>
            </a:r>
            <a:r>
              <a:rPr lang="en-US" dirty="0" smtClean="0"/>
              <a:t>(2, Omid, 4),</a:t>
            </a:r>
          </a:p>
          <a:p>
            <a:r>
              <a:rPr lang="en-US" dirty="0"/>
              <a:t>	</a:t>
            </a:r>
            <a:r>
              <a:rPr lang="en-US" dirty="0" smtClean="0"/>
              <a:t>(3, Reza, 5)</a:t>
            </a:r>
          </a:p>
          <a:p>
            <a:r>
              <a:rPr lang="en-US" b="1" dirty="0" smtClean="0"/>
              <a:t>}</a:t>
            </a:r>
            <a:endParaRPr lang="fa-I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048328" y="2189151"/>
            <a:ext cx="273630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b="1" dirty="0" smtClean="0"/>
              <a:t>{</a:t>
            </a:r>
            <a:r>
              <a:rPr lang="en-US" dirty="0"/>
              <a:t>	</a:t>
            </a:r>
            <a:r>
              <a:rPr lang="en-US" dirty="0" smtClean="0"/>
              <a:t>(3, Tehran), </a:t>
            </a:r>
          </a:p>
          <a:p>
            <a:r>
              <a:rPr lang="en-US" dirty="0"/>
              <a:t>	</a:t>
            </a:r>
            <a:r>
              <a:rPr lang="en-US" dirty="0" smtClean="0"/>
              <a:t>(4, Shiraz),</a:t>
            </a:r>
          </a:p>
          <a:p>
            <a:r>
              <a:rPr lang="en-US" dirty="0"/>
              <a:t>	</a:t>
            </a:r>
            <a:r>
              <a:rPr lang="en-US" dirty="0" smtClean="0"/>
              <a:t>(5, Tabriz)</a:t>
            </a:r>
          </a:p>
          <a:p>
            <a:r>
              <a:rPr lang="en-US" b="1" dirty="0" smtClean="0"/>
              <a:t>}</a:t>
            </a:r>
            <a:endParaRPr lang="fa-I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048327" y="4497037"/>
            <a:ext cx="3024337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b="1" dirty="0" smtClean="0"/>
              <a:t>{</a:t>
            </a:r>
            <a:r>
              <a:rPr lang="en-US" dirty="0"/>
              <a:t>	</a:t>
            </a:r>
            <a:r>
              <a:rPr lang="en-US" dirty="0" smtClean="0"/>
              <a:t>(1, Ali, 3, Tehran), </a:t>
            </a:r>
          </a:p>
          <a:p>
            <a:r>
              <a:rPr lang="en-US" dirty="0"/>
              <a:t>	</a:t>
            </a:r>
            <a:r>
              <a:rPr lang="en-US" dirty="0" smtClean="0"/>
              <a:t>(2, Omid, 4, Shiraz),</a:t>
            </a:r>
          </a:p>
          <a:p>
            <a:r>
              <a:rPr lang="en-US" dirty="0"/>
              <a:t>	</a:t>
            </a:r>
            <a:r>
              <a:rPr lang="en-US" dirty="0" smtClean="0"/>
              <a:t>(3, Reza, 5, Tabriz)</a:t>
            </a:r>
          </a:p>
          <a:p>
            <a:r>
              <a:rPr lang="en-US" b="1" dirty="0" smtClean="0"/>
              <a:t>}</a:t>
            </a:r>
            <a:endParaRPr lang="fa-IR" b="1" dirty="0"/>
          </a:p>
        </p:txBody>
      </p:sp>
    </p:spTree>
    <p:extLst>
      <p:ext uri="{BB962C8B-B14F-4D97-AF65-F5344CB8AC3E}">
        <p14:creationId xmlns:p14="http://schemas.microsoft.com/office/powerpoint/2010/main" val="41091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1-J1)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Cartesian Product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8193" y="1844840"/>
            <a:ext cx="593267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E = {</a:t>
            </a:r>
            <a:r>
              <a:rPr lang="en-US" dirty="0" smtClean="0"/>
              <a:t> (1, Ali, 3),   (2, Omid, 4), (3, Reza, 5)</a:t>
            </a:r>
            <a:r>
              <a:rPr lang="en-US" b="1" dirty="0" smtClean="0"/>
              <a:t>}</a:t>
            </a:r>
          </a:p>
          <a:p>
            <a:r>
              <a:rPr lang="en-US" b="1" dirty="0" smtClean="0"/>
              <a:t>C = { </a:t>
            </a:r>
            <a:r>
              <a:rPr lang="en-US" dirty="0" smtClean="0"/>
              <a:t>(</a:t>
            </a:r>
            <a:r>
              <a:rPr lang="en-US" dirty="0"/>
              <a:t>3, Tehran</a:t>
            </a:r>
            <a:r>
              <a:rPr lang="en-US" dirty="0" smtClean="0"/>
              <a:t>),</a:t>
            </a:r>
            <a:r>
              <a:rPr lang="en-US" dirty="0"/>
              <a:t>	(4, Shiraz</a:t>
            </a:r>
            <a:r>
              <a:rPr lang="en-US" dirty="0" smtClean="0"/>
              <a:t>),(</a:t>
            </a:r>
            <a:r>
              <a:rPr lang="en-US" dirty="0"/>
              <a:t>5, Tabriz</a:t>
            </a:r>
            <a:r>
              <a:rPr lang="en-US" dirty="0" smtClean="0"/>
              <a:t>)</a:t>
            </a:r>
            <a:r>
              <a:rPr lang="en-US" b="1" dirty="0" smtClean="0"/>
              <a:t>}</a:t>
            </a:r>
            <a:endParaRPr lang="fa-IR" b="1" dirty="0"/>
          </a:p>
        </p:txBody>
      </p:sp>
      <p:sp>
        <p:nvSpPr>
          <p:cNvPr id="11" name="Rectangle 10"/>
          <p:cNvSpPr/>
          <p:nvPr/>
        </p:nvSpPr>
        <p:spPr>
          <a:xfrm>
            <a:off x="1688193" y="2952894"/>
            <a:ext cx="133023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(1, Ali, 3)</a:t>
            </a:r>
            <a:endParaRPr lang="fa-IR" dirty="0"/>
          </a:p>
        </p:txBody>
      </p:sp>
      <p:sp>
        <p:nvSpPr>
          <p:cNvPr id="12" name="Rectangle 11"/>
          <p:cNvSpPr/>
          <p:nvPr/>
        </p:nvSpPr>
        <p:spPr>
          <a:xfrm>
            <a:off x="1688193" y="4263380"/>
            <a:ext cx="133023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(2, Omid, 4)</a:t>
            </a:r>
            <a:endParaRPr lang="fa-IR" dirty="0"/>
          </a:p>
        </p:txBody>
      </p:sp>
      <p:sp>
        <p:nvSpPr>
          <p:cNvPr id="13" name="Rectangle 12"/>
          <p:cNvSpPr/>
          <p:nvPr/>
        </p:nvSpPr>
        <p:spPr>
          <a:xfrm>
            <a:off x="1688193" y="5546824"/>
            <a:ext cx="133023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(3, Reza, </a:t>
            </a:r>
            <a:r>
              <a:rPr lang="en-US" dirty="0" smtClean="0"/>
              <a:t>5)</a:t>
            </a:r>
            <a:endParaRPr lang="fa-IR" dirty="0"/>
          </a:p>
        </p:txBody>
      </p:sp>
      <p:sp>
        <p:nvSpPr>
          <p:cNvPr id="14" name="Rectangle 13"/>
          <p:cNvSpPr/>
          <p:nvPr/>
        </p:nvSpPr>
        <p:spPr>
          <a:xfrm>
            <a:off x="4079776" y="2555612"/>
            <a:ext cx="12241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(3, Tehran)</a:t>
            </a:r>
            <a:endParaRPr lang="fa-IR" dirty="0"/>
          </a:p>
        </p:txBody>
      </p:sp>
      <p:sp>
        <p:nvSpPr>
          <p:cNvPr id="15" name="Rectangle 14"/>
          <p:cNvSpPr/>
          <p:nvPr/>
        </p:nvSpPr>
        <p:spPr>
          <a:xfrm>
            <a:off x="4072762" y="2952894"/>
            <a:ext cx="12311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(4, Shiraz)</a:t>
            </a:r>
            <a:endParaRPr lang="fa-IR" dirty="0"/>
          </a:p>
        </p:txBody>
      </p:sp>
      <p:sp>
        <p:nvSpPr>
          <p:cNvPr id="16" name="Rectangle 15"/>
          <p:cNvSpPr/>
          <p:nvPr/>
        </p:nvSpPr>
        <p:spPr>
          <a:xfrm>
            <a:off x="4071770" y="3370986"/>
            <a:ext cx="12321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(5, Tabriz)</a:t>
            </a:r>
            <a:endParaRPr lang="fa-IR" dirty="0"/>
          </a:p>
        </p:txBody>
      </p:sp>
      <p:sp>
        <p:nvSpPr>
          <p:cNvPr id="27" name="Rectangle 26"/>
          <p:cNvSpPr/>
          <p:nvPr/>
        </p:nvSpPr>
        <p:spPr>
          <a:xfrm>
            <a:off x="4074080" y="3877940"/>
            <a:ext cx="12298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(3, Tehran)</a:t>
            </a:r>
            <a:endParaRPr lang="fa-IR" dirty="0"/>
          </a:p>
        </p:txBody>
      </p:sp>
      <p:sp>
        <p:nvSpPr>
          <p:cNvPr id="28" name="Rectangle 27"/>
          <p:cNvSpPr/>
          <p:nvPr/>
        </p:nvSpPr>
        <p:spPr>
          <a:xfrm>
            <a:off x="4071769" y="4263380"/>
            <a:ext cx="123214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(4, Shiraz)</a:t>
            </a:r>
            <a:endParaRPr lang="fa-IR" dirty="0"/>
          </a:p>
        </p:txBody>
      </p:sp>
      <p:sp>
        <p:nvSpPr>
          <p:cNvPr id="29" name="Rectangle 28"/>
          <p:cNvSpPr/>
          <p:nvPr/>
        </p:nvSpPr>
        <p:spPr>
          <a:xfrm>
            <a:off x="4071768" y="4672416"/>
            <a:ext cx="12321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(5, Tabriz</a:t>
            </a:r>
            <a:r>
              <a:rPr lang="en-US" dirty="0" smtClean="0"/>
              <a:t>)</a:t>
            </a:r>
            <a:endParaRPr lang="fa-IR" dirty="0"/>
          </a:p>
        </p:txBody>
      </p:sp>
      <p:sp>
        <p:nvSpPr>
          <p:cNvPr id="44" name="Rectangle 43"/>
          <p:cNvSpPr/>
          <p:nvPr/>
        </p:nvSpPr>
        <p:spPr>
          <a:xfrm>
            <a:off x="4074080" y="5148684"/>
            <a:ext cx="12298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(3, Tehran)</a:t>
            </a:r>
            <a:endParaRPr lang="fa-IR" dirty="0"/>
          </a:p>
        </p:txBody>
      </p:sp>
      <p:sp>
        <p:nvSpPr>
          <p:cNvPr id="45" name="Rectangle 44"/>
          <p:cNvSpPr/>
          <p:nvPr/>
        </p:nvSpPr>
        <p:spPr>
          <a:xfrm>
            <a:off x="4071769" y="5546824"/>
            <a:ext cx="12321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(4, Shiraz)</a:t>
            </a:r>
            <a:endParaRPr lang="fa-IR" dirty="0"/>
          </a:p>
        </p:txBody>
      </p:sp>
      <p:sp>
        <p:nvSpPr>
          <p:cNvPr id="46" name="Rectangle 45"/>
          <p:cNvSpPr/>
          <p:nvPr/>
        </p:nvSpPr>
        <p:spPr>
          <a:xfrm>
            <a:off x="4068140" y="5939988"/>
            <a:ext cx="12357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(5, Tabriz)</a:t>
            </a:r>
            <a:endParaRPr lang="fa-IR" dirty="0"/>
          </a:p>
        </p:txBody>
      </p:sp>
      <p:sp>
        <p:nvSpPr>
          <p:cNvPr id="53" name="Rectangle 52"/>
          <p:cNvSpPr/>
          <p:nvPr/>
        </p:nvSpPr>
        <p:spPr>
          <a:xfrm>
            <a:off x="7608168" y="2552075"/>
            <a:ext cx="271424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((</a:t>
            </a:r>
            <a:r>
              <a:rPr lang="en-US" dirty="0"/>
              <a:t>1, Ali, </a:t>
            </a:r>
            <a:r>
              <a:rPr lang="en-US" dirty="0" smtClean="0"/>
              <a:t>3), (3</a:t>
            </a:r>
            <a:r>
              <a:rPr lang="en-US" dirty="0"/>
              <a:t>, Tehran</a:t>
            </a:r>
            <a:r>
              <a:rPr lang="en-US" dirty="0" smtClean="0"/>
              <a:t>))</a:t>
            </a:r>
            <a:endParaRPr lang="fa-IR" dirty="0"/>
          </a:p>
        </p:txBody>
      </p:sp>
      <p:sp>
        <p:nvSpPr>
          <p:cNvPr id="54" name="Rectangle 53"/>
          <p:cNvSpPr/>
          <p:nvPr/>
        </p:nvSpPr>
        <p:spPr>
          <a:xfrm>
            <a:off x="7608168" y="2952894"/>
            <a:ext cx="271424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((1</a:t>
            </a:r>
            <a:r>
              <a:rPr lang="en-US" dirty="0"/>
              <a:t>, Ali, </a:t>
            </a:r>
            <a:r>
              <a:rPr lang="en-US" dirty="0" smtClean="0"/>
              <a:t>3), (4, Shiraz))</a:t>
            </a:r>
            <a:endParaRPr lang="fa-IR" dirty="0"/>
          </a:p>
        </p:txBody>
      </p:sp>
      <p:sp>
        <p:nvSpPr>
          <p:cNvPr id="55" name="Rectangle 54"/>
          <p:cNvSpPr/>
          <p:nvPr/>
        </p:nvSpPr>
        <p:spPr>
          <a:xfrm>
            <a:off x="7608168" y="3370986"/>
            <a:ext cx="27142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((1</a:t>
            </a:r>
            <a:r>
              <a:rPr lang="en-US" dirty="0"/>
              <a:t>, Ali, </a:t>
            </a:r>
            <a:r>
              <a:rPr lang="en-US" dirty="0" smtClean="0"/>
              <a:t>3), (5, Tabriz))</a:t>
            </a:r>
            <a:endParaRPr lang="fa-IR" dirty="0"/>
          </a:p>
        </p:txBody>
      </p:sp>
      <p:sp>
        <p:nvSpPr>
          <p:cNvPr id="56" name="Rectangle 55"/>
          <p:cNvSpPr/>
          <p:nvPr/>
        </p:nvSpPr>
        <p:spPr>
          <a:xfrm>
            <a:off x="7608168" y="3876460"/>
            <a:ext cx="272017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(</a:t>
            </a:r>
            <a:r>
              <a:rPr lang="en-US" dirty="0"/>
              <a:t>2, Omid, </a:t>
            </a:r>
            <a:r>
              <a:rPr lang="en-US" dirty="0" smtClean="0"/>
              <a:t>4), </a:t>
            </a:r>
            <a:r>
              <a:rPr lang="en-US" dirty="0"/>
              <a:t>(</a:t>
            </a:r>
            <a:r>
              <a:rPr lang="en-US" dirty="0" smtClean="0"/>
              <a:t>3</a:t>
            </a:r>
            <a:r>
              <a:rPr lang="en-US" dirty="0"/>
              <a:t>, Tehran</a:t>
            </a:r>
            <a:r>
              <a:rPr lang="en-US" dirty="0" smtClean="0"/>
              <a:t>))</a:t>
            </a:r>
            <a:endParaRPr lang="fa-IR" dirty="0"/>
          </a:p>
        </p:txBody>
      </p:sp>
      <p:sp>
        <p:nvSpPr>
          <p:cNvPr id="57" name="Rectangle 56"/>
          <p:cNvSpPr/>
          <p:nvPr/>
        </p:nvSpPr>
        <p:spPr>
          <a:xfrm>
            <a:off x="7608168" y="4263380"/>
            <a:ext cx="272017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((2</a:t>
            </a:r>
            <a:r>
              <a:rPr lang="en-US" dirty="0"/>
              <a:t>, Omid, </a:t>
            </a:r>
            <a:r>
              <a:rPr lang="en-US" dirty="0" smtClean="0"/>
              <a:t>4), (4</a:t>
            </a:r>
            <a:r>
              <a:rPr lang="en-US" dirty="0"/>
              <a:t>, Shiraz</a:t>
            </a:r>
            <a:r>
              <a:rPr lang="en-US" dirty="0" smtClean="0"/>
              <a:t>))</a:t>
            </a:r>
            <a:endParaRPr lang="fa-IR" dirty="0"/>
          </a:p>
        </p:txBody>
      </p:sp>
      <p:sp>
        <p:nvSpPr>
          <p:cNvPr id="58" name="Rectangle 57"/>
          <p:cNvSpPr/>
          <p:nvPr/>
        </p:nvSpPr>
        <p:spPr>
          <a:xfrm>
            <a:off x="7608168" y="4672416"/>
            <a:ext cx="271424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(</a:t>
            </a:r>
            <a:r>
              <a:rPr lang="en-US" dirty="0"/>
              <a:t>2, Omid, </a:t>
            </a:r>
            <a:r>
              <a:rPr lang="en-US" dirty="0" smtClean="0"/>
              <a:t>4), (5</a:t>
            </a:r>
            <a:r>
              <a:rPr lang="en-US" dirty="0"/>
              <a:t>, Tabriz</a:t>
            </a:r>
            <a:r>
              <a:rPr lang="en-US" dirty="0" smtClean="0"/>
              <a:t>))</a:t>
            </a:r>
            <a:endParaRPr lang="fa-IR" dirty="0"/>
          </a:p>
        </p:txBody>
      </p:sp>
      <p:sp>
        <p:nvSpPr>
          <p:cNvPr id="59" name="Rectangle 58"/>
          <p:cNvSpPr/>
          <p:nvPr/>
        </p:nvSpPr>
        <p:spPr>
          <a:xfrm>
            <a:off x="7624304" y="5162098"/>
            <a:ext cx="26981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((</a:t>
            </a:r>
            <a:r>
              <a:rPr lang="en-US" dirty="0"/>
              <a:t>3, Reza, </a:t>
            </a:r>
            <a:r>
              <a:rPr lang="en-US" dirty="0" smtClean="0"/>
              <a:t>5), (3</a:t>
            </a:r>
            <a:r>
              <a:rPr lang="en-US" dirty="0"/>
              <a:t>, Tehran</a:t>
            </a:r>
            <a:r>
              <a:rPr lang="en-US" dirty="0" smtClean="0"/>
              <a:t>))</a:t>
            </a:r>
            <a:endParaRPr lang="fa-IR" dirty="0"/>
          </a:p>
        </p:txBody>
      </p:sp>
      <p:sp>
        <p:nvSpPr>
          <p:cNvPr id="60" name="Rectangle 59"/>
          <p:cNvSpPr/>
          <p:nvPr/>
        </p:nvSpPr>
        <p:spPr>
          <a:xfrm>
            <a:off x="7620869" y="5546824"/>
            <a:ext cx="27015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((</a:t>
            </a:r>
            <a:r>
              <a:rPr lang="en-US" dirty="0"/>
              <a:t>3, Reza, </a:t>
            </a:r>
            <a:r>
              <a:rPr lang="en-US" dirty="0" smtClean="0"/>
              <a:t>5), (4</a:t>
            </a:r>
            <a:r>
              <a:rPr lang="en-US" dirty="0"/>
              <a:t>, Shiraz</a:t>
            </a:r>
            <a:r>
              <a:rPr lang="en-US" dirty="0" smtClean="0"/>
              <a:t>))</a:t>
            </a:r>
            <a:endParaRPr lang="fa-IR" dirty="0"/>
          </a:p>
        </p:txBody>
      </p:sp>
      <p:sp>
        <p:nvSpPr>
          <p:cNvPr id="61" name="Rectangle 60"/>
          <p:cNvSpPr/>
          <p:nvPr/>
        </p:nvSpPr>
        <p:spPr>
          <a:xfrm>
            <a:off x="7624304" y="5939988"/>
            <a:ext cx="26981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((</a:t>
            </a:r>
            <a:r>
              <a:rPr lang="en-US" dirty="0"/>
              <a:t>3, Reza, </a:t>
            </a:r>
            <a:r>
              <a:rPr lang="en-US" dirty="0" smtClean="0"/>
              <a:t>5), (5</a:t>
            </a:r>
            <a:r>
              <a:rPr lang="en-US" dirty="0"/>
              <a:t>, Tabriz</a:t>
            </a:r>
            <a:r>
              <a:rPr lang="en-US" dirty="0" smtClean="0"/>
              <a:t>))</a:t>
            </a:r>
            <a:endParaRPr lang="fa-IR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375920" y="2708920"/>
            <a:ext cx="21817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375920" y="3140968"/>
            <a:ext cx="21817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75920" y="3573016"/>
            <a:ext cx="21817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354410" y="4077072"/>
            <a:ext cx="21817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375920" y="4437112"/>
            <a:ext cx="21817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375920" y="4869160"/>
            <a:ext cx="21817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375920" y="5373216"/>
            <a:ext cx="21817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375920" y="5733256"/>
            <a:ext cx="21817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54410" y="6165304"/>
            <a:ext cx="21817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" idx="3"/>
            <a:endCxn id="14" idx="1"/>
          </p:cNvCxnSpPr>
          <p:nvPr/>
        </p:nvCxnSpPr>
        <p:spPr>
          <a:xfrm flipV="1">
            <a:off x="3018429" y="2740278"/>
            <a:ext cx="1061347" cy="397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3"/>
            <a:endCxn id="27" idx="1"/>
          </p:cNvCxnSpPr>
          <p:nvPr/>
        </p:nvCxnSpPr>
        <p:spPr>
          <a:xfrm flipV="1">
            <a:off x="3018429" y="4062606"/>
            <a:ext cx="1055651" cy="38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1" idx="3"/>
            <a:endCxn id="15" idx="1"/>
          </p:cNvCxnSpPr>
          <p:nvPr/>
        </p:nvCxnSpPr>
        <p:spPr>
          <a:xfrm>
            <a:off x="3018429" y="3137560"/>
            <a:ext cx="1054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3"/>
            <a:endCxn id="16" idx="1"/>
          </p:cNvCxnSpPr>
          <p:nvPr/>
        </p:nvCxnSpPr>
        <p:spPr>
          <a:xfrm>
            <a:off x="3018429" y="3137560"/>
            <a:ext cx="1053341" cy="41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3"/>
            <a:endCxn id="28" idx="1"/>
          </p:cNvCxnSpPr>
          <p:nvPr/>
        </p:nvCxnSpPr>
        <p:spPr>
          <a:xfrm>
            <a:off x="3018429" y="4448046"/>
            <a:ext cx="105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3"/>
            <a:endCxn id="29" idx="1"/>
          </p:cNvCxnSpPr>
          <p:nvPr/>
        </p:nvCxnSpPr>
        <p:spPr>
          <a:xfrm>
            <a:off x="3018429" y="4448046"/>
            <a:ext cx="1053339" cy="40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3" idx="3"/>
            <a:endCxn id="44" idx="1"/>
          </p:cNvCxnSpPr>
          <p:nvPr/>
        </p:nvCxnSpPr>
        <p:spPr>
          <a:xfrm flipV="1">
            <a:off x="3018429" y="5333350"/>
            <a:ext cx="1055651" cy="39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3" idx="3"/>
            <a:endCxn id="45" idx="1"/>
          </p:cNvCxnSpPr>
          <p:nvPr/>
        </p:nvCxnSpPr>
        <p:spPr>
          <a:xfrm>
            <a:off x="3018429" y="5731490"/>
            <a:ext cx="105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3" idx="3"/>
            <a:endCxn id="46" idx="1"/>
          </p:cNvCxnSpPr>
          <p:nvPr/>
        </p:nvCxnSpPr>
        <p:spPr>
          <a:xfrm>
            <a:off x="3018429" y="5731490"/>
            <a:ext cx="1049711" cy="39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620869" y="1979548"/>
            <a:ext cx="2701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 * C = ?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9515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1-J2)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On Predicate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597967"/>
              </p:ext>
            </p:extLst>
          </p:nvPr>
        </p:nvGraphicFramePr>
        <p:xfrm>
          <a:off x="1127448" y="1918236"/>
          <a:ext cx="5616624" cy="368808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075432">
                  <a:extLst>
                    <a:ext uri="{9D8B030D-6E8A-4147-A177-3AD203B41FA5}">
                      <a16:colId xmlns:a16="http://schemas.microsoft.com/office/drawing/2014/main" val="1797216052"/>
                    </a:ext>
                  </a:extLst>
                </a:gridCol>
                <a:gridCol w="796776">
                  <a:extLst>
                    <a:ext uri="{9D8B030D-6E8A-4147-A177-3AD203B41FA5}">
                      <a16:colId xmlns:a16="http://schemas.microsoft.com/office/drawing/2014/main" val="62144560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56873675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74632787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42688765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36018384"/>
                    </a:ext>
                  </a:extLst>
                </a:gridCol>
              </a:tblGrid>
              <a:tr h="327309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ON</a:t>
                      </a:r>
                      <a:endParaRPr lang="fa-IR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City</a:t>
                      </a:r>
                      <a:endParaRPr lang="fa-I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Employee</a:t>
                      </a:r>
                      <a:endParaRPr lang="fa-I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14139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Evaluation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ID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</a:rPr>
                        <a:t>CityID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ID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49351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fa-IR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Tehran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3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3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Ali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</a:t>
                      </a:r>
                      <a:endParaRPr lang="fa-I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30054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fa-I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Shiraz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4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3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Ali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</a:t>
                      </a:r>
                      <a:endParaRPr lang="fa-I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14477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fa-I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Tabriz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5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3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Ali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</a:t>
                      </a:r>
                      <a:endParaRPr lang="fa-I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47150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fa-I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Tehran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3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4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Omid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</a:t>
                      </a:r>
                      <a:endParaRPr lang="fa-I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40250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fa-IR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Shiraz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4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4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Omid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</a:t>
                      </a:r>
                      <a:endParaRPr lang="fa-I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62507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Tabriz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5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4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Omid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</a:t>
                      </a:r>
                      <a:endParaRPr lang="fa-I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18267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fa-I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Tehran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3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5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Reza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3</a:t>
                      </a:r>
                      <a:endParaRPr lang="fa-I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04634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fa-I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Shiraz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4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5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Reza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3</a:t>
                      </a:r>
                      <a:endParaRPr lang="fa-I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87167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fa-IR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Tabriz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5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5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Reza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3</a:t>
                      </a:r>
                      <a:endParaRPr lang="fa-I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841768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3443660" y="1772816"/>
            <a:ext cx="0" cy="551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367808" y="1772816"/>
            <a:ext cx="0" cy="551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43660" y="1772816"/>
            <a:ext cx="92414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64210"/>
              </p:ext>
            </p:extLst>
          </p:nvPr>
        </p:nvGraphicFramePr>
        <p:xfrm>
          <a:off x="7536160" y="2924076"/>
          <a:ext cx="4149750" cy="1676400"/>
        </p:xfrm>
        <a:graphic>
          <a:graphicData uri="http://schemas.openxmlformats.org/drawingml/2006/table">
            <a:tbl>
              <a:tblPr rtl="1" firstRow="1" bandRow="1">
                <a:tableStyleId>{6E25E649-3F16-4E02-A733-19D2CDBF48F0}</a:tableStyleId>
              </a:tblPr>
              <a:tblGrid>
                <a:gridCol w="829950">
                  <a:extLst>
                    <a:ext uri="{9D8B030D-6E8A-4147-A177-3AD203B41FA5}">
                      <a16:colId xmlns:a16="http://schemas.microsoft.com/office/drawing/2014/main" val="621445607"/>
                    </a:ext>
                  </a:extLst>
                </a:gridCol>
                <a:gridCol w="829950">
                  <a:extLst>
                    <a:ext uri="{9D8B030D-6E8A-4147-A177-3AD203B41FA5}">
                      <a16:colId xmlns:a16="http://schemas.microsoft.com/office/drawing/2014/main" val="1568736759"/>
                    </a:ext>
                  </a:extLst>
                </a:gridCol>
                <a:gridCol w="829950">
                  <a:extLst>
                    <a:ext uri="{9D8B030D-6E8A-4147-A177-3AD203B41FA5}">
                      <a16:colId xmlns:a16="http://schemas.microsoft.com/office/drawing/2014/main" val="1746327876"/>
                    </a:ext>
                  </a:extLst>
                </a:gridCol>
                <a:gridCol w="829950">
                  <a:extLst>
                    <a:ext uri="{9D8B030D-6E8A-4147-A177-3AD203B41FA5}">
                      <a16:colId xmlns:a16="http://schemas.microsoft.com/office/drawing/2014/main" val="1426887650"/>
                    </a:ext>
                  </a:extLst>
                </a:gridCol>
                <a:gridCol w="829950">
                  <a:extLst>
                    <a:ext uri="{9D8B030D-6E8A-4147-A177-3AD203B41FA5}">
                      <a16:colId xmlns:a16="http://schemas.microsoft.com/office/drawing/2014/main" val="436018384"/>
                    </a:ext>
                  </a:extLst>
                </a:gridCol>
              </a:tblGrid>
              <a:tr h="320412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City</a:t>
                      </a:r>
                      <a:endParaRPr lang="fa-IR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Employee</a:t>
                      </a:r>
                      <a:endParaRPr lang="fa-IR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14139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ID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</a:rPr>
                        <a:t>CityID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ID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4935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Tehran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3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3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Ali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</a:t>
                      </a:r>
                      <a:endParaRPr lang="fa-I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30054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Shiraz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4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4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Omid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</a:t>
                      </a:r>
                      <a:endParaRPr lang="fa-I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62507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Tabriz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5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5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Reza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3</a:t>
                      </a:r>
                      <a:endParaRPr lang="fa-I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841768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920520" y="3933056"/>
            <a:ext cx="432048" cy="386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117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(1-J3)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Add Outer Rows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72523"/>
              </p:ext>
            </p:extLst>
          </p:nvPr>
        </p:nvGraphicFramePr>
        <p:xfrm>
          <a:off x="119336" y="1874917"/>
          <a:ext cx="3471483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57161">
                  <a:extLst>
                    <a:ext uri="{9D8B030D-6E8A-4147-A177-3AD203B41FA5}">
                      <a16:colId xmlns:a16="http://schemas.microsoft.com/office/drawing/2014/main" val="1746327876"/>
                    </a:ext>
                  </a:extLst>
                </a:gridCol>
                <a:gridCol w="1157161">
                  <a:extLst>
                    <a:ext uri="{9D8B030D-6E8A-4147-A177-3AD203B41FA5}">
                      <a16:colId xmlns:a16="http://schemas.microsoft.com/office/drawing/2014/main" val="1426887650"/>
                    </a:ext>
                  </a:extLst>
                </a:gridCol>
                <a:gridCol w="1157161">
                  <a:extLst>
                    <a:ext uri="{9D8B030D-6E8A-4147-A177-3AD203B41FA5}">
                      <a16:colId xmlns:a16="http://schemas.microsoft.com/office/drawing/2014/main" val="436018384"/>
                    </a:ext>
                  </a:extLst>
                </a:gridCol>
              </a:tblGrid>
              <a:tr h="352838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Employee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14139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 smtClean="0"/>
                        <a:t>CityID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Name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ID</a:t>
                      </a:r>
                      <a:endParaRPr lang="fa-I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49351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Ali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30054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Omid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1447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02895"/>
              </p:ext>
            </p:extLst>
          </p:nvPr>
        </p:nvGraphicFramePr>
        <p:xfrm>
          <a:off x="6451007" y="1874916"/>
          <a:ext cx="2314322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57161">
                  <a:extLst>
                    <a:ext uri="{9D8B030D-6E8A-4147-A177-3AD203B41FA5}">
                      <a16:colId xmlns:a16="http://schemas.microsoft.com/office/drawing/2014/main" val="1426887650"/>
                    </a:ext>
                  </a:extLst>
                </a:gridCol>
                <a:gridCol w="1157161">
                  <a:extLst>
                    <a:ext uri="{9D8B030D-6E8A-4147-A177-3AD203B41FA5}">
                      <a16:colId xmlns:a16="http://schemas.microsoft.com/office/drawing/2014/main" val="436018384"/>
                    </a:ext>
                  </a:extLst>
                </a:gridCol>
              </a:tblGrid>
              <a:tr h="352838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City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14139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Name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ID</a:t>
                      </a:r>
                      <a:endParaRPr lang="fa-I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49351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Shiraz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14477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Tabriz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471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57009"/>
              </p:ext>
            </p:extLst>
          </p:nvPr>
        </p:nvGraphicFramePr>
        <p:xfrm>
          <a:off x="139180" y="4017953"/>
          <a:ext cx="8626148" cy="1493520"/>
        </p:xfrm>
        <a:graphic>
          <a:graphicData uri="http://schemas.openxmlformats.org/drawingml/2006/table">
            <a:tbl>
              <a:tblPr rtl="1" firstRow="1" bandRow="1">
                <a:tableStyleId>{74C1A8A3-306A-4EB7-A6B1-4F7E0EB9C5D6}</a:tableStyleId>
              </a:tblPr>
              <a:tblGrid>
                <a:gridCol w="2156537">
                  <a:extLst>
                    <a:ext uri="{9D8B030D-6E8A-4147-A177-3AD203B41FA5}">
                      <a16:colId xmlns:a16="http://schemas.microsoft.com/office/drawing/2014/main" val="621445607"/>
                    </a:ext>
                  </a:extLst>
                </a:gridCol>
                <a:gridCol w="2156537">
                  <a:extLst>
                    <a:ext uri="{9D8B030D-6E8A-4147-A177-3AD203B41FA5}">
                      <a16:colId xmlns:a16="http://schemas.microsoft.com/office/drawing/2014/main" val="1746327876"/>
                    </a:ext>
                  </a:extLst>
                </a:gridCol>
                <a:gridCol w="2156537">
                  <a:extLst>
                    <a:ext uri="{9D8B030D-6E8A-4147-A177-3AD203B41FA5}">
                      <a16:colId xmlns:a16="http://schemas.microsoft.com/office/drawing/2014/main" val="1426887650"/>
                    </a:ext>
                  </a:extLst>
                </a:gridCol>
                <a:gridCol w="2156537">
                  <a:extLst>
                    <a:ext uri="{9D8B030D-6E8A-4147-A177-3AD203B41FA5}">
                      <a16:colId xmlns:a16="http://schemas.microsoft.com/office/drawing/2014/main" val="436018384"/>
                    </a:ext>
                  </a:extLst>
                </a:gridCol>
              </a:tblGrid>
              <a:tr h="352838"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Result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14139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CityName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CityID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Name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ID</a:t>
                      </a:r>
                      <a:endParaRPr lang="fa-I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49351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NULL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Ali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30054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Shiraz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Omid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1447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92544" y="2202159"/>
            <a:ext cx="240345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b="1" dirty="0" smtClean="0"/>
              <a:t>{</a:t>
            </a:r>
            <a:r>
              <a:rPr lang="en-US" dirty="0"/>
              <a:t>	</a:t>
            </a:r>
            <a:r>
              <a:rPr lang="en-US" dirty="0" smtClean="0"/>
              <a:t>(1, Ali, 3), </a:t>
            </a:r>
          </a:p>
          <a:p>
            <a:r>
              <a:rPr lang="en-US" dirty="0"/>
              <a:t>	</a:t>
            </a:r>
            <a:r>
              <a:rPr lang="en-US" dirty="0" smtClean="0"/>
              <a:t>(2, Omid, 4)</a:t>
            </a:r>
          </a:p>
          <a:p>
            <a:r>
              <a:rPr lang="en-US" b="1" dirty="0" smtClean="0"/>
              <a:t>}</a:t>
            </a:r>
            <a:endParaRPr lang="fa-I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048328" y="2189151"/>
            <a:ext cx="2736304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b="1" dirty="0" smtClean="0"/>
              <a:t>{</a:t>
            </a:r>
            <a:r>
              <a:rPr lang="en-US" dirty="0"/>
              <a:t>	</a:t>
            </a:r>
            <a:r>
              <a:rPr lang="en-US" dirty="0" smtClean="0"/>
              <a:t>(4, Shiraz),</a:t>
            </a:r>
          </a:p>
          <a:p>
            <a:r>
              <a:rPr lang="en-US" dirty="0"/>
              <a:t>	</a:t>
            </a:r>
            <a:r>
              <a:rPr lang="en-US" dirty="0" smtClean="0"/>
              <a:t>(5, Tabriz)</a:t>
            </a:r>
          </a:p>
          <a:p>
            <a:r>
              <a:rPr lang="en-US" b="1" dirty="0" smtClean="0"/>
              <a:t>}</a:t>
            </a:r>
            <a:endParaRPr lang="fa-I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048327" y="4497037"/>
            <a:ext cx="3024337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b="1" dirty="0" smtClean="0"/>
              <a:t>{</a:t>
            </a:r>
            <a:r>
              <a:rPr lang="en-US" dirty="0"/>
              <a:t>	</a:t>
            </a:r>
            <a:r>
              <a:rPr lang="en-US" dirty="0" smtClean="0"/>
              <a:t>(1, Ali, 3, NULL), </a:t>
            </a:r>
          </a:p>
          <a:p>
            <a:r>
              <a:rPr lang="en-US" dirty="0"/>
              <a:t>	</a:t>
            </a:r>
            <a:r>
              <a:rPr lang="en-US" dirty="0" smtClean="0"/>
              <a:t>(2, Omid, 4, Shiraz)</a:t>
            </a:r>
          </a:p>
          <a:p>
            <a:r>
              <a:rPr lang="en-US" b="1" dirty="0" smtClean="0"/>
              <a:t>}</a:t>
            </a:r>
            <a:endParaRPr lang="fa-IR" b="1" dirty="0"/>
          </a:p>
        </p:txBody>
      </p:sp>
    </p:spTree>
    <p:extLst>
      <p:ext uri="{BB962C8B-B14F-4D97-AF65-F5344CB8AC3E}">
        <p14:creationId xmlns:p14="http://schemas.microsoft.com/office/powerpoint/2010/main" val="8384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(1-J3)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Add Outer Rows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8193" y="1844840"/>
            <a:ext cx="593267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E = {</a:t>
            </a:r>
            <a:r>
              <a:rPr lang="en-US" dirty="0" smtClean="0"/>
              <a:t> (1, Ali, 3),   (2, Omid, 4)</a:t>
            </a:r>
            <a:r>
              <a:rPr lang="en-US" b="1" dirty="0" smtClean="0"/>
              <a:t>}</a:t>
            </a:r>
          </a:p>
          <a:p>
            <a:r>
              <a:rPr lang="en-US" b="1" dirty="0" smtClean="0"/>
              <a:t>C = { </a:t>
            </a:r>
            <a:r>
              <a:rPr lang="en-US" dirty="0" smtClean="0"/>
              <a:t>(</a:t>
            </a:r>
            <a:r>
              <a:rPr lang="en-US" dirty="0"/>
              <a:t>4, Shiraz</a:t>
            </a:r>
            <a:r>
              <a:rPr lang="en-US" dirty="0" smtClean="0"/>
              <a:t>),     (</a:t>
            </a:r>
            <a:r>
              <a:rPr lang="en-US" dirty="0"/>
              <a:t>5, Tabriz</a:t>
            </a:r>
            <a:r>
              <a:rPr lang="en-US" dirty="0" smtClean="0"/>
              <a:t>)</a:t>
            </a:r>
            <a:r>
              <a:rPr lang="en-US" b="1" dirty="0" smtClean="0"/>
              <a:t>}</a:t>
            </a:r>
            <a:endParaRPr lang="fa-IR" b="1" dirty="0"/>
          </a:p>
        </p:txBody>
      </p:sp>
      <p:sp>
        <p:nvSpPr>
          <p:cNvPr id="11" name="Rectangle 10"/>
          <p:cNvSpPr/>
          <p:nvPr/>
        </p:nvSpPr>
        <p:spPr>
          <a:xfrm>
            <a:off x="1688193" y="2952894"/>
            <a:ext cx="133023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(1, Ali, 3)</a:t>
            </a:r>
            <a:endParaRPr lang="fa-IR" dirty="0"/>
          </a:p>
        </p:txBody>
      </p:sp>
      <p:sp>
        <p:nvSpPr>
          <p:cNvPr id="12" name="Rectangle 11"/>
          <p:cNvSpPr/>
          <p:nvPr/>
        </p:nvSpPr>
        <p:spPr>
          <a:xfrm>
            <a:off x="1688193" y="4263380"/>
            <a:ext cx="133023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(2, Omid, 4)</a:t>
            </a:r>
            <a:endParaRPr lang="fa-IR" dirty="0"/>
          </a:p>
        </p:txBody>
      </p:sp>
      <p:sp>
        <p:nvSpPr>
          <p:cNvPr id="15" name="Rectangle 14"/>
          <p:cNvSpPr/>
          <p:nvPr/>
        </p:nvSpPr>
        <p:spPr>
          <a:xfrm>
            <a:off x="4072762" y="2952894"/>
            <a:ext cx="12311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(4, Shiraz)</a:t>
            </a:r>
            <a:endParaRPr lang="fa-IR" dirty="0"/>
          </a:p>
        </p:txBody>
      </p:sp>
      <p:sp>
        <p:nvSpPr>
          <p:cNvPr id="16" name="Rectangle 15"/>
          <p:cNvSpPr/>
          <p:nvPr/>
        </p:nvSpPr>
        <p:spPr>
          <a:xfrm>
            <a:off x="4071770" y="3370986"/>
            <a:ext cx="12321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(5, Tabriz)</a:t>
            </a:r>
            <a:endParaRPr lang="fa-IR" dirty="0"/>
          </a:p>
        </p:txBody>
      </p:sp>
      <p:sp>
        <p:nvSpPr>
          <p:cNvPr id="28" name="Rectangle 27"/>
          <p:cNvSpPr/>
          <p:nvPr/>
        </p:nvSpPr>
        <p:spPr>
          <a:xfrm>
            <a:off x="4071769" y="4263380"/>
            <a:ext cx="123214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(4, Shiraz)</a:t>
            </a:r>
            <a:endParaRPr lang="fa-IR" dirty="0"/>
          </a:p>
        </p:txBody>
      </p:sp>
      <p:sp>
        <p:nvSpPr>
          <p:cNvPr id="29" name="Rectangle 28"/>
          <p:cNvSpPr/>
          <p:nvPr/>
        </p:nvSpPr>
        <p:spPr>
          <a:xfrm>
            <a:off x="4071768" y="4672416"/>
            <a:ext cx="12321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(5, Tabriz</a:t>
            </a:r>
            <a:r>
              <a:rPr lang="en-US" dirty="0" smtClean="0"/>
              <a:t>)</a:t>
            </a:r>
            <a:endParaRPr lang="fa-IR" dirty="0"/>
          </a:p>
        </p:txBody>
      </p:sp>
      <p:sp>
        <p:nvSpPr>
          <p:cNvPr id="54" name="Rectangle 53"/>
          <p:cNvSpPr/>
          <p:nvPr/>
        </p:nvSpPr>
        <p:spPr>
          <a:xfrm>
            <a:off x="7608168" y="2952894"/>
            <a:ext cx="271424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((1</a:t>
            </a:r>
            <a:r>
              <a:rPr lang="en-US" dirty="0"/>
              <a:t>, Ali, </a:t>
            </a:r>
            <a:r>
              <a:rPr lang="en-US" dirty="0" smtClean="0"/>
              <a:t>3), (4, Shiraz))</a:t>
            </a:r>
            <a:endParaRPr lang="fa-IR" dirty="0"/>
          </a:p>
        </p:txBody>
      </p:sp>
      <p:sp>
        <p:nvSpPr>
          <p:cNvPr id="55" name="Rectangle 54"/>
          <p:cNvSpPr/>
          <p:nvPr/>
        </p:nvSpPr>
        <p:spPr>
          <a:xfrm>
            <a:off x="7608168" y="3370986"/>
            <a:ext cx="27142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((1</a:t>
            </a:r>
            <a:r>
              <a:rPr lang="en-US" dirty="0"/>
              <a:t>, Ali, </a:t>
            </a:r>
            <a:r>
              <a:rPr lang="en-US" dirty="0" smtClean="0"/>
              <a:t>3), (5, Tabriz))</a:t>
            </a:r>
            <a:endParaRPr lang="fa-IR" dirty="0"/>
          </a:p>
        </p:txBody>
      </p:sp>
      <p:sp>
        <p:nvSpPr>
          <p:cNvPr id="57" name="Rectangle 56"/>
          <p:cNvSpPr/>
          <p:nvPr/>
        </p:nvSpPr>
        <p:spPr>
          <a:xfrm>
            <a:off x="7608168" y="4263380"/>
            <a:ext cx="272017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((2</a:t>
            </a:r>
            <a:r>
              <a:rPr lang="en-US" dirty="0"/>
              <a:t>, Omid, </a:t>
            </a:r>
            <a:r>
              <a:rPr lang="en-US" dirty="0" smtClean="0"/>
              <a:t>4), (4</a:t>
            </a:r>
            <a:r>
              <a:rPr lang="en-US" dirty="0"/>
              <a:t>, Shiraz</a:t>
            </a:r>
            <a:r>
              <a:rPr lang="en-US" dirty="0" smtClean="0"/>
              <a:t>))</a:t>
            </a:r>
            <a:endParaRPr lang="fa-IR" dirty="0"/>
          </a:p>
        </p:txBody>
      </p:sp>
      <p:sp>
        <p:nvSpPr>
          <p:cNvPr id="58" name="Rectangle 57"/>
          <p:cNvSpPr/>
          <p:nvPr/>
        </p:nvSpPr>
        <p:spPr>
          <a:xfrm>
            <a:off x="7608168" y="4672416"/>
            <a:ext cx="271424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(</a:t>
            </a:r>
            <a:r>
              <a:rPr lang="en-US" dirty="0"/>
              <a:t>2, Omid, </a:t>
            </a:r>
            <a:r>
              <a:rPr lang="en-US" dirty="0" smtClean="0"/>
              <a:t>4), (5</a:t>
            </a:r>
            <a:r>
              <a:rPr lang="en-US" dirty="0"/>
              <a:t>, Tabriz</a:t>
            </a:r>
            <a:r>
              <a:rPr lang="en-US" dirty="0" smtClean="0"/>
              <a:t>))</a:t>
            </a:r>
            <a:endParaRPr lang="fa-IR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375920" y="3140968"/>
            <a:ext cx="21817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75920" y="3573016"/>
            <a:ext cx="21817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375920" y="4437112"/>
            <a:ext cx="21817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375920" y="4869160"/>
            <a:ext cx="21817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1" idx="3"/>
            <a:endCxn id="15" idx="1"/>
          </p:cNvCxnSpPr>
          <p:nvPr/>
        </p:nvCxnSpPr>
        <p:spPr>
          <a:xfrm>
            <a:off x="3018429" y="3137560"/>
            <a:ext cx="1054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3"/>
            <a:endCxn id="16" idx="1"/>
          </p:cNvCxnSpPr>
          <p:nvPr/>
        </p:nvCxnSpPr>
        <p:spPr>
          <a:xfrm>
            <a:off x="3018429" y="3137560"/>
            <a:ext cx="1053341" cy="41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3"/>
            <a:endCxn id="28" idx="1"/>
          </p:cNvCxnSpPr>
          <p:nvPr/>
        </p:nvCxnSpPr>
        <p:spPr>
          <a:xfrm>
            <a:off x="3018429" y="4448046"/>
            <a:ext cx="105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3"/>
            <a:endCxn id="29" idx="1"/>
          </p:cNvCxnSpPr>
          <p:nvPr/>
        </p:nvCxnSpPr>
        <p:spPr>
          <a:xfrm>
            <a:off x="3018429" y="4448046"/>
            <a:ext cx="1053339" cy="40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620869" y="1979548"/>
            <a:ext cx="2701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 * C = ?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920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(1-J3)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Add Outer Rows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69705"/>
              </p:ext>
            </p:extLst>
          </p:nvPr>
        </p:nvGraphicFramePr>
        <p:xfrm>
          <a:off x="1199456" y="1772816"/>
          <a:ext cx="5976665" cy="201168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144370">
                  <a:extLst>
                    <a:ext uri="{9D8B030D-6E8A-4147-A177-3AD203B41FA5}">
                      <a16:colId xmlns:a16="http://schemas.microsoft.com/office/drawing/2014/main" val="1797216052"/>
                    </a:ext>
                  </a:extLst>
                </a:gridCol>
                <a:gridCol w="847851">
                  <a:extLst>
                    <a:ext uri="{9D8B030D-6E8A-4147-A177-3AD203B41FA5}">
                      <a16:colId xmlns:a16="http://schemas.microsoft.com/office/drawing/2014/main" val="621445607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val="1568736759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val="1746327876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val="1426887650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val="436018384"/>
                    </a:ext>
                  </a:extLst>
                </a:gridCol>
              </a:tblGrid>
              <a:tr h="227134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i="0" u="none" dirty="0" smtClean="0"/>
                        <a:t>ON</a:t>
                      </a:r>
                      <a:endParaRPr lang="fa-IR" sz="1600" b="1" i="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sz="1600" b="1" i="0" u="none" dirty="0" smtClean="0"/>
                        <a:t>City</a:t>
                      </a:r>
                      <a:endParaRPr lang="fa-IR" sz="1600" b="1" i="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1600" b="1" i="0" u="none" dirty="0" smtClean="0"/>
                        <a:t>Employee</a:t>
                      </a:r>
                      <a:endParaRPr lang="fa-IR" sz="1600" b="1" i="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14139"/>
                  </a:ext>
                </a:extLst>
              </a:tr>
              <a:tr h="227134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Evaluation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ID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err="1" smtClean="0">
                          <a:solidFill>
                            <a:srgbClr val="002060"/>
                          </a:solidFill>
                        </a:rPr>
                        <a:t>CityID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ID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49351"/>
                  </a:ext>
                </a:extLst>
              </a:tr>
              <a:tr h="227134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fa-I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Shiraz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4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3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Ali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</a:t>
                      </a:r>
                      <a:endParaRPr lang="fa-I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14477"/>
                  </a:ext>
                </a:extLst>
              </a:tr>
              <a:tr h="227134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fa-I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Tabriz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5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3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Ali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1</a:t>
                      </a:r>
                      <a:endParaRPr lang="fa-I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47150"/>
                  </a:ext>
                </a:extLst>
              </a:tr>
              <a:tr h="227134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True</a:t>
                      </a:r>
                      <a:endParaRPr lang="fa-IR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Shiraz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4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4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Omid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</a:t>
                      </a:r>
                      <a:endParaRPr lang="fa-I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62507"/>
                  </a:ext>
                </a:extLst>
              </a:tr>
              <a:tr h="227134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Tabriz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5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4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Omid</a:t>
                      </a:r>
                      <a:endParaRPr lang="fa-I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</a:t>
                      </a:r>
                      <a:endParaRPr lang="fa-I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18267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3719736" y="1556792"/>
            <a:ext cx="0" cy="551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643884" y="1556792"/>
            <a:ext cx="0" cy="551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19736" y="1556792"/>
            <a:ext cx="92414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78701"/>
              </p:ext>
            </p:extLst>
          </p:nvPr>
        </p:nvGraphicFramePr>
        <p:xfrm>
          <a:off x="8040216" y="3631756"/>
          <a:ext cx="4030415" cy="1676400"/>
        </p:xfrm>
        <a:graphic>
          <a:graphicData uri="http://schemas.openxmlformats.org/drawingml/2006/table">
            <a:tbl>
              <a:tblPr rtl="1" firstRow="1" bandRow="1">
                <a:tableStyleId>{6E25E649-3F16-4E02-A733-19D2CDBF48F0}</a:tableStyleId>
              </a:tblPr>
              <a:tblGrid>
                <a:gridCol w="806083">
                  <a:extLst>
                    <a:ext uri="{9D8B030D-6E8A-4147-A177-3AD203B41FA5}">
                      <a16:colId xmlns:a16="http://schemas.microsoft.com/office/drawing/2014/main" val="621445607"/>
                    </a:ext>
                  </a:extLst>
                </a:gridCol>
                <a:gridCol w="806083">
                  <a:extLst>
                    <a:ext uri="{9D8B030D-6E8A-4147-A177-3AD203B41FA5}">
                      <a16:colId xmlns:a16="http://schemas.microsoft.com/office/drawing/2014/main" val="1568736759"/>
                    </a:ext>
                  </a:extLst>
                </a:gridCol>
                <a:gridCol w="806083">
                  <a:extLst>
                    <a:ext uri="{9D8B030D-6E8A-4147-A177-3AD203B41FA5}">
                      <a16:colId xmlns:a16="http://schemas.microsoft.com/office/drawing/2014/main" val="1746327876"/>
                    </a:ext>
                  </a:extLst>
                </a:gridCol>
                <a:gridCol w="806083">
                  <a:extLst>
                    <a:ext uri="{9D8B030D-6E8A-4147-A177-3AD203B41FA5}">
                      <a16:colId xmlns:a16="http://schemas.microsoft.com/office/drawing/2014/main" val="1426887650"/>
                    </a:ext>
                  </a:extLst>
                </a:gridCol>
                <a:gridCol w="806083">
                  <a:extLst>
                    <a:ext uri="{9D8B030D-6E8A-4147-A177-3AD203B41FA5}">
                      <a16:colId xmlns:a16="http://schemas.microsoft.com/office/drawing/2014/main" val="436018384"/>
                    </a:ext>
                  </a:extLst>
                </a:gridCol>
              </a:tblGrid>
              <a:tr h="320412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City</a:t>
                      </a:r>
                      <a:endParaRPr lang="fa-IR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Employee</a:t>
                      </a:r>
                      <a:endParaRPr lang="fa-IR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14139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ID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</a:rPr>
                        <a:t>CityID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ID</a:t>
                      </a:r>
                      <a:endParaRPr lang="fa-I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4935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Shiraz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4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4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Omid</a:t>
                      </a:r>
                      <a:endParaRPr lang="fa-I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2</a:t>
                      </a:r>
                      <a:endParaRPr lang="fa-I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62507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endParaRPr lang="fa-IR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endParaRPr lang="fa-IR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 smtClean="0"/>
                        <a:t>3</a:t>
                      </a:r>
                      <a:endParaRPr lang="fa-I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 smtClean="0"/>
                        <a:t>Ali</a:t>
                      </a:r>
                      <a:endParaRPr lang="fa-I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 smtClean="0"/>
                        <a:t>1</a:t>
                      </a:r>
                      <a:endParaRPr lang="fa-I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390118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 smtClean="0"/>
                        <a:t>Tabriz</a:t>
                      </a:r>
                      <a:endParaRPr lang="fa-I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 smtClean="0"/>
                        <a:t>5</a:t>
                      </a:r>
                      <a:endParaRPr lang="fa-I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endParaRPr lang="fa-IR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endParaRPr lang="fa-IR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endParaRPr lang="fa-IR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7341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94187"/>
              </p:ext>
            </p:extLst>
          </p:nvPr>
        </p:nvGraphicFramePr>
        <p:xfrm>
          <a:off x="1199456" y="3889856"/>
          <a:ext cx="5976664" cy="141135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130920">
                  <a:extLst>
                    <a:ext uri="{9D8B030D-6E8A-4147-A177-3AD203B41FA5}">
                      <a16:colId xmlns:a16="http://schemas.microsoft.com/office/drawing/2014/main" val="1209828060"/>
                    </a:ext>
                  </a:extLst>
                </a:gridCol>
                <a:gridCol w="1857412">
                  <a:extLst>
                    <a:ext uri="{9D8B030D-6E8A-4147-A177-3AD203B41FA5}">
                      <a16:colId xmlns:a16="http://schemas.microsoft.com/office/drawing/2014/main" val="1746327876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1426887650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436018384"/>
                    </a:ext>
                  </a:extLst>
                </a:gridCol>
              </a:tblGrid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u="none" dirty="0" smtClean="0"/>
                        <a:t>OUTER</a:t>
                      </a:r>
                      <a:r>
                        <a:rPr lang="en-US" sz="1400" b="1" u="none" baseline="0" dirty="0" smtClean="0"/>
                        <a:t> ROW</a:t>
                      </a:r>
                      <a:endParaRPr lang="fa-IR" sz="1400" b="1" u="non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1400" b="1" u="none" dirty="0" smtClean="0"/>
                        <a:t>Employee</a:t>
                      </a:r>
                      <a:endParaRPr lang="fa-IR" sz="1400" b="1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14139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Evaluation</a:t>
                      </a:r>
                      <a:endParaRPr lang="fa-IR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 err="1" smtClean="0">
                          <a:solidFill>
                            <a:srgbClr val="002060"/>
                          </a:solidFill>
                        </a:rPr>
                        <a:t>CityID</a:t>
                      </a:r>
                      <a:endParaRPr lang="fa-IR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fa-IR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ID</a:t>
                      </a:r>
                      <a:endParaRPr lang="fa-IR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49351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fa-IR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 smtClean="0"/>
                        <a:t>3</a:t>
                      </a:r>
                      <a:endParaRPr lang="fa-I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 smtClean="0"/>
                        <a:t>Ali</a:t>
                      </a:r>
                      <a:endParaRPr lang="fa-I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 smtClean="0"/>
                        <a:t>1</a:t>
                      </a:r>
                      <a:endParaRPr lang="fa-I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30054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fa-I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4</a:t>
                      </a:r>
                      <a:endParaRPr lang="fa-I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Omid</a:t>
                      </a:r>
                      <a:endParaRPr lang="fa-I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2</a:t>
                      </a:r>
                      <a:endParaRPr lang="fa-I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1447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6179"/>
              </p:ext>
            </p:extLst>
          </p:nvPr>
        </p:nvGraphicFramePr>
        <p:xfrm>
          <a:off x="1205856" y="5402024"/>
          <a:ext cx="5976664" cy="141135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141512">
                  <a:extLst>
                    <a:ext uri="{9D8B030D-6E8A-4147-A177-3AD203B41FA5}">
                      <a16:colId xmlns:a16="http://schemas.microsoft.com/office/drawing/2014/main" val="3389157849"/>
                    </a:ext>
                  </a:extLst>
                </a:gridCol>
                <a:gridCol w="2842931">
                  <a:extLst>
                    <a:ext uri="{9D8B030D-6E8A-4147-A177-3AD203B41FA5}">
                      <a16:colId xmlns:a16="http://schemas.microsoft.com/office/drawing/2014/main" val="142688765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436018384"/>
                    </a:ext>
                  </a:extLst>
                </a:gridCol>
              </a:tblGrid>
              <a:tr h="352838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 smtClean="0"/>
                        <a:t>OUTER</a:t>
                      </a:r>
                      <a:r>
                        <a:rPr lang="en-US" sz="1400" b="1" u="none" baseline="0" dirty="0" smtClean="0"/>
                        <a:t> ROW</a:t>
                      </a:r>
                      <a:endParaRPr lang="fa-IR" sz="1400" b="1" u="none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sz="1400" b="1" u="none" dirty="0" smtClean="0"/>
                        <a:t>City</a:t>
                      </a:r>
                      <a:endParaRPr lang="fa-IR" sz="1400" b="1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14139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Evaluation</a:t>
                      </a:r>
                      <a:endParaRPr lang="fa-IR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fa-IR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ID</a:t>
                      </a:r>
                      <a:endParaRPr lang="fa-IR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49351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fa-I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Shiraz</a:t>
                      </a:r>
                      <a:endParaRPr lang="fa-I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4</a:t>
                      </a:r>
                      <a:endParaRPr lang="fa-I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14477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fa-IR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 smtClean="0"/>
                        <a:t>Tabriz</a:t>
                      </a:r>
                      <a:endParaRPr lang="fa-I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 smtClean="0"/>
                        <a:t>5</a:t>
                      </a:r>
                      <a:endParaRPr lang="fa-I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4715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endCxn id="63" idx="1"/>
          </p:cNvCxnSpPr>
          <p:nvPr/>
        </p:nvCxnSpPr>
        <p:spPr>
          <a:xfrm>
            <a:off x="7176120" y="3284984"/>
            <a:ext cx="864096" cy="1184972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76120" y="4797152"/>
            <a:ext cx="866131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182520" y="5085184"/>
            <a:ext cx="857695" cy="151216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4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96752"/>
          </a:xfrm>
        </p:spPr>
        <p:txBody>
          <a:bodyPr/>
          <a:lstStyle/>
          <a:p>
            <a:pPr algn="ctr"/>
            <a:r>
              <a:rPr lang="en-US" dirty="0" smtClean="0"/>
              <a:t>Types of SQL Command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10009112" cy="2232248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DDL(Data </a:t>
            </a:r>
            <a:r>
              <a:rPr lang="en-US" dirty="0">
                <a:cs typeface="B Nazanin" panose="00000400000000000000" pitchFamily="2" charset="-78"/>
              </a:rPr>
              <a:t>Definition Language</a:t>
            </a:r>
            <a:r>
              <a:rPr lang="en-US" dirty="0" smtClean="0">
                <a:cs typeface="B Nazanin" panose="00000400000000000000" pitchFamily="2" charset="-78"/>
              </a:rPr>
              <a:t>)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CREATE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DROP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ALTER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RENAME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TRUNCATE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88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JOINs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3556"/>
              </p:ext>
            </p:extLst>
          </p:nvPr>
        </p:nvGraphicFramePr>
        <p:xfrm>
          <a:off x="983434" y="1988840"/>
          <a:ext cx="9990914" cy="239776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2062594">
                  <a:extLst>
                    <a:ext uri="{9D8B030D-6E8A-4147-A177-3AD203B41FA5}">
                      <a16:colId xmlns:a16="http://schemas.microsoft.com/office/drawing/2014/main" val="3336329517"/>
                    </a:ext>
                  </a:extLst>
                </a:gridCol>
                <a:gridCol w="1767647">
                  <a:extLst>
                    <a:ext uri="{9D8B030D-6E8A-4147-A177-3AD203B41FA5}">
                      <a16:colId xmlns:a16="http://schemas.microsoft.com/office/drawing/2014/main" val="1333700634"/>
                    </a:ext>
                  </a:extLst>
                </a:gridCol>
                <a:gridCol w="2261579">
                  <a:extLst>
                    <a:ext uri="{9D8B030D-6E8A-4147-A177-3AD203B41FA5}">
                      <a16:colId xmlns:a16="http://schemas.microsoft.com/office/drawing/2014/main" val="2923505562"/>
                    </a:ext>
                  </a:extLst>
                </a:gridCol>
                <a:gridCol w="2287589">
                  <a:extLst>
                    <a:ext uri="{9D8B030D-6E8A-4147-A177-3AD203B41FA5}">
                      <a16:colId xmlns:a16="http://schemas.microsoft.com/office/drawing/2014/main" val="2410650348"/>
                    </a:ext>
                  </a:extLst>
                </a:gridCol>
                <a:gridCol w="1611505">
                  <a:extLst>
                    <a:ext uri="{9D8B030D-6E8A-4147-A177-3AD203B41FA5}">
                      <a16:colId xmlns:a16="http://schemas.microsoft.com/office/drawing/2014/main" val="2190660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Add Outer Rows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On Predicate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Cartesian Product</a:t>
                      </a:r>
                      <a:endParaRPr lang="fa-I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JOIN</a:t>
                      </a:r>
                      <a:r>
                        <a:rPr lang="en-US" baseline="0" dirty="0" smtClean="0"/>
                        <a:t> Type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4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fa-IR" sz="24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sz="24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fa-IR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CROSS JOIN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1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fa-IR" sz="24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fa-IR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fa-IR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INNER JOIN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6527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fa-IR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fa-IR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fa-IR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LEFT OUTER JOIN</a:t>
                      </a:r>
                      <a:endParaRPr lang="fa-I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OUTER JOIN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723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RIGHT OUTER JOIN</a:t>
                      </a:r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935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FULL OUTER JOIN</a:t>
                      </a:r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5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7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JOINs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69243"/>
              </p:ext>
            </p:extLst>
          </p:nvPr>
        </p:nvGraphicFramePr>
        <p:xfrm>
          <a:off x="1199456" y="1988840"/>
          <a:ext cx="10009112" cy="235204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2066351">
                  <a:extLst>
                    <a:ext uri="{9D8B030D-6E8A-4147-A177-3AD203B41FA5}">
                      <a16:colId xmlns:a16="http://schemas.microsoft.com/office/drawing/2014/main" val="3336329517"/>
                    </a:ext>
                  </a:extLst>
                </a:gridCol>
                <a:gridCol w="1770867">
                  <a:extLst>
                    <a:ext uri="{9D8B030D-6E8A-4147-A177-3AD203B41FA5}">
                      <a16:colId xmlns:a16="http://schemas.microsoft.com/office/drawing/2014/main" val="1333700634"/>
                    </a:ext>
                  </a:extLst>
                </a:gridCol>
                <a:gridCol w="2265698">
                  <a:extLst>
                    <a:ext uri="{9D8B030D-6E8A-4147-A177-3AD203B41FA5}">
                      <a16:colId xmlns:a16="http://schemas.microsoft.com/office/drawing/2014/main" val="2923505562"/>
                    </a:ext>
                  </a:extLst>
                </a:gridCol>
                <a:gridCol w="2291756">
                  <a:extLst>
                    <a:ext uri="{9D8B030D-6E8A-4147-A177-3AD203B41FA5}">
                      <a16:colId xmlns:a16="http://schemas.microsoft.com/office/drawing/2014/main" val="2410650348"/>
                    </a:ext>
                  </a:extLst>
                </a:gridCol>
                <a:gridCol w="1614440">
                  <a:extLst>
                    <a:ext uri="{9D8B030D-6E8A-4147-A177-3AD203B41FA5}">
                      <a16:colId xmlns:a16="http://schemas.microsoft.com/office/drawing/2014/main" val="21906604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Very Old Style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Old Style</a:t>
                      </a:r>
                      <a:endParaRPr lang="fa-I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JOIN</a:t>
                      </a:r>
                      <a:r>
                        <a:rPr lang="en-US" baseline="0" dirty="0" smtClean="0"/>
                        <a:t> Type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4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fa-IR" sz="2000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endParaRPr lang="fa-IR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CROSS JOIN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1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fa-IR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endParaRPr lang="fa-IR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JOIN</a:t>
                      </a:r>
                      <a:endParaRPr lang="fa-IR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INNER JOIN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6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*=</a:t>
                      </a:r>
                      <a:endParaRPr lang="fa-IR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endParaRPr lang="fa-IR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LEFT JOIN</a:t>
                      </a:r>
                      <a:endParaRPr lang="fa-IR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LEFT OUTER JOIN</a:t>
                      </a:r>
                      <a:endParaRPr lang="fa-I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OUTER JOIN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7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=*</a:t>
                      </a:r>
                      <a:endParaRPr lang="fa-IR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endParaRPr lang="fa-IR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RIGHT JOIN</a:t>
                      </a:r>
                      <a:endParaRPr lang="fa-IR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RIGHT OUTER JOIN</a:t>
                      </a:r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9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*=*</a:t>
                      </a:r>
                      <a:endParaRPr lang="fa-IR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endParaRPr lang="fa-IR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FULL JOIN</a:t>
                      </a:r>
                      <a:endParaRPr lang="fa-IR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FULL OUTER JOIN</a:t>
                      </a:r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5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1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en-US" dirty="0" smtClean="0"/>
              <a:t>Types of SQL Command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9937104" cy="216024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DML(Data </a:t>
            </a:r>
            <a:r>
              <a:rPr lang="en-US" dirty="0">
                <a:cs typeface="B Nazanin" panose="00000400000000000000" pitchFamily="2" charset="-78"/>
              </a:rPr>
              <a:t>Manipulation Language</a:t>
            </a:r>
            <a:r>
              <a:rPr lang="en-US" dirty="0" smtClean="0">
                <a:cs typeface="B Nazanin" panose="00000400000000000000" pitchFamily="2" charset="-78"/>
              </a:rPr>
              <a:t>)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INSERT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UPDATE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DELETE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MERGE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LOCK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16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en-US" dirty="0" smtClean="0"/>
              <a:t>Types of SQL Command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9937104" cy="936104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DQL(Data </a:t>
            </a:r>
            <a:r>
              <a:rPr lang="en-US" dirty="0">
                <a:cs typeface="B Nazanin" panose="00000400000000000000" pitchFamily="2" charset="-78"/>
              </a:rPr>
              <a:t>Query Language</a:t>
            </a:r>
            <a:r>
              <a:rPr lang="en-US" dirty="0" smtClean="0">
                <a:cs typeface="B Nazanin" panose="00000400000000000000" pitchFamily="2" charset="-78"/>
              </a:rPr>
              <a:t>)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SELECT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057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en-US" dirty="0" smtClean="0"/>
              <a:t>Types of SQL Command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9937104" cy="1296144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DCL(Data </a:t>
            </a:r>
            <a:r>
              <a:rPr lang="en-US" dirty="0">
                <a:cs typeface="B Nazanin" panose="00000400000000000000" pitchFamily="2" charset="-78"/>
              </a:rPr>
              <a:t>Control Language</a:t>
            </a:r>
            <a:r>
              <a:rPr lang="en-US" dirty="0" smtClean="0">
                <a:cs typeface="B Nazanin" panose="00000400000000000000" pitchFamily="2" charset="-78"/>
              </a:rPr>
              <a:t>)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GRANT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REVOKE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43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069514"/>
          </a:xfrm>
        </p:spPr>
        <p:txBody>
          <a:bodyPr/>
          <a:lstStyle/>
          <a:p>
            <a:pPr algn="ctr"/>
            <a:r>
              <a:rPr lang="en-US" dirty="0" smtClean="0"/>
              <a:t>Types of SQL Command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9937104" cy="216024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TCL(Transaction </a:t>
            </a:r>
            <a:r>
              <a:rPr lang="en-US" dirty="0">
                <a:cs typeface="B Nazanin" panose="00000400000000000000" pitchFamily="2" charset="-78"/>
              </a:rPr>
              <a:t>Control Language</a:t>
            </a:r>
            <a:r>
              <a:rPr lang="en-US" dirty="0" smtClean="0">
                <a:cs typeface="B Nazanin" panose="00000400000000000000" pitchFamily="2" charset="-78"/>
              </a:rPr>
              <a:t>)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BEGIN TRAN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COMMIT 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ROLLBACK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SAVEPOINT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41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en-US" dirty="0" smtClean="0"/>
              <a:t>Types of Programming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9937104" cy="1872208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Procedural (Imperative)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HOW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Declarative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669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340768"/>
          </a:xfrm>
        </p:spPr>
        <p:txBody>
          <a:bodyPr/>
          <a:lstStyle/>
          <a:p>
            <a:pPr algn="ctr"/>
            <a:r>
              <a:rPr lang="en-US" dirty="0" smtClean="0"/>
              <a:t>Logical Query Processing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7" y="1772816"/>
            <a:ext cx="4824535" cy="432048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(5)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(5-2)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DISTINCT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(7)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(&lt;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top_specification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</a:t>
            </a:r>
          </a:p>
          <a:p>
            <a:pPr indent="457200"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(5-1) </a:t>
            </a:r>
            <a:r>
              <a:rPr lang="en-US" sz="11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100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select_list</a:t>
            </a:r>
            <a:r>
              <a:rPr lang="en-US" sz="11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indent="457200"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(1-J)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left_table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&lt;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join_type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JOIN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right_table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100" dirty="0" err="1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on_predicate</a:t>
            </a:r>
            <a:r>
              <a:rPr lang="en-US" sz="1100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(1-A)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left_table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&lt;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apply_type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right_input_table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&lt;alias&gt;</a:t>
            </a:r>
          </a:p>
          <a:p>
            <a:pPr indent="457200"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(1-P)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left_table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PIVOT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(&lt;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pivot_specification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&lt;alias&gt;</a:t>
            </a:r>
          </a:p>
          <a:p>
            <a:pPr indent="457200"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(1-U)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left_table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UNPIVOT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(&lt;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unpivot_specification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&lt;alias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68008" y="1772816"/>
            <a:ext cx="4968552" cy="432048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2)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indent="457200"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100" dirty="0" err="1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where_predicate</a:t>
            </a:r>
            <a:r>
              <a:rPr lang="en-US" sz="1100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(3)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BY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100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group_by_specification</a:t>
            </a:r>
            <a:r>
              <a:rPr lang="en-US" sz="11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HAVING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100" dirty="0" err="1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having_predicate</a:t>
            </a:r>
            <a:r>
              <a:rPr lang="en-US" sz="1100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(6)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BY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100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order_by_list</a:t>
            </a:r>
            <a:r>
              <a:rPr lang="en-US" sz="11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(7)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OFFSET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offset_specification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ROWS FETCH NEXT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fetch_specification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ROWS ONLY;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6240" y="0"/>
            <a:ext cx="3935760" cy="6309320"/>
          </a:xfrm>
        </p:spPr>
        <p:txBody>
          <a:bodyPr/>
          <a:lstStyle/>
          <a:p>
            <a:r>
              <a:rPr lang="en-US" dirty="0" smtClean="0"/>
              <a:t>Logical Query Processing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56240" cy="6858000"/>
          </a:xfrm>
        </p:spPr>
      </p:pic>
    </p:spTree>
    <p:extLst>
      <p:ext uri="{BB962C8B-B14F-4D97-AF65-F5344CB8AC3E}">
        <p14:creationId xmlns:p14="http://schemas.microsoft.com/office/powerpoint/2010/main" val="31113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9ea72b59abdce8127586a672bee636189905e8b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5558</TotalTime>
  <Words>1126</Words>
  <Application>Microsoft Office PowerPoint</Application>
  <PresentationFormat>Widescreen</PresentationFormat>
  <Paragraphs>419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맑은 고딕</vt:lpstr>
      <vt:lpstr>Arial</vt:lpstr>
      <vt:lpstr>Arial Narrow</vt:lpstr>
      <vt:lpstr>B Nazanin</vt:lpstr>
      <vt:lpstr>Calibri</vt:lpstr>
      <vt:lpstr>Calibri Light</vt:lpstr>
      <vt:lpstr>Times New Roman</vt:lpstr>
      <vt:lpstr>Custom Design</vt:lpstr>
      <vt:lpstr>Retrospect</vt:lpstr>
      <vt:lpstr>PowerPoint Presentation</vt:lpstr>
      <vt:lpstr>Types of SQL Command</vt:lpstr>
      <vt:lpstr>Types of SQL Command</vt:lpstr>
      <vt:lpstr>Types of SQL Command</vt:lpstr>
      <vt:lpstr>Types of SQL Command</vt:lpstr>
      <vt:lpstr>Types of SQL Command</vt:lpstr>
      <vt:lpstr>Types of Programming</vt:lpstr>
      <vt:lpstr>Logical Query Processing</vt:lpstr>
      <vt:lpstr>Logical Query Processing</vt:lpstr>
      <vt:lpstr>(1) FROM </vt:lpstr>
      <vt:lpstr>(5-1) &lt;select_list&gt;</vt:lpstr>
      <vt:lpstr>(5-1) &lt;select_list&gt;</vt:lpstr>
      <vt:lpstr>(2) WHERE </vt:lpstr>
      <vt:lpstr>(1-J) JOIN</vt:lpstr>
      <vt:lpstr>(1-J1) Cartesian Product</vt:lpstr>
      <vt:lpstr>(1-J2) On Predicate</vt:lpstr>
      <vt:lpstr>(1-J3) Add Outer Rows</vt:lpstr>
      <vt:lpstr>(1-J3) Add Outer Rows</vt:lpstr>
      <vt:lpstr>(1-J3) Add Outer Rows</vt:lpstr>
      <vt:lpstr>JOINs</vt:lpstr>
      <vt:lpstr>JOINs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Masoud Mirzakhani</cp:lastModifiedBy>
  <cp:revision>129</cp:revision>
  <dcterms:created xsi:type="dcterms:W3CDTF">2014-04-01T16:35:38Z</dcterms:created>
  <dcterms:modified xsi:type="dcterms:W3CDTF">2020-07-23T07:24:26Z</dcterms:modified>
</cp:coreProperties>
</file>