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3" r:id="rId4"/>
    <p:sldId id="277" r:id="rId5"/>
    <p:sldId id="276" r:id="rId6"/>
    <p:sldId id="279" r:id="rId7"/>
    <p:sldId id="280" r:id="rId8"/>
    <p:sldId id="281" r:id="rId9"/>
    <p:sldId id="284" r:id="rId10"/>
    <p:sldId id="285" r:id="rId11"/>
  </p:sldIdLst>
  <p:sldSz cx="12192000" cy="6858000"/>
  <p:notesSz cx="6858000" cy="9144000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592" y="3933056"/>
            <a:ext cx="381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Mirzakhani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15341" y="2204864"/>
            <a:ext cx="38164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Design &amp; Develop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Three Valued Logic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9217024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anose="00000400000000000000" pitchFamily="2" charset="-78"/>
              </a:rPr>
              <a:t>NULL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It’s not a value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It’s a mark for missing value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B Nazanin" panose="00000400000000000000" pitchFamily="2" charset="-78"/>
              </a:rPr>
              <a:t>The Possible values of a predicate in SQL are: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TRUE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B Nazanin" panose="00000400000000000000" pitchFamily="2" charset="-78"/>
              </a:rPr>
              <a:t>FALSE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UNKNOWN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anose="00000400000000000000" pitchFamily="2" charset="-78"/>
              </a:rPr>
              <a:t>The Logical value of these expressions is UNKNOWN: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NULL &gt; 179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NULL = NULL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X + NULL &gt; Y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5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(3)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GROUP 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8784976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Generate groups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B Nazanin" panose="00000400000000000000" pitchFamily="2" charset="-78"/>
              </a:rPr>
              <a:t>Based on GROUP BY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One row per each group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Nazanin" panose="00000400000000000000" pitchFamily="2" charset="-78"/>
              </a:rPr>
              <a:t>unique combination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After GROUP 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Expressions specified in </a:t>
            </a:r>
            <a:r>
              <a:rPr lang="en-US" sz="2000" dirty="0">
                <a:cs typeface="B Nazanin" panose="00000400000000000000" pitchFamily="2" charset="-78"/>
              </a:rPr>
              <a:t>GROUP BY clause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AGG Function</a:t>
            </a:r>
          </a:p>
          <a:p>
            <a:pPr marL="1485900" lvl="2" indent="-342900"/>
            <a:r>
              <a:rPr lang="en-US" sz="2000" dirty="0" smtClean="0">
                <a:cs typeface="B Nazanin" panose="00000400000000000000" pitchFamily="2" charset="-78"/>
              </a:rPr>
              <a:t>MAX()</a:t>
            </a:r>
          </a:p>
          <a:p>
            <a:pPr marL="1485900" lvl="2" indent="-342900"/>
            <a:r>
              <a:rPr lang="en-US" sz="2000" dirty="0" smtClean="0">
                <a:cs typeface="B Nazanin" panose="00000400000000000000" pitchFamily="2" charset="-78"/>
              </a:rPr>
              <a:t>MIN()</a:t>
            </a:r>
          </a:p>
          <a:p>
            <a:pPr marL="1485900" lvl="2" indent="-342900"/>
            <a:r>
              <a:rPr lang="en-US" sz="2000" dirty="0" smtClean="0">
                <a:cs typeface="B Nazanin" panose="00000400000000000000" pitchFamily="2" charset="-78"/>
              </a:rPr>
              <a:t>SUM()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1485900" lvl="2" indent="-342900"/>
            <a:r>
              <a:rPr lang="en-US" sz="2000" dirty="0" smtClean="0">
                <a:cs typeface="B Nazanin" panose="00000400000000000000" pitchFamily="2" charset="-78"/>
              </a:rPr>
              <a:t>AVG()</a:t>
            </a:r>
          </a:p>
          <a:p>
            <a:pPr marL="1485900" lvl="2" indent="-342900"/>
            <a:r>
              <a:rPr lang="en-US" sz="2000" dirty="0" smtClean="0">
                <a:cs typeface="B Nazanin" panose="00000400000000000000" pitchFamily="2" charset="-78"/>
              </a:rPr>
              <a:t>COUNT()</a:t>
            </a:r>
          </a:p>
          <a:p>
            <a:pPr marL="1485900" lvl="2" indent="-342900"/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(4)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HAVING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6563072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Filters the Groups</a:t>
            </a:r>
          </a:p>
        </p:txBody>
      </p:sp>
    </p:spTree>
    <p:extLst>
      <p:ext uri="{BB962C8B-B14F-4D97-AF65-F5344CB8AC3E}">
        <p14:creationId xmlns:p14="http://schemas.microsoft.com/office/powerpoint/2010/main" val="21288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(5-2)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DISTINCT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6563072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Remove duplicate rows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74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(6)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ORDER 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196752"/>
            <a:ext cx="6563072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Orders the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Options: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ASC(Default Option) / DESC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Alias </a:t>
            </a:r>
            <a:endParaRPr lang="en-US" dirty="0" smtClean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 Position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61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(7)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TOP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(7)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OFFSET-FETCH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6563072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TOP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Filter Rows</a:t>
            </a:r>
          </a:p>
          <a:p>
            <a:pPr lvl="1" indent="0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TOP Options: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(n) rows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(n) </a:t>
            </a:r>
            <a:r>
              <a:rPr lang="en-US" dirty="0" smtClean="0">
                <a:cs typeface="B Nazanin" panose="00000400000000000000" pitchFamily="2" charset="-78"/>
              </a:rPr>
              <a:t>PERCENCT</a:t>
            </a:r>
          </a:p>
          <a:p>
            <a:pPr lvl="1" indent="0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OFFSET-FETCH</a:t>
            </a:r>
            <a:endParaRPr lang="en-US" dirty="0" smtClean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Skip Rows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Filter Rows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2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338"/>
              </p:ext>
            </p:extLst>
          </p:nvPr>
        </p:nvGraphicFramePr>
        <p:xfrm>
          <a:off x="1601307" y="1556792"/>
          <a:ext cx="9400141" cy="39604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2916714">
                  <a:extLst>
                    <a:ext uri="{9D8B030D-6E8A-4147-A177-3AD203B41FA5}">
                      <a16:colId xmlns:a16="http://schemas.microsoft.com/office/drawing/2014/main" val="1815443613"/>
                    </a:ext>
                  </a:extLst>
                </a:gridCol>
                <a:gridCol w="3350046">
                  <a:extLst>
                    <a:ext uri="{9D8B030D-6E8A-4147-A177-3AD203B41FA5}">
                      <a16:colId xmlns:a16="http://schemas.microsoft.com/office/drawing/2014/main" val="3821575460"/>
                    </a:ext>
                  </a:extLst>
                </a:gridCol>
                <a:gridCol w="3133381">
                  <a:extLst>
                    <a:ext uri="{9D8B030D-6E8A-4147-A177-3AD203B41FA5}">
                      <a16:colId xmlns:a16="http://schemas.microsoft.com/office/drawing/2014/main" val="4067788936"/>
                    </a:ext>
                  </a:extLst>
                </a:gridCol>
              </a:tblGrid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Temporary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Object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14619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Temporary Table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Physical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87943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 Variable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1648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 Data Type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69804"/>
                  </a:ext>
                </a:extLst>
              </a:tr>
              <a:tr h="91730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Common Table Expression</a:t>
                      </a:r>
                      <a:r>
                        <a:rPr lang="en-US" baseline="0" dirty="0" smtClean="0"/>
                        <a:t> (CTE)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View</a:t>
                      </a:r>
                      <a:endParaRPr lang="fa-I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Table Expression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Named Query</a:t>
                      </a:r>
                    </a:p>
                    <a:p>
                      <a:pPr algn="l" rtl="0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81383"/>
                  </a:ext>
                </a:extLst>
              </a:tr>
              <a:tr h="91730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Derived Table</a:t>
                      </a:r>
                    </a:p>
                    <a:p>
                      <a:pPr algn="l" rtl="0"/>
                      <a:r>
                        <a:rPr lang="en-US" dirty="0" smtClean="0"/>
                        <a:t>(Set Sub</a:t>
                      </a:r>
                      <a:r>
                        <a:rPr lang="en-US" baseline="0" dirty="0" smtClean="0"/>
                        <a:t> Query</a:t>
                      </a:r>
                      <a:r>
                        <a:rPr lang="en-US" dirty="0" smtClean="0"/>
                        <a:t>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Inline Table Valued</a:t>
                      </a:r>
                      <a:r>
                        <a:rPr lang="en-US" baseline="0" dirty="0" smtClean="0"/>
                        <a:t> Function </a:t>
                      </a:r>
                    </a:p>
                    <a:p>
                      <a:pPr algn="l" rtl="0"/>
                      <a:r>
                        <a:rPr lang="en-US" baseline="0" dirty="0" smtClean="0"/>
                        <a:t>(Inline TVF)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Table Expression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All Table Expressions must have name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Table Expressions </a:t>
            </a:r>
            <a:r>
              <a:rPr lang="en-US" dirty="0" smtClean="0">
                <a:cs typeface="B Nazanin" panose="00000400000000000000" pitchFamily="2" charset="-78"/>
              </a:rPr>
              <a:t>names must be unique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All Columns mus</a:t>
            </a:r>
            <a:r>
              <a:rPr lang="en-US" dirty="0" smtClean="0">
                <a:cs typeface="B Nazanin" panose="00000400000000000000" pitchFamily="2" charset="-78"/>
              </a:rPr>
              <a:t>t have name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 names must be unique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ORDER BY Clause is not acceptable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Unless using TOP/ OFFSET-FETCH</a:t>
            </a:r>
          </a:p>
        </p:txBody>
      </p:sp>
    </p:spTree>
    <p:extLst>
      <p:ext uri="{BB962C8B-B14F-4D97-AF65-F5344CB8AC3E}">
        <p14:creationId xmlns:p14="http://schemas.microsoft.com/office/powerpoint/2010/main" val="10946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230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Narrow</vt:lpstr>
      <vt:lpstr>B Nazanin</vt:lpstr>
      <vt:lpstr>Calibri</vt:lpstr>
      <vt:lpstr>Office Theme</vt:lpstr>
      <vt:lpstr>Custom Design</vt:lpstr>
      <vt:lpstr>PowerPoint Presentation</vt:lpstr>
      <vt:lpstr>Three Valued Logic</vt:lpstr>
      <vt:lpstr>(3) GROUP BY</vt:lpstr>
      <vt:lpstr>(4) HAVING</vt:lpstr>
      <vt:lpstr>(5-2) DISTINCT</vt:lpstr>
      <vt:lpstr>(6) ORDER BY</vt:lpstr>
      <vt:lpstr>(7) TOP (7) OFFSET-FETCH</vt:lpstr>
      <vt:lpstr>SET</vt:lpstr>
      <vt:lpstr>Table Expression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123</cp:revision>
  <dcterms:created xsi:type="dcterms:W3CDTF">2014-04-01T16:35:38Z</dcterms:created>
  <dcterms:modified xsi:type="dcterms:W3CDTF">2020-01-28T17:00:31Z</dcterms:modified>
</cp:coreProperties>
</file>