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86" r:id="rId4"/>
    <p:sldId id="287" r:id="rId5"/>
    <p:sldId id="285" r:id="rId6"/>
    <p:sldId id="284" r:id="rId7"/>
    <p:sldId id="288" r:id="rId8"/>
    <p:sldId id="289" r:id="rId9"/>
  </p:sldIdLst>
  <p:sldSz cx="12192000" cy="6858000"/>
  <p:notesSz cx="6858000" cy="9144000"/>
  <p:custDataLst>
    <p:tags r:id="rId10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59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12192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23392" y="2276872"/>
            <a:ext cx="109728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31637" y="1268760"/>
            <a:ext cx="8750763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845429" y="1844825"/>
            <a:ext cx="8750763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18592" y="3933056"/>
            <a:ext cx="38164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Arial" pitchFamily="34" charset="0"/>
              </a:rPr>
              <a:t>Masoud Mirzakhani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115341" y="2204864"/>
            <a:ext cx="381642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Microsoft SQL Server Design &amp; Develop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563" y="0"/>
            <a:ext cx="10032437" cy="119675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Sub Query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79576" y="1556792"/>
            <a:ext cx="8856984" cy="345638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Scalar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1 Column, 1 Row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Multivalued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1 Column, n 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Set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n Columns, n Rows</a:t>
            </a:r>
          </a:p>
        </p:txBody>
      </p:sp>
    </p:spTree>
    <p:extLst>
      <p:ext uri="{BB962C8B-B14F-4D97-AF65-F5344CB8AC3E}">
        <p14:creationId xmlns:p14="http://schemas.microsoft.com/office/powerpoint/2010/main" val="168530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Statement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563" y="1082680"/>
            <a:ext cx="3648406" cy="54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(Expression)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(Set)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rgbClr val="5B9BD5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(</a:t>
            </a:r>
            <a:r>
              <a:rPr lang="en-US" dirty="0">
                <a:solidFill>
                  <a:srgbClr val="5B9BD5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Condition</a:t>
            </a:r>
            <a:r>
              <a:rPr lang="en-US" dirty="0" smtClean="0">
                <a:solidFill>
                  <a:srgbClr val="5B9BD5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rgbClr val="5B9BD5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(Condition)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(Expression)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HAVING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rgbClr val="5B9BD5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rgbClr val="5B9BD5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(Condition)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(</a:t>
            </a:r>
            <a:r>
              <a:rPr lang="en-US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Expression</a:t>
            </a:r>
            <a:r>
              <a:rPr lang="en-US" dirty="0" smtClean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553975"/>
              </p:ext>
            </p:extLst>
          </p:nvPr>
        </p:nvGraphicFramePr>
        <p:xfrm>
          <a:off x="5447928" y="1916832"/>
          <a:ext cx="5976663" cy="21945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523503">
                  <a:extLst>
                    <a:ext uri="{9D8B030D-6E8A-4147-A177-3AD203B41FA5}">
                      <a16:colId xmlns:a16="http://schemas.microsoft.com/office/drawing/2014/main" val="538206697"/>
                    </a:ext>
                  </a:extLst>
                </a:gridCol>
                <a:gridCol w="1941984">
                  <a:extLst>
                    <a:ext uri="{9D8B030D-6E8A-4147-A177-3AD203B41FA5}">
                      <a16:colId xmlns:a16="http://schemas.microsoft.com/office/drawing/2014/main" val="563838781"/>
                    </a:ext>
                  </a:extLst>
                </a:gridCol>
                <a:gridCol w="1511176">
                  <a:extLst>
                    <a:ext uri="{9D8B030D-6E8A-4147-A177-3AD203B41FA5}">
                      <a16:colId xmlns:a16="http://schemas.microsoft.com/office/drawing/2014/main" val="609417194"/>
                    </a:ext>
                  </a:extLst>
                </a:gridCol>
              </a:tblGrid>
              <a:tr h="233567">
                <a:tc>
                  <a:txBody>
                    <a:bodyPr/>
                    <a:lstStyle/>
                    <a:p>
                      <a:pPr algn="ctr" rtl="0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455489"/>
                  </a:ext>
                </a:extLst>
              </a:tr>
              <a:tr h="233567"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Scalar</a:t>
                      </a:r>
                      <a:endParaRPr lang="fa-I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rgbClr val="70AD47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Expression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608901"/>
                  </a:ext>
                </a:extLst>
              </a:tr>
              <a:tr h="233567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Equation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Scalar</a:t>
                      </a:r>
                      <a:endParaRPr lang="fa-IR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rgbClr val="5B9BD5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Condition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104643"/>
                  </a:ext>
                </a:extLst>
              </a:tr>
              <a:tr h="233567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IN, NOT IN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Multi Valued</a:t>
                      </a:r>
                      <a:endParaRPr lang="fa-I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59466"/>
                  </a:ext>
                </a:extLst>
              </a:tr>
              <a:tr h="233567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EXISTS, NOT</a:t>
                      </a:r>
                      <a:r>
                        <a:rPr lang="en-US" baseline="0" dirty="0" smtClean="0"/>
                        <a:t> EXISTS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Set</a:t>
                      </a:r>
                      <a:endParaRPr lang="fa-I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645756"/>
                  </a:ext>
                </a:extLst>
              </a:tr>
              <a:tr h="233567"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Set</a:t>
                      </a:r>
                      <a:endParaRPr lang="fa-I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Set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027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56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563" y="0"/>
            <a:ext cx="10032437" cy="119675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Sub Query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79576" y="1556792"/>
            <a:ext cx="8856984" cy="28083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Self Contained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cs typeface="B Nazanin" panose="00000400000000000000" pitchFamily="2" charset="-78"/>
              </a:rPr>
              <a:t>Sub Query is </a:t>
            </a:r>
            <a:r>
              <a:rPr lang="en-US" dirty="0" smtClean="0">
                <a:cs typeface="B Nazanin" panose="00000400000000000000" pitchFamily="2" charset="-78"/>
              </a:rPr>
              <a:t>independent.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Correlated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Sub Query is </a:t>
            </a:r>
            <a:r>
              <a:rPr lang="en-US" dirty="0" smtClean="0"/>
              <a:t>dependent on Main Query</a:t>
            </a:r>
            <a:endParaRPr lang="en-US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9469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563" y="0"/>
            <a:ext cx="10032437" cy="155679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Sub Query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065764"/>
              </p:ext>
            </p:extLst>
          </p:nvPr>
        </p:nvGraphicFramePr>
        <p:xfrm>
          <a:off x="1631504" y="1124744"/>
          <a:ext cx="9577063" cy="501964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686373">
                  <a:extLst>
                    <a:ext uri="{9D8B030D-6E8A-4147-A177-3AD203B41FA5}">
                      <a16:colId xmlns:a16="http://schemas.microsoft.com/office/drawing/2014/main" val="1541037519"/>
                    </a:ext>
                  </a:extLst>
                </a:gridCol>
                <a:gridCol w="2985415">
                  <a:extLst>
                    <a:ext uri="{9D8B030D-6E8A-4147-A177-3AD203B41FA5}">
                      <a16:colId xmlns:a16="http://schemas.microsoft.com/office/drawing/2014/main" val="3063375987"/>
                    </a:ext>
                  </a:extLst>
                </a:gridCol>
                <a:gridCol w="2080763">
                  <a:extLst>
                    <a:ext uri="{9D8B030D-6E8A-4147-A177-3AD203B41FA5}">
                      <a16:colId xmlns:a16="http://schemas.microsoft.com/office/drawing/2014/main" val="2721689137"/>
                    </a:ext>
                  </a:extLst>
                </a:gridCol>
                <a:gridCol w="1824512">
                  <a:extLst>
                    <a:ext uri="{9D8B030D-6E8A-4147-A177-3AD203B41FA5}">
                      <a16:colId xmlns:a16="http://schemas.microsoft.com/office/drawing/2014/main" val="1596622056"/>
                    </a:ext>
                  </a:extLst>
                </a:gridCol>
              </a:tblGrid>
              <a:tr h="1002794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Set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Multi</a:t>
                      </a:r>
                      <a:r>
                        <a:rPr lang="en-US" baseline="0" dirty="0" smtClean="0"/>
                        <a:t> Valued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Scalar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394540"/>
                  </a:ext>
                </a:extLst>
              </a:tr>
              <a:tr h="1730851">
                <a:tc>
                  <a:txBody>
                    <a:bodyPr/>
                    <a:lstStyle/>
                    <a:p>
                      <a:pPr algn="ctr" rtl="0"/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Sales</a:t>
                      </a:r>
                      <a:r>
                        <a:rPr lang="fa-IR" baseline="0" dirty="0" smtClean="0">
                          <a:solidFill>
                            <a:srgbClr val="00B050"/>
                          </a:solidFill>
                        </a:rPr>
                        <a:t>:</a:t>
                      </a:r>
                    </a:p>
                    <a:p>
                      <a:pPr algn="ctr" rtl="0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Year,</a:t>
                      </a:r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 Q1,Q2,Q3,Q4</a:t>
                      </a:r>
                      <a:endParaRPr lang="fa-I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Person</a:t>
                      </a:r>
                      <a:r>
                        <a:rPr lang="en-US" baseline="0" dirty="0" smtClean="0">
                          <a:solidFill>
                            <a:schemeClr val="accent3"/>
                          </a:solidFill>
                        </a:rPr>
                        <a:t> who are Employee</a:t>
                      </a:r>
                    </a:p>
                    <a:p>
                      <a:pPr algn="r" rtl="0"/>
                      <a:r>
                        <a:rPr lang="en-US" baseline="0" dirty="0" smtClean="0">
                          <a:solidFill>
                            <a:schemeClr val="accent3"/>
                          </a:solidFill>
                        </a:rPr>
                        <a:t>Person who are not Employee</a:t>
                      </a:r>
                      <a:endParaRPr lang="fa-IR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Percent</a:t>
                      </a:r>
                      <a:r>
                        <a:rPr lang="en-US" baseline="0" dirty="0" smtClean="0">
                          <a:solidFill>
                            <a:schemeClr val="accent3"/>
                          </a:solidFill>
                        </a:rPr>
                        <a:t> of Total</a:t>
                      </a:r>
                      <a:endParaRPr lang="fa-IR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Self Contained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236934"/>
                  </a:ext>
                </a:extLst>
              </a:tr>
              <a:tr h="1730851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Person</a:t>
                      </a:r>
                      <a:r>
                        <a:rPr lang="en-US" baseline="0" dirty="0" smtClean="0">
                          <a:solidFill>
                            <a:schemeClr val="accent3"/>
                          </a:solidFill>
                        </a:rPr>
                        <a:t> who are Employee</a:t>
                      </a:r>
                    </a:p>
                    <a:p>
                      <a:pPr algn="l" rtl="0"/>
                      <a:endParaRPr lang="en-US" baseline="0" dirty="0" smtClean="0">
                        <a:solidFill>
                          <a:schemeClr val="accent3"/>
                        </a:solidFill>
                      </a:endParaRPr>
                    </a:p>
                    <a:p>
                      <a:pPr algn="l" rtl="0"/>
                      <a:r>
                        <a:rPr lang="en-US" baseline="0" dirty="0" smtClean="0">
                          <a:solidFill>
                            <a:schemeClr val="accent3"/>
                          </a:solidFill>
                        </a:rPr>
                        <a:t>Person who are not Employee</a:t>
                      </a:r>
                      <a:endParaRPr lang="fa-IR" dirty="0" smtClean="0">
                        <a:solidFill>
                          <a:schemeClr val="accent3"/>
                        </a:solidFill>
                      </a:endParaRPr>
                    </a:p>
                    <a:p>
                      <a:pPr algn="ctr" rtl="0"/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rtl="0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Top Two Customer</a:t>
                      </a:r>
                      <a:r>
                        <a:rPr lang="en-US" baseline="0" dirty="0" smtClean="0">
                          <a:solidFill>
                            <a:schemeClr val="accent3"/>
                          </a:solidFill>
                        </a:rPr>
                        <a:t> for each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a-I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aseline="0" dirty="0" smtClean="0">
                          <a:solidFill>
                            <a:schemeClr val="accent3"/>
                          </a:solidFill>
                        </a:rPr>
                        <a:t>Sales</a:t>
                      </a:r>
                      <a:r>
                        <a:rPr lang="fa-IR" baseline="0" dirty="0" smtClean="0">
                          <a:solidFill>
                            <a:schemeClr val="accent3"/>
                          </a:solidFill>
                        </a:rPr>
                        <a:t>:</a:t>
                      </a:r>
                    </a:p>
                    <a:p>
                      <a:pPr algn="ctr" rtl="0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Year,</a:t>
                      </a:r>
                      <a:r>
                        <a:rPr lang="en-US" baseline="0" dirty="0" smtClean="0">
                          <a:solidFill>
                            <a:schemeClr val="accent3"/>
                          </a:solidFill>
                        </a:rPr>
                        <a:t> Q1,Q2,Q3,Q4</a:t>
                      </a:r>
                      <a:endParaRPr lang="fa-IR" dirty="0" smtClean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Correlated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84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80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563" y="0"/>
            <a:ext cx="10032437" cy="155679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Inter SELECT Operator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4415" y="1568128"/>
            <a:ext cx="7608845" cy="436254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UNION (+ DISTINCT)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UNION ALL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EXCEPT (+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DISTINCT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EXCEPT ALL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INTERSECT (+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DISTINCT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INTERSECT ALL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08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563" y="0"/>
            <a:ext cx="10032437" cy="155679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Inter SELECT Operator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4415" y="1568128"/>
            <a:ext cx="7608845" cy="436254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Same </a:t>
            </a:r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Column Quantity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Last SELECT Statement allows ORDER BY</a:t>
            </a:r>
          </a:p>
          <a:p>
            <a:pPr marL="108585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Sort Final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Result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First SELECT Statement defines Column </a:t>
            </a:r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Names</a:t>
            </a:r>
            <a:endParaRPr lang="en-US" b="1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Same Column have same Data Type</a:t>
            </a:r>
          </a:p>
          <a:p>
            <a:pPr marL="108585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Implicit CONVERT</a:t>
            </a:r>
          </a:p>
          <a:p>
            <a:pPr marL="108585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Base on Data Type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Priority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46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9ea72b59abdce8127586a672bee636189905e8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5755</TotalTime>
  <Words>202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맑은 고딕</vt:lpstr>
      <vt:lpstr>Arial</vt:lpstr>
      <vt:lpstr>Arial Narrow</vt:lpstr>
      <vt:lpstr>B Nazanin</vt:lpstr>
      <vt:lpstr>Calibri</vt:lpstr>
      <vt:lpstr>Office Theme</vt:lpstr>
      <vt:lpstr>Custom Design</vt:lpstr>
      <vt:lpstr>PowerPoint Presentation</vt:lpstr>
      <vt:lpstr>Sub Query</vt:lpstr>
      <vt:lpstr>SELECT Statement</vt:lpstr>
      <vt:lpstr>Sub Query</vt:lpstr>
      <vt:lpstr>Sub Query</vt:lpstr>
      <vt:lpstr>Inter SELECT Operator</vt:lpstr>
      <vt:lpstr>Inter SELECT Operator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Masoud Mirzakhani</cp:lastModifiedBy>
  <cp:revision>151</cp:revision>
  <dcterms:created xsi:type="dcterms:W3CDTF">2014-04-01T16:35:38Z</dcterms:created>
  <dcterms:modified xsi:type="dcterms:W3CDTF">2020-07-15T13:11:27Z</dcterms:modified>
</cp:coreProperties>
</file>