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66" r:id="rId3"/>
    <p:sldId id="274" r:id="rId4"/>
    <p:sldId id="267" r:id="rId5"/>
    <p:sldId id="270" r:id="rId6"/>
    <p:sldId id="271" r:id="rId7"/>
    <p:sldId id="264" r:id="rId8"/>
    <p:sldId id="265" r:id="rId9"/>
    <p:sldId id="260" r:id="rId10"/>
    <p:sldId id="262" r:id="rId11"/>
    <p:sldId id="258" r:id="rId12"/>
    <p:sldId id="273"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47"/>
    <a:srgbClr val="3CB37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388" autoAdjust="0"/>
  </p:normalViewPr>
  <p:slideViewPr>
    <p:cSldViewPr snapToGrid="0">
      <p:cViewPr varScale="1">
        <p:scale>
          <a:sx n="149" d="100"/>
          <a:sy n="149" d="100"/>
        </p:scale>
        <p:origin x="360" y="114"/>
      </p:cViewPr>
      <p:guideLst/>
    </p:cSldViewPr>
  </p:slideViewPr>
  <p:notesTextViewPr>
    <p:cViewPr>
      <p:scale>
        <a:sx n="1" d="1"/>
        <a:sy n="1" d="1"/>
      </p:scale>
      <p:origin x="0" y="0"/>
    </p:cViewPr>
  </p:notesTextViewPr>
  <p:notesViewPr>
    <p:cSldViewPr snapToGrid="0">
      <p:cViewPr varScale="1">
        <p:scale>
          <a:sx n="83" d="100"/>
          <a:sy n="83" d="100"/>
        </p:scale>
        <p:origin x="148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ED95E6-71A1-4CE6-9CC6-8C1316022C0B}"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en-US"/>
        </a:p>
      </dgm:t>
    </dgm:pt>
    <dgm:pt modelId="{781866A9-8625-444C-ABC5-F0F4332E06A6}">
      <dgm:prSet phldrT="[Text]" custT="1"/>
      <dgm:spPr/>
      <dgm:t>
        <a:bodyPr/>
        <a:lstStyle/>
        <a:p>
          <a:r>
            <a:rPr lang="en-US" sz="2800" dirty="0"/>
            <a:t>Merging</a:t>
          </a:r>
        </a:p>
      </dgm:t>
    </dgm:pt>
    <dgm:pt modelId="{ACDCF3FC-9B9E-4AED-ADD4-2FC540B2F806}" type="parTrans" cxnId="{DED1B928-33B1-42B5-8253-68336CE44F8A}">
      <dgm:prSet/>
      <dgm:spPr/>
      <dgm:t>
        <a:bodyPr/>
        <a:lstStyle/>
        <a:p>
          <a:endParaRPr lang="en-US"/>
        </a:p>
      </dgm:t>
    </dgm:pt>
    <dgm:pt modelId="{D42258F1-D236-4DA1-A464-7F4992499812}" type="sibTrans" cxnId="{DED1B928-33B1-42B5-8253-68336CE44F8A}">
      <dgm:prSet/>
      <dgm:spPr/>
      <dgm:t>
        <a:bodyPr/>
        <a:lstStyle/>
        <a:p>
          <a:endParaRPr lang="en-US"/>
        </a:p>
      </dgm:t>
    </dgm:pt>
    <dgm:pt modelId="{AAF4F803-8C42-4222-8E95-D5C704CCA2A1}">
      <dgm:prSet phldrT="[Text]" custT="1"/>
      <dgm:spPr/>
      <dgm:t>
        <a:bodyPr/>
        <a:lstStyle/>
        <a:p>
          <a:r>
            <a:rPr lang="en-US" sz="2800" dirty="0"/>
            <a:t>Cleaning</a:t>
          </a:r>
        </a:p>
      </dgm:t>
    </dgm:pt>
    <dgm:pt modelId="{1D7D5915-3821-4C6E-93C5-1F87378CD77E}" type="parTrans" cxnId="{75E9C4B5-11B3-418F-955F-44021164B938}">
      <dgm:prSet/>
      <dgm:spPr/>
      <dgm:t>
        <a:bodyPr/>
        <a:lstStyle/>
        <a:p>
          <a:endParaRPr lang="en-US"/>
        </a:p>
      </dgm:t>
    </dgm:pt>
    <dgm:pt modelId="{2A49EEA1-152C-4165-83A3-8F8B34926528}" type="sibTrans" cxnId="{75E9C4B5-11B3-418F-955F-44021164B938}">
      <dgm:prSet/>
      <dgm:spPr/>
      <dgm:t>
        <a:bodyPr/>
        <a:lstStyle/>
        <a:p>
          <a:endParaRPr lang="en-US"/>
        </a:p>
      </dgm:t>
    </dgm:pt>
    <dgm:pt modelId="{65DE2289-5637-428F-8080-53792F877D96}">
      <dgm:prSet phldrT="[Text]"/>
      <dgm:spPr/>
      <dgm:t>
        <a:bodyPr/>
        <a:lstStyle/>
        <a:p>
          <a:endParaRPr lang="en-US" dirty="0"/>
        </a:p>
      </dgm:t>
    </dgm:pt>
    <dgm:pt modelId="{C8CB0E68-2FD0-49FF-A04D-A1D3795B7580}" type="parTrans" cxnId="{C8E06DB1-F9F7-4FA5-B0AD-428FA558C638}">
      <dgm:prSet/>
      <dgm:spPr/>
      <dgm:t>
        <a:bodyPr/>
        <a:lstStyle/>
        <a:p>
          <a:endParaRPr lang="en-US"/>
        </a:p>
      </dgm:t>
    </dgm:pt>
    <dgm:pt modelId="{E4130359-E8FD-49B4-B791-3EFEA19FEBD5}" type="sibTrans" cxnId="{C8E06DB1-F9F7-4FA5-B0AD-428FA558C638}">
      <dgm:prSet/>
      <dgm:spPr/>
      <dgm:t>
        <a:bodyPr/>
        <a:lstStyle/>
        <a:p>
          <a:endParaRPr lang="en-US"/>
        </a:p>
      </dgm:t>
    </dgm:pt>
    <dgm:pt modelId="{3DA22575-B1A1-459D-B5C6-DAEF8233D1FD}">
      <dgm:prSet phldrT="[Text]" custT="1"/>
      <dgm:spPr/>
      <dgm:t>
        <a:bodyPr/>
        <a:lstStyle/>
        <a:p>
          <a:r>
            <a:rPr lang="en-US" sz="2800" dirty="0"/>
            <a:t>Exploration + Analysis</a:t>
          </a:r>
        </a:p>
      </dgm:t>
    </dgm:pt>
    <dgm:pt modelId="{6487EB5F-1744-428E-9ED8-43975AC480C6}" type="parTrans" cxnId="{2C22E0D9-A132-41D1-B792-5EFE6D1A26F4}">
      <dgm:prSet/>
      <dgm:spPr/>
      <dgm:t>
        <a:bodyPr/>
        <a:lstStyle/>
        <a:p>
          <a:endParaRPr lang="en-US"/>
        </a:p>
      </dgm:t>
    </dgm:pt>
    <dgm:pt modelId="{4E4AA77D-7E1F-489E-88C7-AE880F9F3AC9}" type="sibTrans" cxnId="{2C22E0D9-A132-41D1-B792-5EFE6D1A26F4}">
      <dgm:prSet/>
      <dgm:spPr/>
      <dgm:t>
        <a:bodyPr/>
        <a:lstStyle/>
        <a:p>
          <a:endParaRPr lang="en-US"/>
        </a:p>
      </dgm:t>
    </dgm:pt>
    <dgm:pt modelId="{C581823C-C978-4368-8B8E-9BF9F01FD4EB}">
      <dgm:prSet phldrT="[Text]"/>
      <dgm:spPr/>
      <dgm:t>
        <a:bodyPr/>
        <a:lstStyle/>
        <a:p>
          <a:endParaRPr lang="en-US" dirty="0"/>
        </a:p>
      </dgm:t>
    </dgm:pt>
    <dgm:pt modelId="{D5249297-DEE7-4F0F-A068-5953B88989B1}" type="parTrans" cxnId="{A3DED089-709D-4973-99C7-DE4D1A0459BD}">
      <dgm:prSet/>
      <dgm:spPr/>
      <dgm:t>
        <a:bodyPr/>
        <a:lstStyle/>
        <a:p>
          <a:endParaRPr lang="en-US"/>
        </a:p>
      </dgm:t>
    </dgm:pt>
    <dgm:pt modelId="{11D50D60-D7ED-42B5-971D-420FD9BF14BF}" type="sibTrans" cxnId="{A3DED089-709D-4973-99C7-DE4D1A0459BD}">
      <dgm:prSet/>
      <dgm:spPr/>
      <dgm:t>
        <a:bodyPr/>
        <a:lstStyle/>
        <a:p>
          <a:endParaRPr lang="en-US"/>
        </a:p>
      </dgm:t>
    </dgm:pt>
    <dgm:pt modelId="{9E0AFAE9-3019-47C1-99A2-10886D24E9DE}">
      <dgm:prSet phldrT="[Text]"/>
      <dgm:spPr/>
      <dgm:t>
        <a:bodyPr/>
        <a:lstStyle/>
        <a:p>
          <a:pPr>
            <a:buFont typeface="Arial" panose="020B0604020202020204" pitchFamily="34" charset="0"/>
            <a:buNone/>
          </a:pPr>
          <a:endParaRPr lang="en-US" dirty="0"/>
        </a:p>
      </dgm:t>
    </dgm:pt>
    <dgm:pt modelId="{5551FA19-FACE-48B7-A42D-27C57BDC55CC}" type="parTrans" cxnId="{15942A55-AF23-4421-A2BD-E1C85991A659}">
      <dgm:prSet/>
      <dgm:spPr/>
      <dgm:t>
        <a:bodyPr/>
        <a:lstStyle/>
        <a:p>
          <a:endParaRPr lang="en-US"/>
        </a:p>
      </dgm:t>
    </dgm:pt>
    <dgm:pt modelId="{7AF92973-F4F6-4CA1-97F1-A023248A7DEC}" type="sibTrans" cxnId="{15942A55-AF23-4421-A2BD-E1C85991A659}">
      <dgm:prSet/>
      <dgm:spPr/>
      <dgm:t>
        <a:bodyPr/>
        <a:lstStyle/>
        <a:p>
          <a:endParaRPr lang="en-US"/>
        </a:p>
      </dgm:t>
    </dgm:pt>
    <dgm:pt modelId="{3EC3FE68-B11B-4821-A431-304D869C21E1}" type="pres">
      <dgm:prSet presAssocID="{36ED95E6-71A1-4CE6-9CC6-8C1316022C0B}" presName="Name0" presStyleCnt="0">
        <dgm:presLayoutVars>
          <dgm:chMax val="7"/>
          <dgm:chPref val="7"/>
          <dgm:dir/>
          <dgm:animOne val="branch"/>
          <dgm:animLvl val="lvl"/>
        </dgm:presLayoutVars>
      </dgm:prSet>
      <dgm:spPr/>
    </dgm:pt>
    <dgm:pt modelId="{B0472E1C-07BC-4A37-BC25-7CE28A74B6E1}" type="pres">
      <dgm:prSet presAssocID="{781866A9-8625-444C-ABC5-F0F4332E06A6}" presName="composite" presStyleCnt="0"/>
      <dgm:spPr/>
    </dgm:pt>
    <dgm:pt modelId="{71B60C8C-A0EA-4572-AE51-098D225010C0}" type="pres">
      <dgm:prSet presAssocID="{781866A9-8625-444C-ABC5-F0F4332E06A6}" presName="BackAccent" presStyleLbl="bgShp" presStyleIdx="0" presStyleCnt="3"/>
      <dgm:spPr/>
    </dgm:pt>
    <dgm:pt modelId="{2BEF8A31-1161-4471-AA58-1870BA85CF4E}" type="pres">
      <dgm:prSet presAssocID="{781866A9-8625-444C-ABC5-F0F4332E06A6}" presName="Accent" presStyleLbl="alignNode1" presStyleIdx="0" presStyleCnt="3"/>
      <dgm:spPr/>
    </dgm:pt>
    <dgm:pt modelId="{C709953E-85EF-4A04-9AB4-20291C05A9B1}" type="pres">
      <dgm:prSet presAssocID="{781866A9-8625-444C-ABC5-F0F4332E06A6}" presName="Child" presStyleLbl="revTx" presStyleIdx="0" presStyleCnt="6">
        <dgm:presLayoutVars>
          <dgm:chMax val="0"/>
          <dgm:chPref val="0"/>
          <dgm:bulletEnabled val="1"/>
        </dgm:presLayoutVars>
      </dgm:prSet>
      <dgm:spPr/>
    </dgm:pt>
    <dgm:pt modelId="{15DA4357-9FCB-47E4-BE42-A481777C828B}" type="pres">
      <dgm:prSet presAssocID="{781866A9-8625-444C-ABC5-F0F4332E06A6}" presName="Parent" presStyleLbl="revTx" presStyleIdx="1" presStyleCnt="6">
        <dgm:presLayoutVars>
          <dgm:chMax val="1"/>
          <dgm:chPref val="1"/>
          <dgm:bulletEnabled val="1"/>
        </dgm:presLayoutVars>
      </dgm:prSet>
      <dgm:spPr/>
    </dgm:pt>
    <dgm:pt modelId="{1F291479-B0A8-4CB0-A96D-3198B317E835}" type="pres">
      <dgm:prSet presAssocID="{D42258F1-D236-4DA1-A464-7F4992499812}" presName="sibTrans" presStyleCnt="0"/>
      <dgm:spPr/>
    </dgm:pt>
    <dgm:pt modelId="{A1BCE4EF-5924-40C4-A5DE-FE08309E0599}" type="pres">
      <dgm:prSet presAssocID="{AAF4F803-8C42-4222-8E95-D5C704CCA2A1}" presName="composite" presStyleCnt="0"/>
      <dgm:spPr/>
    </dgm:pt>
    <dgm:pt modelId="{04D337AF-0D95-490F-AFAD-2AC5651E8C7C}" type="pres">
      <dgm:prSet presAssocID="{AAF4F803-8C42-4222-8E95-D5C704CCA2A1}" presName="BackAccent" presStyleLbl="bgShp" presStyleIdx="1" presStyleCnt="3"/>
      <dgm:spPr/>
    </dgm:pt>
    <dgm:pt modelId="{F4969FC9-9237-4C0E-96C3-46E78BFBA200}" type="pres">
      <dgm:prSet presAssocID="{AAF4F803-8C42-4222-8E95-D5C704CCA2A1}" presName="Accent" presStyleLbl="alignNode1" presStyleIdx="1" presStyleCnt="3"/>
      <dgm:spPr/>
    </dgm:pt>
    <dgm:pt modelId="{93D154F4-F702-4235-890A-6940D08613A3}" type="pres">
      <dgm:prSet presAssocID="{AAF4F803-8C42-4222-8E95-D5C704CCA2A1}" presName="Child" presStyleLbl="revTx" presStyleIdx="2" presStyleCnt="6">
        <dgm:presLayoutVars>
          <dgm:chMax val="0"/>
          <dgm:chPref val="0"/>
          <dgm:bulletEnabled val="1"/>
        </dgm:presLayoutVars>
      </dgm:prSet>
      <dgm:spPr/>
    </dgm:pt>
    <dgm:pt modelId="{855F2A69-C879-4B70-9142-6C8BFB121696}" type="pres">
      <dgm:prSet presAssocID="{AAF4F803-8C42-4222-8E95-D5C704CCA2A1}" presName="Parent" presStyleLbl="revTx" presStyleIdx="3" presStyleCnt="6">
        <dgm:presLayoutVars>
          <dgm:chMax val="1"/>
          <dgm:chPref val="1"/>
          <dgm:bulletEnabled val="1"/>
        </dgm:presLayoutVars>
      </dgm:prSet>
      <dgm:spPr/>
    </dgm:pt>
    <dgm:pt modelId="{78728403-B750-43B8-BC19-4A29DA990535}" type="pres">
      <dgm:prSet presAssocID="{2A49EEA1-152C-4165-83A3-8F8B34926528}" presName="sibTrans" presStyleCnt="0"/>
      <dgm:spPr/>
    </dgm:pt>
    <dgm:pt modelId="{E2202505-AABB-48C1-9998-0ECC762FD29E}" type="pres">
      <dgm:prSet presAssocID="{3DA22575-B1A1-459D-B5C6-DAEF8233D1FD}" presName="composite" presStyleCnt="0"/>
      <dgm:spPr/>
    </dgm:pt>
    <dgm:pt modelId="{70CDA6BB-7209-4237-9DC1-8827F408C423}" type="pres">
      <dgm:prSet presAssocID="{3DA22575-B1A1-459D-B5C6-DAEF8233D1FD}" presName="BackAccent" presStyleLbl="bgShp" presStyleIdx="2" presStyleCnt="3"/>
      <dgm:spPr/>
    </dgm:pt>
    <dgm:pt modelId="{B87FC7C8-B9EC-4706-AD78-8B3FEEA86D70}" type="pres">
      <dgm:prSet presAssocID="{3DA22575-B1A1-459D-B5C6-DAEF8233D1FD}" presName="Accent" presStyleLbl="alignNode1" presStyleIdx="2" presStyleCnt="3"/>
      <dgm:spPr/>
    </dgm:pt>
    <dgm:pt modelId="{D74751F4-0197-4B9F-BCFF-F88530121AD2}" type="pres">
      <dgm:prSet presAssocID="{3DA22575-B1A1-459D-B5C6-DAEF8233D1FD}" presName="Child" presStyleLbl="revTx" presStyleIdx="4" presStyleCnt="6">
        <dgm:presLayoutVars>
          <dgm:chMax val="0"/>
          <dgm:chPref val="0"/>
          <dgm:bulletEnabled val="1"/>
        </dgm:presLayoutVars>
      </dgm:prSet>
      <dgm:spPr/>
    </dgm:pt>
    <dgm:pt modelId="{1A63B6E9-FCD1-47ED-B087-658EE95BE9C7}" type="pres">
      <dgm:prSet presAssocID="{3DA22575-B1A1-459D-B5C6-DAEF8233D1FD}" presName="Parent" presStyleLbl="revTx" presStyleIdx="5" presStyleCnt="6" custLinFactNeighborX="300" custLinFactNeighborY="42003">
        <dgm:presLayoutVars>
          <dgm:chMax val="1"/>
          <dgm:chPref val="1"/>
          <dgm:bulletEnabled val="1"/>
        </dgm:presLayoutVars>
      </dgm:prSet>
      <dgm:spPr/>
    </dgm:pt>
  </dgm:ptLst>
  <dgm:cxnLst>
    <dgm:cxn modelId="{7135C617-B204-4F69-847A-FEF7C3B661FD}" type="presOf" srcId="{AAF4F803-8C42-4222-8E95-D5C704CCA2A1}" destId="{855F2A69-C879-4B70-9142-6C8BFB121696}" srcOrd="0" destOrd="0" presId="urn:microsoft.com/office/officeart/2008/layout/IncreasingCircleProcess"/>
    <dgm:cxn modelId="{DED1B928-33B1-42B5-8253-68336CE44F8A}" srcId="{36ED95E6-71A1-4CE6-9CC6-8C1316022C0B}" destId="{781866A9-8625-444C-ABC5-F0F4332E06A6}" srcOrd="0" destOrd="0" parTransId="{ACDCF3FC-9B9E-4AED-ADD4-2FC540B2F806}" sibTransId="{D42258F1-D236-4DA1-A464-7F4992499812}"/>
    <dgm:cxn modelId="{15942A55-AF23-4421-A2BD-E1C85991A659}" srcId="{781866A9-8625-444C-ABC5-F0F4332E06A6}" destId="{9E0AFAE9-3019-47C1-99A2-10886D24E9DE}" srcOrd="0" destOrd="0" parTransId="{5551FA19-FACE-48B7-A42D-27C57BDC55CC}" sibTransId="{7AF92973-F4F6-4CA1-97F1-A023248A7DEC}"/>
    <dgm:cxn modelId="{B4182077-86BD-4494-8F71-826A42362437}" type="presOf" srcId="{36ED95E6-71A1-4CE6-9CC6-8C1316022C0B}" destId="{3EC3FE68-B11B-4821-A431-304D869C21E1}" srcOrd="0" destOrd="0" presId="urn:microsoft.com/office/officeart/2008/layout/IncreasingCircleProcess"/>
    <dgm:cxn modelId="{4BACB678-019F-402A-8D43-B5B6FBEE5B3F}" type="presOf" srcId="{C581823C-C978-4368-8B8E-9BF9F01FD4EB}" destId="{D74751F4-0197-4B9F-BCFF-F88530121AD2}" srcOrd="0" destOrd="0" presId="urn:microsoft.com/office/officeart/2008/layout/IncreasingCircleProcess"/>
    <dgm:cxn modelId="{A3DED089-709D-4973-99C7-DE4D1A0459BD}" srcId="{3DA22575-B1A1-459D-B5C6-DAEF8233D1FD}" destId="{C581823C-C978-4368-8B8E-9BF9F01FD4EB}" srcOrd="0" destOrd="0" parTransId="{D5249297-DEE7-4F0F-A068-5953B88989B1}" sibTransId="{11D50D60-D7ED-42B5-971D-420FD9BF14BF}"/>
    <dgm:cxn modelId="{D0D67F95-085E-4039-B517-CE70EAD62559}" type="presOf" srcId="{781866A9-8625-444C-ABC5-F0F4332E06A6}" destId="{15DA4357-9FCB-47E4-BE42-A481777C828B}" srcOrd="0" destOrd="0" presId="urn:microsoft.com/office/officeart/2008/layout/IncreasingCircleProcess"/>
    <dgm:cxn modelId="{C8E06DB1-F9F7-4FA5-B0AD-428FA558C638}" srcId="{AAF4F803-8C42-4222-8E95-D5C704CCA2A1}" destId="{65DE2289-5637-428F-8080-53792F877D96}" srcOrd="0" destOrd="0" parTransId="{C8CB0E68-2FD0-49FF-A04D-A1D3795B7580}" sibTransId="{E4130359-E8FD-49B4-B791-3EFEA19FEBD5}"/>
    <dgm:cxn modelId="{75E9C4B5-11B3-418F-955F-44021164B938}" srcId="{36ED95E6-71A1-4CE6-9CC6-8C1316022C0B}" destId="{AAF4F803-8C42-4222-8E95-D5C704CCA2A1}" srcOrd="1" destOrd="0" parTransId="{1D7D5915-3821-4C6E-93C5-1F87378CD77E}" sibTransId="{2A49EEA1-152C-4165-83A3-8F8B34926528}"/>
    <dgm:cxn modelId="{3B0914D0-2BE4-40E7-8D15-EBFEE8CDDBFD}" type="presOf" srcId="{9E0AFAE9-3019-47C1-99A2-10886D24E9DE}" destId="{C709953E-85EF-4A04-9AB4-20291C05A9B1}" srcOrd="0" destOrd="0" presId="urn:microsoft.com/office/officeart/2008/layout/IncreasingCircleProcess"/>
    <dgm:cxn modelId="{F00588D6-DACC-4724-AD27-ACBC87A43ECE}" type="presOf" srcId="{3DA22575-B1A1-459D-B5C6-DAEF8233D1FD}" destId="{1A63B6E9-FCD1-47ED-B087-658EE95BE9C7}" srcOrd="0" destOrd="0" presId="urn:microsoft.com/office/officeart/2008/layout/IncreasingCircleProcess"/>
    <dgm:cxn modelId="{2C22E0D9-A132-41D1-B792-5EFE6D1A26F4}" srcId="{36ED95E6-71A1-4CE6-9CC6-8C1316022C0B}" destId="{3DA22575-B1A1-459D-B5C6-DAEF8233D1FD}" srcOrd="2" destOrd="0" parTransId="{6487EB5F-1744-428E-9ED8-43975AC480C6}" sibTransId="{4E4AA77D-7E1F-489E-88C7-AE880F9F3AC9}"/>
    <dgm:cxn modelId="{4AC43DDA-0264-4DFF-BF09-A75CB7A97EA3}" type="presOf" srcId="{65DE2289-5637-428F-8080-53792F877D96}" destId="{93D154F4-F702-4235-890A-6940D08613A3}" srcOrd="0" destOrd="0" presId="urn:microsoft.com/office/officeart/2008/layout/IncreasingCircleProcess"/>
    <dgm:cxn modelId="{D081E678-9EEF-4417-AA3F-C34A5D0FBBD2}" type="presParOf" srcId="{3EC3FE68-B11B-4821-A431-304D869C21E1}" destId="{B0472E1C-07BC-4A37-BC25-7CE28A74B6E1}" srcOrd="0" destOrd="0" presId="urn:microsoft.com/office/officeart/2008/layout/IncreasingCircleProcess"/>
    <dgm:cxn modelId="{E026744D-E338-428D-B9B9-F0D62DF9CDA9}" type="presParOf" srcId="{B0472E1C-07BC-4A37-BC25-7CE28A74B6E1}" destId="{71B60C8C-A0EA-4572-AE51-098D225010C0}" srcOrd="0" destOrd="0" presId="urn:microsoft.com/office/officeart/2008/layout/IncreasingCircleProcess"/>
    <dgm:cxn modelId="{AF957C42-5F6E-46E4-988B-3A64E793ACED}" type="presParOf" srcId="{B0472E1C-07BC-4A37-BC25-7CE28A74B6E1}" destId="{2BEF8A31-1161-4471-AA58-1870BA85CF4E}" srcOrd="1" destOrd="0" presId="urn:microsoft.com/office/officeart/2008/layout/IncreasingCircleProcess"/>
    <dgm:cxn modelId="{ADFD9208-98CF-4886-BFFD-8323F2E0F91F}" type="presParOf" srcId="{B0472E1C-07BC-4A37-BC25-7CE28A74B6E1}" destId="{C709953E-85EF-4A04-9AB4-20291C05A9B1}" srcOrd="2" destOrd="0" presId="urn:microsoft.com/office/officeart/2008/layout/IncreasingCircleProcess"/>
    <dgm:cxn modelId="{D8DD6867-FFAC-488B-A52E-4EC92371B03B}" type="presParOf" srcId="{B0472E1C-07BC-4A37-BC25-7CE28A74B6E1}" destId="{15DA4357-9FCB-47E4-BE42-A481777C828B}" srcOrd="3" destOrd="0" presId="urn:microsoft.com/office/officeart/2008/layout/IncreasingCircleProcess"/>
    <dgm:cxn modelId="{6BACCD9A-8378-442A-8BF6-535E5BE35B3C}" type="presParOf" srcId="{3EC3FE68-B11B-4821-A431-304D869C21E1}" destId="{1F291479-B0A8-4CB0-A96D-3198B317E835}" srcOrd="1" destOrd="0" presId="urn:microsoft.com/office/officeart/2008/layout/IncreasingCircleProcess"/>
    <dgm:cxn modelId="{5BD5050D-9FED-415F-8AB4-973DAB5FDF8D}" type="presParOf" srcId="{3EC3FE68-B11B-4821-A431-304D869C21E1}" destId="{A1BCE4EF-5924-40C4-A5DE-FE08309E0599}" srcOrd="2" destOrd="0" presId="urn:microsoft.com/office/officeart/2008/layout/IncreasingCircleProcess"/>
    <dgm:cxn modelId="{F87C0095-BD74-4453-9379-E32D74390365}" type="presParOf" srcId="{A1BCE4EF-5924-40C4-A5DE-FE08309E0599}" destId="{04D337AF-0D95-490F-AFAD-2AC5651E8C7C}" srcOrd="0" destOrd="0" presId="urn:microsoft.com/office/officeart/2008/layout/IncreasingCircleProcess"/>
    <dgm:cxn modelId="{F4A7E2DE-97CD-49F2-86C9-E89A83B2BC0B}" type="presParOf" srcId="{A1BCE4EF-5924-40C4-A5DE-FE08309E0599}" destId="{F4969FC9-9237-4C0E-96C3-46E78BFBA200}" srcOrd="1" destOrd="0" presId="urn:microsoft.com/office/officeart/2008/layout/IncreasingCircleProcess"/>
    <dgm:cxn modelId="{EA1F09E9-D875-4730-AE19-3A854D2C0289}" type="presParOf" srcId="{A1BCE4EF-5924-40C4-A5DE-FE08309E0599}" destId="{93D154F4-F702-4235-890A-6940D08613A3}" srcOrd="2" destOrd="0" presId="urn:microsoft.com/office/officeart/2008/layout/IncreasingCircleProcess"/>
    <dgm:cxn modelId="{ED96A54F-5585-4798-88B4-80C8B910775F}" type="presParOf" srcId="{A1BCE4EF-5924-40C4-A5DE-FE08309E0599}" destId="{855F2A69-C879-4B70-9142-6C8BFB121696}" srcOrd="3" destOrd="0" presId="urn:microsoft.com/office/officeart/2008/layout/IncreasingCircleProcess"/>
    <dgm:cxn modelId="{CFAEDB95-0EC5-4408-8D1D-C221D145B5AA}" type="presParOf" srcId="{3EC3FE68-B11B-4821-A431-304D869C21E1}" destId="{78728403-B750-43B8-BC19-4A29DA990535}" srcOrd="3" destOrd="0" presId="urn:microsoft.com/office/officeart/2008/layout/IncreasingCircleProcess"/>
    <dgm:cxn modelId="{2EF4679A-49D9-43B3-AA3B-30C27AC74D54}" type="presParOf" srcId="{3EC3FE68-B11B-4821-A431-304D869C21E1}" destId="{E2202505-AABB-48C1-9998-0ECC762FD29E}" srcOrd="4" destOrd="0" presId="urn:microsoft.com/office/officeart/2008/layout/IncreasingCircleProcess"/>
    <dgm:cxn modelId="{B95999F3-EDFA-4C4C-8A33-74DA4F67E82E}" type="presParOf" srcId="{E2202505-AABB-48C1-9998-0ECC762FD29E}" destId="{70CDA6BB-7209-4237-9DC1-8827F408C423}" srcOrd="0" destOrd="0" presId="urn:microsoft.com/office/officeart/2008/layout/IncreasingCircleProcess"/>
    <dgm:cxn modelId="{B0432254-E2B1-4B84-A9F9-72AF289CF891}" type="presParOf" srcId="{E2202505-AABB-48C1-9998-0ECC762FD29E}" destId="{B87FC7C8-B9EC-4706-AD78-8B3FEEA86D70}" srcOrd="1" destOrd="0" presId="urn:microsoft.com/office/officeart/2008/layout/IncreasingCircleProcess"/>
    <dgm:cxn modelId="{152D4ED2-97AD-45FF-B2BC-EA699D2B068B}" type="presParOf" srcId="{E2202505-AABB-48C1-9998-0ECC762FD29E}" destId="{D74751F4-0197-4B9F-BCFF-F88530121AD2}" srcOrd="2" destOrd="0" presId="urn:microsoft.com/office/officeart/2008/layout/IncreasingCircleProcess"/>
    <dgm:cxn modelId="{2E6736BD-8B75-4FCE-AC18-70466AA0943D}" type="presParOf" srcId="{E2202505-AABB-48C1-9998-0ECC762FD29E}" destId="{1A63B6E9-FCD1-47ED-B087-658EE95BE9C7}"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60C8C-A0EA-4572-AE51-098D225010C0}">
      <dsp:nvSpPr>
        <dsp:cNvPr id="0" name=""/>
        <dsp:cNvSpPr/>
      </dsp:nvSpPr>
      <dsp:spPr>
        <a:xfrm>
          <a:off x="488018" y="0"/>
          <a:ext cx="750634" cy="750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F8A31-1161-4471-AA58-1870BA85CF4E}">
      <dsp:nvSpPr>
        <dsp:cNvPr id="0" name=""/>
        <dsp:cNvSpPr/>
      </dsp:nvSpPr>
      <dsp:spPr>
        <a:xfrm>
          <a:off x="563081" y="75063"/>
          <a:ext cx="600507" cy="600507"/>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9953E-85EF-4A04-9AB4-20291C05A9B1}">
      <dsp:nvSpPr>
        <dsp:cNvPr id="0" name=""/>
        <dsp:cNvSpPr/>
      </dsp:nvSpPr>
      <dsp:spPr>
        <a:xfrm>
          <a:off x="1395034" y="750634"/>
          <a:ext cx="2220626" cy="3158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0" tIns="165100" rIns="165100" bIns="165100" numCol="1" spcCol="1270" anchor="t" anchorCtr="0">
          <a:noAutofit/>
        </a:bodyPr>
        <a:lstStyle/>
        <a:p>
          <a:pPr marL="0" lvl="0" indent="0" algn="l" defTabSz="2889250">
            <a:lnSpc>
              <a:spcPct val="90000"/>
            </a:lnSpc>
            <a:spcBef>
              <a:spcPct val="0"/>
            </a:spcBef>
            <a:spcAft>
              <a:spcPct val="35000"/>
            </a:spcAft>
            <a:buFont typeface="Arial" panose="020B0604020202020204" pitchFamily="34" charset="0"/>
            <a:buNone/>
          </a:pPr>
          <a:endParaRPr lang="en-US" sz="6500" kern="1200" dirty="0"/>
        </a:p>
      </dsp:txBody>
      <dsp:txXfrm>
        <a:off x="1395034" y="750634"/>
        <a:ext cx="2220626" cy="3158919"/>
      </dsp:txXfrm>
    </dsp:sp>
    <dsp:sp modelId="{15DA4357-9FCB-47E4-BE42-A481777C828B}">
      <dsp:nvSpPr>
        <dsp:cNvPr id="0" name=""/>
        <dsp:cNvSpPr/>
      </dsp:nvSpPr>
      <dsp:spPr>
        <a:xfrm>
          <a:off x="1395034" y="0"/>
          <a:ext cx="2220626" cy="75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r>
            <a:rPr lang="en-US" sz="2800" kern="1200" dirty="0"/>
            <a:t>Merging</a:t>
          </a:r>
        </a:p>
      </dsp:txBody>
      <dsp:txXfrm>
        <a:off x="1395034" y="0"/>
        <a:ext cx="2220626" cy="750634"/>
      </dsp:txXfrm>
    </dsp:sp>
    <dsp:sp modelId="{04D337AF-0D95-490F-AFAD-2AC5651E8C7C}">
      <dsp:nvSpPr>
        <dsp:cNvPr id="0" name=""/>
        <dsp:cNvSpPr/>
      </dsp:nvSpPr>
      <dsp:spPr>
        <a:xfrm>
          <a:off x="3772043" y="0"/>
          <a:ext cx="750634" cy="750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69FC9-9237-4C0E-96C3-46E78BFBA200}">
      <dsp:nvSpPr>
        <dsp:cNvPr id="0" name=""/>
        <dsp:cNvSpPr/>
      </dsp:nvSpPr>
      <dsp:spPr>
        <a:xfrm>
          <a:off x="3847107" y="75063"/>
          <a:ext cx="600507" cy="600507"/>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154F4-F702-4235-890A-6940D08613A3}">
      <dsp:nvSpPr>
        <dsp:cNvPr id="0" name=""/>
        <dsp:cNvSpPr/>
      </dsp:nvSpPr>
      <dsp:spPr>
        <a:xfrm>
          <a:off x="4679060" y="750634"/>
          <a:ext cx="2220626" cy="3158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0" tIns="165100" rIns="165100" bIns="16510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4679060" y="750634"/>
        <a:ext cx="2220626" cy="3158919"/>
      </dsp:txXfrm>
    </dsp:sp>
    <dsp:sp modelId="{855F2A69-C879-4B70-9142-6C8BFB121696}">
      <dsp:nvSpPr>
        <dsp:cNvPr id="0" name=""/>
        <dsp:cNvSpPr/>
      </dsp:nvSpPr>
      <dsp:spPr>
        <a:xfrm>
          <a:off x="4679060" y="0"/>
          <a:ext cx="2220626" cy="75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r>
            <a:rPr lang="en-US" sz="2800" kern="1200" dirty="0"/>
            <a:t>Cleaning</a:t>
          </a:r>
        </a:p>
      </dsp:txBody>
      <dsp:txXfrm>
        <a:off x="4679060" y="0"/>
        <a:ext cx="2220626" cy="750634"/>
      </dsp:txXfrm>
    </dsp:sp>
    <dsp:sp modelId="{70CDA6BB-7209-4237-9DC1-8827F408C423}">
      <dsp:nvSpPr>
        <dsp:cNvPr id="0" name=""/>
        <dsp:cNvSpPr/>
      </dsp:nvSpPr>
      <dsp:spPr>
        <a:xfrm>
          <a:off x="7056069" y="0"/>
          <a:ext cx="750634" cy="750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FC7C8-B9EC-4706-AD78-8B3FEEA86D70}">
      <dsp:nvSpPr>
        <dsp:cNvPr id="0" name=""/>
        <dsp:cNvSpPr/>
      </dsp:nvSpPr>
      <dsp:spPr>
        <a:xfrm>
          <a:off x="7131132" y="75063"/>
          <a:ext cx="600507" cy="600507"/>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4751F4-0197-4B9F-BCFF-F88530121AD2}">
      <dsp:nvSpPr>
        <dsp:cNvPr id="0" name=""/>
        <dsp:cNvSpPr/>
      </dsp:nvSpPr>
      <dsp:spPr>
        <a:xfrm>
          <a:off x="7963086" y="750634"/>
          <a:ext cx="2220626" cy="3158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0" tIns="165100" rIns="165100" bIns="16510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7963086" y="750634"/>
        <a:ext cx="2220626" cy="3158919"/>
      </dsp:txXfrm>
    </dsp:sp>
    <dsp:sp modelId="{1A63B6E9-FCD1-47ED-B087-658EE95BE9C7}">
      <dsp:nvSpPr>
        <dsp:cNvPr id="0" name=""/>
        <dsp:cNvSpPr/>
      </dsp:nvSpPr>
      <dsp:spPr>
        <a:xfrm>
          <a:off x="7969747" y="315288"/>
          <a:ext cx="2220626" cy="75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r>
            <a:rPr lang="en-US" sz="2800" kern="1200" dirty="0"/>
            <a:t>Exploration + Analysis</a:t>
          </a:r>
        </a:p>
      </dsp:txBody>
      <dsp:txXfrm>
        <a:off x="7969747" y="315288"/>
        <a:ext cx="2220626" cy="75063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85555-B1A6-4DFE-82F0-062FF7FFA4ED}"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0A365-6831-4F78-AA71-9A29CA9A9B76}" type="slidenum">
              <a:rPr lang="en-US" smtClean="0"/>
              <a:t>‹#›</a:t>
            </a:fld>
            <a:endParaRPr lang="en-US"/>
          </a:p>
        </p:txBody>
      </p:sp>
    </p:spTree>
    <p:extLst>
      <p:ext uri="{BB962C8B-B14F-4D97-AF65-F5344CB8AC3E}">
        <p14:creationId xmlns:p14="http://schemas.microsoft.com/office/powerpoint/2010/main" val="134809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0A365-6831-4F78-AA71-9A29CA9A9B76}" type="slidenum">
              <a:rPr lang="en-US" smtClean="0"/>
              <a:t>5</a:t>
            </a:fld>
            <a:endParaRPr lang="en-US"/>
          </a:p>
        </p:txBody>
      </p:sp>
    </p:spTree>
    <p:extLst>
      <p:ext uri="{BB962C8B-B14F-4D97-AF65-F5344CB8AC3E}">
        <p14:creationId xmlns:p14="http://schemas.microsoft.com/office/powerpoint/2010/main" val="2029184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created a map to easily visualize the number of vaccine-related deaths across each state in the US using a library called </a:t>
            </a:r>
            <a:r>
              <a:rPr lang="en-US" dirty="0" err="1"/>
              <a:t>plotly.graph_objects</a:t>
            </a:r>
            <a:endParaRPr lang="en-US" dirty="0"/>
          </a:p>
          <a:p>
            <a:r>
              <a:rPr lang="en-US" dirty="0"/>
              <a:t>Unsurprisingly, these figures are the highest in states with the largest populations</a:t>
            </a:r>
          </a:p>
          <a:p>
            <a:r>
              <a:rPr lang="en-US" dirty="0"/>
              <a:t>California: 304 deaths, Florida: 192 deaths, Illinois and NY: 179 deaths each and Texas: 168 deaths</a:t>
            </a:r>
          </a:p>
          <a:p>
            <a:r>
              <a:rPr lang="en-US" dirty="0"/>
              <a:t>But do these states have the highest mortality rate? Let’s see... </a:t>
            </a:r>
          </a:p>
          <a:p>
            <a:endParaRPr lang="en-US" dirty="0"/>
          </a:p>
        </p:txBody>
      </p:sp>
      <p:sp>
        <p:nvSpPr>
          <p:cNvPr id="4" name="Slide Number Placeholder 3"/>
          <p:cNvSpPr>
            <a:spLocks noGrp="1"/>
          </p:cNvSpPr>
          <p:nvPr>
            <p:ph type="sldNum" sz="quarter" idx="5"/>
          </p:nvPr>
        </p:nvSpPr>
        <p:spPr/>
        <p:txBody>
          <a:bodyPr/>
          <a:lstStyle/>
          <a:p>
            <a:fld id="{0560A365-6831-4F78-AA71-9A29CA9A9B76}" type="slidenum">
              <a:rPr lang="en-US" smtClean="0"/>
              <a:t>7</a:t>
            </a:fld>
            <a:endParaRPr lang="en-US"/>
          </a:p>
        </p:txBody>
      </p:sp>
    </p:spTree>
    <p:extLst>
      <p:ext uri="{BB962C8B-B14F-4D97-AF65-F5344CB8AC3E}">
        <p14:creationId xmlns:p14="http://schemas.microsoft.com/office/powerpoint/2010/main" val="221103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Despite having the highest numbers of deaths, those previous states don’t have the highest mortality rates, here we can see that Alaska has the highest mortality 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only 26 deaths, the mortality rate in Alaska is 0.00009 which means that 9 out of 100,000 people die after being fully vaccinated; followed by Wyoming and Kentucky with a rate of 0.00008, then New Hampshire and North Dakota with a rate of 0.00006</a:t>
            </a:r>
          </a:p>
          <a:p>
            <a:endParaRPr lang="en-US" dirty="0"/>
          </a:p>
          <a:p>
            <a:r>
              <a:rPr lang="en-US" dirty="0"/>
              <a:t>This is why normalizing the data is very important, in this case it help us understand the number of deaths out of the total number of fully vaccinated people instead of considering only the deaths by state</a:t>
            </a:r>
          </a:p>
          <a:p>
            <a:endParaRPr lang="en-US" dirty="0"/>
          </a:p>
          <a:p>
            <a:r>
              <a:rPr lang="en-US" dirty="0"/>
              <a:t>Data for New York was not included in the dataset (total number of people fully vaccinated in NY was not available in the CDC dataset, and hence, could not be normalized)</a:t>
            </a:r>
          </a:p>
          <a:p>
            <a:endParaRPr lang="en-US" dirty="0"/>
          </a:p>
        </p:txBody>
      </p:sp>
      <p:sp>
        <p:nvSpPr>
          <p:cNvPr id="4" name="Slide Number Placeholder 3"/>
          <p:cNvSpPr>
            <a:spLocks noGrp="1"/>
          </p:cNvSpPr>
          <p:nvPr>
            <p:ph type="sldNum" sz="quarter" idx="5"/>
          </p:nvPr>
        </p:nvSpPr>
        <p:spPr/>
        <p:txBody>
          <a:bodyPr/>
          <a:lstStyle/>
          <a:p>
            <a:fld id="{0560A365-6831-4F78-AA71-9A29CA9A9B76}" type="slidenum">
              <a:rPr lang="en-US" smtClean="0"/>
              <a:t>8</a:t>
            </a:fld>
            <a:endParaRPr lang="en-US"/>
          </a:p>
        </p:txBody>
      </p:sp>
    </p:spTree>
    <p:extLst>
      <p:ext uri="{BB962C8B-B14F-4D97-AF65-F5344CB8AC3E}">
        <p14:creationId xmlns:p14="http://schemas.microsoft.com/office/powerpoint/2010/main" val="182564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bins were created for examining age related mortality, 12-18 years old, 18 to 65 years old, and 65 to 100 years old, corresponding to the cohorts the CDC tracks. Vaccine mortality was statistically insignificant in the under 18 bin and minimal in the 18-65 bin. The bulk of mortality observed for all 3 vaccines was observed in patients older than 65.</a:t>
            </a:r>
          </a:p>
        </p:txBody>
      </p:sp>
      <p:sp>
        <p:nvSpPr>
          <p:cNvPr id="4" name="Slide Number Placeholder 3"/>
          <p:cNvSpPr>
            <a:spLocks noGrp="1"/>
          </p:cNvSpPr>
          <p:nvPr>
            <p:ph type="sldNum" sz="quarter" idx="5"/>
          </p:nvPr>
        </p:nvSpPr>
        <p:spPr/>
        <p:txBody>
          <a:bodyPr/>
          <a:lstStyle/>
          <a:p>
            <a:fld id="{0560A365-6831-4F78-AA71-9A29CA9A9B76}" type="slidenum">
              <a:rPr lang="en-US" smtClean="0"/>
              <a:t>9</a:t>
            </a:fld>
            <a:endParaRPr lang="en-US"/>
          </a:p>
        </p:txBody>
      </p:sp>
    </p:spTree>
    <p:extLst>
      <p:ext uri="{BB962C8B-B14F-4D97-AF65-F5344CB8AC3E}">
        <p14:creationId xmlns:p14="http://schemas.microsoft.com/office/powerpoint/2010/main" val="326585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Merging datasets available from the CDC, we plotted the mortality rate for biological genders male/female for Janssen (J&amp;J), </a:t>
            </a:r>
            <a:r>
              <a:rPr lang="en-US" dirty="0" err="1"/>
              <a:t>Moderna</a:t>
            </a:r>
            <a:r>
              <a:rPr lang="en-US" dirty="0"/>
              <a:t>, and Pfizer vaccines. All 3 manufacturers had statistically minimal adverse reactions resulting in death, with Pfizer being least associated with mortality and, somewhat surprisingly, the J&amp;J vaccine having a lower mortality rate than the </a:t>
            </a:r>
            <a:r>
              <a:rPr lang="en-US" dirty="0" err="1"/>
              <a:t>Moderna</a:t>
            </a:r>
            <a:r>
              <a:rPr lang="en-US" dirty="0"/>
              <a:t>. Recall that both Pfizer and </a:t>
            </a:r>
            <a:r>
              <a:rPr lang="en-US" dirty="0" err="1"/>
              <a:t>Moderna</a:t>
            </a:r>
            <a:r>
              <a:rPr lang="en-US" dirty="0"/>
              <a:t> vaccines use and MRNA mechanism to induce an immune system response in patients while J&amp;J uses an adenovirus vector. </a:t>
            </a:r>
          </a:p>
        </p:txBody>
      </p:sp>
      <p:sp>
        <p:nvSpPr>
          <p:cNvPr id="4" name="Slide Number Placeholder 3"/>
          <p:cNvSpPr>
            <a:spLocks noGrp="1"/>
          </p:cNvSpPr>
          <p:nvPr>
            <p:ph type="sldNum" sz="quarter" idx="5"/>
          </p:nvPr>
        </p:nvSpPr>
        <p:spPr/>
        <p:txBody>
          <a:bodyPr/>
          <a:lstStyle/>
          <a:p>
            <a:fld id="{0560A365-6831-4F78-AA71-9A29CA9A9B76}" type="slidenum">
              <a:rPr lang="en-US" smtClean="0"/>
              <a:t>10</a:t>
            </a:fld>
            <a:endParaRPr lang="en-US"/>
          </a:p>
        </p:txBody>
      </p:sp>
    </p:spTree>
    <p:extLst>
      <p:ext uri="{BB962C8B-B14F-4D97-AF65-F5344CB8AC3E}">
        <p14:creationId xmlns:p14="http://schemas.microsoft.com/office/powerpoint/2010/main" val="11069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created a histogram for the 3 age bins. </a:t>
            </a:r>
          </a:p>
        </p:txBody>
      </p:sp>
      <p:sp>
        <p:nvSpPr>
          <p:cNvPr id="4" name="Slide Number Placeholder 3"/>
          <p:cNvSpPr>
            <a:spLocks noGrp="1"/>
          </p:cNvSpPr>
          <p:nvPr>
            <p:ph type="sldNum" sz="quarter" idx="5"/>
          </p:nvPr>
        </p:nvSpPr>
        <p:spPr/>
        <p:txBody>
          <a:bodyPr/>
          <a:lstStyle/>
          <a:p>
            <a:fld id="{0560A365-6831-4F78-AA71-9A29CA9A9B76}" type="slidenum">
              <a:rPr lang="en-US" smtClean="0"/>
              <a:t>11</a:t>
            </a:fld>
            <a:endParaRPr lang="en-US"/>
          </a:p>
        </p:txBody>
      </p:sp>
    </p:spTree>
    <p:extLst>
      <p:ext uri="{BB962C8B-B14F-4D97-AF65-F5344CB8AC3E}">
        <p14:creationId xmlns:p14="http://schemas.microsoft.com/office/powerpoint/2010/main" val="83903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A2A6-F328-4E43-822E-417D9D64A4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543B3-42BD-4F5F-8D46-613844BF0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4D8F3-0756-4170-B778-71A9B78F68E2}"/>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5" name="Footer Placeholder 4">
            <a:extLst>
              <a:ext uri="{FF2B5EF4-FFF2-40B4-BE49-F238E27FC236}">
                <a16:creationId xmlns:a16="http://schemas.microsoft.com/office/drawing/2014/main" id="{CCD50B71-C37C-405B-A41A-070CCE318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899C9-490E-4CBB-9C05-F424B22AFA16}"/>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256329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9AE7-F466-4516-B1DF-4F84AA858B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147C01-F826-4591-B74B-5D4C97777D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740D0-DD98-4D55-B528-8E09A40B22AA}"/>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5" name="Footer Placeholder 4">
            <a:extLst>
              <a:ext uri="{FF2B5EF4-FFF2-40B4-BE49-F238E27FC236}">
                <a16:creationId xmlns:a16="http://schemas.microsoft.com/office/drawing/2014/main" id="{B6CC86D7-330C-4285-8143-8D2FD2972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17E62-FF4A-44DC-9D36-B84C57F59458}"/>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365687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5D3F55-872D-4725-9D6D-8684AFC23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E25715-33D3-4184-A09B-6177C61D5C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F6C21-D518-4A7C-82F9-C51115282B14}"/>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5" name="Footer Placeholder 4">
            <a:extLst>
              <a:ext uri="{FF2B5EF4-FFF2-40B4-BE49-F238E27FC236}">
                <a16:creationId xmlns:a16="http://schemas.microsoft.com/office/drawing/2014/main" id="{BDDE8CAE-EB6E-49E1-B563-BA32506D7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A92E2-55C4-4420-802F-4DBEF903795C}"/>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256517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67F0-FBB1-4428-B1B7-74A0FE488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21F221-2822-434D-A9E9-02385E56B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2B383-1639-4E71-8225-E2DC6B7CB113}"/>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5" name="Footer Placeholder 4">
            <a:extLst>
              <a:ext uri="{FF2B5EF4-FFF2-40B4-BE49-F238E27FC236}">
                <a16:creationId xmlns:a16="http://schemas.microsoft.com/office/drawing/2014/main" id="{0C5283AC-AC06-4FD4-BADD-E74E68C06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19681-059F-4E77-9A67-F6187D6080CA}"/>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332041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E9BC-C102-4D30-AD6E-204CFCC2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640C5B-F4C7-41BC-BA0D-6F3D094D7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38F4B6-0262-4BA3-98FE-7001E20CC2CF}"/>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5" name="Footer Placeholder 4">
            <a:extLst>
              <a:ext uri="{FF2B5EF4-FFF2-40B4-BE49-F238E27FC236}">
                <a16:creationId xmlns:a16="http://schemas.microsoft.com/office/drawing/2014/main" id="{2E9746F8-C2D3-4EC7-80B0-BFCD01E2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2D70D-91D8-4298-93A2-CD809BF72537}"/>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95188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4D64-73F7-4CCC-9E99-2BDBF3B1D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A43B2-0D73-4AFD-A9D1-F8019BC873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9F1C1E-F776-432E-9685-7D27E6DFB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A8659E-0AFA-4141-B65F-C37EF8443004}"/>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6" name="Footer Placeholder 5">
            <a:extLst>
              <a:ext uri="{FF2B5EF4-FFF2-40B4-BE49-F238E27FC236}">
                <a16:creationId xmlns:a16="http://schemas.microsoft.com/office/drawing/2014/main" id="{B97DE73C-5628-4074-A5C8-01EFA071A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CA053-95BB-4665-92D1-C98EB64B39BB}"/>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12196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5D0E-50C2-4603-9387-A0D2DA7D30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5EE6CA-65D7-42A7-8FF4-4A4D263A1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D3671-9E0A-4AD4-8050-E5E437A49B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A00BCC-7EE6-4B15-B919-0CB18A22A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E1C5C-DA01-40B0-BA26-0794A8774B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23A94-3CA7-4D25-899B-B97C257EE46B}"/>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8" name="Footer Placeholder 7">
            <a:extLst>
              <a:ext uri="{FF2B5EF4-FFF2-40B4-BE49-F238E27FC236}">
                <a16:creationId xmlns:a16="http://schemas.microsoft.com/office/drawing/2014/main" id="{9DDF2447-26FA-4244-9262-B879645814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91EE02-8AD4-42D9-99D8-DCB268E5C855}"/>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372569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A90B-CFE2-4ABE-9B1D-4C27A168CB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1D4E78-A1F5-44E9-A446-A4BDFC247477}"/>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4" name="Footer Placeholder 3">
            <a:extLst>
              <a:ext uri="{FF2B5EF4-FFF2-40B4-BE49-F238E27FC236}">
                <a16:creationId xmlns:a16="http://schemas.microsoft.com/office/drawing/2014/main" id="{961D3CE1-7DF7-430D-A3C5-CC4ACC1DE8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D739E3-5825-48B8-8C21-95FD6EF4D94B}"/>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19605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BE1C6-69C9-4425-AB50-27B5510E65C9}"/>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3" name="Footer Placeholder 2">
            <a:extLst>
              <a:ext uri="{FF2B5EF4-FFF2-40B4-BE49-F238E27FC236}">
                <a16:creationId xmlns:a16="http://schemas.microsoft.com/office/drawing/2014/main" id="{8992A582-96EF-439D-B289-194043D937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5455A0-81DA-4D9B-A610-BCBB73D59B16}"/>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423281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E0CC-7189-489B-AFA7-EEE19161E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AFA1C8-6270-4810-AEB6-C70013019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C25EDC-A7AF-4D2F-BD21-1394E6717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FC854-3664-4EA3-8EA4-CE9CAEBA8A72}"/>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6" name="Footer Placeholder 5">
            <a:extLst>
              <a:ext uri="{FF2B5EF4-FFF2-40B4-BE49-F238E27FC236}">
                <a16:creationId xmlns:a16="http://schemas.microsoft.com/office/drawing/2014/main" id="{B6FFD43E-9B7B-4907-AD98-6A196F136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D1678-1ABF-46E4-893B-672AFAF17BE1}"/>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379855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EB59-EF95-4E0F-8E19-3E348E141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930A14-E08B-40D5-859B-97D12814C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24F104-F59E-4304-A822-6EE72A06F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C7C9D-3311-45A8-AF43-E989A69F026E}"/>
              </a:ext>
            </a:extLst>
          </p:cNvPr>
          <p:cNvSpPr>
            <a:spLocks noGrp="1"/>
          </p:cNvSpPr>
          <p:nvPr>
            <p:ph type="dt" sz="half" idx="10"/>
          </p:nvPr>
        </p:nvSpPr>
        <p:spPr/>
        <p:txBody>
          <a:bodyPr/>
          <a:lstStyle/>
          <a:p>
            <a:fld id="{1E1AE817-2CFC-45E9-8AFA-22535502E9D7}" type="datetimeFigureOut">
              <a:rPr lang="en-US" smtClean="0"/>
              <a:t>6/9/2021</a:t>
            </a:fld>
            <a:endParaRPr lang="en-US"/>
          </a:p>
        </p:txBody>
      </p:sp>
      <p:sp>
        <p:nvSpPr>
          <p:cNvPr id="6" name="Footer Placeholder 5">
            <a:extLst>
              <a:ext uri="{FF2B5EF4-FFF2-40B4-BE49-F238E27FC236}">
                <a16:creationId xmlns:a16="http://schemas.microsoft.com/office/drawing/2014/main" id="{EAE6FCF8-8007-4DB1-841F-64972A05D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4EA87-2B99-407F-BF66-A21D690EFAD9}"/>
              </a:ext>
            </a:extLst>
          </p:cNvPr>
          <p:cNvSpPr>
            <a:spLocks noGrp="1"/>
          </p:cNvSpPr>
          <p:nvPr>
            <p:ph type="sldNum" sz="quarter" idx="12"/>
          </p:nvPr>
        </p:nvSpPr>
        <p:spPr/>
        <p:txBody>
          <a:bodyPr/>
          <a:lstStyle/>
          <a:p>
            <a:fld id="{6268E72E-0AAA-4AC2-A2D6-CAC6DA250625}" type="slidenum">
              <a:rPr lang="en-US" smtClean="0"/>
              <a:t>‹#›</a:t>
            </a:fld>
            <a:endParaRPr lang="en-US"/>
          </a:p>
        </p:txBody>
      </p:sp>
    </p:spTree>
    <p:extLst>
      <p:ext uri="{BB962C8B-B14F-4D97-AF65-F5344CB8AC3E}">
        <p14:creationId xmlns:p14="http://schemas.microsoft.com/office/powerpoint/2010/main" val="292603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2A4FC5-BC26-4CD7-9F22-6B0A4A1D6E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9F2C58-66C5-419C-8417-EFAB8AFDF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451EC-6D83-4D66-91A9-BF51234DCD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AE817-2CFC-45E9-8AFA-22535502E9D7}" type="datetimeFigureOut">
              <a:rPr lang="en-US" smtClean="0"/>
              <a:t>6/9/2021</a:t>
            </a:fld>
            <a:endParaRPr lang="en-US"/>
          </a:p>
        </p:txBody>
      </p:sp>
      <p:sp>
        <p:nvSpPr>
          <p:cNvPr id="5" name="Footer Placeholder 4">
            <a:extLst>
              <a:ext uri="{FF2B5EF4-FFF2-40B4-BE49-F238E27FC236}">
                <a16:creationId xmlns:a16="http://schemas.microsoft.com/office/drawing/2014/main" id="{7978AED0-8CBC-48D0-8A77-E707916D6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7356C1-7AE9-4E2C-8C6F-88A185001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8E72E-0AAA-4AC2-A2D6-CAC6DA250625}" type="slidenum">
              <a:rPr lang="en-US" smtClean="0"/>
              <a:t>‹#›</a:t>
            </a:fld>
            <a:endParaRPr lang="en-US"/>
          </a:p>
        </p:txBody>
      </p:sp>
    </p:spTree>
    <p:extLst>
      <p:ext uri="{BB962C8B-B14F-4D97-AF65-F5344CB8AC3E}">
        <p14:creationId xmlns:p14="http://schemas.microsoft.com/office/powerpoint/2010/main" val="324707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cdc.gov/coronavirus/2019-ncov/vaccines/distributing/about-vaccine-data.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cdc.gov/vaccinesafety/ensuringsafety/monitoring/vaers/index.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cdc.gov/vaccinesafety/ensuringsafety/monitoring/vaers/index.html" TargetMode="External"/><Relationship Id="rId4" Type="http://schemas.openxmlformats.org/officeDocument/2006/relationships/hyperlink" Target="https://www.cdc.gov/coronavirus/2019-ncov/vaccines/distributing/about-vaccine-data.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dc.gov/coronavirus/2019-ncov/vaccines/distributing/about-vaccine-data.htm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cdc.gov/vaccinesafety/ensuringsafety/monitoring/vaers/index.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07931A-3A36-4E04-830D-2689754445EE}"/>
              </a:ext>
            </a:extLst>
          </p:cNvPr>
          <p:cNvSpPr>
            <a:spLocks noGrp="1"/>
          </p:cNvSpPr>
          <p:nvPr>
            <p:ph type="ctrTitle"/>
          </p:nvPr>
        </p:nvSpPr>
        <p:spPr>
          <a:xfrm>
            <a:off x="685017" y="1886673"/>
            <a:ext cx="7372274" cy="2360091"/>
          </a:xfrm>
        </p:spPr>
        <p:txBody>
          <a:bodyPr vert="horz" lIns="91440" tIns="45720" rIns="91440" bIns="45720" rtlCol="0" anchor="ctr">
            <a:normAutofit/>
          </a:bodyPr>
          <a:lstStyle/>
          <a:p>
            <a:pPr algn="l"/>
            <a:r>
              <a:rPr lang="en-US" sz="4800" b="1" kern="1200" dirty="0">
                <a:solidFill>
                  <a:schemeClr val="tx1"/>
                </a:solidFill>
                <a:latin typeface="+mj-lt"/>
                <a:ea typeface="+mj-ea"/>
                <a:cs typeface="+mj-cs"/>
              </a:rPr>
              <a:t>Covid-19 Vaccine Analysis</a:t>
            </a:r>
          </a:p>
        </p:txBody>
      </p:sp>
      <p:sp>
        <p:nvSpPr>
          <p:cNvPr id="6" name="Subtitle 5">
            <a:extLst>
              <a:ext uri="{FF2B5EF4-FFF2-40B4-BE49-F238E27FC236}">
                <a16:creationId xmlns:a16="http://schemas.microsoft.com/office/drawing/2014/main" id="{DB32A2BF-4CEB-4EE2-BB60-0F7AA02EDE80}"/>
              </a:ext>
            </a:extLst>
          </p:cNvPr>
          <p:cNvSpPr>
            <a:spLocks noGrp="1"/>
          </p:cNvSpPr>
          <p:nvPr>
            <p:ph type="subTitle" idx="1"/>
          </p:nvPr>
        </p:nvSpPr>
        <p:spPr>
          <a:xfrm>
            <a:off x="685017" y="3051298"/>
            <a:ext cx="6467867" cy="3450613"/>
          </a:xfrm>
        </p:spPr>
        <p:txBody>
          <a:bodyPr vert="horz" lIns="91440" tIns="45720" rIns="91440" bIns="45720" rtlCol="0" anchor="ctr">
            <a:normAutofit/>
          </a:bodyPr>
          <a:lstStyle/>
          <a:p>
            <a:pPr algn="l"/>
            <a:r>
              <a:rPr lang="en-US" dirty="0"/>
              <a:t>Project 1, Group 1</a:t>
            </a:r>
          </a:p>
          <a:p>
            <a:pPr algn="l">
              <a:lnSpc>
                <a:spcPct val="100000"/>
              </a:lnSpc>
              <a:spcBef>
                <a:spcPts val="0"/>
              </a:spcBef>
            </a:pPr>
            <a:r>
              <a:rPr lang="en-US" sz="1800" dirty="0"/>
              <a:t>Dalton Curtis</a:t>
            </a:r>
          </a:p>
          <a:p>
            <a:pPr algn="l">
              <a:lnSpc>
                <a:spcPct val="100000"/>
              </a:lnSpc>
              <a:spcBef>
                <a:spcPts val="0"/>
              </a:spcBef>
            </a:pPr>
            <a:r>
              <a:rPr lang="en-US" sz="1800" dirty="0"/>
              <a:t>Ulises Dominguez</a:t>
            </a:r>
          </a:p>
          <a:p>
            <a:pPr algn="l">
              <a:lnSpc>
                <a:spcPct val="100000"/>
              </a:lnSpc>
              <a:spcBef>
                <a:spcPts val="0"/>
              </a:spcBef>
            </a:pPr>
            <a:r>
              <a:rPr lang="en-US" sz="1800" dirty="0"/>
              <a:t>Patricia </a:t>
            </a:r>
            <a:r>
              <a:rPr lang="en-US" sz="1800" dirty="0" err="1"/>
              <a:t>Sarco</a:t>
            </a:r>
            <a:r>
              <a:rPr lang="en-US" sz="1800" dirty="0"/>
              <a:t> Lira</a:t>
            </a:r>
          </a:p>
          <a:p>
            <a:pPr algn="l">
              <a:lnSpc>
                <a:spcPct val="100000"/>
              </a:lnSpc>
              <a:spcBef>
                <a:spcPts val="0"/>
              </a:spcBef>
            </a:pPr>
            <a:r>
              <a:rPr lang="en-US" sz="1800" dirty="0"/>
              <a:t>Joseph Mills Jr.</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1A47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00784BB4-6801-4D2C-8FD0-6773CCA9A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3317516"/>
            <a:ext cx="1462088" cy="222968"/>
          </a:xfrm>
          <a:prstGeom prst="rect">
            <a:avLst/>
          </a:prstGeom>
        </p:spPr>
      </p:pic>
    </p:spTree>
    <p:extLst>
      <p:ext uri="{BB962C8B-B14F-4D97-AF65-F5344CB8AC3E}">
        <p14:creationId xmlns:p14="http://schemas.microsoft.com/office/powerpoint/2010/main" val="1343247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4F2356E2-3686-4C95-A298-E4FB14676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877" y="2265670"/>
            <a:ext cx="5121284" cy="3414191"/>
          </a:xfrm>
          <a:prstGeom prst="rect">
            <a:avLst/>
          </a:prstGeom>
        </p:spPr>
      </p:pic>
      <p:sp>
        <p:nvSpPr>
          <p:cNvPr id="6" name="Rectangle 5">
            <a:extLst>
              <a:ext uri="{FF2B5EF4-FFF2-40B4-BE49-F238E27FC236}">
                <a16:creationId xmlns:a16="http://schemas.microsoft.com/office/drawing/2014/main" id="{20DBA340-9998-4C06-8EFE-9AFF5FD47B4C}"/>
              </a:ext>
            </a:extLst>
          </p:cNvPr>
          <p:cNvSpPr/>
          <p:nvPr/>
        </p:nvSpPr>
        <p:spPr>
          <a:xfrm>
            <a:off x="0" y="214776"/>
            <a:ext cx="12192000" cy="993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7">
            <a:extLst>
              <a:ext uri="{FF2B5EF4-FFF2-40B4-BE49-F238E27FC236}">
                <a16:creationId xmlns:a16="http://schemas.microsoft.com/office/drawing/2014/main" id="{949AE6FE-5EA8-4524-B01F-9FFD123BEAD8}"/>
              </a:ext>
            </a:extLst>
          </p:cNvPr>
          <p:cNvSpPr txBox="1">
            <a:spLocks/>
          </p:cNvSpPr>
          <p:nvPr/>
        </p:nvSpPr>
        <p:spPr>
          <a:xfrm>
            <a:off x="838199" y="485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rPr>
              <a:t>Does Gender have an impact on mortality rate?</a:t>
            </a:r>
          </a:p>
        </p:txBody>
      </p:sp>
      <p:pic>
        <p:nvPicPr>
          <p:cNvPr id="8" name="Picture 7">
            <a:extLst>
              <a:ext uri="{FF2B5EF4-FFF2-40B4-BE49-F238E27FC236}">
                <a16:creationId xmlns:a16="http://schemas.microsoft.com/office/drawing/2014/main" id="{F2767135-D726-4462-8E73-BA41085215B2}"/>
              </a:ext>
            </a:extLst>
          </p:cNvPr>
          <p:cNvPicPr>
            <a:picLocks noChangeAspect="1"/>
          </p:cNvPicPr>
          <p:nvPr/>
        </p:nvPicPr>
        <p:blipFill rotWithShape="1">
          <a:blip r:embed="rId4"/>
          <a:srcRect r="47659" b="91257"/>
          <a:stretch/>
        </p:blipFill>
        <p:spPr>
          <a:xfrm>
            <a:off x="0" y="6317510"/>
            <a:ext cx="3030638" cy="466323"/>
          </a:xfrm>
          <a:prstGeom prst="rect">
            <a:avLst/>
          </a:prstGeom>
        </p:spPr>
      </p:pic>
      <p:grpSp>
        <p:nvGrpSpPr>
          <p:cNvPr id="5" name="Group 4">
            <a:extLst>
              <a:ext uri="{FF2B5EF4-FFF2-40B4-BE49-F238E27FC236}">
                <a16:creationId xmlns:a16="http://schemas.microsoft.com/office/drawing/2014/main" id="{8952D6B9-B5D8-41B7-951E-89C6262A9B74}"/>
              </a:ext>
            </a:extLst>
          </p:cNvPr>
          <p:cNvGrpSpPr/>
          <p:nvPr/>
        </p:nvGrpSpPr>
        <p:grpSpPr>
          <a:xfrm>
            <a:off x="1893282" y="2535339"/>
            <a:ext cx="3137369" cy="3039854"/>
            <a:chOff x="723106" y="2369085"/>
            <a:chExt cx="3137369" cy="3039854"/>
          </a:xfrm>
        </p:grpSpPr>
        <p:grpSp>
          <p:nvGrpSpPr>
            <p:cNvPr id="9" name="Group 8">
              <a:extLst>
                <a:ext uri="{FF2B5EF4-FFF2-40B4-BE49-F238E27FC236}">
                  <a16:creationId xmlns:a16="http://schemas.microsoft.com/office/drawing/2014/main" id="{C614DB18-36A3-45EA-A4B3-115F9B9143D3}"/>
                </a:ext>
              </a:extLst>
            </p:cNvPr>
            <p:cNvGrpSpPr/>
            <p:nvPr/>
          </p:nvGrpSpPr>
          <p:grpSpPr>
            <a:xfrm>
              <a:off x="723106" y="2369085"/>
              <a:ext cx="3137369" cy="3039854"/>
              <a:chOff x="520232" y="1372286"/>
              <a:chExt cx="5485714" cy="5485714"/>
            </a:xfrm>
          </p:grpSpPr>
          <p:pic>
            <p:nvPicPr>
              <p:cNvPr id="10" name="Picture 9" descr="Chart, pie chart&#10;&#10;Description automatically generated">
                <a:extLst>
                  <a:ext uri="{FF2B5EF4-FFF2-40B4-BE49-F238E27FC236}">
                    <a16:creationId xmlns:a16="http://schemas.microsoft.com/office/drawing/2014/main" id="{6CEC7C8F-0AA6-4BCB-A0B4-87BCC16F86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232" y="1372286"/>
                <a:ext cx="5485714" cy="5485714"/>
              </a:xfrm>
              <a:prstGeom prst="rect">
                <a:avLst/>
              </a:prstGeom>
            </p:spPr>
          </p:pic>
          <p:sp>
            <p:nvSpPr>
              <p:cNvPr id="11" name="Rectangle 10">
                <a:extLst>
                  <a:ext uri="{FF2B5EF4-FFF2-40B4-BE49-F238E27FC236}">
                    <a16:creationId xmlns:a16="http://schemas.microsoft.com/office/drawing/2014/main" id="{713BF97E-3077-4464-A736-5ED484B58BCB}"/>
                  </a:ext>
                </a:extLst>
              </p:cNvPr>
              <p:cNvSpPr/>
              <p:nvPr/>
            </p:nvSpPr>
            <p:spPr>
              <a:xfrm>
                <a:off x="838200" y="3777673"/>
                <a:ext cx="473364" cy="692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A96CD733-67D5-48B8-8686-4CB8E01B2C83}"/>
                </a:ext>
              </a:extLst>
            </p:cNvPr>
            <p:cNvSpPr/>
            <p:nvPr/>
          </p:nvSpPr>
          <p:spPr>
            <a:xfrm>
              <a:off x="2570551" y="3293120"/>
              <a:ext cx="460087" cy="620257"/>
            </a:xfrm>
            <a:prstGeom prst="rect">
              <a:avLst/>
            </a:prstGeom>
            <a:solidFill>
              <a:srgbClr val="3CB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B87F24-6B45-43D6-BD27-50AFAD9F8364}"/>
                </a:ext>
              </a:extLst>
            </p:cNvPr>
            <p:cNvSpPr txBox="1"/>
            <p:nvPr/>
          </p:nvSpPr>
          <p:spPr>
            <a:xfrm>
              <a:off x="2493508" y="3495907"/>
              <a:ext cx="537130" cy="338554"/>
            </a:xfrm>
            <a:prstGeom prst="rect">
              <a:avLst/>
            </a:prstGeom>
            <a:noFill/>
          </p:spPr>
          <p:txBody>
            <a:bodyPr wrap="square" rtlCol="0">
              <a:spAutoFit/>
            </a:bodyPr>
            <a:lstStyle/>
            <a:p>
              <a:r>
                <a:rPr lang="en-US" sz="1600" b="1" dirty="0">
                  <a:solidFill>
                    <a:schemeClr val="bg1"/>
                  </a:solidFill>
                </a:rPr>
                <a:t>47%</a:t>
              </a:r>
            </a:p>
          </p:txBody>
        </p:sp>
        <p:sp>
          <p:nvSpPr>
            <p:cNvPr id="13" name="Rectangle 12">
              <a:extLst>
                <a:ext uri="{FF2B5EF4-FFF2-40B4-BE49-F238E27FC236}">
                  <a16:creationId xmlns:a16="http://schemas.microsoft.com/office/drawing/2014/main" id="{3FD08ABD-BD53-41AB-AA3C-AD5EF8988B30}"/>
                </a:ext>
              </a:extLst>
            </p:cNvPr>
            <p:cNvSpPr/>
            <p:nvPr/>
          </p:nvSpPr>
          <p:spPr>
            <a:xfrm>
              <a:off x="1629986" y="4032510"/>
              <a:ext cx="460087" cy="467857"/>
            </a:xfrm>
            <a:prstGeom prst="rect">
              <a:avLst/>
            </a:prstGeom>
            <a:solidFill>
              <a:srgbClr val="FF6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37DC25F-8D34-452C-8823-B2D69B8E7930}"/>
                </a:ext>
              </a:extLst>
            </p:cNvPr>
            <p:cNvSpPr txBox="1"/>
            <p:nvPr/>
          </p:nvSpPr>
          <p:spPr>
            <a:xfrm>
              <a:off x="1736509" y="3972766"/>
              <a:ext cx="537130" cy="338554"/>
            </a:xfrm>
            <a:prstGeom prst="rect">
              <a:avLst/>
            </a:prstGeom>
            <a:noFill/>
          </p:spPr>
          <p:txBody>
            <a:bodyPr wrap="square" rtlCol="0">
              <a:spAutoFit/>
            </a:bodyPr>
            <a:lstStyle/>
            <a:p>
              <a:r>
                <a:rPr lang="en-US" sz="1600" b="1" dirty="0">
                  <a:solidFill>
                    <a:schemeClr val="bg1"/>
                  </a:solidFill>
                </a:rPr>
                <a:t>53%</a:t>
              </a:r>
            </a:p>
          </p:txBody>
        </p:sp>
      </p:grpSp>
    </p:spTree>
    <p:extLst>
      <p:ext uri="{BB962C8B-B14F-4D97-AF65-F5344CB8AC3E}">
        <p14:creationId xmlns:p14="http://schemas.microsoft.com/office/powerpoint/2010/main" val="379393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8BF99956-83EB-49BB-8A82-E2A02FC17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 y="1553127"/>
            <a:ext cx="6305428" cy="4575368"/>
          </a:xfrm>
          <a:prstGeom prst="rect">
            <a:avLst/>
          </a:prstGeom>
        </p:spPr>
      </p:pic>
      <p:sp>
        <p:nvSpPr>
          <p:cNvPr id="5" name="Rectangle 4">
            <a:extLst>
              <a:ext uri="{FF2B5EF4-FFF2-40B4-BE49-F238E27FC236}">
                <a16:creationId xmlns:a16="http://schemas.microsoft.com/office/drawing/2014/main" id="{562B69FD-3E8E-4D9B-AE38-CB7988DC2C33}"/>
              </a:ext>
            </a:extLst>
          </p:cNvPr>
          <p:cNvSpPr/>
          <p:nvPr/>
        </p:nvSpPr>
        <p:spPr>
          <a:xfrm>
            <a:off x="0" y="227564"/>
            <a:ext cx="12192000" cy="993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7">
            <a:extLst>
              <a:ext uri="{FF2B5EF4-FFF2-40B4-BE49-F238E27FC236}">
                <a16:creationId xmlns:a16="http://schemas.microsoft.com/office/drawing/2014/main" id="{162F88A4-395C-442A-A3AF-9943F61E8822}"/>
              </a:ext>
            </a:extLst>
          </p:cNvPr>
          <p:cNvSpPr txBox="1">
            <a:spLocks/>
          </p:cNvSpPr>
          <p:nvPr/>
        </p:nvSpPr>
        <p:spPr>
          <a:xfrm>
            <a:off x="838200" y="613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rPr>
              <a:t>As Age Increases so do the Amount of Deaths</a:t>
            </a:r>
          </a:p>
        </p:txBody>
      </p:sp>
      <p:pic>
        <p:nvPicPr>
          <p:cNvPr id="8" name="Picture 7">
            <a:extLst>
              <a:ext uri="{FF2B5EF4-FFF2-40B4-BE49-F238E27FC236}">
                <a16:creationId xmlns:a16="http://schemas.microsoft.com/office/drawing/2014/main" id="{E55D4199-F963-428D-93C8-43F4E54784F4}"/>
              </a:ext>
            </a:extLst>
          </p:cNvPr>
          <p:cNvPicPr>
            <a:picLocks noChangeAspect="1"/>
          </p:cNvPicPr>
          <p:nvPr/>
        </p:nvPicPr>
        <p:blipFill rotWithShape="1">
          <a:blip r:embed="rId4"/>
          <a:srcRect r="47659" b="91257"/>
          <a:stretch/>
        </p:blipFill>
        <p:spPr>
          <a:xfrm>
            <a:off x="0" y="6330298"/>
            <a:ext cx="3030638" cy="466323"/>
          </a:xfrm>
          <a:prstGeom prst="rect">
            <a:avLst/>
          </a:prstGeom>
        </p:spPr>
      </p:pic>
      <p:pic>
        <p:nvPicPr>
          <p:cNvPr id="3" name="Picture 2" descr="Chart, histogram&#10;&#10;Description automatically generated">
            <a:extLst>
              <a:ext uri="{FF2B5EF4-FFF2-40B4-BE49-F238E27FC236}">
                <a16:creationId xmlns:a16="http://schemas.microsoft.com/office/drawing/2014/main" id="{EBE1147E-20D9-4143-9BCB-9C0483B2FD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1900" y="1754930"/>
            <a:ext cx="5873628" cy="4503984"/>
          </a:xfrm>
          <a:prstGeom prst="rect">
            <a:avLst/>
          </a:prstGeom>
        </p:spPr>
      </p:pic>
    </p:spTree>
    <p:extLst>
      <p:ext uri="{BB962C8B-B14F-4D97-AF65-F5344CB8AC3E}">
        <p14:creationId xmlns:p14="http://schemas.microsoft.com/office/powerpoint/2010/main" val="71200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F6D3CC-E3F2-4AD7-AE39-6F7168C1206B}"/>
              </a:ext>
            </a:extLst>
          </p:cNvPr>
          <p:cNvPicPr>
            <a:picLocks noChangeAspect="1"/>
          </p:cNvPicPr>
          <p:nvPr/>
        </p:nvPicPr>
        <p:blipFill rotWithShape="1">
          <a:blip r:embed="rId2"/>
          <a:srcRect r="47659" b="91257"/>
          <a:stretch/>
        </p:blipFill>
        <p:spPr>
          <a:xfrm>
            <a:off x="0" y="6490322"/>
            <a:ext cx="1990640" cy="306299"/>
          </a:xfrm>
          <a:prstGeom prst="rect">
            <a:avLst/>
          </a:prstGeom>
        </p:spPr>
      </p:pic>
      <p:sp>
        <p:nvSpPr>
          <p:cNvPr id="6" name="Rectangle 5">
            <a:extLst>
              <a:ext uri="{FF2B5EF4-FFF2-40B4-BE49-F238E27FC236}">
                <a16:creationId xmlns:a16="http://schemas.microsoft.com/office/drawing/2014/main" id="{A944C9D1-588F-45FA-AFAB-AA370AB51A5E}"/>
              </a:ext>
            </a:extLst>
          </p:cNvPr>
          <p:cNvSpPr/>
          <p:nvPr/>
        </p:nvSpPr>
        <p:spPr>
          <a:xfrm>
            <a:off x="0" y="166764"/>
            <a:ext cx="12192000" cy="993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A5AF1B7-A51B-4B25-B85B-ECBA33B965ED}"/>
              </a:ext>
            </a:extLst>
          </p:cNvPr>
          <p:cNvPicPr>
            <a:picLocks noChangeAspect="1"/>
          </p:cNvPicPr>
          <p:nvPr/>
        </p:nvPicPr>
        <p:blipFill>
          <a:blip r:embed="rId3"/>
          <a:stretch>
            <a:fillRect/>
          </a:stretch>
        </p:blipFill>
        <p:spPr>
          <a:xfrm>
            <a:off x="0" y="2590896"/>
            <a:ext cx="6057900" cy="3562350"/>
          </a:xfrm>
          <a:prstGeom prst="rect">
            <a:avLst/>
          </a:prstGeom>
        </p:spPr>
      </p:pic>
      <p:sp>
        <p:nvSpPr>
          <p:cNvPr id="2" name="Title 1">
            <a:extLst>
              <a:ext uri="{FF2B5EF4-FFF2-40B4-BE49-F238E27FC236}">
                <a16:creationId xmlns:a16="http://schemas.microsoft.com/office/drawing/2014/main" id="{B719887A-92BA-42B7-BDC7-08E812CAE5C0}"/>
              </a:ext>
            </a:extLst>
          </p:cNvPr>
          <p:cNvSpPr>
            <a:spLocks noGrp="1"/>
          </p:cNvSpPr>
          <p:nvPr>
            <p:ph type="title"/>
          </p:nvPr>
        </p:nvSpPr>
        <p:spPr>
          <a:xfrm>
            <a:off x="838200" y="4762"/>
            <a:ext cx="10515600" cy="1325563"/>
          </a:xfrm>
        </p:spPr>
        <p:txBody>
          <a:bodyPr>
            <a:normAutofit/>
          </a:bodyPr>
          <a:lstStyle/>
          <a:p>
            <a:pPr algn="ctr"/>
            <a:r>
              <a:rPr lang="en-US" sz="3200" b="1" dirty="0">
                <a:solidFill>
                  <a:schemeClr val="bg1"/>
                </a:solidFill>
              </a:rPr>
              <a:t>Hypothesis Testing – Those Who Died were Older</a:t>
            </a:r>
          </a:p>
        </p:txBody>
      </p:sp>
      <p:sp>
        <p:nvSpPr>
          <p:cNvPr id="5" name="TextBox 4">
            <a:extLst>
              <a:ext uri="{FF2B5EF4-FFF2-40B4-BE49-F238E27FC236}">
                <a16:creationId xmlns:a16="http://schemas.microsoft.com/office/drawing/2014/main" id="{2A107BCC-DBF4-48EC-8FD2-01CC3D96F08C}"/>
              </a:ext>
            </a:extLst>
          </p:cNvPr>
          <p:cNvSpPr txBox="1"/>
          <p:nvPr/>
        </p:nvSpPr>
        <p:spPr>
          <a:xfrm>
            <a:off x="527957" y="1426156"/>
            <a:ext cx="10825843" cy="861774"/>
          </a:xfrm>
          <a:prstGeom prst="rect">
            <a:avLst/>
          </a:prstGeom>
          <a:noFill/>
        </p:spPr>
        <p:txBody>
          <a:bodyPr wrap="square" rtlCol="0">
            <a:spAutoFit/>
          </a:bodyPr>
          <a:lstStyle/>
          <a:p>
            <a:pPr algn="ctr"/>
            <a:r>
              <a:rPr lang="en-US" sz="1600" b="1" dirty="0"/>
              <a:t>H0: </a:t>
            </a:r>
            <a:r>
              <a:rPr lang="en-US" sz="1600" dirty="0"/>
              <a:t>The average age for those who died and did not die are equal.</a:t>
            </a:r>
          </a:p>
          <a:p>
            <a:pPr algn="ctr"/>
            <a:r>
              <a:rPr lang="en-US" sz="1600" b="1" dirty="0"/>
              <a:t>H1: </a:t>
            </a:r>
            <a:r>
              <a:rPr lang="en-US" sz="1600" dirty="0"/>
              <a:t>The average age for those who died are not equal.</a:t>
            </a:r>
          </a:p>
          <a:p>
            <a:pPr algn="ctr"/>
            <a:r>
              <a:rPr lang="en-US" sz="1600" b="1" dirty="0"/>
              <a:t>t-stat:  </a:t>
            </a:r>
            <a:r>
              <a:rPr lang="en-US" sz="1600" dirty="0"/>
              <a:t>32.7, </a:t>
            </a:r>
            <a:r>
              <a:rPr lang="en-US" sz="1600" b="1" dirty="0"/>
              <a:t>p : </a:t>
            </a:r>
            <a:r>
              <a:rPr lang="en-US" sz="1600" dirty="0"/>
              <a:t>3.9e-187</a:t>
            </a:r>
          </a:p>
        </p:txBody>
      </p:sp>
      <p:pic>
        <p:nvPicPr>
          <p:cNvPr id="7" name="Picture 6">
            <a:extLst>
              <a:ext uri="{FF2B5EF4-FFF2-40B4-BE49-F238E27FC236}">
                <a16:creationId xmlns:a16="http://schemas.microsoft.com/office/drawing/2014/main" id="{703F5592-863F-474C-BA9A-501FDA493470}"/>
              </a:ext>
            </a:extLst>
          </p:cNvPr>
          <p:cNvPicPr>
            <a:picLocks noChangeAspect="1"/>
          </p:cNvPicPr>
          <p:nvPr/>
        </p:nvPicPr>
        <p:blipFill>
          <a:blip r:embed="rId4"/>
          <a:stretch>
            <a:fillRect/>
          </a:stretch>
        </p:blipFill>
        <p:spPr>
          <a:xfrm>
            <a:off x="6057900" y="2554128"/>
            <a:ext cx="5895975" cy="3652837"/>
          </a:xfrm>
          <a:prstGeom prst="rect">
            <a:avLst/>
          </a:prstGeom>
        </p:spPr>
      </p:pic>
      <p:sp>
        <p:nvSpPr>
          <p:cNvPr id="9" name="Rectangle 8">
            <a:extLst>
              <a:ext uri="{FF2B5EF4-FFF2-40B4-BE49-F238E27FC236}">
                <a16:creationId xmlns:a16="http://schemas.microsoft.com/office/drawing/2014/main" id="{57BFB245-03AC-4E4B-A900-A4038B7ED119}"/>
              </a:ext>
            </a:extLst>
          </p:cNvPr>
          <p:cNvSpPr/>
          <p:nvPr/>
        </p:nvSpPr>
        <p:spPr>
          <a:xfrm>
            <a:off x="1469914" y="6321045"/>
            <a:ext cx="9175972" cy="307777"/>
          </a:xfrm>
          <a:prstGeom prst="rect">
            <a:avLst/>
          </a:prstGeom>
        </p:spPr>
        <p:txBody>
          <a:bodyPr wrap="square">
            <a:spAutoFit/>
          </a:bodyPr>
          <a:lstStyle/>
          <a:p>
            <a:pPr algn="ctr"/>
            <a:r>
              <a:rPr lang="en-US" sz="1400" i="1" dirty="0"/>
              <a:t>Note* This analysis assumes that all age groups were vaccinated at the same rate.</a:t>
            </a:r>
          </a:p>
        </p:txBody>
      </p:sp>
    </p:spTree>
    <p:extLst>
      <p:ext uri="{BB962C8B-B14F-4D97-AF65-F5344CB8AC3E}">
        <p14:creationId xmlns:p14="http://schemas.microsoft.com/office/powerpoint/2010/main" val="247418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C3BFC4-F9DE-4D2D-B248-5E4385B553D0}"/>
              </a:ext>
            </a:extLst>
          </p:cNvPr>
          <p:cNvSpPr/>
          <p:nvPr/>
        </p:nvSpPr>
        <p:spPr>
          <a:xfrm>
            <a:off x="0" y="268364"/>
            <a:ext cx="12192000" cy="993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37C85-A2A4-4EE4-A9E9-369973460DF7}"/>
              </a:ext>
            </a:extLst>
          </p:cNvPr>
          <p:cNvSpPr>
            <a:spLocks noGrp="1"/>
          </p:cNvSpPr>
          <p:nvPr>
            <p:ph type="title"/>
          </p:nvPr>
        </p:nvSpPr>
        <p:spPr>
          <a:xfrm>
            <a:off x="838200" y="102179"/>
            <a:ext cx="10515600" cy="1325563"/>
          </a:xfrm>
        </p:spPr>
        <p:txBody>
          <a:bodyPr>
            <a:normAutofit/>
          </a:bodyPr>
          <a:lstStyle/>
          <a:p>
            <a:pPr algn="ctr"/>
            <a:r>
              <a:rPr lang="en-US" sz="3200" b="1" dirty="0">
                <a:solidFill>
                  <a:schemeClr val="bg1"/>
                </a:solidFill>
              </a:rPr>
              <a:t>Key Points and Takeaways</a:t>
            </a:r>
          </a:p>
        </p:txBody>
      </p:sp>
      <p:sp>
        <p:nvSpPr>
          <p:cNvPr id="3" name="Content Placeholder 2">
            <a:extLst>
              <a:ext uri="{FF2B5EF4-FFF2-40B4-BE49-F238E27FC236}">
                <a16:creationId xmlns:a16="http://schemas.microsoft.com/office/drawing/2014/main" id="{496E6EA2-2D31-4F37-850B-49843C386F95}"/>
              </a:ext>
            </a:extLst>
          </p:cNvPr>
          <p:cNvSpPr>
            <a:spLocks noGrp="1"/>
          </p:cNvSpPr>
          <p:nvPr>
            <p:ph idx="1"/>
          </p:nvPr>
        </p:nvSpPr>
        <p:spPr/>
        <p:txBody>
          <a:bodyPr/>
          <a:lstStyle/>
          <a:p>
            <a:r>
              <a:rPr lang="en-US" dirty="0"/>
              <a:t>Pfizer vaccine seems to be the safest vaccine in regard to mortality rate</a:t>
            </a:r>
          </a:p>
          <a:p>
            <a:r>
              <a:rPr lang="en-US" dirty="0"/>
              <a:t>Females on average are less likely to die than men from vaccine</a:t>
            </a:r>
          </a:p>
          <a:p>
            <a:r>
              <a:rPr lang="en-US" dirty="0"/>
              <a:t>Age is statistically significant assuming all age groups were vaccinated equally.</a:t>
            </a:r>
          </a:p>
          <a:p>
            <a:endParaRPr lang="en-US" dirty="0"/>
          </a:p>
          <a:p>
            <a:r>
              <a:rPr lang="en-US" dirty="0"/>
              <a:t>Any Questions?</a:t>
            </a:r>
          </a:p>
          <a:p>
            <a:endParaRPr lang="en-US" dirty="0"/>
          </a:p>
        </p:txBody>
      </p:sp>
    </p:spTree>
    <p:extLst>
      <p:ext uri="{BB962C8B-B14F-4D97-AF65-F5344CB8AC3E}">
        <p14:creationId xmlns:p14="http://schemas.microsoft.com/office/powerpoint/2010/main" val="222056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491E654A-8F58-4478-A81A-4B3126E10187}"/>
              </a:ext>
            </a:extLst>
          </p:cNvPr>
          <p:cNvSpPr>
            <a:spLocks noGrp="1"/>
          </p:cNvSpPr>
          <p:nvPr>
            <p:ph type="title"/>
          </p:nvPr>
        </p:nvSpPr>
        <p:spPr>
          <a:xfrm>
            <a:off x="885720" y="983021"/>
            <a:ext cx="10264697" cy="1047750"/>
          </a:xfrm>
        </p:spPr>
        <p:txBody>
          <a:bodyPr>
            <a:noAutofit/>
          </a:bodyPr>
          <a:lstStyle/>
          <a:p>
            <a:r>
              <a:rPr lang="en-US" sz="2400" dirty="0">
                <a:solidFill>
                  <a:srgbClr val="FFFFFF"/>
                </a:solidFill>
              </a:rPr>
              <a:t>Determine the safety of COVID19 vaccine by analyzing deaths from VAERS.</a:t>
            </a:r>
          </a:p>
        </p:txBody>
      </p:sp>
      <p:sp>
        <p:nvSpPr>
          <p:cNvPr id="8" name="Content Placeholder 7">
            <a:extLst>
              <a:ext uri="{FF2B5EF4-FFF2-40B4-BE49-F238E27FC236}">
                <a16:creationId xmlns:a16="http://schemas.microsoft.com/office/drawing/2014/main" id="{10597CA5-6696-487E-99BC-8635926B1D1A}"/>
              </a:ext>
            </a:extLst>
          </p:cNvPr>
          <p:cNvSpPr>
            <a:spLocks noGrp="1"/>
          </p:cNvSpPr>
          <p:nvPr>
            <p:ph idx="1"/>
          </p:nvPr>
        </p:nvSpPr>
        <p:spPr>
          <a:xfrm>
            <a:off x="1243488" y="2897242"/>
            <a:ext cx="9708995" cy="3567173"/>
          </a:xfrm>
        </p:spPr>
        <p:txBody>
          <a:bodyPr anchor="ctr">
            <a:normAutofit/>
          </a:bodyPr>
          <a:lstStyle/>
          <a:p>
            <a:pPr marL="0" indent="0">
              <a:buNone/>
            </a:pPr>
            <a:endParaRPr lang="en-US" sz="2400" dirty="0"/>
          </a:p>
          <a:p>
            <a:pPr marL="0" indent="0">
              <a:buNone/>
            </a:pPr>
            <a:r>
              <a:rPr lang="en-US" sz="2400" dirty="0"/>
              <a:t>Group 1 attempted to answer the following questions:</a:t>
            </a:r>
          </a:p>
          <a:p>
            <a:pPr marL="457200" indent="-457200">
              <a:buAutoNum type="arabicPeriod"/>
            </a:pPr>
            <a:r>
              <a:rPr lang="en-US" sz="2400" dirty="0"/>
              <a:t>What is the mortality rate by State?</a:t>
            </a:r>
          </a:p>
          <a:p>
            <a:pPr marL="457200" indent="-457200">
              <a:buAutoNum type="arabicPeriod"/>
            </a:pPr>
            <a:r>
              <a:rPr lang="en-US" sz="2400" dirty="0"/>
              <a:t>Is there a relationship between the vaccine manufacturer and mortality?</a:t>
            </a:r>
          </a:p>
          <a:p>
            <a:pPr marL="457200" indent="-457200">
              <a:buAutoNum type="arabicPeriod"/>
            </a:pPr>
            <a:r>
              <a:rPr lang="en-US" sz="2400" dirty="0"/>
              <a:t>Does biological gender have an impact on mortality rate?</a:t>
            </a:r>
          </a:p>
          <a:p>
            <a:pPr marL="457200" indent="-457200">
              <a:buAutoNum type="arabicPeriod"/>
            </a:pPr>
            <a:r>
              <a:rPr lang="en-US" sz="2400" dirty="0"/>
              <a:t>Does patient age impact vaccine related death?</a:t>
            </a:r>
          </a:p>
          <a:p>
            <a:pPr lvl="1"/>
            <a:endParaRPr lang="en-US" dirty="0"/>
          </a:p>
          <a:p>
            <a:endParaRPr lang="en-US" sz="2400" dirty="0"/>
          </a:p>
        </p:txBody>
      </p:sp>
      <p:sp>
        <p:nvSpPr>
          <p:cNvPr id="10" name="Title 6">
            <a:extLst>
              <a:ext uri="{FF2B5EF4-FFF2-40B4-BE49-F238E27FC236}">
                <a16:creationId xmlns:a16="http://schemas.microsoft.com/office/drawing/2014/main" id="{92A74731-BE5E-4BBA-BA01-2DB58A045444}"/>
              </a:ext>
            </a:extLst>
          </p:cNvPr>
          <p:cNvSpPr txBox="1">
            <a:spLocks/>
          </p:cNvSpPr>
          <p:nvPr/>
        </p:nvSpPr>
        <p:spPr>
          <a:xfrm>
            <a:off x="885720" y="409950"/>
            <a:ext cx="10264697" cy="10477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FFFFFF"/>
                </a:solidFill>
              </a:rPr>
              <a:t>OBJECTIVE:</a:t>
            </a:r>
          </a:p>
        </p:txBody>
      </p:sp>
    </p:spTree>
    <p:extLst>
      <p:ext uri="{BB962C8B-B14F-4D97-AF65-F5344CB8AC3E}">
        <p14:creationId xmlns:p14="http://schemas.microsoft.com/office/powerpoint/2010/main" val="134393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818AF08-FA8D-46DD-B2FB-F15B9E5B7E2C}"/>
              </a:ext>
            </a:extLst>
          </p:cNvPr>
          <p:cNvGraphicFramePr/>
          <p:nvPr>
            <p:extLst>
              <p:ext uri="{D42A27DB-BD31-4B8C-83A1-F6EECF244321}">
                <p14:modId xmlns:p14="http://schemas.microsoft.com/office/powerpoint/2010/main" val="1606130429"/>
              </p:ext>
            </p:extLst>
          </p:nvPr>
        </p:nvGraphicFramePr>
        <p:xfrm>
          <a:off x="927720" y="2014238"/>
          <a:ext cx="10671731" cy="3913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F6432D63-3A8B-437E-82DF-A0A07A1B2470}"/>
              </a:ext>
            </a:extLst>
          </p:cNvPr>
          <p:cNvSpPr/>
          <p:nvPr/>
        </p:nvSpPr>
        <p:spPr>
          <a:xfrm>
            <a:off x="0" y="119927"/>
            <a:ext cx="12192000" cy="97227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0C0A2A86-3F8B-4E72-82D2-E2C7E40C27F2}"/>
              </a:ext>
            </a:extLst>
          </p:cNvPr>
          <p:cNvSpPr txBox="1">
            <a:spLocks/>
          </p:cNvSpPr>
          <p:nvPr/>
        </p:nvSpPr>
        <p:spPr>
          <a:xfrm>
            <a:off x="838200" y="365125"/>
            <a:ext cx="10515600" cy="727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rPr>
              <a:t>Methodology</a:t>
            </a:r>
          </a:p>
        </p:txBody>
      </p:sp>
      <p:sp>
        <p:nvSpPr>
          <p:cNvPr id="5" name="Rectangle 4">
            <a:extLst>
              <a:ext uri="{FF2B5EF4-FFF2-40B4-BE49-F238E27FC236}">
                <a16:creationId xmlns:a16="http://schemas.microsoft.com/office/drawing/2014/main" id="{A662C1E9-D865-4EA6-8D08-4FAEEB2BDA81}"/>
              </a:ext>
            </a:extLst>
          </p:cNvPr>
          <p:cNvSpPr/>
          <p:nvPr/>
        </p:nvSpPr>
        <p:spPr>
          <a:xfrm>
            <a:off x="1385453" y="3230508"/>
            <a:ext cx="2387245" cy="1323439"/>
          </a:xfrm>
          <a:prstGeom prst="rect">
            <a:avLst/>
          </a:prstGeom>
        </p:spPr>
        <p:txBody>
          <a:bodyPr wrap="square">
            <a:spAutoFit/>
          </a:bodyPr>
          <a:lstStyle/>
          <a:p>
            <a:pPr marL="285750" lvl="0" indent="-285750">
              <a:buFont typeface="Arial" panose="020B0604020202020204" pitchFamily="34" charset="0"/>
              <a:buChar char="•"/>
            </a:pPr>
            <a:r>
              <a:rPr lang="en-US" sz="1600" dirty="0">
                <a:solidFill>
                  <a:schemeClr val="tx1">
                    <a:lumMod val="65000"/>
                    <a:lumOff val="35000"/>
                  </a:schemeClr>
                </a:solidFill>
              </a:rPr>
              <a:t>Merged 2 Datasets on VAERS ID.</a:t>
            </a:r>
          </a:p>
          <a:p>
            <a:pPr marL="285750" lvl="0" indent="-285750">
              <a:buFont typeface="Arial" panose="020B0604020202020204" pitchFamily="34" charset="0"/>
              <a:buChar char="•"/>
            </a:pPr>
            <a:r>
              <a:rPr lang="en-US" sz="1600" dirty="0">
                <a:solidFill>
                  <a:schemeClr val="tx1">
                    <a:lumMod val="65000"/>
                    <a:lumOff val="35000"/>
                  </a:schemeClr>
                </a:solidFill>
              </a:rPr>
              <a:t>Merged 3</a:t>
            </a:r>
            <a:r>
              <a:rPr lang="en-US" sz="1600" baseline="30000" dirty="0">
                <a:solidFill>
                  <a:schemeClr val="tx1">
                    <a:lumMod val="65000"/>
                    <a:lumOff val="35000"/>
                  </a:schemeClr>
                </a:solidFill>
              </a:rPr>
              <a:t>rd</a:t>
            </a:r>
            <a:r>
              <a:rPr lang="en-US" sz="1600" dirty="0">
                <a:solidFill>
                  <a:schemeClr val="tx1">
                    <a:lumMod val="65000"/>
                    <a:lumOff val="35000"/>
                  </a:schemeClr>
                </a:solidFill>
              </a:rPr>
              <a:t> Dataset to include demographic information.</a:t>
            </a:r>
          </a:p>
        </p:txBody>
      </p:sp>
      <p:sp>
        <p:nvSpPr>
          <p:cNvPr id="6" name="Rectangle 5">
            <a:extLst>
              <a:ext uri="{FF2B5EF4-FFF2-40B4-BE49-F238E27FC236}">
                <a16:creationId xmlns:a16="http://schemas.microsoft.com/office/drawing/2014/main" id="{D477231C-6217-460F-B238-C1C93DA444F2}"/>
              </a:ext>
            </a:extLst>
          </p:cNvPr>
          <p:cNvSpPr/>
          <p:nvPr/>
        </p:nvSpPr>
        <p:spPr>
          <a:xfrm>
            <a:off x="8510952" y="3230508"/>
            <a:ext cx="2842848" cy="1323439"/>
          </a:xfrm>
          <a:prstGeom prst="rect">
            <a:avLst/>
          </a:prstGeom>
        </p:spPr>
        <p:txBody>
          <a:bodyPr wrap="square">
            <a:spAutoFit/>
          </a:bodyPr>
          <a:lstStyle/>
          <a:p>
            <a:pPr marL="285750" lvl="0" indent="-285750">
              <a:buFont typeface="Arial" panose="020B0604020202020204" pitchFamily="34" charset="0"/>
              <a:buChar char="•"/>
            </a:pPr>
            <a:r>
              <a:rPr lang="en-US" sz="1600" dirty="0">
                <a:solidFill>
                  <a:schemeClr val="tx1">
                    <a:lumMod val="65000"/>
                    <a:lumOff val="35000"/>
                  </a:schemeClr>
                </a:solidFill>
              </a:rPr>
              <a:t>Formulated questions to ask of the dataset.</a:t>
            </a:r>
          </a:p>
          <a:p>
            <a:pPr marL="285750" lvl="0" indent="-285750">
              <a:buFont typeface="Arial" panose="020B0604020202020204" pitchFamily="34" charset="0"/>
              <a:buChar char="•"/>
            </a:pPr>
            <a:r>
              <a:rPr lang="en-US" sz="1600" dirty="0">
                <a:solidFill>
                  <a:schemeClr val="tx1">
                    <a:lumMod val="65000"/>
                    <a:lumOff val="35000"/>
                  </a:schemeClr>
                </a:solidFill>
              </a:rPr>
              <a:t>Performed statistical analyses.</a:t>
            </a:r>
          </a:p>
          <a:p>
            <a:pPr marL="285750" lvl="0" indent="-285750">
              <a:buFont typeface="Arial" panose="020B0604020202020204" pitchFamily="34" charset="0"/>
              <a:buChar char="•"/>
            </a:pPr>
            <a:r>
              <a:rPr lang="en-US" sz="1600" dirty="0">
                <a:solidFill>
                  <a:schemeClr val="tx1">
                    <a:lumMod val="65000"/>
                    <a:lumOff val="35000"/>
                  </a:schemeClr>
                </a:solidFill>
              </a:rPr>
              <a:t>Generated output images.</a:t>
            </a:r>
          </a:p>
        </p:txBody>
      </p:sp>
      <p:sp>
        <p:nvSpPr>
          <p:cNvPr id="7" name="Rectangle 6">
            <a:extLst>
              <a:ext uri="{FF2B5EF4-FFF2-40B4-BE49-F238E27FC236}">
                <a16:creationId xmlns:a16="http://schemas.microsoft.com/office/drawing/2014/main" id="{E9B19EB8-40D3-438B-B5EA-AA2BAC3AA9FA}"/>
              </a:ext>
            </a:extLst>
          </p:cNvPr>
          <p:cNvSpPr/>
          <p:nvPr/>
        </p:nvSpPr>
        <p:spPr>
          <a:xfrm>
            <a:off x="4698556" y="3230508"/>
            <a:ext cx="3216385" cy="1815882"/>
          </a:xfrm>
          <a:prstGeom prst="rect">
            <a:avLst/>
          </a:prstGeom>
        </p:spPr>
        <p:txBody>
          <a:bodyPr wrap="square">
            <a:spAutoFit/>
          </a:bodyPr>
          <a:lstStyle/>
          <a:p>
            <a:pPr marL="285750" lvl="0" indent="-285750">
              <a:buFont typeface="Arial" panose="020B0604020202020204" pitchFamily="34" charset="0"/>
              <a:buChar char="•"/>
            </a:pPr>
            <a:r>
              <a:rPr lang="en-US" sz="1600" dirty="0">
                <a:solidFill>
                  <a:schemeClr val="tx1">
                    <a:lumMod val="65000"/>
                    <a:lumOff val="35000"/>
                  </a:schemeClr>
                </a:solidFill>
              </a:rPr>
              <a:t>Dropped NA/NAN values.</a:t>
            </a:r>
          </a:p>
          <a:p>
            <a:pPr marL="285750" lvl="0" indent="-285750">
              <a:buFont typeface="Arial" panose="020B0604020202020204" pitchFamily="34" charset="0"/>
              <a:buChar char="•"/>
            </a:pPr>
            <a:r>
              <a:rPr lang="en-US" sz="1600" dirty="0">
                <a:solidFill>
                  <a:schemeClr val="tx1">
                    <a:lumMod val="65000"/>
                    <a:lumOff val="35000"/>
                  </a:schemeClr>
                </a:solidFill>
              </a:rPr>
              <a:t>Dropped columns outside scope of project.</a:t>
            </a:r>
          </a:p>
          <a:p>
            <a:pPr marL="285750" lvl="0" indent="-285750">
              <a:buFont typeface="Arial" panose="020B0604020202020204" pitchFamily="34" charset="0"/>
              <a:buChar char="•"/>
            </a:pPr>
            <a:r>
              <a:rPr lang="en-US" sz="1600" dirty="0">
                <a:solidFill>
                  <a:schemeClr val="tx1">
                    <a:lumMod val="65000"/>
                    <a:lumOff val="35000"/>
                  </a:schemeClr>
                </a:solidFill>
              </a:rPr>
              <a:t>Qualitatively determined (and dropped) outliers.</a:t>
            </a:r>
          </a:p>
          <a:p>
            <a:pPr marL="285750" lvl="0" indent="-285750">
              <a:buFont typeface="Arial" panose="020B0604020202020204" pitchFamily="34" charset="0"/>
              <a:buChar char="•"/>
            </a:pPr>
            <a:r>
              <a:rPr lang="en-US" sz="1600" dirty="0">
                <a:solidFill>
                  <a:schemeClr val="tx1">
                    <a:lumMod val="65000"/>
                    <a:lumOff val="35000"/>
                  </a:schemeClr>
                </a:solidFill>
              </a:rPr>
              <a:t>Filtered by Vaccine Manufacturer.</a:t>
            </a:r>
          </a:p>
        </p:txBody>
      </p:sp>
    </p:spTree>
    <p:extLst>
      <p:ext uri="{BB962C8B-B14F-4D97-AF65-F5344CB8AC3E}">
        <p14:creationId xmlns:p14="http://schemas.microsoft.com/office/powerpoint/2010/main" val="292636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672335-B846-4261-BD7B-7470BE04B733}"/>
              </a:ext>
            </a:extLst>
          </p:cNvPr>
          <p:cNvSpPr/>
          <p:nvPr/>
        </p:nvSpPr>
        <p:spPr>
          <a:xfrm>
            <a:off x="0" y="225063"/>
            <a:ext cx="12192000" cy="97227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0CFE9E-36C3-4FE3-844D-C393755F9AA4}"/>
              </a:ext>
            </a:extLst>
          </p:cNvPr>
          <p:cNvPicPr>
            <a:picLocks noChangeAspect="1"/>
          </p:cNvPicPr>
          <p:nvPr/>
        </p:nvPicPr>
        <p:blipFill>
          <a:blip r:embed="rId2"/>
          <a:stretch>
            <a:fillRect/>
          </a:stretch>
        </p:blipFill>
        <p:spPr>
          <a:xfrm>
            <a:off x="5563606" y="1193474"/>
            <a:ext cx="5790194" cy="4953325"/>
          </a:xfrm>
          <a:prstGeom prst="rect">
            <a:avLst/>
          </a:prstGeom>
        </p:spPr>
      </p:pic>
      <p:sp>
        <p:nvSpPr>
          <p:cNvPr id="6" name="Content Placeholder 5">
            <a:extLst>
              <a:ext uri="{FF2B5EF4-FFF2-40B4-BE49-F238E27FC236}">
                <a16:creationId xmlns:a16="http://schemas.microsoft.com/office/drawing/2014/main" id="{7CEAA2E9-F3CB-4B1C-BA29-43CF52A4652C}"/>
              </a:ext>
            </a:extLst>
          </p:cNvPr>
          <p:cNvSpPr>
            <a:spLocks noGrp="1"/>
          </p:cNvSpPr>
          <p:nvPr>
            <p:ph idx="1"/>
          </p:nvPr>
        </p:nvSpPr>
        <p:spPr>
          <a:xfrm>
            <a:off x="614464" y="1571133"/>
            <a:ext cx="3909213" cy="4351338"/>
          </a:xfrm>
        </p:spPr>
        <p:txBody>
          <a:bodyPr>
            <a:normAutofit/>
          </a:bodyPr>
          <a:lstStyle/>
          <a:p>
            <a:r>
              <a:rPr lang="en-US" sz="2000" dirty="0"/>
              <a:t>Data is publicly available from the Center for Disease Control and Prevention (CDC) through the Vaccine Adverse Event Reporting System (VAERS).</a:t>
            </a:r>
          </a:p>
          <a:p>
            <a:r>
              <a:rPr lang="en-US" sz="2000" dirty="0"/>
              <a:t>Data was acquired from the CDC website links below.</a:t>
            </a:r>
          </a:p>
        </p:txBody>
      </p:sp>
      <p:sp>
        <p:nvSpPr>
          <p:cNvPr id="7" name="TextBox 6">
            <a:extLst>
              <a:ext uri="{FF2B5EF4-FFF2-40B4-BE49-F238E27FC236}">
                <a16:creationId xmlns:a16="http://schemas.microsoft.com/office/drawing/2014/main" id="{F2472CE8-1222-4EB2-BE96-F85AC3F67CFB}"/>
              </a:ext>
            </a:extLst>
          </p:cNvPr>
          <p:cNvSpPr txBox="1"/>
          <p:nvPr/>
        </p:nvSpPr>
        <p:spPr>
          <a:xfrm>
            <a:off x="0" y="6492875"/>
            <a:ext cx="12192000" cy="577081"/>
          </a:xfrm>
          <a:prstGeom prst="rect">
            <a:avLst/>
          </a:prstGeom>
          <a:noFill/>
        </p:spPr>
        <p:txBody>
          <a:bodyPr wrap="square">
            <a:spAutoFit/>
          </a:bodyPr>
          <a:lstStyle/>
          <a:p>
            <a:r>
              <a:rPr lang="en-US" sz="1050" i="1" dirty="0"/>
              <a:t>Sources: </a:t>
            </a:r>
            <a:r>
              <a:rPr lang="en-US" sz="1050" dirty="0">
                <a:hlinkClick r:id="rId3"/>
              </a:rPr>
              <a:t>https://www.cdc.gov/coronavirus/2019-ncov/vaccines/distributing/about-vaccine-data.html</a:t>
            </a:r>
            <a:r>
              <a:rPr lang="en-US" sz="1050" dirty="0"/>
              <a:t>, </a:t>
            </a:r>
            <a:r>
              <a:rPr lang="en-US" sz="1050" dirty="0">
                <a:hlinkClick r:id="rId4"/>
              </a:rPr>
              <a:t>https://www.cdc.gov/vaccinesafety/ensuringsafety/monitoring/vaers/index.html</a:t>
            </a:r>
            <a:endParaRPr lang="en-US" sz="1050" dirty="0"/>
          </a:p>
          <a:p>
            <a:r>
              <a:rPr lang="en-US" sz="1050" dirty="0"/>
              <a:t> </a:t>
            </a:r>
          </a:p>
          <a:p>
            <a:endParaRPr lang="en-US" sz="1050" i="1" dirty="0"/>
          </a:p>
        </p:txBody>
      </p:sp>
      <p:sp>
        <p:nvSpPr>
          <p:cNvPr id="9" name="Title 1">
            <a:extLst>
              <a:ext uri="{FF2B5EF4-FFF2-40B4-BE49-F238E27FC236}">
                <a16:creationId xmlns:a16="http://schemas.microsoft.com/office/drawing/2014/main" id="{7EF51B3E-68E6-4A59-95D2-4D7F8106D48D}"/>
              </a:ext>
            </a:extLst>
          </p:cNvPr>
          <p:cNvSpPr txBox="1">
            <a:spLocks/>
          </p:cNvSpPr>
          <p:nvPr/>
        </p:nvSpPr>
        <p:spPr>
          <a:xfrm>
            <a:off x="958850" y="372510"/>
            <a:ext cx="10274300" cy="8209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rPr>
              <a:t>Data Sources</a:t>
            </a:r>
          </a:p>
        </p:txBody>
      </p:sp>
    </p:spTree>
    <p:extLst>
      <p:ext uri="{BB962C8B-B14F-4D97-AF65-F5344CB8AC3E}">
        <p14:creationId xmlns:p14="http://schemas.microsoft.com/office/powerpoint/2010/main" val="54680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 text, application, email&#10;&#10;Description automatically generated">
            <a:extLst>
              <a:ext uri="{FF2B5EF4-FFF2-40B4-BE49-F238E27FC236}">
                <a16:creationId xmlns:a16="http://schemas.microsoft.com/office/drawing/2014/main" id="{65F27AEA-2599-427C-817E-A055B33E24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453" y="1437200"/>
            <a:ext cx="7285423" cy="5172314"/>
          </a:xfrm>
          <a:prstGeom prst="rect">
            <a:avLst/>
          </a:prstGeom>
        </p:spPr>
      </p:pic>
      <p:sp>
        <p:nvSpPr>
          <p:cNvPr id="2" name="Rectangle 1">
            <a:extLst>
              <a:ext uri="{FF2B5EF4-FFF2-40B4-BE49-F238E27FC236}">
                <a16:creationId xmlns:a16="http://schemas.microsoft.com/office/drawing/2014/main" id="{391F1B61-3036-4905-A978-C0660540D799}"/>
              </a:ext>
            </a:extLst>
          </p:cNvPr>
          <p:cNvSpPr/>
          <p:nvPr/>
        </p:nvSpPr>
        <p:spPr>
          <a:xfrm>
            <a:off x="2722684" y="1852192"/>
            <a:ext cx="664022" cy="1053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DE669878-CDA1-43C4-9E60-112E356E13BA}"/>
              </a:ext>
            </a:extLst>
          </p:cNvPr>
          <p:cNvSpPr/>
          <p:nvPr/>
        </p:nvSpPr>
        <p:spPr>
          <a:xfrm>
            <a:off x="2693290" y="4901636"/>
            <a:ext cx="693416" cy="17078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a:extLst>
              <a:ext uri="{FF2B5EF4-FFF2-40B4-BE49-F238E27FC236}">
                <a16:creationId xmlns:a16="http://schemas.microsoft.com/office/drawing/2014/main" id="{73C23B30-0F74-4FFE-8ED7-0614642E3E53}"/>
              </a:ext>
            </a:extLst>
          </p:cNvPr>
          <p:cNvSpPr/>
          <p:nvPr/>
        </p:nvSpPr>
        <p:spPr>
          <a:xfrm>
            <a:off x="0" y="248486"/>
            <a:ext cx="12192000" cy="97227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4833F5BD-3882-4661-8CCC-2EFAA8D8B9AC}"/>
              </a:ext>
            </a:extLst>
          </p:cNvPr>
          <p:cNvSpPr>
            <a:spLocks noGrp="1"/>
          </p:cNvSpPr>
          <p:nvPr>
            <p:ph type="title"/>
          </p:nvPr>
        </p:nvSpPr>
        <p:spPr>
          <a:xfrm>
            <a:off x="838199" y="71840"/>
            <a:ext cx="10515600" cy="1325563"/>
          </a:xfrm>
        </p:spPr>
        <p:txBody>
          <a:bodyPr>
            <a:normAutofit/>
          </a:bodyPr>
          <a:lstStyle/>
          <a:p>
            <a:pPr algn="ctr"/>
            <a:r>
              <a:rPr lang="en-US" sz="3200" b="1" dirty="0">
                <a:solidFill>
                  <a:schemeClr val="bg1"/>
                </a:solidFill>
              </a:rPr>
              <a:t>Example of Cleaning Merging Jupyter Notebook</a:t>
            </a:r>
          </a:p>
        </p:txBody>
      </p:sp>
      <p:sp>
        <p:nvSpPr>
          <p:cNvPr id="7" name="TextBox 6">
            <a:extLst>
              <a:ext uri="{FF2B5EF4-FFF2-40B4-BE49-F238E27FC236}">
                <a16:creationId xmlns:a16="http://schemas.microsoft.com/office/drawing/2014/main" id="{1479BB9E-458D-4528-BBEA-94A63D51792B}"/>
              </a:ext>
            </a:extLst>
          </p:cNvPr>
          <p:cNvSpPr txBox="1"/>
          <p:nvPr/>
        </p:nvSpPr>
        <p:spPr>
          <a:xfrm>
            <a:off x="-1" y="6609514"/>
            <a:ext cx="12192000" cy="507831"/>
          </a:xfrm>
          <a:prstGeom prst="rect">
            <a:avLst/>
          </a:prstGeom>
          <a:noFill/>
        </p:spPr>
        <p:txBody>
          <a:bodyPr wrap="square">
            <a:spAutoFit/>
          </a:bodyPr>
          <a:lstStyle/>
          <a:p>
            <a:r>
              <a:rPr lang="en-US" sz="900" i="1" dirty="0"/>
              <a:t>Sources: </a:t>
            </a:r>
            <a:r>
              <a:rPr lang="en-US" sz="900" dirty="0">
                <a:hlinkClick r:id="rId4"/>
              </a:rPr>
              <a:t>https://www.cdc.gov/coronavirus/2019-ncov/vaccines/distributing/about-vaccine-data.html</a:t>
            </a:r>
            <a:r>
              <a:rPr lang="en-US" sz="900" dirty="0"/>
              <a:t>, </a:t>
            </a:r>
            <a:r>
              <a:rPr lang="en-US" sz="900" dirty="0">
                <a:hlinkClick r:id="rId5"/>
              </a:rPr>
              <a:t>https://www.cdc.gov/vaccinesafety/ensuringsafety/monitoring/vaers/index.html</a:t>
            </a:r>
            <a:endParaRPr lang="en-US" sz="900" dirty="0"/>
          </a:p>
          <a:p>
            <a:r>
              <a:rPr lang="en-US" sz="900" dirty="0"/>
              <a:t> </a:t>
            </a:r>
          </a:p>
          <a:p>
            <a:endParaRPr lang="en-US" sz="900" i="1" dirty="0"/>
          </a:p>
        </p:txBody>
      </p:sp>
    </p:spTree>
    <p:extLst>
      <p:ext uri="{BB962C8B-B14F-4D97-AF65-F5344CB8AC3E}">
        <p14:creationId xmlns:p14="http://schemas.microsoft.com/office/powerpoint/2010/main" val="400013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table&#10;&#10;Description automatically generated">
            <a:extLst>
              <a:ext uri="{FF2B5EF4-FFF2-40B4-BE49-F238E27FC236}">
                <a16:creationId xmlns:a16="http://schemas.microsoft.com/office/drawing/2014/main" id="{0AA9A18F-3AFE-46A2-A5A4-5D24FFB98B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063" y="1574049"/>
            <a:ext cx="7936235" cy="4676533"/>
          </a:xfrm>
          <a:prstGeom prst="rect">
            <a:avLst/>
          </a:prstGeom>
        </p:spPr>
      </p:pic>
      <p:sp>
        <p:nvSpPr>
          <p:cNvPr id="6" name="Rectangle 5">
            <a:extLst>
              <a:ext uri="{FF2B5EF4-FFF2-40B4-BE49-F238E27FC236}">
                <a16:creationId xmlns:a16="http://schemas.microsoft.com/office/drawing/2014/main" id="{5CF6D408-80DA-4652-9DC3-F35DCCB96347}"/>
              </a:ext>
            </a:extLst>
          </p:cNvPr>
          <p:cNvSpPr/>
          <p:nvPr/>
        </p:nvSpPr>
        <p:spPr>
          <a:xfrm>
            <a:off x="0" y="248486"/>
            <a:ext cx="12192000" cy="97227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BB6085F-C331-4E84-BCF1-A4DA136F24D9}"/>
              </a:ext>
            </a:extLst>
          </p:cNvPr>
          <p:cNvSpPr>
            <a:spLocks noGrp="1"/>
          </p:cNvSpPr>
          <p:nvPr>
            <p:ph type="title"/>
          </p:nvPr>
        </p:nvSpPr>
        <p:spPr>
          <a:xfrm>
            <a:off x="838200" y="71840"/>
            <a:ext cx="10515600" cy="1325563"/>
          </a:xfrm>
        </p:spPr>
        <p:txBody>
          <a:bodyPr>
            <a:normAutofit/>
          </a:bodyPr>
          <a:lstStyle/>
          <a:p>
            <a:pPr algn="ctr"/>
            <a:r>
              <a:rPr lang="en-US" sz="3200" b="1" dirty="0">
                <a:solidFill>
                  <a:schemeClr val="bg1"/>
                </a:solidFill>
              </a:rPr>
              <a:t>Example of Analysis Jupyter Notebook</a:t>
            </a:r>
          </a:p>
        </p:txBody>
      </p:sp>
      <p:sp>
        <p:nvSpPr>
          <p:cNvPr id="5" name="TextBox 4">
            <a:extLst>
              <a:ext uri="{FF2B5EF4-FFF2-40B4-BE49-F238E27FC236}">
                <a16:creationId xmlns:a16="http://schemas.microsoft.com/office/drawing/2014/main" id="{94BC01FD-9F08-4D7B-A49E-BCD4C054EA56}"/>
              </a:ext>
            </a:extLst>
          </p:cNvPr>
          <p:cNvSpPr txBox="1"/>
          <p:nvPr/>
        </p:nvSpPr>
        <p:spPr>
          <a:xfrm>
            <a:off x="-1" y="6609514"/>
            <a:ext cx="12192000" cy="507831"/>
          </a:xfrm>
          <a:prstGeom prst="rect">
            <a:avLst/>
          </a:prstGeom>
          <a:noFill/>
        </p:spPr>
        <p:txBody>
          <a:bodyPr wrap="square">
            <a:spAutoFit/>
          </a:bodyPr>
          <a:lstStyle/>
          <a:p>
            <a:r>
              <a:rPr lang="en-US" sz="900" i="1" dirty="0"/>
              <a:t>Sources: </a:t>
            </a:r>
            <a:r>
              <a:rPr lang="en-US" sz="900" dirty="0">
                <a:hlinkClick r:id="rId3"/>
              </a:rPr>
              <a:t>https://www.cdc.gov/coronavirus/2019-ncov/vaccines/distributing/about-vaccine-data.html</a:t>
            </a:r>
            <a:r>
              <a:rPr lang="en-US" sz="900" dirty="0"/>
              <a:t>, </a:t>
            </a:r>
            <a:r>
              <a:rPr lang="en-US" sz="900" dirty="0">
                <a:hlinkClick r:id="rId4"/>
              </a:rPr>
              <a:t>https://www.cdc.gov/vaccinesafety/ensuringsafety/monitoring/vaers/index.html</a:t>
            </a:r>
            <a:endParaRPr lang="en-US" sz="900" dirty="0"/>
          </a:p>
          <a:p>
            <a:r>
              <a:rPr lang="en-US" sz="900" dirty="0"/>
              <a:t> </a:t>
            </a:r>
          </a:p>
          <a:p>
            <a:endParaRPr lang="en-US" sz="900" i="1" dirty="0"/>
          </a:p>
        </p:txBody>
      </p:sp>
    </p:spTree>
    <p:extLst>
      <p:ext uri="{BB962C8B-B14F-4D97-AF65-F5344CB8AC3E}">
        <p14:creationId xmlns:p14="http://schemas.microsoft.com/office/powerpoint/2010/main" val="304900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E6271F-887D-43DA-AD8D-3AEFFAEA9959}"/>
              </a:ext>
            </a:extLst>
          </p:cNvPr>
          <p:cNvSpPr/>
          <p:nvPr/>
        </p:nvSpPr>
        <p:spPr>
          <a:xfrm>
            <a:off x="51155" y="233956"/>
            <a:ext cx="12192000" cy="993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a:extLst>
              <a:ext uri="{FF2B5EF4-FFF2-40B4-BE49-F238E27FC236}">
                <a16:creationId xmlns:a16="http://schemas.microsoft.com/office/drawing/2014/main" id="{5190FFC5-BDA6-4543-99FD-FE483C9E76AE}"/>
              </a:ext>
            </a:extLst>
          </p:cNvPr>
          <p:cNvSpPr txBox="1">
            <a:spLocks/>
          </p:cNvSpPr>
          <p:nvPr/>
        </p:nvSpPr>
        <p:spPr>
          <a:xfrm>
            <a:off x="838200" y="613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rPr>
              <a:t>What is the Total Number of Vaccine Related Deaths by State?</a:t>
            </a:r>
          </a:p>
        </p:txBody>
      </p:sp>
      <p:pic>
        <p:nvPicPr>
          <p:cNvPr id="7" name="Picture 6">
            <a:extLst>
              <a:ext uri="{FF2B5EF4-FFF2-40B4-BE49-F238E27FC236}">
                <a16:creationId xmlns:a16="http://schemas.microsoft.com/office/drawing/2014/main" id="{9F0ACECC-93A2-497E-9048-5CFB85822B66}"/>
              </a:ext>
            </a:extLst>
          </p:cNvPr>
          <p:cNvPicPr>
            <a:picLocks noChangeAspect="1"/>
          </p:cNvPicPr>
          <p:nvPr/>
        </p:nvPicPr>
        <p:blipFill rotWithShape="1">
          <a:blip r:embed="rId3"/>
          <a:srcRect r="47659" b="91257"/>
          <a:stretch/>
        </p:blipFill>
        <p:spPr>
          <a:xfrm>
            <a:off x="0" y="6330298"/>
            <a:ext cx="3030638" cy="466323"/>
          </a:xfrm>
          <a:prstGeom prst="rect">
            <a:avLst/>
          </a:prstGeom>
        </p:spPr>
      </p:pic>
      <p:pic>
        <p:nvPicPr>
          <p:cNvPr id="9" name="Picture 8" descr="Map&#10;&#10;Description automatically generated">
            <a:extLst>
              <a:ext uri="{FF2B5EF4-FFF2-40B4-BE49-F238E27FC236}">
                <a16:creationId xmlns:a16="http://schemas.microsoft.com/office/drawing/2014/main" id="{F10072BC-2B90-4E25-AA43-FD4D2119E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299" y="1221564"/>
            <a:ext cx="9674203" cy="5274112"/>
          </a:xfrm>
          <a:prstGeom prst="rect">
            <a:avLst/>
          </a:prstGeom>
        </p:spPr>
      </p:pic>
    </p:spTree>
    <p:extLst>
      <p:ext uri="{BB962C8B-B14F-4D97-AF65-F5344CB8AC3E}">
        <p14:creationId xmlns:p14="http://schemas.microsoft.com/office/powerpoint/2010/main" val="237143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D08671-5F5F-44FD-B022-0B9D9631C027}"/>
              </a:ext>
            </a:extLst>
          </p:cNvPr>
          <p:cNvSpPr/>
          <p:nvPr/>
        </p:nvSpPr>
        <p:spPr>
          <a:xfrm>
            <a:off x="0" y="227564"/>
            <a:ext cx="12192000" cy="993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a:extLst>
              <a:ext uri="{FF2B5EF4-FFF2-40B4-BE49-F238E27FC236}">
                <a16:creationId xmlns:a16="http://schemas.microsoft.com/office/drawing/2014/main" id="{37ED5A0F-8799-483D-AA7E-392CABC2BD33}"/>
              </a:ext>
            </a:extLst>
          </p:cNvPr>
          <p:cNvSpPr txBox="1">
            <a:spLocks/>
          </p:cNvSpPr>
          <p:nvPr/>
        </p:nvSpPr>
        <p:spPr>
          <a:xfrm>
            <a:off x="838200" y="613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rPr>
              <a:t>What is the Mortality Rate by State (normalized)?</a:t>
            </a:r>
          </a:p>
        </p:txBody>
      </p:sp>
      <p:pic>
        <p:nvPicPr>
          <p:cNvPr id="7" name="Picture 6">
            <a:extLst>
              <a:ext uri="{FF2B5EF4-FFF2-40B4-BE49-F238E27FC236}">
                <a16:creationId xmlns:a16="http://schemas.microsoft.com/office/drawing/2014/main" id="{C6AC0E78-1E33-49DA-B7A2-042DCE6738A4}"/>
              </a:ext>
            </a:extLst>
          </p:cNvPr>
          <p:cNvPicPr>
            <a:picLocks noChangeAspect="1"/>
          </p:cNvPicPr>
          <p:nvPr/>
        </p:nvPicPr>
        <p:blipFill rotWithShape="1">
          <a:blip r:embed="rId3"/>
          <a:srcRect r="47659" b="91257"/>
          <a:stretch/>
        </p:blipFill>
        <p:spPr>
          <a:xfrm>
            <a:off x="0" y="6330298"/>
            <a:ext cx="3030638" cy="466323"/>
          </a:xfrm>
          <a:prstGeom prst="rect">
            <a:avLst/>
          </a:prstGeom>
        </p:spPr>
      </p:pic>
      <p:pic>
        <p:nvPicPr>
          <p:cNvPr id="8" name="Picture 7" descr="Map&#10;&#10;Description automatically generated">
            <a:extLst>
              <a:ext uri="{FF2B5EF4-FFF2-40B4-BE49-F238E27FC236}">
                <a16:creationId xmlns:a16="http://schemas.microsoft.com/office/drawing/2014/main" id="{FA2D9CF2-5930-4F71-9AA2-CBCC11A7B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768" y="1281112"/>
            <a:ext cx="10805132" cy="5282347"/>
          </a:xfrm>
          <a:prstGeom prst="rect">
            <a:avLst/>
          </a:prstGeom>
        </p:spPr>
      </p:pic>
      <p:sp>
        <p:nvSpPr>
          <p:cNvPr id="9" name="TextBox 2">
            <a:extLst>
              <a:ext uri="{FF2B5EF4-FFF2-40B4-BE49-F238E27FC236}">
                <a16:creationId xmlns:a16="http://schemas.microsoft.com/office/drawing/2014/main" id="{3D38CC11-ACFD-45D4-B5FC-0D42A6BA37DE}"/>
              </a:ext>
            </a:extLst>
          </p:cNvPr>
          <p:cNvSpPr txBox="1"/>
          <p:nvPr/>
        </p:nvSpPr>
        <p:spPr>
          <a:xfrm>
            <a:off x="8687742" y="3267697"/>
            <a:ext cx="1722475"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a:t>Total number of people fully vaccinated in NY was not available in the CDC dataset, and hence, could not be normalized</a:t>
            </a:r>
          </a:p>
        </p:txBody>
      </p:sp>
    </p:spTree>
    <p:extLst>
      <p:ext uri="{BB962C8B-B14F-4D97-AF65-F5344CB8AC3E}">
        <p14:creationId xmlns:p14="http://schemas.microsoft.com/office/powerpoint/2010/main" val="167457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3DBA49-6682-4A48-B2B8-138D50D29673}"/>
              </a:ext>
            </a:extLst>
          </p:cNvPr>
          <p:cNvSpPr/>
          <p:nvPr/>
        </p:nvSpPr>
        <p:spPr>
          <a:xfrm>
            <a:off x="0" y="227564"/>
            <a:ext cx="12192000" cy="993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7">
            <a:extLst>
              <a:ext uri="{FF2B5EF4-FFF2-40B4-BE49-F238E27FC236}">
                <a16:creationId xmlns:a16="http://schemas.microsoft.com/office/drawing/2014/main" id="{CF0C652E-CD80-4236-82C2-1C4E0AC0AA56}"/>
              </a:ext>
            </a:extLst>
          </p:cNvPr>
          <p:cNvSpPr txBox="1">
            <a:spLocks/>
          </p:cNvSpPr>
          <p:nvPr/>
        </p:nvSpPr>
        <p:spPr>
          <a:xfrm>
            <a:off x="838200" y="613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rPr>
              <a:t>Is there a relationship between the vaccine manufacturer and mortality?</a:t>
            </a:r>
          </a:p>
        </p:txBody>
      </p:sp>
      <p:pic>
        <p:nvPicPr>
          <p:cNvPr id="4" name="Picture 3" descr="Chart, bar chart&#10;&#10;Description automatically generated">
            <a:extLst>
              <a:ext uri="{FF2B5EF4-FFF2-40B4-BE49-F238E27FC236}">
                <a16:creationId xmlns:a16="http://schemas.microsoft.com/office/drawing/2014/main" id="{9460CD11-61A9-45BE-8719-49BEE37BF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880" y="1786020"/>
            <a:ext cx="5670239" cy="3780160"/>
          </a:xfrm>
          <a:prstGeom prst="rect">
            <a:avLst/>
          </a:prstGeom>
        </p:spPr>
      </p:pic>
      <p:pic>
        <p:nvPicPr>
          <p:cNvPr id="8" name="Picture 7">
            <a:extLst>
              <a:ext uri="{FF2B5EF4-FFF2-40B4-BE49-F238E27FC236}">
                <a16:creationId xmlns:a16="http://schemas.microsoft.com/office/drawing/2014/main" id="{F860FB78-C7D6-423E-BBA8-D59C613A438D}"/>
              </a:ext>
            </a:extLst>
          </p:cNvPr>
          <p:cNvPicPr>
            <a:picLocks noChangeAspect="1"/>
          </p:cNvPicPr>
          <p:nvPr/>
        </p:nvPicPr>
        <p:blipFill rotWithShape="1">
          <a:blip r:embed="rId4"/>
          <a:srcRect r="47659" b="91257"/>
          <a:stretch/>
        </p:blipFill>
        <p:spPr>
          <a:xfrm>
            <a:off x="0" y="6330298"/>
            <a:ext cx="3030638" cy="466323"/>
          </a:xfrm>
          <a:prstGeom prst="rect">
            <a:avLst/>
          </a:prstGeom>
        </p:spPr>
      </p:pic>
    </p:spTree>
    <p:extLst>
      <p:ext uri="{BB962C8B-B14F-4D97-AF65-F5344CB8AC3E}">
        <p14:creationId xmlns:p14="http://schemas.microsoft.com/office/powerpoint/2010/main" val="3051012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906</Words>
  <Application>Microsoft Office PowerPoint</Application>
  <PresentationFormat>Widescreen</PresentationFormat>
  <Paragraphs>76</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Covid-19 Vaccine Analysis</vt:lpstr>
      <vt:lpstr>Determine the safety of COVID19 vaccine by analyzing deaths from VAERS.</vt:lpstr>
      <vt:lpstr>PowerPoint Presentation</vt:lpstr>
      <vt:lpstr>PowerPoint Presentation</vt:lpstr>
      <vt:lpstr>Example of Cleaning Merging Jupyter Notebook</vt:lpstr>
      <vt:lpstr>Example of Analysis Jupyter Notebook</vt:lpstr>
      <vt:lpstr>PowerPoint Presentation</vt:lpstr>
      <vt:lpstr>PowerPoint Presentation</vt:lpstr>
      <vt:lpstr>PowerPoint Presentation</vt:lpstr>
      <vt:lpstr>PowerPoint Presentation</vt:lpstr>
      <vt:lpstr>PowerPoint Presentation</vt:lpstr>
      <vt:lpstr>Hypothesis Testing – Those Who Died were Older</vt:lpstr>
      <vt:lpstr>Key Points and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Draft</dc:title>
  <dc:creator>Mills Jr, Joseph L</dc:creator>
  <cp:lastModifiedBy>Dalton</cp:lastModifiedBy>
  <cp:revision>21</cp:revision>
  <dcterms:created xsi:type="dcterms:W3CDTF">2021-06-08T00:07:56Z</dcterms:created>
  <dcterms:modified xsi:type="dcterms:W3CDTF">2021-06-09T21:45:58Z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cb745d6-a57a-4c83-8b83-2f187d36efa0_Enabled">
    <vt:lpwstr>true</vt:lpwstr>
  </property>
  <property fmtid="{D5CDD505-2E9C-101B-9397-08002B2CF9AE}" pid="3" name="MSIP_Label_fcb745d6-a57a-4c83-8b83-2f187d36efa0_SetDate">
    <vt:lpwstr>2021-06-08T17:57:31Z</vt:lpwstr>
  </property>
  <property fmtid="{D5CDD505-2E9C-101B-9397-08002B2CF9AE}" pid="4" name="MSIP_Label_fcb745d6-a57a-4c83-8b83-2f187d36efa0_Method">
    <vt:lpwstr>Privileged</vt:lpwstr>
  </property>
  <property fmtid="{D5CDD505-2E9C-101B-9397-08002B2CF9AE}" pid="5" name="MSIP_Label_fcb745d6-a57a-4c83-8b83-2f187d36efa0_Name">
    <vt:lpwstr>Non-Business</vt:lpwstr>
  </property>
  <property fmtid="{D5CDD505-2E9C-101B-9397-08002B2CF9AE}" pid="6" name="MSIP_Label_fcb745d6-a57a-4c83-8b83-2f187d36efa0_SiteId">
    <vt:lpwstr>fd799da1-bfc1-4234-a91c-72b3a1cb9e26</vt:lpwstr>
  </property>
  <property fmtid="{D5CDD505-2E9C-101B-9397-08002B2CF9AE}" pid="7" name="MSIP_Label_fcb745d6-a57a-4c83-8b83-2f187d36efa0_ActionId">
    <vt:lpwstr>f4c9cf2c-3fea-4361-9847-58de7e30a2ed</vt:lpwstr>
  </property>
  <property fmtid="{D5CDD505-2E9C-101B-9397-08002B2CF9AE}" pid="8" name="MSIP_Label_fcb745d6-a57a-4c83-8b83-2f187d36efa0_ContentBits">
    <vt:lpwstr>0</vt:lpwstr>
  </property>
</Properties>
</file>