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" Type="http://schemas.openxmlformats.org/officeDocument/2006/relationships/presProps" Target="presProps.xml"/><Relationship Id="rId30" Type="http://schemas.openxmlformats.org/officeDocument/2006/relationships/slide" Target="slides/slide23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objectives map directly to the curriculum’s Week‑1 deliverables: baseline regression notebook + research brief. Keep the focus on mechanics and decision‑driven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Ask: which metric would help a farm manager act next season? Usually MAE.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the demo tight and reproducible. If time remains, show one engineered feature and re‑evaluate.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Teams should maintain a simple experiment log: features tried, parameters, score deltas, and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small, testable changes. Penalize overfitting to this dataset; emphasize cross‑validation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Timebox strictly. Encourage clarity over flashiness. Keep visualizations minimal and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the rubric to give fast, consistent feedback. Ask each team one question about deployment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Notebook: Week1_Baseline_Regression_Agri_Yield.ipynb; Template: Week1_Research_Brief_Template.md. Encourage teams to copy and customize 3–4 slides for Saturday.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are stable entry points for docs and data. For the cohort, provide a shared folder with the local dataset and notebook from this chat.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expectations: same dataset, more rigorous evaluation and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mirrors the official schedule. Keep Monday high‑level and inspirational; use Tuesday and Thursday for hands‑on. Saturday is for concise team talks.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 the narrative in concrete pains &amp; constraints: smallholder contexts, seasonality, limited station data, access and affordability. Frame how ML augments—not replaces—people.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examples brief; the goal is applicability and trade‑offs. Emphasize data needs and feedback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Invite the cohort to list risks for their chosen use‑case; prepare mitigations they can test in Week‑2/3.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Draw this on a board. Stress that leakage ruins evaluation; all imputing/scaling/encoding must be inside the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simple illustrations: supervised ≈ labeled examples; unsupervised ≈ patterns without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Baseline thinking saves time and clarifies expectations with stakeholders. MAE is often easiest to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a diagram: ColumnTransformer → Model. Emphasize 'fit on train only; transform train/test separately'.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hyperlink" Target="https://power.larc.nasa.gov/" TargetMode="External"/><Relationship Id="rId11" Type="http://schemas.openxmlformats.org/officeDocument/2006/relationships/hyperlink" Target="https://www.chc.ucsb.edu/data/chirps" TargetMode="External"/><Relationship Id="rId12" Type="http://schemas.openxmlformats.org/officeDocument/2006/relationships/hyperlink" Target="https://docs.greatexpectations.io/" TargetMode="External"/><Relationship Id="rId13" Type="http://schemas.openxmlformats.org/officeDocument/2006/relationships/hyperlink" Target="https://ydata-profiling.ydata.ai/docs/master/" TargetMode="External"/><Relationship Id="rId14" Type="http://schemas.openxmlformats.org/officeDocument/2006/relationships/notesSlide" Target="../notesSlides/notesSlide17.xml"/><Relationship Id="rId2" Type="http://schemas.openxmlformats.org/officeDocument/2006/relationships/hyperlink" Target="https://scikit-learn.org/stable/user_guide.html" TargetMode="External"/><Relationship Id="rId3" Type="http://schemas.openxmlformats.org/officeDocument/2006/relationships/hyperlink" Target="https://scikit-learn.org/stable/modules/compose.html" TargetMode="External"/><Relationship Id="rId4" Type="http://schemas.openxmlformats.org/officeDocument/2006/relationships/hyperlink" Target="https://scikit-learn.org/stable/modules/linear_model.html#ordinary-least-squares" TargetMode="External"/><Relationship Id="rId5" Type="http://schemas.openxmlformats.org/officeDocument/2006/relationships/hyperlink" Target="https://scikit-learn.org/stable/modules/ensemble.html#random-forests" TargetMode="External"/><Relationship Id="rId6" Type="http://schemas.openxmlformats.org/officeDocument/2006/relationships/hyperlink" Target="https://pandas.pydata.org/docs/" TargetMode="External"/><Relationship Id="rId7" Type="http://schemas.openxmlformats.org/officeDocument/2006/relationships/hyperlink" Target="https://numpy.org/doc/stable/user/quickstart.html" TargetMode="External"/><Relationship Id="rId8" Type="http://schemas.openxmlformats.org/officeDocument/2006/relationships/hyperlink" Target="https://www.fao.org/faostat/en/#data/QCL" TargetMode="External"/><Relationship Id="rId9" Type="http://schemas.openxmlformats.org/officeDocument/2006/relationships/hyperlink" Target="https://databank.worldbank.org/source/world-development-indicators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1 — Vision &amp; Foundation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DataVerse Africa Internship Cohort 3.0 · Data Science · September 28,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vs.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Supervised: targets known (regression/classification); optimize predictive error</a:t>
            </a:r>
          </a:p>
          <a:p>
            <a:pPr/>
            <a:r>
              <a:t>Unsupervised: no targets (clustering/dimensionality reduction); structure discovery</a:t>
            </a:r>
          </a:p>
          <a:p>
            <a:pPr/>
            <a:r>
              <a:t>Week‑1 focus: regression baseline for yield (continuous target)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First (and the Right Metric)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Start with a transparent model + a strong, simple non‑linear model</a:t>
            </a:r>
          </a:p>
          <a:p>
            <a:pPr/>
            <a:r>
              <a:t>Map the metric to decisions (e.g., ±0.3 t/ha MAE is actionable)</a:t>
            </a:r>
          </a:p>
          <a:p>
            <a:pPr/>
            <a:r>
              <a:t>Record a baseline; only then try feature engineering or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Pipelines Prevent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Numerical: impute (median) + scale (StandardScaler)</a:t>
            </a:r>
          </a:p>
          <a:p>
            <a:pPr/>
            <a:r>
              <a:t>Categorical: impute (most frequent) + One‑Hot Encode</a:t>
            </a:r>
          </a:p>
          <a:p>
            <a:pPr/>
            <a:r>
              <a:t>Use ColumnTransformer to combine; wrap with a model in Pipeline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to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MAE — average absolute error (same units as target)</a:t>
            </a:r>
          </a:p>
          <a:p>
            <a:pPr/>
            <a:r>
              <a:t>RMSE — penalizes large errors; sensitive to outliers</a:t>
            </a:r>
          </a:p>
          <a:p>
            <a:pPr/>
            <a:r>
              <a:t>R² — variance explained; sanity‑check alongside MAE/RMSE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Coding Agenda (Use Provided Notebook)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Load dataset → EDA (shape, missingness, a couple of plots)</a:t>
            </a:r>
          </a:p>
          <a:p>
            <a:pPr/>
            <a:r>
              <a:t>Train/test split → ColumnTransformer + Pipeline</a:t>
            </a:r>
          </a:p>
          <a:p>
            <a:pPr/>
            <a:r>
              <a:t>Train Linear Regression &amp; Random Forest; compare MAE/RMSE/R²</a:t>
            </a:r>
          </a:p>
          <a:p>
            <a:pPr/>
            <a:r>
              <a:t>Save the better baseline; note assumptions and next steps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Thursday — Advanced Workshop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Feature Engineering &amp; Iteration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Engineer domain features (e.g., (soil_pH−6.5)², rainfall², temp_over_27)</a:t>
            </a:r>
          </a:p>
          <a:p>
            <a:pPr/>
            <a:r>
              <a:t>Evaluate impact on MAE with identical splits</a:t>
            </a:r>
          </a:p>
          <a:p>
            <a:pPr/>
            <a:r>
              <a:t>Keep every transform inside the Pipeline (no peeking)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Breakout Exercise (45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Design a pipeline with 1–2 new features</a:t>
            </a:r>
          </a:p>
          <a:p>
            <a:pPr/>
            <a:r>
              <a:t>Report baseline vs. improved MAE; discuss trade‑offs</a:t>
            </a:r>
          </a:p>
          <a:p>
            <a:pPr/>
            <a:r>
              <a:t>Share a 1‑slide experiment summary per team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Saturday — Team 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Baseline ML Model &amp; Data Exploration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(≤ 8 min + 2 Q&amp;A)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Problem framing: target, unit of analysis, stakeholders &amp; decisions</a:t>
            </a:r>
          </a:p>
          <a:p>
            <a:pPr/>
            <a:r>
              <a:t>Data exploration: key distributions, missingness, 1–2 plots</a:t>
            </a:r>
          </a:p>
          <a:p>
            <a:pPr/>
            <a:r>
              <a:t>Preprocessing &amp; model: diagram of ColumnTransformer → model</a:t>
            </a:r>
          </a:p>
          <a:p>
            <a:pPr/>
            <a:r>
              <a:t>Scores &amp; lessons: MAE/RMSE/R²; error analysis</a:t>
            </a:r>
          </a:p>
          <a:p>
            <a:pPr/>
            <a:r>
              <a:t>Risks &amp; next steps: fairness, more data, Week‑2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 (End of Week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Explain the ML workflow; distinguish supervised vs. unsupervised learning</a:t>
            </a:r>
          </a:p>
          <a:p>
            <a:pPr/>
            <a:r>
              <a:t>Perform EDA and build a leak‑safe preprocessing pipeline</a:t>
            </a:r>
          </a:p>
          <a:p>
            <a:pPr/>
            <a:r>
              <a:t>Train &amp; evaluate a baseline regression model (MAE/RMSE/R²)</a:t>
            </a:r>
          </a:p>
          <a:p>
            <a:pPr/>
            <a:r>
              <a:t>Present a short 'Baseline Model &amp; Data Exploration' talk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Rubric (10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Framing (2) · EDA (2) · Leak‑safe pipeline (2)</a:t>
            </a:r>
          </a:p>
          <a:p>
            <a:pPr/>
            <a:r>
              <a:t>Metrics interpretation (2) · Clarity/story (2)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Week‑1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Baseline regression notebook (provided)</a:t>
            </a:r>
          </a:p>
          <a:p>
            <a:pPr/>
            <a:r>
              <a:t>Research brief (template provided)</a:t>
            </a:r>
          </a:p>
          <a:p>
            <a:pPr/>
            <a:r>
              <a:t>Short presentation (these slides as a base)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u="sng">
                <a:solidFill>
                  <a:srgbClr val="0066CC"/>
                </a:solidFill>
                <a:hlinkClick r:id="rId2"/>
              </a:rPr>
              <a:t>scikit‑learn User Guide (stable) — https://scikit-learn.org/stable/user_guide.html</a:t>
            </a:r>
          </a:p>
          <a:p>
            <a:pPr/>
            <a:r>
              <a:rPr u="sng">
                <a:solidFill>
                  <a:srgbClr val="0066CC"/>
                </a:solidFill>
                <a:hlinkClick r:id="rId3"/>
              </a:rPr>
              <a:t>Pipelines &amp; ColumnTransformer — https://scikit-learn.org/stable/modules/compose.html</a:t>
            </a:r>
          </a:p>
          <a:p>
            <a:pPr/>
            <a:r>
              <a:rPr u="sng">
                <a:solidFill>
                  <a:srgbClr val="0066CC"/>
                </a:solidFill>
                <a:hlinkClick r:id="rId4"/>
              </a:rPr>
              <a:t>Linear Regression — https://scikit-learn.org/stable/modules/linear_model.html#ordinary-least-squares</a:t>
            </a:r>
          </a:p>
          <a:p>
            <a:pPr/>
            <a:r>
              <a:rPr u="sng">
                <a:solidFill>
                  <a:srgbClr val="0066CC"/>
                </a:solidFill>
                <a:hlinkClick r:id="rId5"/>
              </a:rPr>
              <a:t>Random Forests — https://scikit-learn.org/stable/modules/ensemble.html#random-forests</a:t>
            </a:r>
          </a:p>
          <a:p>
            <a:pPr/>
            <a:r>
              <a:rPr u="sng">
                <a:solidFill>
                  <a:srgbClr val="0066CC"/>
                </a:solidFill>
                <a:hlinkClick r:id="rId6"/>
              </a:rPr>
              <a:t>pandas Docs — https://pandas.pydata.org/docs/</a:t>
            </a:r>
          </a:p>
          <a:p>
            <a:pPr/>
            <a:r>
              <a:rPr u="sng">
                <a:solidFill>
                  <a:srgbClr val="0066CC"/>
                </a:solidFill>
                <a:hlinkClick r:id="rId7"/>
              </a:rPr>
              <a:t>NumPy Quickstart — https://numpy.org/doc/stable/user/quickstart.html</a:t>
            </a:r>
          </a:p>
          <a:p>
            <a:pPr/>
            <a:r>
              <a:rPr u="sng">
                <a:solidFill>
                  <a:srgbClr val="0066CC"/>
                </a:solidFill>
                <a:hlinkClick r:id="rId8"/>
              </a:rPr>
              <a:t>FAOSTAT (Crops/Production) — https://www.fao.org/faostat/en/#data/QCL</a:t>
            </a:r>
          </a:p>
          <a:p>
            <a:pPr/>
            <a:r>
              <a:rPr u="sng">
                <a:solidFill>
                  <a:srgbClr val="0066CC"/>
                </a:solidFill>
                <a:hlinkClick r:id="rId9"/>
              </a:rPr>
              <a:t>World Bank WDI (Cereal yield) — https://databank.worldbank.org/source/world-development-indicators</a:t>
            </a:r>
          </a:p>
          <a:p>
            <a:pPr/>
            <a:r>
              <a:rPr u="sng">
                <a:solidFill>
                  <a:srgbClr val="0066CC"/>
                </a:solidFill>
                <a:hlinkClick r:id="rId10"/>
              </a:rPr>
              <a:t>NASA POWER API — https://power.larc.nasa.gov/</a:t>
            </a:r>
          </a:p>
          <a:p>
            <a:pPr/>
            <a:r>
              <a:rPr u="sng">
                <a:solidFill>
                  <a:srgbClr val="0066CC"/>
                </a:solidFill>
                <a:hlinkClick r:id="rId11"/>
              </a:rPr>
              <a:t>CHIRPS Rainfall — https://www.chc.ucsb.edu/data/chirps</a:t>
            </a:r>
          </a:p>
          <a:p>
            <a:pPr/>
            <a:r>
              <a:rPr u="sng">
                <a:solidFill>
                  <a:srgbClr val="0066CC"/>
                </a:solidFill>
                <a:hlinkClick r:id="rId12"/>
              </a:rPr>
              <a:t>Great Expectations (data quality) — https://docs.greatexpectations.io/</a:t>
            </a:r>
          </a:p>
          <a:p>
            <a:pPr/>
            <a:r>
              <a:rPr u="sng">
                <a:solidFill>
                  <a:srgbClr val="0066CC"/>
                </a:solidFill>
                <a:hlinkClick r:id="rId13"/>
              </a:rPr>
              <a:t>ydata‑profiling — https://ydata-profiling.ydata.ai/docs/master/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Week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Cross‑validation &amp; hyperparameter tuning</a:t>
            </a:r>
          </a:p>
          <a:p>
            <a:pPr/>
            <a:r>
              <a:t>Model comparison on the same metric</a:t>
            </a:r>
          </a:p>
          <a:p>
            <a:pPr/>
            <a:r>
              <a:t>Document experiments and prepare Week‑2 prototype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 Schedule (8:00 PM WAT)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Mon (Strategist): ML in African Agriculture/Healthcare/Finance — Real‑world use‑cases</a:t>
            </a:r>
          </a:p>
          <a:p>
            <a:pPr/>
            <a:r>
              <a:t>Tue: Intro to ML workflow; supervised vs. unsupervised; scikit‑learn live coding</a:t>
            </a:r>
          </a:p>
          <a:p>
            <a:pPr/>
            <a:r>
              <a:t>Thu (Advanced): Data preprocessing, feature engineering, baseline training</a:t>
            </a:r>
          </a:p>
          <a:p>
            <a:pPr/>
            <a:r>
              <a:t>Sat: Presentations — 'Baseline ML Model &amp; Data Exploration'</a:t>
            </a:r>
          </a:p>
          <a:p>
            <a:pPr/>
            <a:r>
              <a:t>Self‑study: NumPy, pandas, EDA exercises</a:t>
            </a:r>
          </a:p>
          <a:p>
            <a:pPr/>
            <a:r>
              <a:t>Deliverable: Baseline regression notebook + research brief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Monday — Strategist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Vision, Use‑Cases, and Responsible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ML for African Agriculture (and beyond)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Yield gaps &amp; climate variability → need for data‑informed decisions</a:t>
            </a:r>
          </a:p>
          <a:p>
            <a:pPr/>
            <a:r>
              <a:t>Low‑cost sensors, smartphones, satellite &amp; reanalysis weather data</a:t>
            </a:r>
          </a:p>
          <a:p>
            <a:pPr/>
            <a:r>
              <a:t>Potential for inclusive services (advisory, mechanization, finance)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Use‑Cases to Illustrate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Plant disease detection on smartphones (extension scale‑up)</a:t>
            </a:r>
          </a:p>
          <a:p>
            <a:pPr/>
            <a:r>
              <a:t>Mechanization on demand (tractor supply vs. rainfall windows)</a:t>
            </a:r>
          </a:p>
          <a:p>
            <a:pPr/>
            <a:r>
              <a:t>Weather‑driven advisory and input optimization</a:t>
            </a:r>
          </a:p>
          <a:p>
            <a:pPr/>
            <a:r>
              <a:t>Healthcare logistics &amp; neonatal triage examples for breadth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—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Fairness across regions/varieties; monitor error disparities</a:t>
            </a:r>
          </a:p>
          <a:p>
            <a:pPr/>
            <a:r>
              <a:t>Data privacy, consent, and data sovereignty</a:t>
            </a:r>
          </a:p>
          <a:p>
            <a:pPr/>
            <a:r>
              <a:t>Human‑in‑the‑loop for critical decisions; clear hand‑offs</a:t>
            </a:r>
          </a:p>
          <a:p>
            <a:pPr/>
            <a:r>
              <a:t>Measure distribution shift; document assumptions &amp; risks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Tuesday — ML Workflow + Live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From EDA to Baseline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Workflow (Tabular)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Collect → Explore → Split → Preprocess → Baseline → Evaluate → Iterate</a:t>
            </a:r>
          </a:p>
          <a:p>
            <a:pPr/>
            <a:r>
              <a:t>Always split before any data‑dependent transform</a:t>
            </a:r>
          </a:p>
          <a:p>
            <a:pPr/>
            <a:r>
              <a:t>Keep transforms encapsulated in Pipelines (no leakage)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