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 Panchal" userId="11aec0b4da04368f" providerId="LiveId" clId="{6327E78B-172C-485C-9BFD-857FAE0286AB}"/>
    <pc:docChg chg="modSld modMainMaster">
      <pc:chgData name="Dhruv Panchal" userId="11aec0b4da04368f" providerId="LiveId" clId="{6327E78B-172C-485C-9BFD-857FAE0286AB}" dt="2025-08-29T05:33:53.420" v="22" actId="14100"/>
      <pc:docMkLst>
        <pc:docMk/>
      </pc:docMkLst>
      <pc:sldChg chg="modSp mod">
        <pc:chgData name="Dhruv Panchal" userId="11aec0b4da04368f" providerId="LiveId" clId="{6327E78B-172C-485C-9BFD-857FAE0286AB}" dt="2025-08-29T05:32:07.375" v="9" actId="1076"/>
        <pc:sldMkLst>
          <pc:docMk/>
          <pc:sldMk cId="1028776659" sldId="257"/>
        </pc:sldMkLst>
        <pc:spChg chg="mod">
          <ac:chgData name="Dhruv Panchal" userId="11aec0b4da04368f" providerId="LiveId" clId="{6327E78B-172C-485C-9BFD-857FAE0286AB}" dt="2025-08-29T05:32:03.611" v="8" actId="1076"/>
          <ac:spMkLst>
            <pc:docMk/>
            <pc:sldMk cId="1028776659" sldId="257"/>
            <ac:spMk id="2" creationId="{20366611-0311-9D9E-9AC3-3887009E1381}"/>
          </ac:spMkLst>
        </pc:spChg>
        <pc:spChg chg="mod">
          <ac:chgData name="Dhruv Panchal" userId="11aec0b4da04368f" providerId="LiveId" clId="{6327E78B-172C-485C-9BFD-857FAE0286AB}" dt="2025-08-29T05:32:07.375" v="9" actId="1076"/>
          <ac:spMkLst>
            <pc:docMk/>
            <pc:sldMk cId="1028776659" sldId="257"/>
            <ac:spMk id="3" creationId="{2611A2CF-4035-227D-3AE3-DA77BF058E43}"/>
          </ac:spMkLst>
        </pc:spChg>
      </pc:sldChg>
      <pc:sldChg chg="modSp mod">
        <pc:chgData name="Dhruv Panchal" userId="11aec0b4da04368f" providerId="LiveId" clId="{6327E78B-172C-485C-9BFD-857FAE0286AB}" dt="2025-08-29T05:32:55.994" v="14" actId="1076"/>
        <pc:sldMkLst>
          <pc:docMk/>
          <pc:sldMk cId="772148919" sldId="261"/>
        </pc:sldMkLst>
        <pc:spChg chg="mod">
          <ac:chgData name="Dhruv Panchal" userId="11aec0b4da04368f" providerId="LiveId" clId="{6327E78B-172C-485C-9BFD-857FAE0286AB}" dt="2025-08-29T05:32:55.994" v="14" actId="1076"/>
          <ac:spMkLst>
            <pc:docMk/>
            <pc:sldMk cId="772148919" sldId="261"/>
            <ac:spMk id="2" creationId="{7C32E044-279D-BD12-22DF-01C47EFBB777}"/>
          </ac:spMkLst>
        </pc:spChg>
      </pc:sldChg>
      <pc:sldChg chg="modSp mod">
        <pc:chgData name="Dhruv Panchal" userId="11aec0b4da04368f" providerId="LiveId" clId="{6327E78B-172C-485C-9BFD-857FAE0286AB}" dt="2025-08-29T05:33:23.827" v="18" actId="1076"/>
        <pc:sldMkLst>
          <pc:docMk/>
          <pc:sldMk cId="1031792359" sldId="266"/>
        </pc:sldMkLst>
        <pc:spChg chg="mod">
          <ac:chgData name="Dhruv Panchal" userId="11aec0b4da04368f" providerId="LiveId" clId="{6327E78B-172C-485C-9BFD-857FAE0286AB}" dt="2025-08-29T05:33:23.827" v="18" actId="1076"/>
          <ac:spMkLst>
            <pc:docMk/>
            <pc:sldMk cId="1031792359" sldId="266"/>
            <ac:spMk id="2" creationId="{C2606FE0-2889-C3FA-317C-2AEF1E78A0D9}"/>
          </ac:spMkLst>
        </pc:spChg>
      </pc:sldChg>
      <pc:sldChg chg="modSp mod">
        <pc:chgData name="Dhruv Panchal" userId="11aec0b4da04368f" providerId="LiveId" clId="{6327E78B-172C-485C-9BFD-857FAE0286AB}" dt="2025-08-29T05:33:53.420" v="22" actId="14100"/>
        <pc:sldMkLst>
          <pc:docMk/>
          <pc:sldMk cId="1236594056" sldId="275"/>
        </pc:sldMkLst>
        <pc:spChg chg="mod">
          <ac:chgData name="Dhruv Panchal" userId="11aec0b4da04368f" providerId="LiveId" clId="{6327E78B-172C-485C-9BFD-857FAE0286AB}" dt="2025-08-29T05:33:53.420" v="22" actId="14100"/>
          <ac:spMkLst>
            <pc:docMk/>
            <pc:sldMk cId="1236594056" sldId="275"/>
            <ac:spMk id="2" creationId="{A1AD4931-28C1-93F6-5AAE-4FE22C97963A}"/>
          </ac:spMkLst>
        </pc:spChg>
      </pc:sldChg>
      <pc:sldMasterChg chg="addSp modSp mod modSldLayout">
        <pc:chgData name="Dhruv Panchal" userId="11aec0b4da04368f" providerId="LiveId" clId="{6327E78B-172C-485C-9BFD-857FAE0286AB}" dt="2025-08-29T05:31:42.043" v="5" actId="14100"/>
        <pc:sldMasterMkLst>
          <pc:docMk/>
          <pc:sldMasterMk cId="1208767556" sldId="2147483648"/>
        </pc:sldMasterMkLst>
        <pc:picChg chg="add mod">
          <ac:chgData name="Dhruv Panchal" userId="11aec0b4da04368f" providerId="LiveId" clId="{6327E78B-172C-485C-9BFD-857FAE0286AB}" dt="2025-08-29T05:31:42.043" v="5" actId="14100"/>
          <ac:picMkLst>
            <pc:docMk/>
            <pc:sldMasterMk cId="1208767556" sldId="2147483648"/>
            <ac:picMk id="8" creationId="{6BA8383E-F15D-4579-9C28-2D54248F04AB}"/>
          </ac:picMkLst>
        </pc:picChg>
        <pc:sldLayoutChg chg="addSp delSp modSp">
          <pc:chgData name="Dhruv Panchal" userId="11aec0b4da04368f" providerId="LiveId" clId="{6327E78B-172C-485C-9BFD-857FAE0286AB}" dt="2025-08-29T05:31:26.361" v="1" actId="931"/>
          <pc:sldLayoutMkLst>
            <pc:docMk/>
            <pc:sldMasterMk cId="1208767556" sldId="2147483648"/>
            <pc:sldLayoutMk cId="223628230" sldId="2147483649"/>
          </pc:sldLayoutMkLst>
          <pc:picChg chg="add del mod">
            <ac:chgData name="Dhruv Panchal" userId="11aec0b4da04368f" providerId="LiveId" clId="{6327E78B-172C-485C-9BFD-857FAE0286AB}" dt="2025-08-29T05:31:26.361" v="1" actId="931"/>
            <ac:picMkLst>
              <pc:docMk/>
              <pc:sldMasterMk cId="1208767556" sldId="2147483648"/>
              <pc:sldLayoutMk cId="223628230" sldId="2147483649"/>
              <ac:picMk id="8" creationId="{8C67C5E8-554D-429D-B700-B53A6EA39CF5}"/>
            </ac:picMkLst>
          </pc:pic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8565-18A5-8656-9F55-F76455DAAE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E8E5E8-278B-5098-38B9-B8CC667F68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7C5C31-6395-61E9-79F3-B822F7FA443E}"/>
              </a:ext>
            </a:extLst>
          </p:cNvPr>
          <p:cNvSpPr>
            <a:spLocks noGrp="1"/>
          </p:cNvSpPr>
          <p:nvPr>
            <p:ph type="dt" sz="half" idx="10"/>
          </p:nvPr>
        </p:nvSpPr>
        <p:spPr/>
        <p:txBody>
          <a:bodyPr/>
          <a:lstStyle/>
          <a:p>
            <a:fld id="{5B18DE2A-9746-4E9F-8AA5-499ACA0647F0}" type="datetimeFigureOut">
              <a:rPr lang="en-IN" smtClean="0"/>
              <a:t>29-08-2025</a:t>
            </a:fld>
            <a:endParaRPr lang="en-IN"/>
          </a:p>
        </p:txBody>
      </p:sp>
      <p:sp>
        <p:nvSpPr>
          <p:cNvPr id="5" name="Footer Placeholder 4">
            <a:extLst>
              <a:ext uri="{FF2B5EF4-FFF2-40B4-BE49-F238E27FC236}">
                <a16:creationId xmlns:a16="http://schemas.microsoft.com/office/drawing/2014/main" id="{5F728ACB-B01B-A786-D5D8-304EA25823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B058D3-EF15-2AD3-3C5D-46C72D5C1B47}"/>
              </a:ext>
            </a:extLst>
          </p:cNvPr>
          <p:cNvSpPr>
            <a:spLocks noGrp="1"/>
          </p:cNvSpPr>
          <p:nvPr>
            <p:ph type="sldNum" sz="quarter" idx="12"/>
          </p:nvPr>
        </p:nvSpPr>
        <p:spPr/>
        <p:txBody>
          <a:bodyPr/>
          <a:lstStyle/>
          <a:p>
            <a:fld id="{19700745-B38F-44F2-9F2E-AC4B655ECB0F}" type="slidenum">
              <a:rPr lang="en-IN" smtClean="0"/>
              <a:t>‹#›</a:t>
            </a:fld>
            <a:endParaRPr lang="en-IN"/>
          </a:p>
        </p:txBody>
      </p:sp>
    </p:spTree>
    <p:extLst>
      <p:ext uri="{BB962C8B-B14F-4D97-AF65-F5344CB8AC3E}">
        <p14:creationId xmlns:p14="http://schemas.microsoft.com/office/powerpoint/2010/main" val="22362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7B84-A832-2BC1-0ED3-55315DD683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167DA5-1ACC-C4EF-9929-06C8792606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C2F009-9057-26ED-3258-A90DDFFEEC2A}"/>
              </a:ext>
            </a:extLst>
          </p:cNvPr>
          <p:cNvSpPr>
            <a:spLocks noGrp="1"/>
          </p:cNvSpPr>
          <p:nvPr>
            <p:ph type="dt" sz="half" idx="10"/>
          </p:nvPr>
        </p:nvSpPr>
        <p:spPr/>
        <p:txBody>
          <a:bodyPr/>
          <a:lstStyle/>
          <a:p>
            <a:fld id="{5B18DE2A-9746-4E9F-8AA5-499ACA0647F0}" type="datetimeFigureOut">
              <a:rPr lang="en-IN" smtClean="0"/>
              <a:t>29-08-2025</a:t>
            </a:fld>
            <a:endParaRPr lang="en-IN"/>
          </a:p>
        </p:txBody>
      </p:sp>
      <p:sp>
        <p:nvSpPr>
          <p:cNvPr id="5" name="Footer Placeholder 4">
            <a:extLst>
              <a:ext uri="{FF2B5EF4-FFF2-40B4-BE49-F238E27FC236}">
                <a16:creationId xmlns:a16="http://schemas.microsoft.com/office/drawing/2014/main" id="{0ECA58C5-D302-20CA-137C-39441E4C3E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260D49-2DC2-01DD-61AF-3DEB8C2AD091}"/>
              </a:ext>
            </a:extLst>
          </p:cNvPr>
          <p:cNvSpPr>
            <a:spLocks noGrp="1"/>
          </p:cNvSpPr>
          <p:nvPr>
            <p:ph type="sldNum" sz="quarter" idx="12"/>
          </p:nvPr>
        </p:nvSpPr>
        <p:spPr/>
        <p:txBody>
          <a:bodyPr/>
          <a:lstStyle/>
          <a:p>
            <a:fld id="{19700745-B38F-44F2-9F2E-AC4B655ECB0F}" type="slidenum">
              <a:rPr lang="en-IN" smtClean="0"/>
              <a:t>‹#›</a:t>
            </a:fld>
            <a:endParaRPr lang="en-IN"/>
          </a:p>
        </p:txBody>
      </p:sp>
    </p:spTree>
    <p:extLst>
      <p:ext uri="{BB962C8B-B14F-4D97-AF65-F5344CB8AC3E}">
        <p14:creationId xmlns:p14="http://schemas.microsoft.com/office/powerpoint/2010/main" val="100704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8A074F-B880-77C1-39CA-5CC36DFDC7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4DA977-8644-5DFA-431E-8F89508084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E3694A-E969-D7B0-4CD5-A0366711839C}"/>
              </a:ext>
            </a:extLst>
          </p:cNvPr>
          <p:cNvSpPr>
            <a:spLocks noGrp="1"/>
          </p:cNvSpPr>
          <p:nvPr>
            <p:ph type="dt" sz="half" idx="10"/>
          </p:nvPr>
        </p:nvSpPr>
        <p:spPr/>
        <p:txBody>
          <a:bodyPr/>
          <a:lstStyle/>
          <a:p>
            <a:fld id="{5B18DE2A-9746-4E9F-8AA5-499ACA0647F0}" type="datetimeFigureOut">
              <a:rPr lang="en-IN" smtClean="0"/>
              <a:t>29-08-2025</a:t>
            </a:fld>
            <a:endParaRPr lang="en-IN"/>
          </a:p>
        </p:txBody>
      </p:sp>
      <p:sp>
        <p:nvSpPr>
          <p:cNvPr id="5" name="Footer Placeholder 4">
            <a:extLst>
              <a:ext uri="{FF2B5EF4-FFF2-40B4-BE49-F238E27FC236}">
                <a16:creationId xmlns:a16="http://schemas.microsoft.com/office/drawing/2014/main" id="{8CDF85AD-334A-9A31-EFD8-4EFC4225C2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62284-291A-230D-0C00-72AA5A6E969D}"/>
              </a:ext>
            </a:extLst>
          </p:cNvPr>
          <p:cNvSpPr>
            <a:spLocks noGrp="1"/>
          </p:cNvSpPr>
          <p:nvPr>
            <p:ph type="sldNum" sz="quarter" idx="12"/>
          </p:nvPr>
        </p:nvSpPr>
        <p:spPr/>
        <p:txBody>
          <a:bodyPr/>
          <a:lstStyle/>
          <a:p>
            <a:fld id="{19700745-B38F-44F2-9F2E-AC4B655ECB0F}" type="slidenum">
              <a:rPr lang="en-IN" smtClean="0"/>
              <a:t>‹#›</a:t>
            </a:fld>
            <a:endParaRPr lang="en-IN"/>
          </a:p>
        </p:txBody>
      </p:sp>
    </p:spTree>
    <p:extLst>
      <p:ext uri="{BB962C8B-B14F-4D97-AF65-F5344CB8AC3E}">
        <p14:creationId xmlns:p14="http://schemas.microsoft.com/office/powerpoint/2010/main" val="2612851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8BBB-C0CC-3ABA-55CE-A6BF5F2887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2E60B1-3A6F-5B6E-F2BA-483C5FC805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456ADB-EE52-CD46-21AF-21FD019FA539}"/>
              </a:ext>
            </a:extLst>
          </p:cNvPr>
          <p:cNvSpPr>
            <a:spLocks noGrp="1"/>
          </p:cNvSpPr>
          <p:nvPr>
            <p:ph type="dt" sz="half" idx="10"/>
          </p:nvPr>
        </p:nvSpPr>
        <p:spPr/>
        <p:txBody>
          <a:bodyPr/>
          <a:lstStyle/>
          <a:p>
            <a:fld id="{5B18DE2A-9746-4E9F-8AA5-499ACA0647F0}" type="datetimeFigureOut">
              <a:rPr lang="en-IN" smtClean="0"/>
              <a:t>29-08-2025</a:t>
            </a:fld>
            <a:endParaRPr lang="en-IN"/>
          </a:p>
        </p:txBody>
      </p:sp>
      <p:sp>
        <p:nvSpPr>
          <p:cNvPr id="5" name="Footer Placeholder 4">
            <a:extLst>
              <a:ext uri="{FF2B5EF4-FFF2-40B4-BE49-F238E27FC236}">
                <a16:creationId xmlns:a16="http://schemas.microsoft.com/office/drawing/2014/main" id="{BD955279-4C07-45C7-33DD-A919CD33B7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79001-98CA-EE5C-9175-3ECBA8CC48F5}"/>
              </a:ext>
            </a:extLst>
          </p:cNvPr>
          <p:cNvSpPr>
            <a:spLocks noGrp="1"/>
          </p:cNvSpPr>
          <p:nvPr>
            <p:ph type="sldNum" sz="quarter" idx="12"/>
          </p:nvPr>
        </p:nvSpPr>
        <p:spPr/>
        <p:txBody>
          <a:bodyPr/>
          <a:lstStyle/>
          <a:p>
            <a:fld id="{19700745-B38F-44F2-9F2E-AC4B655ECB0F}" type="slidenum">
              <a:rPr lang="en-IN" smtClean="0"/>
              <a:t>‹#›</a:t>
            </a:fld>
            <a:endParaRPr lang="en-IN"/>
          </a:p>
        </p:txBody>
      </p:sp>
    </p:spTree>
    <p:extLst>
      <p:ext uri="{BB962C8B-B14F-4D97-AF65-F5344CB8AC3E}">
        <p14:creationId xmlns:p14="http://schemas.microsoft.com/office/powerpoint/2010/main" val="89695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A362-6D48-873D-F194-5BF6211F82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7C86A6-7619-E858-3792-0BAE440B07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577294-DB59-7ABF-CAF6-610BBAC9A718}"/>
              </a:ext>
            </a:extLst>
          </p:cNvPr>
          <p:cNvSpPr>
            <a:spLocks noGrp="1"/>
          </p:cNvSpPr>
          <p:nvPr>
            <p:ph type="dt" sz="half" idx="10"/>
          </p:nvPr>
        </p:nvSpPr>
        <p:spPr/>
        <p:txBody>
          <a:bodyPr/>
          <a:lstStyle/>
          <a:p>
            <a:fld id="{5B18DE2A-9746-4E9F-8AA5-499ACA0647F0}" type="datetimeFigureOut">
              <a:rPr lang="en-IN" smtClean="0"/>
              <a:t>29-08-2025</a:t>
            </a:fld>
            <a:endParaRPr lang="en-IN"/>
          </a:p>
        </p:txBody>
      </p:sp>
      <p:sp>
        <p:nvSpPr>
          <p:cNvPr id="5" name="Footer Placeholder 4">
            <a:extLst>
              <a:ext uri="{FF2B5EF4-FFF2-40B4-BE49-F238E27FC236}">
                <a16:creationId xmlns:a16="http://schemas.microsoft.com/office/drawing/2014/main" id="{CFEB912C-0F7E-81FF-316B-7BCEF17508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3A055-360C-D1FC-3615-D7D13DC6221F}"/>
              </a:ext>
            </a:extLst>
          </p:cNvPr>
          <p:cNvSpPr>
            <a:spLocks noGrp="1"/>
          </p:cNvSpPr>
          <p:nvPr>
            <p:ph type="sldNum" sz="quarter" idx="12"/>
          </p:nvPr>
        </p:nvSpPr>
        <p:spPr/>
        <p:txBody>
          <a:bodyPr/>
          <a:lstStyle/>
          <a:p>
            <a:fld id="{19700745-B38F-44F2-9F2E-AC4B655ECB0F}" type="slidenum">
              <a:rPr lang="en-IN" smtClean="0"/>
              <a:t>‹#›</a:t>
            </a:fld>
            <a:endParaRPr lang="en-IN"/>
          </a:p>
        </p:txBody>
      </p:sp>
    </p:spTree>
    <p:extLst>
      <p:ext uri="{BB962C8B-B14F-4D97-AF65-F5344CB8AC3E}">
        <p14:creationId xmlns:p14="http://schemas.microsoft.com/office/powerpoint/2010/main" val="517432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BFA6-5769-2ADE-FD5C-09BD13DA70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23E64E-1ADB-72EF-9442-3DE6A8CECC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942D1F-D151-87C1-5AE8-75168F01E1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3D5F15-3C49-6486-E050-7D3E8665F2DA}"/>
              </a:ext>
            </a:extLst>
          </p:cNvPr>
          <p:cNvSpPr>
            <a:spLocks noGrp="1"/>
          </p:cNvSpPr>
          <p:nvPr>
            <p:ph type="dt" sz="half" idx="10"/>
          </p:nvPr>
        </p:nvSpPr>
        <p:spPr/>
        <p:txBody>
          <a:bodyPr/>
          <a:lstStyle/>
          <a:p>
            <a:fld id="{5B18DE2A-9746-4E9F-8AA5-499ACA0647F0}" type="datetimeFigureOut">
              <a:rPr lang="en-IN" smtClean="0"/>
              <a:t>29-08-2025</a:t>
            </a:fld>
            <a:endParaRPr lang="en-IN"/>
          </a:p>
        </p:txBody>
      </p:sp>
      <p:sp>
        <p:nvSpPr>
          <p:cNvPr id="6" name="Footer Placeholder 5">
            <a:extLst>
              <a:ext uri="{FF2B5EF4-FFF2-40B4-BE49-F238E27FC236}">
                <a16:creationId xmlns:a16="http://schemas.microsoft.com/office/drawing/2014/main" id="{EA4CADFA-6626-F864-6063-F7EDA5144D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2F3B0E-6D94-5A4E-C15B-69BEE9DC05A7}"/>
              </a:ext>
            </a:extLst>
          </p:cNvPr>
          <p:cNvSpPr>
            <a:spLocks noGrp="1"/>
          </p:cNvSpPr>
          <p:nvPr>
            <p:ph type="sldNum" sz="quarter" idx="12"/>
          </p:nvPr>
        </p:nvSpPr>
        <p:spPr/>
        <p:txBody>
          <a:bodyPr/>
          <a:lstStyle/>
          <a:p>
            <a:fld id="{19700745-B38F-44F2-9F2E-AC4B655ECB0F}" type="slidenum">
              <a:rPr lang="en-IN" smtClean="0"/>
              <a:t>‹#›</a:t>
            </a:fld>
            <a:endParaRPr lang="en-IN"/>
          </a:p>
        </p:txBody>
      </p:sp>
    </p:spTree>
    <p:extLst>
      <p:ext uri="{BB962C8B-B14F-4D97-AF65-F5344CB8AC3E}">
        <p14:creationId xmlns:p14="http://schemas.microsoft.com/office/powerpoint/2010/main" val="2391217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F3EB-17A0-43EE-0C80-54716FCAF7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A35387-8F97-24A8-5481-2C878505AE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C82B0F-EF8B-B5FA-4434-0D48D7162B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80FA7D-BBEF-1FC9-F15F-8135723FD7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8D8C17-6980-A012-8CDD-7594CD3568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108846-AA40-3ADF-20A5-F7C9411E9079}"/>
              </a:ext>
            </a:extLst>
          </p:cNvPr>
          <p:cNvSpPr>
            <a:spLocks noGrp="1"/>
          </p:cNvSpPr>
          <p:nvPr>
            <p:ph type="dt" sz="half" idx="10"/>
          </p:nvPr>
        </p:nvSpPr>
        <p:spPr/>
        <p:txBody>
          <a:bodyPr/>
          <a:lstStyle/>
          <a:p>
            <a:fld id="{5B18DE2A-9746-4E9F-8AA5-499ACA0647F0}" type="datetimeFigureOut">
              <a:rPr lang="en-IN" smtClean="0"/>
              <a:t>29-08-2025</a:t>
            </a:fld>
            <a:endParaRPr lang="en-IN"/>
          </a:p>
        </p:txBody>
      </p:sp>
      <p:sp>
        <p:nvSpPr>
          <p:cNvPr id="8" name="Footer Placeholder 7">
            <a:extLst>
              <a:ext uri="{FF2B5EF4-FFF2-40B4-BE49-F238E27FC236}">
                <a16:creationId xmlns:a16="http://schemas.microsoft.com/office/drawing/2014/main" id="{3429EB68-AC54-F72A-49D4-2C5D4CABC7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D8E57E-6B1C-0188-B71D-1FFBEF499208}"/>
              </a:ext>
            </a:extLst>
          </p:cNvPr>
          <p:cNvSpPr>
            <a:spLocks noGrp="1"/>
          </p:cNvSpPr>
          <p:nvPr>
            <p:ph type="sldNum" sz="quarter" idx="12"/>
          </p:nvPr>
        </p:nvSpPr>
        <p:spPr/>
        <p:txBody>
          <a:bodyPr/>
          <a:lstStyle/>
          <a:p>
            <a:fld id="{19700745-B38F-44F2-9F2E-AC4B655ECB0F}" type="slidenum">
              <a:rPr lang="en-IN" smtClean="0"/>
              <a:t>‹#›</a:t>
            </a:fld>
            <a:endParaRPr lang="en-IN"/>
          </a:p>
        </p:txBody>
      </p:sp>
    </p:spTree>
    <p:extLst>
      <p:ext uri="{BB962C8B-B14F-4D97-AF65-F5344CB8AC3E}">
        <p14:creationId xmlns:p14="http://schemas.microsoft.com/office/powerpoint/2010/main" val="391387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BF36-3541-5EA6-5345-8B7E48AFF8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CC533A-991F-ED83-04E9-AB21B40A3297}"/>
              </a:ext>
            </a:extLst>
          </p:cNvPr>
          <p:cNvSpPr>
            <a:spLocks noGrp="1"/>
          </p:cNvSpPr>
          <p:nvPr>
            <p:ph type="dt" sz="half" idx="10"/>
          </p:nvPr>
        </p:nvSpPr>
        <p:spPr/>
        <p:txBody>
          <a:bodyPr/>
          <a:lstStyle/>
          <a:p>
            <a:fld id="{5B18DE2A-9746-4E9F-8AA5-499ACA0647F0}" type="datetimeFigureOut">
              <a:rPr lang="en-IN" smtClean="0"/>
              <a:t>29-08-2025</a:t>
            </a:fld>
            <a:endParaRPr lang="en-IN"/>
          </a:p>
        </p:txBody>
      </p:sp>
      <p:sp>
        <p:nvSpPr>
          <p:cNvPr id="4" name="Footer Placeholder 3">
            <a:extLst>
              <a:ext uri="{FF2B5EF4-FFF2-40B4-BE49-F238E27FC236}">
                <a16:creationId xmlns:a16="http://schemas.microsoft.com/office/drawing/2014/main" id="{41558FBD-16A7-38F7-6DDC-1DAC160930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8E4AAD-1B09-E61E-D01A-3738F4E90A93}"/>
              </a:ext>
            </a:extLst>
          </p:cNvPr>
          <p:cNvSpPr>
            <a:spLocks noGrp="1"/>
          </p:cNvSpPr>
          <p:nvPr>
            <p:ph type="sldNum" sz="quarter" idx="12"/>
          </p:nvPr>
        </p:nvSpPr>
        <p:spPr/>
        <p:txBody>
          <a:bodyPr/>
          <a:lstStyle/>
          <a:p>
            <a:fld id="{19700745-B38F-44F2-9F2E-AC4B655ECB0F}" type="slidenum">
              <a:rPr lang="en-IN" smtClean="0"/>
              <a:t>‹#›</a:t>
            </a:fld>
            <a:endParaRPr lang="en-IN"/>
          </a:p>
        </p:txBody>
      </p:sp>
    </p:spTree>
    <p:extLst>
      <p:ext uri="{BB962C8B-B14F-4D97-AF65-F5344CB8AC3E}">
        <p14:creationId xmlns:p14="http://schemas.microsoft.com/office/powerpoint/2010/main" val="3065191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81EE66-EA1B-0C8A-D90B-F31864DEAB68}"/>
              </a:ext>
            </a:extLst>
          </p:cNvPr>
          <p:cNvSpPr>
            <a:spLocks noGrp="1"/>
          </p:cNvSpPr>
          <p:nvPr>
            <p:ph type="dt" sz="half" idx="10"/>
          </p:nvPr>
        </p:nvSpPr>
        <p:spPr/>
        <p:txBody>
          <a:bodyPr/>
          <a:lstStyle/>
          <a:p>
            <a:fld id="{5B18DE2A-9746-4E9F-8AA5-499ACA0647F0}" type="datetimeFigureOut">
              <a:rPr lang="en-IN" smtClean="0"/>
              <a:t>29-08-2025</a:t>
            </a:fld>
            <a:endParaRPr lang="en-IN"/>
          </a:p>
        </p:txBody>
      </p:sp>
      <p:sp>
        <p:nvSpPr>
          <p:cNvPr id="3" name="Footer Placeholder 2">
            <a:extLst>
              <a:ext uri="{FF2B5EF4-FFF2-40B4-BE49-F238E27FC236}">
                <a16:creationId xmlns:a16="http://schemas.microsoft.com/office/drawing/2014/main" id="{FDD7FCA0-F4E3-A10F-B885-E915069DC1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B50159-DFC1-8DC4-5378-C8B43FDAFE1C}"/>
              </a:ext>
            </a:extLst>
          </p:cNvPr>
          <p:cNvSpPr>
            <a:spLocks noGrp="1"/>
          </p:cNvSpPr>
          <p:nvPr>
            <p:ph type="sldNum" sz="quarter" idx="12"/>
          </p:nvPr>
        </p:nvSpPr>
        <p:spPr/>
        <p:txBody>
          <a:bodyPr/>
          <a:lstStyle/>
          <a:p>
            <a:fld id="{19700745-B38F-44F2-9F2E-AC4B655ECB0F}" type="slidenum">
              <a:rPr lang="en-IN" smtClean="0"/>
              <a:t>‹#›</a:t>
            </a:fld>
            <a:endParaRPr lang="en-IN"/>
          </a:p>
        </p:txBody>
      </p:sp>
    </p:spTree>
    <p:extLst>
      <p:ext uri="{BB962C8B-B14F-4D97-AF65-F5344CB8AC3E}">
        <p14:creationId xmlns:p14="http://schemas.microsoft.com/office/powerpoint/2010/main" val="116500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177C5-C558-C0FF-7114-FFC05C087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DC4323-A1C0-BA5F-FBFB-623DEBFED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6424AF-9478-BF04-85C9-7963A50D1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091EB-304A-E0AB-0B52-BC637FC64AE4}"/>
              </a:ext>
            </a:extLst>
          </p:cNvPr>
          <p:cNvSpPr>
            <a:spLocks noGrp="1"/>
          </p:cNvSpPr>
          <p:nvPr>
            <p:ph type="dt" sz="half" idx="10"/>
          </p:nvPr>
        </p:nvSpPr>
        <p:spPr/>
        <p:txBody>
          <a:bodyPr/>
          <a:lstStyle/>
          <a:p>
            <a:fld id="{5B18DE2A-9746-4E9F-8AA5-499ACA0647F0}" type="datetimeFigureOut">
              <a:rPr lang="en-IN" smtClean="0"/>
              <a:t>29-08-2025</a:t>
            </a:fld>
            <a:endParaRPr lang="en-IN"/>
          </a:p>
        </p:txBody>
      </p:sp>
      <p:sp>
        <p:nvSpPr>
          <p:cNvPr id="6" name="Footer Placeholder 5">
            <a:extLst>
              <a:ext uri="{FF2B5EF4-FFF2-40B4-BE49-F238E27FC236}">
                <a16:creationId xmlns:a16="http://schemas.microsoft.com/office/drawing/2014/main" id="{E959B00F-A36F-6565-3669-EEDBA6F136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18FFC4-06D7-3CFC-EFA9-87196610699F}"/>
              </a:ext>
            </a:extLst>
          </p:cNvPr>
          <p:cNvSpPr>
            <a:spLocks noGrp="1"/>
          </p:cNvSpPr>
          <p:nvPr>
            <p:ph type="sldNum" sz="quarter" idx="12"/>
          </p:nvPr>
        </p:nvSpPr>
        <p:spPr/>
        <p:txBody>
          <a:bodyPr/>
          <a:lstStyle/>
          <a:p>
            <a:fld id="{19700745-B38F-44F2-9F2E-AC4B655ECB0F}" type="slidenum">
              <a:rPr lang="en-IN" smtClean="0"/>
              <a:t>‹#›</a:t>
            </a:fld>
            <a:endParaRPr lang="en-IN"/>
          </a:p>
        </p:txBody>
      </p:sp>
    </p:spTree>
    <p:extLst>
      <p:ext uri="{BB962C8B-B14F-4D97-AF65-F5344CB8AC3E}">
        <p14:creationId xmlns:p14="http://schemas.microsoft.com/office/powerpoint/2010/main" val="333614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F1AC-7CD5-B778-9A96-C8511B80FE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7389F5-67C2-AC2C-019E-CA092C8FC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005665-2081-0C79-150C-C658CAD4F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7FC8B2-2056-DBD8-F95D-D872AD914E02}"/>
              </a:ext>
            </a:extLst>
          </p:cNvPr>
          <p:cNvSpPr>
            <a:spLocks noGrp="1"/>
          </p:cNvSpPr>
          <p:nvPr>
            <p:ph type="dt" sz="half" idx="10"/>
          </p:nvPr>
        </p:nvSpPr>
        <p:spPr/>
        <p:txBody>
          <a:bodyPr/>
          <a:lstStyle/>
          <a:p>
            <a:fld id="{5B18DE2A-9746-4E9F-8AA5-499ACA0647F0}" type="datetimeFigureOut">
              <a:rPr lang="en-IN" smtClean="0"/>
              <a:t>29-08-2025</a:t>
            </a:fld>
            <a:endParaRPr lang="en-IN"/>
          </a:p>
        </p:txBody>
      </p:sp>
      <p:sp>
        <p:nvSpPr>
          <p:cNvPr id="6" name="Footer Placeholder 5">
            <a:extLst>
              <a:ext uri="{FF2B5EF4-FFF2-40B4-BE49-F238E27FC236}">
                <a16:creationId xmlns:a16="http://schemas.microsoft.com/office/drawing/2014/main" id="{47F0C5F5-A419-0B40-BC9C-005BF89E65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3FD2D3-EB68-0FA5-8F9F-86D319C5D1F2}"/>
              </a:ext>
            </a:extLst>
          </p:cNvPr>
          <p:cNvSpPr>
            <a:spLocks noGrp="1"/>
          </p:cNvSpPr>
          <p:nvPr>
            <p:ph type="sldNum" sz="quarter" idx="12"/>
          </p:nvPr>
        </p:nvSpPr>
        <p:spPr/>
        <p:txBody>
          <a:bodyPr/>
          <a:lstStyle/>
          <a:p>
            <a:fld id="{19700745-B38F-44F2-9F2E-AC4B655ECB0F}" type="slidenum">
              <a:rPr lang="en-IN" smtClean="0"/>
              <a:t>‹#›</a:t>
            </a:fld>
            <a:endParaRPr lang="en-IN"/>
          </a:p>
        </p:txBody>
      </p:sp>
    </p:spTree>
    <p:extLst>
      <p:ext uri="{BB962C8B-B14F-4D97-AF65-F5344CB8AC3E}">
        <p14:creationId xmlns:p14="http://schemas.microsoft.com/office/powerpoint/2010/main" val="1722407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85A2BA-EED0-B05A-DD9F-0A4F6C30FF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6F6D5E5F-E651-D9E2-7BA0-5CFA1B8AFF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133254-BCA6-76B5-5BF4-54406139DF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8DE2A-9746-4E9F-8AA5-499ACA0647F0}" type="datetimeFigureOut">
              <a:rPr lang="en-IN" smtClean="0"/>
              <a:t>29-08-2025</a:t>
            </a:fld>
            <a:endParaRPr lang="en-IN"/>
          </a:p>
        </p:txBody>
      </p:sp>
      <p:sp>
        <p:nvSpPr>
          <p:cNvPr id="5" name="Footer Placeholder 4">
            <a:extLst>
              <a:ext uri="{FF2B5EF4-FFF2-40B4-BE49-F238E27FC236}">
                <a16:creationId xmlns:a16="http://schemas.microsoft.com/office/drawing/2014/main" id="{C1B16474-6B93-D3B3-6757-8326408C4B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794795-37EA-F7D0-D94E-3043970DDF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00745-B38F-44F2-9F2E-AC4B655ECB0F}" type="slidenum">
              <a:rPr lang="en-IN" smtClean="0"/>
              <a:t>‹#›</a:t>
            </a:fld>
            <a:endParaRPr lang="en-IN"/>
          </a:p>
        </p:txBody>
      </p:sp>
      <p:pic>
        <p:nvPicPr>
          <p:cNvPr id="8" name="Picture 7">
            <a:extLst>
              <a:ext uri="{FF2B5EF4-FFF2-40B4-BE49-F238E27FC236}">
                <a16:creationId xmlns:a16="http://schemas.microsoft.com/office/drawing/2014/main" id="{6BA8383E-F15D-4579-9C28-2D54248F04A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299511" y="1"/>
            <a:ext cx="2892489" cy="914400"/>
          </a:xfrm>
          <a:prstGeom prst="rect">
            <a:avLst/>
          </a:prstGeom>
        </p:spPr>
      </p:pic>
    </p:spTree>
    <p:extLst>
      <p:ext uri="{BB962C8B-B14F-4D97-AF65-F5344CB8AC3E}">
        <p14:creationId xmlns:p14="http://schemas.microsoft.com/office/powerpoint/2010/main" val="1208767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7765-A307-7AD7-9C35-11206B973E84}"/>
              </a:ext>
            </a:extLst>
          </p:cNvPr>
          <p:cNvSpPr>
            <a:spLocks noGrp="1"/>
          </p:cNvSpPr>
          <p:nvPr>
            <p:ph type="ctrTitle"/>
          </p:nvPr>
        </p:nvSpPr>
        <p:spPr>
          <a:xfrm>
            <a:off x="1524000" y="2100771"/>
            <a:ext cx="9144000" cy="2387600"/>
          </a:xfrm>
        </p:spPr>
        <p:txBody>
          <a:bodyPr>
            <a:normAutofit/>
          </a:bodyPr>
          <a:lstStyle/>
          <a:p>
            <a:r>
              <a:rPr lang="en-US" sz="4400" b="1" dirty="0">
                <a:latin typeface="Times New Roman" panose="02020603050405020304" pitchFamily="18" charset="0"/>
                <a:cs typeface="Times New Roman" panose="02020603050405020304" pitchFamily="18" charset="0"/>
              </a:rPr>
              <a:t>Day 5: Presentation, Productivity &amp; Capstone</a:t>
            </a:r>
            <a:br>
              <a:rPr lang="en-US" sz="4400" b="1"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21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30E2-41C2-CFD3-9674-D5CBA10360B3}"/>
              </a:ext>
            </a:extLst>
          </p:cNvPr>
          <p:cNvSpPr>
            <a:spLocks noGrp="1"/>
          </p:cNvSpPr>
          <p:nvPr>
            <p:ph type="title"/>
          </p:nvPr>
        </p:nvSpPr>
        <p:spPr/>
        <p:txBody>
          <a:bodyPr/>
          <a:lstStyle/>
          <a:p>
            <a:pPr algn="ctr"/>
            <a:r>
              <a:rPr lang="en-US" sz="3600" dirty="0">
                <a:latin typeface="Times New Roman" panose="02020603050405020304" pitchFamily="18" charset="0"/>
                <a:cs typeface="Times New Roman" panose="02020603050405020304" pitchFamily="18" charset="0"/>
              </a:rPr>
              <a:t>👉</a:t>
            </a:r>
            <a:r>
              <a:rPr lang="en-IN" sz="3600" b="1" dirty="0">
                <a:latin typeface="Times New Roman" panose="02020603050405020304" pitchFamily="18" charset="0"/>
                <a:cs typeface="Times New Roman" panose="02020603050405020304" pitchFamily="18" charset="0"/>
              </a:rPr>
              <a:t>Hands-on Activity</a:t>
            </a:r>
            <a:endParaRPr lang="en-IN" dirty="0"/>
          </a:p>
        </p:txBody>
      </p:sp>
      <p:pic>
        <p:nvPicPr>
          <p:cNvPr id="6" name="Content Placeholder 5">
            <a:extLst>
              <a:ext uri="{FF2B5EF4-FFF2-40B4-BE49-F238E27FC236}">
                <a16:creationId xmlns:a16="http://schemas.microsoft.com/office/drawing/2014/main" id="{B89B1429-69BA-9126-7635-FA2D924EED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312" y="2295144"/>
            <a:ext cx="9134856" cy="2770631"/>
          </a:xfrm>
        </p:spPr>
      </p:pic>
    </p:spTree>
    <p:extLst>
      <p:ext uri="{BB962C8B-B14F-4D97-AF65-F5344CB8AC3E}">
        <p14:creationId xmlns:p14="http://schemas.microsoft.com/office/powerpoint/2010/main" val="177273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6FE0-2889-C3FA-317C-2AEF1E78A0D9}"/>
              </a:ext>
            </a:extLst>
          </p:cNvPr>
          <p:cNvSpPr>
            <a:spLocks noGrp="1"/>
          </p:cNvSpPr>
          <p:nvPr>
            <p:ph type="title"/>
          </p:nvPr>
        </p:nvSpPr>
        <p:spPr>
          <a:xfrm>
            <a:off x="-649987" y="294767"/>
            <a:ext cx="11365611" cy="524384"/>
          </a:xfrm>
        </p:spPr>
        <p:txBody>
          <a:bodyPr>
            <a:noAutofit/>
          </a:bodyPr>
          <a:lstStyle/>
          <a:p>
            <a:pPr algn="ctr"/>
            <a:r>
              <a:rPr lang="en-US" sz="3200" b="1" dirty="0">
                <a:latin typeface="Times New Roman" panose="02020603050405020304" pitchFamily="18" charset="0"/>
                <a:cs typeface="Times New Roman" panose="02020603050405020304" pitchFamily="18" charset="0"/>
              </a:rPr>
              <a:t>Session 23: GPT as Time-Saver: Daily Task Automation</a:t>
            </a:r>
            <a:br>
              <a:rPr lang="en-US" sz="3200" b="1"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5FB892-DA2D-37FD-6477-94BB1FE9FE6D}"/>
              </a:ext>
            </a:extLst>
          </p:cNvPr>
          <p:cNvSpPr>
            <a:spLocks noGrp="1"/>
          </p:cNvSpPr>
          <p:nvPr>
            <p:ph idx="1"/>
          </p:nvPr>
        </p:nvSpPr>
        <p:spPr>
          <a:xfrm>
            <a:off x="838200" y="1019682"/>
            <a:ext cx="10515600" cy="5746878"/>
          </a:xfrm>
        </p:spPr>
        <p:txBody>
          <a:bodyPr>
            <a:normAutofit/>
          </a:bodyPr>
          <a:lstStyle/>
          <a:p>
            <a:pPr marL="0" indent="0" algn="just">
              <a:lnSpc>
                <a:spcPct val="100000"/>
              </a:lnSpc>
              <a:buNone/>
            </a:pPr>
            <a:r>
              <a:rPr lang="en-IN" b="1" dirty="0">
                <a:latin typeface="Times New Roman" panose="02020603050405020304" pitchFamily="18" charset="0"/>
                <a:cs typeface="Times New Roman" panose="02020603050405020304" pitchFamily="18" charset="0"/>
              </a:rPr>
              <a:t>Why Automate Tasks?</a:t>
            </a:r>
          </a:p>
          <a:p>
            <a:pPr algn="just">
              <a:lnSpc>
                <a:spcPct val="10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Save Admin Time</a:t>
            </a:r>
            <a:r>
              <a:rPr lang="en-US" dirty="0">
                <a:latin typeface="Times New Roman" panose="02020603050405020304" pitchFamily="18" charset="0"/>
                <a:cs typeface="Times New Roman" panose="02020603050405020304" pitchFamily="18" charset="0"/>
              </a:rPr>
              <a:t> → Routine tasks like drafting emails, sending reminders, and preparing schedules can be done in seconds.</a:t>
            </a:r>
          </a:p>
          <a:p>
            <a:pPr algn="just">
              <a:lnSpc>
                <a:spcPct val="10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Reduce Repetition</a:t>
            </a:r>
            <a:r>
              <a:rPr lang="en-US" dirty="0">
                <a:latin typeface="Times New Roman" panose="02020603050405020304" pitchFamily="18" charset="0"/>
                <a:cs typeface="Times New Roman" panose="02020603050405020304" pitchFamily="18" charset="0"/>
              </a:rPr>
              <a:t> → Avoid manually doing the same work again and again (attendance mails, meeting notes, grading updates).</a:t>
            </a:r>
          </a:p>
          <a:p>
            <a:pPr algn="just">
              <a:lnSpc>
                <a:spcPct val="10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Focus on Teaching &amp; Research</a:t>
            </a:r>
            <a:r>
              <a:rPr lang="en-US" dirty="0">
                <a:latin typeface="Times New Roman" panose="02020603050405020304" pitchFamily="18" charset="0"/>
                <a:cs typeface="Times New Roman" panose="02020603050405020304" pitchFamily="18" charset="0"/>
              </a:rPr>
              <a:t> → Free up mental space and time for more creative, innovative, and impactful academic work.</a:t>
            </a:r>
          </a:p>
          <a:p>
            <a:pPr algn="just">
              <a:lnSpc>
                <a:spcPct val="10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Timely Execution</a:t>
            </a:r>
            <a:r>
              <a:rPr lang="en-US" dirty="0">
                <a:latin typeface="Times New Roman" panose="02020603050405020304" pitchFamily="18" charset="0"/>
                <a:cs typeface="Times New Roman" panose="02020603050405020304" pitchFamily="18" charset="0"/>
              </a:rPr>
              <a:t> → Automation ensures reminders and reports go out on time without delays.</a:t>
            </a:r>
          </a:p>
          <a:p>
            <a:pPr algn="just">
              <a:lnSpc>
                <a:spcPct val="10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Better Productivity Tracking</a:t>
            </a:r>
            <a:r>
              <a:rPr lang="en-US" dirty="0">
                <a:latin typeface="Times New Roman" panose="02020603050405020304" pitchFamily="18" charset="0"/>
                <a:cs typeface="Times New Roman" panose="02020603050405020304" pitchFamily="18" charset="0"/>
              </a:rPr>
              <a:t> → Automated dashboards give real-time updates on tasks and schedules.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79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62E0-AC6F-B811-4EFD-5A1C91CECAD2}"/>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a:t>
            </a:r>
            <a:r>
              <a:rPr lang="en-IN" sz="3600" b="1" dirty="0">
                <a:latin typeface="Times New Roman" panose="02020603050405020304" pitchFamily="18" charset="0"/>
                <a:cs typeface="Times New Roman" panose="02020603050405020304" pitchFamily="18" charset="0"/>
              </a:rPr>
              <a:t>Tools to Explore</a:t>
            </a:r>
          </a:p>
        </p:txBody>
      </p:sp>
      <p:sp>
        <p:nvSpPr>
          <p:cNvPr id="3" name="Content Placeholder 2">
            <a:extLst>
              <a:ext uri="{FF2B5EF4-FFF2-40B4-BE49-F238E27FC236}">
                <a16:creationId xmlns:a16="http://schemas.microsoft.com/office/drawing/2014/main" id="{14B30CBD-6825-4EC8-676F-22487449357F}"/>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ChatGPT</a:t>
            </a:r>
            <a:r>
              <a:rPr lang="en-US" dirty="0">
                <a:latin typeface="Times New Roman" panose="02020603050405020304" pitchFamily="18" charset="0"/>
                <a:cs typeface="Times New Roman" panose="02020603050405020304" pitchFamily="18" charset="0"/>
              </a:rPr>
              <a:t> – Draft emails, reminders</a:t>
            </a:r>
          </a:p>
          <a:p>
            <a:r>
              <a:rPr lang="en-US" b="1" dirty="0">
                <a:latin typeface="Times New Roman" panose="02020603050405020304" pitchFamily="18" charset="0"/>
                <a:cs typeface="Times New Roman" panose="02020603050405020304" pitchFamily="18" charset="0"/>
              </a:rPr>
              <a:t>Zapier</a:t>
            </a:r>
            <a:r>
              <a:rPr lang="en-US" dirty="0">
                <a:latin typeface="Times New Roman" panose="02020603050405020304" pitchFamily="18" charset="0"/>
                <a:cs typeface="Times New Roman" panose="02020603050405020304" pitchFamily="18" charset="0"/>
              </a:rPr>
              <a:t> – Automate workflow</a:t>
            </a:r>
          </a:p>
          <a:p>
            <a:r>
              <a:rPr lang="en-US" b="1" dirty="0">
                <a:latin typeface="Times New Roman" panose="02020603050405020304" pitchFamily="18" charset="0"/>
                <a:cs typeface="Times New Roman" panose="02020603050405020304" pitchFamily="18" charset="0"/>
              </a:rPr>
              <a:t>Google Workspace AI </a:t>
            </a:r>
            <a:r>
              <a:rPr lang="en-US" dirty="0">
                <a:latin typeface="Times New Roman" panose="02020603050405020304" pitchFamily="18" charset="0"/>
                <a:cs typeface="Times New Roman" panose="02020603050405020304" pitchFamily="18" charset="0"/>
              </a:rPr>
              <a:t>– Smart replies, meeting notes</a:t>
            </a:r>
          </a:p>
          <a:p>
            <a:r>
              <a:rPr lang="en-US" b="1" dirty="0">
                <a:latin typeface="Times New Roman" panose="02020603050405020304" pitchFamily="18" charset="0"/>
                <a:cs typeface="Times New Roman" panose="02020603050405020304" pitchFamily="18" charset="0"/>
              </a:rPr>
              <a:t>Microsoft Copilot </a:t>
            </a:r>
            <a:r>
              <a:rPr lang="en-US" dirty="0">
                <a:latin typeface="Times New Roman" panose="02020603050405020304" pitchFamily="18" charset="0"/>
                <a:cs typeface="Times New Roman" panose="02020603050405020304" pitchFamily="18" charset="0"/>
              </a:rPr>
              <a:t>– Office Automation</a:t>
            </a:r>
            <a:endParaRPr lang="en-IN" dirty="0">
              <a:latin typeface="Times New Roman" panose="02020603050405020304" pitchFamily="18" charset="0"/>
              <a:cs typeface="Times New Roman" panose="02020603050405020304" pitchFamily="18" charset="0"/>
            </a:endParaRPr>
          </a:p>
        </p:txBody>
      </p:sp>
      <p:pic>
        <p:nvPicPr>
          <p:cNvPr id="5" name="Picture 7">
            <a:extLst>
              <a:ext uri="{FF2B5EF4-FFF2-40B4-BE49-F238E27FC236}">
                <a16:creationId xmlns:a16="http://schemas.microsoft.com/office/drawing/2014/main" id="{E006D6F2-6204-BA42-BE38-604B72470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65" y="4406743"/>
            <a:ext cx="1335024" cy="1335024"/>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Zapier's new look: A glimpse into Zapier's rebrand">
            <a:extLst>
              <a:ext uri="{FF2B5EF4-FFF2-40B4-BE49-F238E27FC236}">
                <a16:creationId xmlns:a16="http://schemas.microsoft.com/office/drawing/2014/main" id="{44338973-A84B-32C2-A469-5438F7D4D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749" y="4406743"/>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Google Workspace and AI: Transforming ...">
            <a:extLst>
              <a:ext uri="{FF2B5EF4-FFF2-40B4-BE49-F238E27FC236}">
                <a16:creationId xmlns:a16="http://schemas.microsoft.com/office/drawing/2014/main" id="{7EFC95CA-65EA-5640-8545-15BFC7E78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298" y="4216243"/>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descr="Copilot Logo and symbol, meaning ...">
            <a:extLst>
              <a:ext uri="{FF2B5EF4-FFF2-40B4-BE49-F238E27FC236}">
                <a16:creationId xmlns:a16="http://schemas.microsoft.com/office/drawing/2014/main" id="{B87B746C-0178-B085-6603-4EAD2CA6F5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1798" y="415890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29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CFE91A-8C17-4D0C-06D6-019334FD6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 y="1905812"/>
            <a:ext cx="10420219" cy="2666188"/>
          </a:xfrm>
          <a:prstGeom prst="rect">
            <a:avLst/>
          </a:prstGeom>
        </p:spPr>
      </p:pic>
    </p:spTree>
    <p:extLst>
      <p:ext uri="{BB962C8B-B14F-4D97-AF65-F5344CB8AC3E}">
        <p14:creationId xmlns:p14="http://schemas.microsoft.com/office/powerpoint/2010/main" val="3522667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7DE4-AC4F-E75E-99BE-632F94F531E0}"/>
              </a:ext>
            </a:extLst>
          </p:cNvPr>
          <p:cNvSpPr>
            <a:spLocks noGrp="1"/>
          </p:cNvSpPr>
          <p:nvPr>
            <p:ph type="title"/>
          </p:nvPr>
        </p:nvSpPr>
        <p:spPr>
          <a:xfrm>
            <a:off x="838200" y="365125"/>
            <a:ext cx="10515600" cy="686435"/>
          </a:xfrm>
        </p:spPr>
        <p:txBody>
          <a:bodyPr>
            <a:normAutofit/>
          </a:bodyPr>
          <a:lstStyle/>
          <a:p>
            <a:pPr algn="ctr"/>
            <a:r>
              <a:rPr lang="en-US" sz="3600" dirty="0">
                <a:latin typeface="Times New Roman" panose="02020603050405020304" pitchFamily="18" charset="0"/>
                <a:cs typeface="Times New Roman" panose="02020603050405020304" pitchFamily="18" charset="0"/>
              </a:rPr>
              <a:t>👉</a:t>
            </a:r>
            <a:r>
              <a:rPr lang="en-IN" sz="3600" b="1" dirty="0">
                <a:latin typeface="Times New Roman" panose="02020603050405020304" pitchFamily="18" charset="0"/>
                <a:cs typeface="Times New Roman" panose="02020603050405020304" pitchFamily="18" charset="0"/>
              </a:rPr>
              <a:t>Hands-on Activity</a:t>
            </a:r>
            <a:endParaRPr lang="en-IN" sz="3600" dirty="0"/>
          </a:p>
        </p:txBody>
      </p:sp>
      <p:sp>
        <p:nvSpPr>
          <p:cNvPr id="3" name="Content Placeholder 2">
            <a:extLst>
              <a:ext uri="{FF2B5EF4-FFF2-40B4-BE49-F238E27FC236}">
                <a16:creationId xmlns:a16="http://schemas.microsoft.com/office/drawing/2014/main" id="{798E2462-44D5-AC55-F5DD-2AED0EB82F05}"/>
              </a:ext>
            </a:extLst>
          </p:cNvPr>
          <p:cNvSpPr>
            <a:spLocks noGrp="1"/>
          </p:cNvSpPr>
          <p:nvPr>
            <p:ph idx="1"/>
          </p:nvPr>
        </p:nvSpPr>
        <p:spPr>
          <a:xfrm>
            <a:off x="838200" y="1289304"/>
            <a:ext cx="10515600" cy="5495544"/>
          </a:xfrm>
        </p:spPr>
        <p:txBody>
          <a:bodyPr>
            <a:normAutofit/>
          </a:bodyPr>
          <a:lstStyle/>
          <a:p>
            <a:pPr marL="0" indent="0">
              <a:lnSpc>
                <a:spcPct val="100000"/>
              </a:lnSpc>
              <a:buNone/>
            </a:pPr>
            <a:r>
              <a:rPr lang="en-US" sz="2200" dirty="0">
                <a:latin typeface="Times New Roman" panose="02020603050405020304" pitchFamily="18" charset="0"/>
                <a:cs typeface="Times New Roman" panose="02020603050405020304" pitchFamily="18" charset="0"/>
              </a:rPr>
              <a:t>⚡ Steps to Implement Weekly Teaching Reminder Workflow</a:t>
            </a:r>
          </a:p>
          <a:p>
            <a:pPr marL="0" indent="0">
              <a:lnSpc>
                <a:spcPct val="100000"/>
              </a:lnSpc>
              <a:buNone/>
            </a:pPr>
            <a:r>
              <a:rPr lang="en-US" sz="2200" b="1" dirty="0">
                <a:latin typeface="Times New Roman" panose="02020603050405020304" pitchFamily="18" charset="0"/>
                <a:cs typeface="Times New Roman" panose="02020603050405020304" pitchFamily="18" charset="0"/>
              </a:rPr>
              <a:t>1. Prepare Reminder Content</a:t>
            </a:r>
            <a:endParaRPr lang="en-US" sz="2200" dirty="0">
              <a:latin typeface="Times New Roman" panose="02020603050405020304" pitchFamily="18" charset="0"/>
              <a:cs typeface="Times New Roman" panose="02020603050405020304" pitchFamily="18" charset="0"/>
            </a:endParaRPr>
          </a:p>
          <a:p>
            <a:pPr lvl="1">
              <a:lnSpc>
                <a:spcPct val="100000"/>
              </a:lnSpc>
            </a:pPr>
            <a:r>
              <a:rPr lang="en-US" sz="2200" dirty="0">
                <a:latin typeface="Times New Roman" panose="02020603050405020304" pitchFamily="18" charset="0"/>
                <a:cs typeface="Times New Roman" panose="02020603050405020304" pitchFamily="18" charset="0"/>
              </a:rPr>
              <a:t>Write a short </a:t>
            </a:r>
            <a:r>
              <a:rPr lang="en-US" sz="2200" b="1" dirty="0">
                <a:latin typeface="Times New Roman" panose="02020603050405020304" pitchFamily="18" charset="0"/>
                <a:cs typeface="Times New Roman" panose="02020603050405020304" pitchFamily="18" charset="0"/>
              </a:rPr>
              <a:t>student-friendly reminder email</a:t>
            </a:r>
            <a:r>
              <a:rPr lang="en-US" sz="2200" dirty="0">
                <a:latin typeface="Times New Roman" panose="02020603050405020304" pitchFamily="18" charset="0"/>
                <a:cs typeface="Times New Roman" panose="02020603050405020304" pitchFamily="18" charset="0"/>
              </a:rPr>
              <a: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Example: </a:t>
            </a:r>
            <a:r>
              <a:rPr lang="en-US" sz="2200" i="1" dirty="0">
                <a:latin typeface="Times New Roman" panose="02020603050405020304" pitchFamily="18" charset="0"/>
                <a:cs typeface="Times New Roman" panose="02020603050405020304" pitchFamily="18" charset="0"/>
              </a:rPr>
              <a:t>“Dear Students, this is a reminder for your [Course Name] class every [Day] at [Time]. Please come prepared with your notes and questions. Regards, [Faculty Name]”</a:t>
            </a:r>
          </a:p>
          <a:p>
            <a:pPr marL="0" indent="0">
              <a:lnSpc>
                <a:spcPct val="100000"/>
              </a:lnSpc>
              <a:buNone/>
            </a:pPr>
            <a:r>
              <a:rPr lang="en-US" sz="2200" b="1" dirty="0">
                <a:latin typeface="Times New Roman" panose="02020603050405020304" pitchFamily="18" charset="0"/>
                <a:cs typeface="Times New Roman" panose="02020603050405020304" pitchFamily="18" charset="0"/>
              </a:rPr>
              <a:t>2. Open Google Calendar</a:t>
            </a:r>
            <a:endParaRPr lang="en-US" sz="2200" dirty="0">
              <a:latin typeface="Times New Roman" panose="02020603050405020304" pitchFamily="18" charset="0"/>
              <a:cs typeface="Times New Roman" panose="02020603050405020304" pitchFamily="18" charset="0"/>
            </a:endParaRPr>
          </a:p>
          <a:p>
            <a:pPr lvl="1">
              <a:lnSpc>
                <a:spcPct val="100000"/>
              </a:lnSpc>
            </a:pPr>
            <a:r>
              <a:rPr lang="en-US" sz="2200" dirty="0">
                <a:latin typeface="Times New Roman" panose="02020603050405020304" pitchFamily="18" charset="0"/>
                <a:cs typeface="Times New Roman" panose="02020603050405020304" pitchFamily="18" charset="0"/>
              </a:rPr>
              <a:t>Go to calendar.google.com.</a:t>
            </a:r>
          </a:p>
          <a:p>
            <a:pPr lvl="1">
              <a:lnSpc>
                <a:spcPct val="100000"/>
              </a:lnSpc>
            </a:pPr>
            <a:r>
              <a:rPr lang="en-US" sz="2200" dirty="0">
                <a:latin typeface="Times New Roman" panose="02020603050405020304" pitchFamily="18" charset="0"/>
                <a:cs typeface="Times New Roman" panose="02020603050405020304" pitchFamily="18" charset="0"/>
              </a:rPr>
              <a:t>Click </a:t>
            </a:r>
            <a:r>
              <a:rPr lang="en-US" sz="2200" b="1" dirty="0">
                <a:latin typeface="Times New Roman" panose="02020603050405020304" pitchFamily="18" charset="0"/>
                <a:cs typeface="Times New Roman" panose="02020603050405020304" pitchFamily="18" charset="0"/>
              </a:rPr>
              <a:t>Create → Event.</a:t>
            </a:r>
          </a:p>
          <a:p>
            <a:pPr marL="0" indent="0">
              <a:lnSpc>
                <a:spcPct val="100000"/>
              </a:lnSpc>
              <a:buNone/>
            </a:pPr>
            <a:r>
              <a:rPr lang="en-US" sz="2200" b="1" dirty="0">
                <a:latin typeface="Times New Roman" panose="02020603050405020304" pitchFamily="18" charset="0"/>
                <a:cs typeface="Times New Roman" panose="02020603050405020304" pitchFamily="18" charset="0"/>
              </a:rPr>
              <a:t>3. Add Class Schedule</a:t>
            </a:r>
            <a:endParaRPr lang="en-US" sz="2200" dirty="0">
              <a:latin typeface="Times New Roman" panose="02020603050405020304" pitchFamily="18" charset="0"/>
              <a:cs typeface="Times New Roman" panose="02020603050405020304" pitchFamily="18" charset="0"/>
            </a:endParaRPr>
          </a:p>
          <a:p>
            <a:pPr lvl="1">
              <a:lnSpc>
                <a:spcPct val="100000"/>
              </a:lnSpc>
            </a:pPr>
            <a:r>
              <a:rPr lang="en-US" sz="2200" dirty="0">
                <a:latin typeface="Times New Roman" panose="02020603050405020304" pitchFamily="18" charset="0"/>
                <a:cs typeface="Times New Roman" panose="02020603050405020304" pitchFamily="18" charset="0"/>
              </a:rPr>
              <a:t>Enter </a:t>
            </a:r>
            <a:r>
              <a:rPr lang="en-US" sz="2200" b="1" dirty="0">
                <a:latin typeface="Times New Roman" panose="02020603050405020304" pitchFamily="18" charset="0"/>
                <a:cs typeface="Times New Roman" panose="02020603050405020304" pitchFamily="18" charset="0"/>
              </a:rPr>
              <a:t>Course Name + Time</a:t>
            </a:r>
            <a:r>
              <a:rPr lang="en-US" sz="2200" dirty="0">
                <a:latin typeface="Times New Roman" panose="02020603050405020304" pitchFamily="18" charset="0"/>
                <a:cs typeface="Times New Roman" panose="02020603050405020304" pitchFamily="18" charset="0"/>
              </a:rPr>
              <a:t>.</a:t>
            </a:r>
          </a:p>
          <a:p>
            <a:pPr lvl="1">
              <a:lnSpc>
                <a:spcPct val="100000"/>
              </a:lnSpc>
            </a:pPr>
            <a:r>
              <a:rPr lang="en-US" sz="2200" dirty="0">
                <a:latin typeface="Times New Roman" panose="02020603050405020304" pitchFamily="18" charset="0"/>
                <a:cs typeface="Times New Roman" panose="02020603050405020304" pitchFamily="18" charset="0"/>
              </a:rPr>
              <a:t>Select </a:t>
            </a:r>
            <a:r>
              <a:rPr lang="en-US" sz="2200" b="1" dirty="0">
                <a:latin typeface="Times New Roman" panose="02020603050405020304" pitchFamily="18" charset="0"/>
                <a:cs typeface="Times New Roman" panose="02020603050405020304" pitchFamily="18" charset="0"/>
              </a:rPr>
              <a:t>Repeat → Weekly on [day]</a:t>
            </a:r>
            <a:r>
              <a:rPr lang="en-US" sz="2200" dirty="0">
                <a:latin typeface="Times New Roman" panose="02020603050405020304" pitchFamily="18" charset="0"/>
                <a:cs typeface="Times New Roman" panose="02020603050405020304" pitchFamily="18" charset="0"/>
              </a:rPr>
              <a:t>.</a:t>
            </a:r>
          </a:p>
          <a:p>
            <a:pPr lvl="1">
              <a:lnSpc>
                <a:spcPct val="100000"/>
              </a:lnSpc>
            </a:pPr>
            <a:r>
              <a:rPr lang="en-US" sz="2200" dirty="0">
                <a:latin typeface="Times New Roman" panose="02020603050405020304" pitchFamily="18" charset="0"/>
                <a:cs typeface="Times New Roman" panose="02020603050405020304" pitchFamily="18" charset="0"/>
              </a:rPr>
              <a:t>Add class duration (e.g., 1 hour).</a:t>
            </a:r>
          </a:p>
          <a:p>
            <a:pPr lvl="1">
              <a:lnSpc>
                <a:spcPct val="100000"/>
              </a:lnSpc>
            </a:pPr>
            <a:endParaRPr lang="en-US" sz="2200" dirty="0">
              <a:latin typeface="Times New Roman" panose="02020603050405020304" pitchFamily="18" charset="0"/>
              <a:cs typeface="Times New Roman" panose="02020603050405020304" pitchFamily="18" charset="0"/>
            </a:endParaRPr>
          </a:p>
          <a:p>
            <a:pPr marL="457200" lvl="1" indent="0">
              <a:lnSpc>
                <a:spcPct val="100000"/>
              </a:lnSpc>
              <a:buNone/>
            </a:pPr>
            <a:endParaRPr lang="en-US" sz="2200" i="1" dirty="0">
              <a:latin typeface="Times New Roman" panose="02020603050405020304" pitchFamily="18" charset="0"/>
              <a:cs typeface="Times New Roman" panose="02020603050405020304" pitchFamily="18" charset="0"/>
            </a:endParaRPr>
          </a:p>
          <a:p>
            <a:pPr>
              <a:lnSpc>
                <a:spcPct val="100000"/>
              </a:lnSpc>
            </a:pPr>
            <a:endParaRPr lang="en-US" sz="2200" dirty="0">
              <a:latin typeface="Times New Roman" panose="02020603050405020304" pitchFamily="18" charset="0"/>
              <a:cs typeface="Times New Roman" panose="02020603050405020304" pitchFamily="18" charset="0"/>
            </a:endParaRPr>
          </a:p>
          <a:p>
            <a:pPr>
              <a:lnSpc>
                <a:spcPct val="10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957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CA5B6-B91A-1FA2-D5B9-885252821F43}"/>
              </a:ext>
            </a:extLst>
          </p:cNvPr>
          <p:cNvSpPr>
            <a:spLocks noGrp="1"/>
          </p:cNvSpPr>
          <p:nvPr>
            <p:ph idx="1"/>
          </p:nvPr>
        </p:nvSpPr>
        <p:spPr>
          <a:xfrm>
            <a:off x="838200" y="146304"/>
            <a:ext cx="10515600" cy="5943600"/>
          </a:xfrm>
        </p:spPr>
        <p:txBody>
          <a:bodyPr>
            <a:noAutofit/>
          </a:bodyPr>
          <a:lstStyle/>
          <a:p>
            <a:pPr marL="0" indent="0">
              <a:lnSpc>
                <a:spcPct val="110000"/>
              </a:lnSpc>
              <a:buNone/>
            </a:pPr>
            <a:r>
              <a:rPr lang="en-US" sz="2200" b="1" dirty="0">
                <a:latin typeface="Times New Roman" panose="02020603050405020304" pitchFamily="18" charset="0"/>
                <a:cs typeface="Times New Roman" panose="02020603050405020304" pitchFamily="18" charset="0"/>
              </a:rPr>
              <a:t>4. Set Reminder Notifications</a:t>
            </a:r>
            <a:endParaRPr lang="en-US" sz="2200" dirty="0">
              <a:latin typeface="Times New Roman" panose="02020603050405020304" pitchFamily="18" charset="0"/>
              <a:cs typeface="Times New Roman" panose="02020603050405020304" pitchFamily="18" charset="0"/>
            </a:endParaRPr>
          </a:p>
          <a:p>
            <a:pPr lvl="1">
              <a:lnSpc>
                <a:spcPct val="110000"/>
              </a:lnSpc>
            </a:pPr>
            <a:r>
              <a:rPr lang="en-US" sz="2200" dirty="0">
                <a:latin typeface="Times New Roman" panose="02020603050405020304" pitchFamily="18" charset="0"/>
                <a:cs typeface="Times New Roman" panose="02020603050405020304" pitchFamily="18" charset="0"/>
              </a:rPr>
              <a:t>Under </a:t>
            </a:r>
            <a:r>
              <a:rPr lang="en-US" sz="2200" b="1" dirty="0">
                <a:latin typeface="Times New Roman" panose="02020603050405020304" pitchFamily="18" charset="0"/>
                <a:cs typeface="Times New Roman" panose="02020603050405020304" pitchFamily="18" charset="0"/>
              </a:rPr>
              <a:t>Notifications</a:t>
            </a:r>
            <a:r>
              <a:rPr lang="en-US" sz="2200" dirty="0">
                <a:latin typeface="Times New Roman" panose="02020603050405020304" pitchFamily="18" charset="0"/>
                <a:cs typeface="Times New Roman" panose="02020603050405020304" pitchFamily="18" charset="0"/>
              </a:rPr>
              <a:t>, add reminders:</a:t>
            </a:r>
          </a:p>
          <a:p>
            <a:pPr lvl="2">
              <a:lnSpc>
                <a:spcPct val="110000"/>
              </a:lnSpc>
            </a:pPr>
            <a:r>
              <a:rPr lang="en-US" sz="2200" b="1" dirty="0">
                <a:latin typeface="Times New Roman" panose="02020603050405020304" pitchFamily="18" charset="0"/>
                <a:cs typeface="Times New Roman" panose="02020603050405020304" pitchFamily="18" charset="0"/>
              </a:rPr>
              <a:t>10 minutes before class</a:t>
            </a:r>
            <a:r>
              <a:rPr lang="en-US" sz="2200" dirty="0">
                <a:latin typeface="Times New Roman" panose="02020603050405020304" pitchFamily="18" charset="0"/>
                <a:cs typeface="Times New Roman" panose="02020603050405020304" pitchFamily="18" charset="0"/>
              </a:rPr>
              <a:t> (popup/email).</a:t>
            </a:r>
          </a:p>
          <a:p>
            <a:pPr lvl="2">
              <a:lnSpc>
                <a:spcPct val="110000"/>
              </a:lnSpc>
            </a:pPr>
            <a:r>
              <a:rPr lang="en-US" sz="2200" b="1" dirty="0">
                <a:latin typeface="Times New Roman" panose="02020603050405020304" pitchFamily="18" charset="0"/>
                <a:cs typeface="Times New Roman" panose="02020603050405020304" pitchFamily="18" charset="0"/>
              </a:rPr>
              <a:t>1 day before class</a:t>
            </a:r>
            <a:r>
              <a:rPr lang="en-US" sz="2200" dirty="0">
                <a:latin typeface="Times New Roman" panose="02020603050405020304" pitchFamily="18" charset="0"/>
                <a:cs typeface="Times New Roman" panose="02020603050405020304" pitchFamily="18" charset="0"/>
              </a:rPr>
              <a:t> (email to students).</a:t>
            </a:r>
          </a:p>
          <a:p>
            <a:pPr marL="0" indent="0">
              <a:lnSpc>
                <a:spcPct val="110000"/>
              </a:lnSpc>
              <a:buNone/>
            </a:pPr>
            <a:r>
              <a:rPr lang="en-US" sz="2200" b="1" dirty="0">
                <a:latin typeface="Times New Roman" panose="02020603050405020304" pitchFamily="18" charset="0"/>
                <a:cs typeface="Times New Roman" panose="02020603050405020304" pitchFamily="18" charset="0"/>
              </a:rPr>
              <a:t>5. Invite Students Automatically</a:t>
            </a:r>
            <a:endParaRPr lang="en-US" sz="2200" dirty="0">
              <a:latin typeface="Times New Roman" panose="02020603050405020304" pitchFamily="18" charset="0"/>
              <a:cs typeface="Times New Roman" panose="02020603050405020304" pitchFamily="18" charset="0"/>
            </a:endParaRPr>
          </a:p>
          <a:p>
            <a:pPr lvl="1">
              <a:lnSpc>
                <a:spcPct val="110000"/>
              </a:lnSpc>
            </a:pPr>
            <a:r>
              <a:rPr lang="en-US" sz="2200" dirty="0">
                <a:latin typeface="Times New Roman" panose="02020603050405020304" pitchFamily="18" charset="0"/>
                <a:cs typeface="Times New Roman" panose="02020603050405020304" pitchFamily="18" charset="0"/>
              </a:rPr>
              <a:t>In the </a:t>
            </a:r>
            <a:r>
              <a:rPr lang="en-US" sz="2200" b="1" dirty="0">
                <a:latin typeface="Times New Roman" panose="02020603050405020304" pitchFamily="18" charset="0"/>
                <a:cs typeface="Times New Roman" panose="02020603050405020304" pitchFamily="18" charset="0"/>
              </a:rPr>
              <a:t>Add Guests</a:t>
            </a:r>
            <a:r>
              <a:rPr lang="en-US" sz="2200" dirty="0">
                <a:latin typeface="Times New Roman" panose="02020603050405020304" pitchFamily="18" charset="0"/>
                <a:cs typeface="Times New Roman" panose="02020603050405020304" pitchFamily="18" charset="0"/>
              </a:rPr>
              <a:t> section → paste student emails.</a:t>
            </a:r>
          </a:p>
          <a:p>
            <a:pPr lvl="1">
              <a:lnSpc>
                <a:spcPct val="110000"/>
              </a:lnSpc>
            </a:pPr>
            <a:r>
              <a:rPr lang="en-US" sz="2200" dirty="0">
                <a:latin typeface="Times New Roman" panose="02020603050405020304" pitchFamily="18" charset="0"/>
                <a:cs typeface="Times New Roman" panose="02020603050405020304" pitchFamily="18" charset="0"/>
              </a:rPr>
              <a:t>They will automatically get a reminder </a:t>
            </a:r>
            <a:r>
              <a:rPr lang="en-US" sz="2200" b="1" dirty="0">
                <a:latin typeface="Times New Roman" panose="02020603050405020304" pitchFamily="18" charset="0"/>
                <a:cs typeface="Times New Roman" panose="02020603050405020304" pitchFamily="18" charset="0"/>
              </a:rPr>
              <a:t>before every class</a:t>
            </a:r>
            <a:r>
              <a:rPr lang="en-US" sz="2200" dirty="0">
                <a:latin typeface="Times New Roman" panose="02020603050405020304" pitchFamily="18" charset="0"/>
                <a:cs typeface="Times New Roman" panose="02020603050405020304" pitchFamily="18" charset="0"/>
              </a:rPr>
              <a:t>.</a:t>
            </a:r>
          </a:p>
          <a:p>
            <a:pPr marL="0" indent="0">
              <a:lnSpc>
                <a:spcPct val="110000"/>
              </a:lnSpc>
              <a:buNone/>
            </a:pPr>
            <a:r>
              <a:rPr lang="en-US" sz="2200" b="1" dirty="0">
                <a:latin typeface="Times New Roman" panose="02020603050405020304" pitchFamily="18" charset="0"/>
                <a:cs typeface="Times New Roman" panose="02020603050405020304" pitchFamily="18" charset="0"/>
              </a:rPr>
              <a:t>6. Automate with Gmail Smart Reply (Optional)</a:t>
            </a:r>
            <a:endParaRPr lang="en-US" sz="2200" dirty="0">
              <a:latin typeface="Times New Roman" panose="02020603050405020304" pitchFamily="18" charset="0"/>
              <a:cs typeface="Times New Roman" panose="02020603050405020304" pitchFamily="18" charset="0"/>
            </a:endParaRPr>
          </a:p>
          <a:p>
            <a:pPr lvl="1">
              <a:lnSpc>
                <a:spcPct val="110000"/>
              </a:lnSpc>
            </a:pPr>
            <a:r>
              <a:rPr lang="en-US" sz="2200" dirty="0">
                <a:latin typeface="Times New Roman" panose="02020603050405020304" pitchFamily="18" charset="0"/>
                <a:cs typeface="Times New Roman" panose="02020603050405020304" pitchFamily="18" charset="0"/>
              </a:rPr>
              <a:t>If students reply, Gmail AI suggests </a:t>
            </a:r>
            <a:r>
              <a:rPr lang="en-US" sz="2200" b="1" dirty="0">
                <a:latin typeface="Times New Roman" panose="02020603050405020304" pitchFamily="18" charset="0"/>
                <a:cs typeface="Times New Roman" panose="02020603050405020304" pitchFamily="18" charset="0"/>
              </a:rPr>
              <a:t>quick smart replies</a:t>
            </a:r>
            <a:r>
              <a:rPr lang="en-US" sz="2200" dirty="0">
                <a:latin typeface="Times New Roman" panose="02020603050405020304" pitchFamily="18" charset="0"/>
                <a:cs typeface="Times New Roman" panose="02020603050405020304" pitchFamily="18" charset="0"/>
              </a:rPr>
              <a:t> (like “Noted, thank you”).</a:t>
            </a:r>
          </a:p>
          <a:p>
            <a:pPr lvl="1">
              <a:lnSpc>
                <a:spcPct val="110000"/>
              </a:lnSpc>
            </a:pPr>
            <a:r>
              <a:rPr lang="en-US" sz="2200" dirty="0">
                <a:latin typeface="Times New Roman" panose="02020603050405020304" pitchFamily="18" charset="0"/>
                <a:cs typeface="Times New Roman" panose="02020603050405020304" pitchFamily="18" charset="0"/>
              </a:rPr>
              <a:t>Saves time responding to repetitive confirmations.</a:t>
            </a:r>
          </a:p>
          <a:p>
            <a:pPr marL="0" indent="0">
              <a:lnSpc>
                <a:spcPct val="110000"/>
              </a:lnSpc>
              <a:buNone/>
            </a:pPr>
            <a:r>
              <a:rPr lang="en-US" sz="2200" b="1" dirty="0">
                <a:latin typeface="Times New Roman" panose="02020603050405020304" pitchFamily="18" charset="0"/>
                <a:cs typeface="Times New Roman" panose="02020603050405020304" pitchFamily="18" charset="0"/>
              </a:rPr>
              <a:t>7. Test Once</a:t>
            </a:r>
            <a:endParaRPr lang="en-US" sz="2200" dirty="0">
              <a:latin typeface="Times New Roman" panose="02020603050405020304" pitchFamily="18" charset="0"/>
              <a:cs typeface="Times New Roman" panose="02020603050405020304" pitchFamily="18" charset="0"/>
            </a:endParaRPr>
          </a:p>
          <a:p>
            <a:pPr lvl="1">
              <a:lnSpc>
                <a:spcPct val="110000"/>
              </a:lnSpc>
            </a:pPr>
            <a:r>
              <a:rPr lang="en-US" sz="2200" dirty="0">
                <a:latin typeface="Times New Roman" panose="02020603050405020304" pitchFamily="18" charset="0"/>
                <a:cs typeface="Times New Roman" panose="02020603050405020304" pitchFamily="18" charset="0"/>
              </a:rPr>
              <a:t>Schedule a test event with your own email to confirm the reminder arrives.</a:t>
            </a:r>
          </a:p>
          <a:p>
            <a:pPr lvl="1">
              <a:lnSpc>
                <a:spcPct val="110000"/>
              </a:lnSpc>
            </a:pPr>
            <a:r>
              <a:rPr lang="en-US" sz="2200" dirty="0">
                <a:latin typeface="Times New Roman" panose="02020603050405020304" pitchFamily="18" charset="0"/>
                <a:cs typeface="Times New Roman" panose="02020603050405020304" pitchFamily="18" charset="0"/>
              </a:rPr>
              <a:t>Then apply it to the student list.</a:t>
            </a:r>
          </a:p>
          <a:p>
            <a:pPr marL="0" indent="0">
              <a:lnSpc>
                <a:spcPct val="110000"/>
              </a:lnSpc>
              <a:buNone/>
            </a:pPr>
            <a:r>
              <a:rPr lang="en-US" sz="2000" dirty="0">
                <a:latin typeface="Times New Roman" panose="02020603050405020304" pitchFamily="18" charset="0"/>
                <a:cs typeface="Times New Roman" panose="02020603050405020304" pitchFamily="18" charset="0"/>
              </a:rPr>
              <a:t>✨ Result → Every week, students get </a:t>
            </a:r>
            <a:r>
              <a:rPr lang="en-US" sz="2000" b="1" dirty="0">
                <a:latin typeface="Times New Roman" panose="02020603050405020304" pitchFamily="18" charset="0"/>
                <a:cs typeface="Times New Roman" panose="02020603050405020304" pitchFamily="18" charset="0"/>
              </a:rPr>
              <a:t>automatic reminders + class schedule</a:t>
            </a:r>
            <a:r>
              <a:rPr lang="en-US" sz="2000" dirty="0">
                <a:latin typeface="Times New Roman" panose="02020603050405020304" pitchFamily="18" charset="0"/>
                <a:cs typeface="Times New Roman" panose="02020603050405020304" pitchFamily="18" charset="0"/>
              </a:rPr>
              <a:t> without you having to send emails manually.</a:t>
            </a:r>
          </a:p>
          <a:p>
            <a:pPr>
              <a:lnSpc>
                <a:spcPct val="11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600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7774-CEE7-1016-4791-0C5296ED4B4B}"/>
              </a:ext>
            </a:extLst>
          </p:cNvPr>
          <p:cNvSpPr>
            <a:spLocks noGrp="1"/>
          </p:cNvSpPr>
          <p:nvPr>
            <p:ph type="title"/>
          </p:nvPr>
        </p:nvSpPr>
        <p:spPr>
          <a:xfrm>
            <a:off x="838200" y="383539"/>
            <a:ext cx="10515600" cy="1442086"/>
          </a:xfrm>
        </p:spPr>
        <p:txBody>
          <a:bodyPr>
            <a:noAutofit/>
          </a:bodyPr>
          <a:lstStyle/>
          <a:p>
            <a:pPr algn="ctr"/>
            <a:r>
              <a:rPr lang="en-US" sz="3600" b="1" dirty="0">
                <a:latin typeface="Times New Roman" panose="02020603050405020304" pitchFamily="18" charset="0"/>
                <a:cs typeface="Times New Roman" panose="02020603050405020304" pitchFamily="18" charset="0"/>
              </a:rPr>
              <a:t>Session 24: Capstone Project: Build Your AI Toolkit</a:t>
            </a:r>
            <a:br>
              <a:rPr lang="en-US" sz="3600" b="1"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58922E-F001-6D13-6781-555015C32862}"/>
              </a:ext>
            </a:extLst>
          </p:cNvPr>
          <p:cNvSpPr>
            <a:spLocks noGrp="1"/>
          </p:cNvSpPr>
          <p:nvPr>
            <p:ph idx="1"/>
          </p:nvPr>
        </p:nvSpPr>
        <p:spPr/>
        <p:txBody>
          <a:bodyPr>
            <a:normAutofit/>
          </a:bodyPr>
          <a:lstStyle/>
          <a:p>
            <a:pPr marL="0" indent="0">
              <a:lnSpc>
                <a:spcPct val="100000"/>
              </a:lnSpc>
              <a:buNone/>
            </a:pPr>
            <a:r>
              <a:rPr lang="en-US" sz="3200" b="1" dirty="0">
                <a:latin typeface="Times New Roman" panose="02020603050405020304" pitchFamily="18" charset="0"/>
                <a:cs typeface="Times New Roman" panose="02020603050405020304" pitchFamily="18" charset="0"/>
              </a:rPr>
              <a:t>Objective</a:t>
            </a:r>
            <a:endParaRPr lang="en-US" sz="3200" dirty="0">
              <a:latin typeface="Times New Roman" panose="02020603050405020304" pitchFamily="18" charset="0"/>
              <a:cs typeface="Times New Roman" panose="02020603050405020304" pitchFamily="18" charset="0"/>
            </a:endParaRPr>
          </a:p>
          <a:p>
            <a:pPr>
              <a:lnSpc>
                <a:spcPct val="100000"/>
              </a:lnSpc>
            </a:pPr>
            <a:r>
              <a:rPr lang="en-US" sz="3200" dirty="0">
                <a:latin typeface="Times New Roman" panose="02020603050405020304" pitchFamily="18" charset="0"/>
                <a:cs typeface="Times New Roman" panose="02020603050405020304" pitchFamily="18" charset="0"/>
              </a:rPr>
              <a:t>Review all FDP tools from </a:t>
            </a:r>
            <a:r>
              <a:rPr lang="en-US" sz="3200" b="1" dirty="0">
                <a:latin typeface="Times New Roman" panose="02020603050405020304" pitchFamily="18" charset="0"/>
                <a:cs typeface="Times New Roman" panose="02020603050405020304" pitchFamily="18" charset="0"/>
              </a:rPr>
              <a:t>Day 1–5</a:t>
            </a:r>
            <a:endParaRPr lang="en-US" sz="3200" dirty="0">
              <a:latin typeface="Times New Roman" panose="02020603050405020304" pitchFamily="18" charset="0"/>
              <a:cs typeface="Times New Roman" panose="02020603050405020304" pitchFamily="18" charset="0"/>
            </a:endParaRPr>
          </a:p>
          <a:p>
            <a:pPr>
              <a:lnSpc>
                <a:spcPct val="100000"/>
              </a:lnSpc>
            </a:pPr>
            <a:r>
              <a:rPr lang="en-US" sz="3200" dirty="0">
                <a:latin typeface="Times New Roman" panose="02020603050405020304" pitchFamily="18" charset="0"/>
                <a:cs typeface="Times New Roman" panose="02020603050405020304" pitchFamily="18" charset="0"/>
              </a:rPr>
              <a:t>Organize into a personal </a:t>
            </a:r>
            <a:r>
              <a:rPr lang="en-US" sz="3200" b="1" dirty="0">
                <a:latin typeface="Times New Roman" panose="02020603050405020304" pitchFamily="18" charset="0"/>
                <a:cs typeface="Times New Roman" panose="02020603050405020304" pitchFamily="18" charset="0"/>
              </a:rPr>
              <a:t>AI Toolkit Folder</a:t>
            </a:r>
            <a:endParaRPr lang="en-US" sz="3200" dirty="0">
              <a:latin typeface="Times New Roman" panose="02020603050405020304" pitchFamily="18" charset="0"/>
              <a:cs typeface="Times New Roman" panose="02020603050405020304" pitchFamily="18" charset="0"/>
            </a:endParaRPr>
          </a:p>
          <a:p>
            <a:pPr>
              <a:lnSpc>
                <a:spcPct val="100000"/>
              </a:lnSpc>
            </a:pPr>
            <a:r>
              <a:rPr lang="en-US" sz="3200" dirty="0">
                <a:latin typeface="Times New Roman" panose="02020603050405020304" pitchFamily="18" charset="0"/>
                <a:cs typeface="Times New Roman" panose="02020603050405020304" pitchFamily="18" charset="0"/>
              </a:rPr>
              <a:t>Include </a:t>
            </a:r>
            <a:r>
              <a:rPr lang="en-US" sz="3200" b="1" dirty="0">
                <a:latin typeface="Times New Roman" panose="02020603050405020304" pitchFamily="18" charset="0"/>
                <a:cs typeface="Times New Roman" panose="02020603050405020304" pitchFamily="18" charset="0"/>
              </a:rPr>
              <a:t>prompts, templates &amp; outputs</a:t>
            </a:r>
            <a:endParaRPr lang="en-US" sz="3200" dirty="0">
              <a:latin typeface="Times New Roman" panose="02020603050405020304" pitchFamily="18" charset="0"/>
              <a:cs typeface="Times New Roman" panose="02020603050405020304" pitchFamily="18" charset="0"/>
            </a:endParaRPr>
          </a:p>
          <a:p>
            <a:pPr>
              <a:lnSpc>
                <a:spcPct val="100000"/>
              </a:lnSpc>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4017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1514-6C0C-DA52-DF1D-39B473C85ABA}"/>
              </a:ext>
            </a:extLst>
          </p:cNvPr>
          <p:cNvSpPr>
            <a:spLocks noGrp="1"/>
          </p:cNvSpPr>
          <p:nvPr>
            <p:ph type="title"/>
          </p:nvPr>
        </p:nvSpPr>
        <p:spPr>
          <a:xfrm>
            <a:off x="838200" y="365125"/>
            <a:ext cx="10515600" cy="183515"/>
          </a:xfrm>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Steps to Implement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50E96D-FCC4-0D1E-683D-FAD2B43992A1}"/>
              </a:ext>
            </a:extLst>
          </p:cNvPr>
          <p:cNvSpPr>
            <a:spLocks noGrp="1"/>
          </p:cNvSpPr>
          <p:nvPr>
            <p:ph idx="1"/>
          </p:nvPr>
        </p:nvSpPr>
        <p:spPr>
          <a:xfrm>
            <a:off x="838200" y="1024128"/>
            <a:ext cx="10515600" cy="5769864"/>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Step 1: Create a Folder</a:t>
            </a:r>
          </a:p>
          <a:p>
            <a:r>
              <a:rPr lang="en-US" dirty="0">
                <a:latin typeface="Times New Roman" panose="02020603050405020304" pitchFamily="18" charset="0"/>
                <a:cs typeface="Times New Roman" panose="02020603050405020304" pitchFamily="18" charset="0"/>
              </a:rPr>
              <a:t>Open </a:t>
            </a:r>
            <a:r>
              <a:rPr lang="en-US" b="1" dirty="0">
                <a:latin typeface="Times New Roman" panose="02020603050405020304" pitchFamily="18" charset="0"/>
                <a:cs typeface="Times New Roman" panose="02020603050405020304" pitchFamily="18" charset="0"/>
              </a:rPr>
              <a:t>Google Drive</a:t>
            </a:r>
            <a:r>
              <a:rPr lang="en-US" dirty="0">
                <a:latin typeface="Times New Roman" panose="02020603050405020304" pitchFamily="18" charset="0"/>
                <a:cs typeface="Times New Roman" panose="02020603050405020304" pitchFamily="18" charset="0"/>
              </a:rPr>
              <a:t> (or Notion if you prefer).</a:t>
            </a:r>
          </a:p>
          <a:p>
            <a:r>
              <a:rPr lang="en-US" dirty="0">
                <a:latin typeface="Times New Roman" panose="02020603050405020304" pitchFamily="18" charset="0"/>
                <a:cs typeface="Times New Roman" panose="02020603050405020304" pitchFamily="18" charset="0"/>
              </a:rPr>
              <a:t>Create a new folder named </a:t>
            </a:r>
            <a:r>
              <a:rPr lang="en-US" b="1" dirty="0">
                <a:latin typeface="Times New Roman" panose="02020603050405020304" pitchFamily="18" charset="0"/>
                <a:cs typeface="Times New Roman" panose="02020603050405020304" pitchFamily="18" charset="0"/>
              </a:rPr>
              <a:t>“My AI Toolkit – FDP”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This will be the central place where you collect all your work.</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Step 2: Add a List of AI Tools</a:t>
            </a:r>
          </a:p>
          <a:p>
            <a:r>
              <a:rPr lang="en-IN" dirty="0">
                <a:latin typeface="Times New Roman" panose="02020603050405020304" pitchFamily="18" charset="0"/>
                <a:cs typeface="Times New Roman" panose="02020603050405020304" pitchFamily="18" charset="0"/>
              </a:rPr>
              <a:t>Make a document (Word, Google Doc, or a Notion table).</a:t>
            </a:r>
          </a:p>
          <a:p>
            <a:r>
              <a:rPr lang="en-IN" dirty="0">
                <a:latin typeface="Times New Roman" panose="02020603050405020304" pitchFamily="18" charset="0"/>
                <a:cs typeface="Times New Roman" panose="02020603050405020304" pitchFamily="18" charset="0"/>
              </a:rPr>
              <a:t>Write down all AI tools you have learned during the FDP (Day 1–5). Example:</a:t>
            </a:r>
          </a:p>
          <a:p>
            <a:pPr lvl="1"/>
            <a:r>
              <a:rPr lang="en-IN" dirty="0">
                <a:latin typeface="Times New Roman" panose="02020603050405020304" pitchFamily="18" charset="0"/>
                <a:cs typeface="Times New Roman" panose="02020603050405020304" pitchFamily="18" charset="0"/>
              </a:rPr>
              <a:t>ChatGPT</a:t>
            </a:r>
          </a:p>
          <a:p>
            <a:pPr lvl="1"/>
            <a:r>
              <a:rPr lang="en-IN" dirty="0">
                <a:latin typeface="Times New Roman" panose="02020603050405020304" pitchFamily="18" charset="0"/>
                <a:cs typeface="Times New Roman" panose="02020603050405020304" pitchFamily="18" charset="0"/>
              </a:rPr>
              <a:t>Scispace</a:t>
            </a:r>
          </a:p>
          <a:p>
            <a:pPr lvl="1"/>
            <a:r>
              <a:rPr lang="en-IN" dirty="0">
                <a:latin typeface="Times New Roman" panose="02020603050405020304" pitchFamily="18" charset="0"/>
                <a:cs typeface="Times New Roman" panose="02020603050405020304" pitchFamily="18" charset="0"/>
              </a:rPr>
              <a:t>Paperpal</a:t>
            </a:r>
          </a:p>
          <a:p>
            <a:pPr lvl="1"/>
            <a:r>
              <a:rPr lang="en-IN" dirty="0">
                <a:latin typeface="Times New Roman" panose="02020603050405020304" pitchFamily="18" charset="0"/>
                <a:cs typeface="Times New Roman" panose="02020603050405020304" pitchFamily="18" charset="0"/>
              </a:rPr>
              <a:t>Quillbot</a:t>
            </a:r>
          </a:p>
          <a:p>
            <a:pPr lvl="1"/>
            <a:r>
              <a:rPr lang="en-IN" dirty="0">
                <a:latin typeface="Times New Roman" panose="02020603050405020304" pitchFamily="18" charset="0"/>
                <a:cs typeface="Times New Roman" panose="02020603050405020304" pitchFamily="18" charset="0"/>
              </a:rPr>
              <a:t>ZeroGPT</a:t>
            </a:r>
          </a:p>
          <a:p>
            <a:pPr lvl="1"/>
            <a:r>
              <a:rPr lang="en-IN" dirty="0">
                <a:latin typeface="Times New Roman" panose="02020603050405020304" pitchFamily="18" charset="0"/>
                <a:cs typeface="Times New Roman" panose="02020603050405020304" pitchFamily="18" charset="0"/>
              </a:rPr>
              <a:t>Gamma / SlidesGPT</a:t>
            </a:r>
          </a:p>
          <a:p>
            <a:pPr lvl="1"/>
            <a:r>
              <a:rPr lang="en-IN" dirty="0">
                <a:latin typeface="Times New Roman" panose="02020603050405020304" pitchFamily="18" charset="0"/>
                <a:cs typeface="Times New Roman" panose="02020603050405020304" pitchFamily="18" charset="0"/>
              </a:rPr>
              <a:t>Elsevier Journal Finder</a:t>
            </a:r>
          </a:p>
          <a:p>
            <a:pPr lvl="1"/>
            <a:r>
              <a:rPr lang="en-IN" dirty="0">
                <a:latin typeface="Times New Roman" panose="02020603050405020304" pitchFamily="18" charset="0"/>
                <a:cs typeface="Times New Roman" panose="02020603050405020304" pitchFamily="18" charset="0"/>
              </a:rPr>
              <a:t>Springer Journal Suggester</a:t>
            </a:r>
          </a:p>
          <a:p>
            <a:r>
              <a:rPr lang="en-IN" dirty="0">
                <a:latin typeface="Times New Roman" panose="02020603050405020304" pitchFamily="18" charset="0"/>
                <a:cs typeface="Times New Roman" panose="02020603050405020304" pitchFamily="18" charset="0"/>
              </a:rPr>
              <a:t>Save this file in your Toolkit folder.</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947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A1959-0EA7-924E-5E67-531D4ED81E66}"/>
              </a:ext>
            </a:extLst>
          </p:cNvPr>
          <p:cNvSpPr>
            <a:spLocks noGrp="1"/>
          </p:cNvSpPr>
          <p:nvPr>
            <p:ph idx="1"/>
          </p:nvPr>
        </p:nvSpPr>
        <p:spPr>
          <a:xfrm>
            <a:off x="838200" y="100584"/>
            <a:ext cx="10515600" cy="6675120"/>
          </a:xfrm>
        </p:spPr>
        <p:txBody>
          <a:bodyPr>
            <a:noAutofit/>
          </a:bodyPr>
          <a:lstStyle/>
          <a:p>
            <a:pPr marL="0" indent="0">
              <a:buNone/>
            </a:pPr>
            <a:r>
              <a:rPr lang="en-IN" sz="2200" b="1" dirty="0">
                <a:latin typeface="Times New Roman" panose="02020603050405020304" pitchFamily="18" charset="0"/>
                <a:cs typeface="Times New Roman" panose="02020603050405020304" pitchFamily="18" charset="0"/>
              </a:rPr>
              <a:t>Step 3: Save 2–3 AI-Generated Outputs</a:t>
            </a:r>
          </a:p>
          <a:p>
            <a:r>
              <a:rPr lang="en-IN" sz="2200" dirty="0">
                <a:latin typeface="Times New Roman" panose="02020603050405020304" pitchFamily="18" charset="0"/>
                <a:cs typeface="Times New Roman" panose="02020603050405020304" pitchFamily="18" charset="0"/>
              </a:rPr>
              <a:t>Collect </a:t>
            </a:r>
            <a:r>
              <a:rPr lang="en-IN" sz="2200" b="1" dirty="0">
                <a:latin typeface="Times New Roman" panose="02020603050405020304" pitchFamily="18" charset="0"/>
                <a:cs typeface="Times New Roman" panose="02020603050405020304" pitchFamily="18" charset="0"/>
              </a:rPr>
              <a:t>your best outputs</a:t>
            </a:r>
            <a:r>
              <a:rPr lang="en-IN" sz="2200" dirty="0">
                <a:latin typeface="Times New Roman" panose="02020603050405020304" pitchFamily="18" charset="0"/>
                <a:cs typeface="Times New Roman" panose="02020603050405020304" pitchFamily="18" charset="0"/>
              </a:rPr>
              <a:t> created during the FDP. Examples:</a:t>
            </a:r>
          </a:p>
          <a:p>
            <a:pPr lvl="1"/>
            <a:r>
              <a:rPr lang="en-IN" sz="2200" dirty="0">
                <a:latin typeface="Times New Roman" panose="02020603050405020304" pitchFamily="18" charset="0"/>
                <a:cs typeface="Times New Roman" panose="02020603050405020304" pitchFamily="18" charset="0"/>
              </a:rPr>
              <a:t>A research </a:t>
            </a:r>
            <a:r>
              <a:rPr lang="en-IN" sz="2200" b="1" dirty="0">
                <a:latin typeface="Times New Roman" panose="02020603050405020304" pitchFamily="18" charset="0"/>
                <a:cs typeface="Times New Roman" panose="02020603050405020304" pitchFamily="18" charset="0"/>
              </a:rPr>
              <a:t>abstract</a:t>
            </a:r>
            <a:r>
              <a:rPr lang="en-IN" sz="2200" dirty="0">
                <a:latin typeface="Times New Roman" panose="02020603050405020304" pitchFamily="18" charset="0"/>
                <a:cs typeface="Times New Roman" panose="02020603050405020304" pitchFamily="18" charset="0"/>
              </a:rPr>
              <a:t> generated by GPT.</a:t>
            </a:r>
          </a:p>
          <a:p>
            <a:pPr lvl="1"/>
            <a:r>
              <a:rPr lang="en-IN" sz="2200" dirty="0">
                <a:latin typeface="Times New Roman" panose="02020603050405020304" pitchFamily="18" charset="0"/>
                <a:cs typeface="Times New Roman" panose="02020603050405020304" pitchFamily="18" charset="0"/>
              </a:rPr>
              <a:t>A short </a:t>
            </a:r>
            <a:r>
              <a:rPr lang="en-IN" sz="2200" b="1" dirty="0">
                <a:latin typeface="Times New Roman" panose="02020603050405020304" pitchFamily="18" charset="0"/>
                <a:cs typeface="Times New Roman" panose="02020603050405020304" pitchFamily="18" charset="0"/>
              </a:rPr>
              <a:t>literature review draft</a:t>
            </a:r>
            <a:r>
              <a:rPr lang="en-IN" sz="2200" dirty="0">
                <a:latin typeface="Times New Roman" panose="02020603050405020304" pitchFamily="18" charset="0"/>
                <a:cs typeface="Times New Roman" panose="02020603050405020304" pitchFamily="18" charset="0"/>
              </a:rPr>
              <a:t>.</a:t>
            </a:r>
          </a:p>
          <a:p>
            <a:pPr lvl="1"/>
            <a:r>
              <a:rPr lang="en-IN" sz="2200" dirty="0">
                <a:latin typeface="Times New Roman" panose="02020603050405020304" pitchFamily="18" charset="0"/>
                <a:cs typeface="Times New Roman" panose="02020603050405020304" pitchFamily="18" charset="0"/>
              </a:rPr>
              <a:t>An </a:t>
            </a:r>
            <a:r>
              <a:rPr lang="en-IN" sz="2200" b="1" dirty="0">
                <a:latin typeface="Times New Roman" panose="02020603050405020304" pitchFamily="18" charset="0"/>
                <a:cs typeface="Times New Roman" panose="02020603050405020304" pitchFamily="18" charset="0"/>
              </a:rPr>
              <a:t>AI-generated PPT sample</a:t>
            </a:r>
            <a:r>
              <a:rPr lang="en-IN" sz="2200" dirty="0">
                <a:latin typeface="Times New Roman" panose="02020603050405020304" pitchFamily="18" charset="0"/>
                <a:cs typeface="Times New Roman" panose="02020603050405020304" pitchFamily="18" charset="0"/>
              </a:rPr>
              <a:t> (Gamma/SlidesGPT).</a:t>
            </a:r>
          </a:p>
          <a:p>
            <a:r>
              <a:rPr lang="en-IN" sz="2200" dirty="0">
                <a:latin typeface="Times New Roman" panose="02020603050405020304" pitchFamily="18" charset="0"/>
                <a:cs typeface="Times New Roman" panose="02020603050405020304" pitchFamily="18" charset="0"/>
              </a:rPr>
              <a:t>Save them as </a:t>
            </a:r>
            <a:r>
              <a:rPr lang="en-IN" sz="2200" b="1" dirty="0">
                <a:latin typeface="Times New Roman" panose="02020603050405020304" pitchFamily="18" charset="0"/>
                <a:cs typeface="Times New Roman" panose="02020603050405020304" pitchFamily="18" charset="0"/>
              </a:rPr>
              <a:t>PDF, PPT, or DOC</a:t>
            </a:r>
            <a:r>
              <a:rPr lang="en-IN" sz="2200" dirty="0">
                <a:latin typeface="Times New Roman" panose="02020603050405020304" pitchFamily="18" charset="0"/>
                <a:cs typeface="Times New Roman" panose="02020603050405020304" pitchFamily="18" charset="0"/>
              </a:rPr>
              <a:t> files inside your folder.</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Step 4: Write a Reflection (200–300 words)</a:t>
            </a:r>
          </a:p>
          <a:p>
            <a:r>
              <a:rPr lang="en-US" sz="2200" dirty="0">
                <a:latin typeface="Times New Roman" panose="02020603050405020304" pitchFamily="18" charset="0"/>
                <a:cs typeface="Times New Roman" panose="02020603050405020304" pitchFamily="18" charset="0"/>
              </a:rPr>
              <a:t>Open a new Word/Google Doc and write a reflection note covering:</a:t>
            </a:r>
          </a:p>
          <a:p>
            <a:pPr lvl="1"/>
            <a:r>
              <a:rPr lang="en-US" sz="2200" dirty="0">
                <a:latin typeface="Times New Roman" panose="02020603050405020304" pitchFamily="18" charset="0"/>
                <a:cs typeface="Times New Roman" panose="02020603050405020304" pitchFamily="18" charset="0"/>
              </a:rPr>
              <a:t>What you learned about AI in education.</a:t>
            </a:r>
          </a:p>
          <a:p>
            <a:pPr lvl="1"/>
            <a:r>
              <a:rPr lang="en-US" sz="2200" dirty="0">
                <a:latin typeface="Times New Roman" panose="02020603050405020304" pitchFamily="18" charset="0"/>
                <a:cs typeface="Times New Roman" panose="02020603050405020304" pitchFamily="18" charset="0"/>
              </a:rPr>
              <a:t>Which tools you found most useful.</a:t>
            </a:r>
          </a:p>
          <a:p>
            <a:pPr lvl="1"/>
            <a:r>
              <a:rPr lang="en-US" sz="2200" dirty="0">
                <a:latin typeface="Times New Roman" panose="02020603050405020304" pitchFamily="18" charset="0"/>
                <a:cs typeface="Times New Roman" panose="02020603050405020304" pitchFamily="18" charset="0"/>
              </a:rPr>
              <a:t>How AI can help you save time, improve productivity, or enhance research/teaching.</a:t>
            </a:r>
          </a:p>
          <a:p>
            <a:r>
              <a:rPr lang="en-US" sz="2200" dirty="0">
                <a:latin typeface="Times New Roman" panose="02020603050405020304" pitchFamily="18" charset="0"/>
                <a:cs typeface="Times New Roman" panose="02020603050405020304" pitchFamily="18" charset="0"/>
              </a:rPr>
              <a:t>Example starter:</a:t>
            </a:r>
            <a:br>
              <a:rPr lang="en-US" sz="2200" dirty="0">
                <a:latin typeface="Times New Roman" panose="02020603050405020304" pitchFamily="18" charset="0"/>
                <a:cs typeface="Times New Roman" panose="02020603050405020304" pitchFamily="18" charset="0"/>
              </a:rPr>
            </a:br>
            <a:r>
              <a:rPr lang="en-US" sz="2200" i="1" dirty="0">
                <a:latin typeface="Times New Roman" panose="02020603050405020304" pitchFamily="18" charset="0"/>
                <a:cs typeface="Times New Roman" panose="02020603050405020304" pitchFamily="18" charset="0"/>
              </a:rPr>
              <a:t>“Through this FDP, I realized that AI tools are not replacements for teachers, but assistants that can help us become more productive. Tools like ChatGPT, Scispace, and Quillbot have saved me hours of time in drafting, paraphrasing, and preparing teaching content…”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Save this reflection document in your folder.</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119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ED39A8-9B83-2662-75DA-88C569E1565A}"/>
              </a:ext>
            </a:extLst>
          </p:cNvPr>
          <p:cNvSpPr>
            <a:spLocks noGrp="1"/>
          </p:cNvSpPr>
          <p:nvPr>
            <p:ph idx="1"/>
          </p:nvPr>
        </p:nvSpPr>
        <p:spPr>
          <a:xfrm>
            <a:off x="838200" y="393192"/>
            <a:ext cx="10515600" cy="5783771"/>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Step 5: Finalize and Submit</a:t>
            </a:r>
          </a:p>
          <a:p>
            <a:r>
              <a:rPr lang="en-US" sz="2200" dirty="0">
                <a:latin typeface="Times New Roman" panose="02020603050405020304" pitchFamily="18" charset="0"/>
                <a:cs typeface="Times New Roman" panose="02020603050405020304" pitchFamily="18" charset="0"/>
              </a:rPr>
              <a:t>Review your folder: it should contain at least:</a:t>
            </a:r>
          </a:p>
          <a:p>
            <a:pPr lvl="1"/>
            <a:r>
              <a:rPr lang="en-US" sz="2200" b="1" dirty="0">
                <a:latin typeface="Times New Roman" panose="02020603050405020304" pitchFamily="18" charset="0"/>
                <a:cs typeface="Times New Roman" panose="02020603050405020304" pitchFamily="18" charset="0"/>
              </a:rPr>
              <a:t>List of AI Tools</a:t>
            </a:r>
            <a:endParaRPr lang="en-US" sz="2200" dirty="0">
              <a:latin typeface="Times New Roman" panose="02020603050405020304" pitchFamily="18" charset="0"/>
              <a:cs typeface="Times New Roman" panose="02020603050405020304" pitchFamily="18" charset="0"/>
            </a:endParaRPr>
          </a:p>
          <a:p>
            <a:pPr lvl="1"/>
            <a:r>
              <a:rPr lang="en-US" sz="2200" b="1" dirty="0">
                <a:latin typeface="Times New Roman" panose="02020603050405020304" pitchFamily="18" charset="0"/>
                <a:cs typeface="Times New Roman" panose="02020603050405020304" pitchFamily="18" charset="0"/>
              </a:rPr>
              <a:t>2–3 AI Outputs</a:t>
            </a:r>
            <a:endParaRPr lang="en-US" sz="2200" dirty="0">
              <a:latin typeface="Times New Roman" panose="02020603050405020304" pitchFamily="18" charset="0"/>
              <a:cs typeface="Times New Roman" panose="02020603050405020304" pitchFamily="18" charset="0"/>
            </a:endParaRPr>
          </a:p>
          <a:p>
            <a:pPr lvl="1"/>
            <a:r>
              <a:rPr lang="en-US" sz="2200" b="1" dirty="0">
                <a:latin typeface="Times New Roman" panose="02020603050405020304" pitchFamily="18" charset="0"/>
                <a:cs typeface="Times New Roman" panose="02020603050405020304" pitchFamily="18" charset="0"/>
              </a:rPr>
              <a:t>Reflection Document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Share the </a:t>
            </a:r>
            <a:r>
              <a:rPr lang="en-US" sz="2200" b="1" dirty="0">
                <a:latin typeface="Times New Roman" panose="02020603050405020304" pitchFamily="18" charset="0"/>
                <a:cs typeface="Times New Roman" panose="02020603050405020304" pitchFamily="18" charset="0"/>
              </a:rPr>
              <a:t>Google Drive link</a:t>
            </a:r>
            <a:r>
              <a:rPr lang="en-US" sz="2200" dirty="0">
                <a:latin typeface="Times New Roman" panose="02020603050405020304" pitchFamily="18" charset="0"/>
                <a:cs typeface="Times New Roman" panose="02020603050405020304" pitchFamily="18" charset="0"/>
              </a:rPr>
              <a:t> (with “Anyone with link can view”) or export as a </a:t>
            </a:r>
            <a:r>
              <a:rPr lang="en-US" sz="2200" b="1" dirty="0">
                <a:latin typeface="Times New Roman" panose="02020603050405020304" pitchFamily="18" charset="0"/>
                <a:cs typeface="Times New Roman" panose="02020603050405020304" pitchFamily="18" charset="0"/>
              </a:rPr>
              <a:t>zip file</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Submit the link/file to your FDP coordinator.</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End Result: You now have a </a:t>
            </a:r>
            <a:r>
              <a:rPr lang="en-US" sz="2200" b="1" dirty="0">
                <a:latin typeface="Times New Roman" panose="02020603050405020304" pitchFamily="18" charset="0"/>
                <a:cs typeface="Times New Roman" panose="02020603050405020304" pitchFamily="18" charset="0"/>
              </a:rPr>
              <a:t>personal AI Toolkit portfolio</a:t>
            </a:r>
            <a:r>
              <a:rPr lang="en-US" sz="2200" dirty="0">
                <a:latin typeface="Times New Roman" panose="02020603050405020304" pitchFamily="18" charset="0"/>
                <a:cs typeface="Times New Roman" panose="02020603050405020304" pitchFamily="18" charset="0"/>
              </a:rPr>
              <a:t> that shows your learning and can be updated with new tools in the future</a:t>
            </a:r>
            <a:r>
              <a:rPr lang="en-US" sz="2200" dirty="0"/>
              <a:t>.</a:t>
            </a:r>
            <a:endParaRPr lang="en-IN" sz="2200" dirty="0"/>
          </a:p>
        </p:txBody>
      </p:sp>
    </p:spTree>
    <p:extLst>
      <p:ext uri="{BB962C8B-B14F-4D97-AF65-F5344CB8AC3E}">
        <p14:creationId xmlns:p14="http://schemas.microsoft.com/office/powerpoint/2010/main" val="2104324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6611-0311-9D9E-9AC3-3887009E1381}"/>
              </a:ext>
            </a:extLst>
          </p:cNvPr>
          <p:cNvSpPr>
            <a:spLocks noGrp="1"/>
          </p:cNvSpPr>
          <p:nvPr>
            <p:ph type="title"/>
          </p:nvPr>
        </p:nvSpPr>
        <p:spPr>
          <a:xfrm>
            <a:off x="-201168" y="249301"/>
            <a:ext cx="10669143" cy="588899"/>
          </a:xfrm>
        </p:spPr>
        <p:txBody>
          <a:bodyPr>
            <a:noAutofit/>
          </a:bodyPr>
          <a:lstStyle/>
          <a:p>
            <a:pPr algn="ctr"/>
            <a:r>
              <a:rPr lang="en-IN" sz="3200" b="1" dirty="0">
                <a:latin typeface="Times New Roman" panose="02020603050405020304" pitchFamily="18" charset="0"/>
                <a:cs typeface="Times New Roman" panose="02020603050405020304" pitchFamily="18" charset="0"/>
              </a:rPr>
              <a:t>Session 21: AI for PPT Creation: Gamma, SlidesGPT</a:t>
            </a:r>
            <a:br>
              <a:rPr lang="en-IN" sz="3200" b="1"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11A2CF-4035-227D-3AE3-DA77BF058E43}"/>
              </a:ext>
            </a:extLst>
          </p:cNvPr>
          <p:cNvSpPr>
            <a:spLocks noGrp="1"/>
          </p:cNvSpPr>
          <p:nvPr>
            <p:ph idx="1"/>
          </p:nvPr>
        </p:nvSpPr>
        <p:spPr>
          <a:xfrm>
            <a:off x="838200" y="1089850"/>
            <a:ext cx="10515600" cy="4678299"/>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AI-powered presentation tools save hours by instantly converting text into </a:t>
            </a:r>
            <a:r>
              <a:rPr lang="en-US" b="1" dirty="0">
                <a:latin typeface="Times New Roman" panose="02020603050405020304" pitchFamily="18" charset="0"/>
                <a:cs typeface="Times New Roman" panose="02020603050405020304" pitchFamily="18" charset="0"/>
              </a:rPr>
              <a:t>well-designed slides</a:t>
            </a:r>
            <a:r>
              <a:rPr lang="en-US" dirty="0">
                <a:latin typeface="Times New Roman" panose="02020603050405020304" pitchFamily="18" charset="0"/>
                <a:cs typeface="Times New Roman" panose="02020603050405020304" pitchFamily="18" charset="0"/>
              </a:rPr>
              <a:t> with layouts, images, and themes. They help faculty focus on </a:t>
            </a:r>
            <a:r>
              <a:rPr lang="en-US" b="1" dirty="0">
                <a:latin typeface="Times New Roman" panose="02020603050405020304" pitchFamily="18" charset="0"/>
                <a:cs typeface="Times New Roman" panose="02020603050405020304" pitchFamily="18" charset="0"/>
              </a:rPr>
              <a:t>content quality</a:t>
            </a:r>
            <a:r>
              <a:rPr lang="en-US" dirty="0">
                <a:latin typeface="Times New Roman" panose="02020603050405020304" pitchFamily="18" charset="0"/>
                <a:cs typeface="Times New Roman" panose="02020603050405020304" pitchFamily="18" charset="0"/>
              </a:rPr>
              <a:t> while ensuring slides look </a:t>
            </a:r>
            <a:r>
              <a:rPr lang="en-US" b="1" dirty="0">
                <a:latin typeface="Times New Roman" panose="02020603050405020304" pitchFamily="18" charset="0"/>
                <a:cs typeface="Times New Roman" panose="02020603050405020304" pitchFamily="18" charset="0"/>
              </a:rPr>
              <a:t>professional and engaging</a:t>
            </a:r>
            <a:r>
              <a:rPr lang="en-US" dirty="0">
                <a:latin typeface="Times New Roman" panose="02020603050405020304" pitchFamily="18" charset="0"/>
                <a:cs typeface="Times New Roman" panose="02020603050405020304" pitchFamily="18" charset="0"/>
              </a:rPr>
              <a:t> without needing design skills.</a:t>
            </a:r>
          </a:p>
          <a:p>
            <a:pPr marL="0" indent="0" algn="just">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Why AI for Presentations?</a:t>
            </a:r>
          </a:p>
          <a:p>
            <a:r>
              <a:rPr lang="en-IN" dirty="0">
                <a:latin typeface="Times New Roman" panose="02020603050405020304" pitchFamily="18" charset="0"/>
                <a:cs typeface="Times New Roman" panose="02020603050405020304" pitchFamily="18" charset="0"/>
              </a:rPr>
              <a:t>Saves time with auto-slide generation </a:t>
            </a:r>
          </a:p>
          <a:p>
            <a:r>
              <a:rPr lang="en-IN" dirty="0">
                <a:latin typeface="Times New Roman" panose="02020603050405020304" pitchFamily="18" charset="0"/>
                <a:cs typeface="Times New Roman" panose="02020603050405020304" pitchFamily="18" charset="0"/>
              </a:rPr>
              <a:t>Converts text – designed slides instantly</a:t>
            </a:r>
          </a:p>
          <a:p>
            <a:r>
              <a:rPr lang="en-IN" dirty="0">
                <a:latin typeface="Times New Roman" panose="02020603050405020304" pitchFamily="18" charset="0"/>
                <a:cs typeface="Times New Roman" panose="02020603050405020304" pitchFamily="18" charset="0"/>
              </a:rPr>
              <a:t>Provide design + layout suggestions</a:t>
            </a:r>
          </a:p>
          <a:p>
            <a:r>
              <a:rPr lang="en-IN" dirty="0">
                <a:latin typeface="Times New Roman" panose="02020603050405020304" pitchFamily="18" charset="0"/>
                <a:cs typeface="Times New Roman" panose="02020603050405020304" pitchFamily="18" charset="0"/>
              </a:rPr>
              <a:t>No design skills required</a:t>
            </a:r>
          </a:p>
        </p:txBody>
      </p:sp>
    </p:spTree>
    <p:extLst>
      <p:ext uri="{BB962C8B-B14F-4D97-AF65-F5344CB8AC3E}">
        <p14:creationId xmlns:p14="http://schemas.microsoft.com/office/powerpoint/2010/main" val="102877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4931-28C1-93F6-5AAE-4FE22C97963A}"/>
              </a:ext>
            </a:extLst>
          </p:cNvPr>
          <p:cNvSpPr>
            <a:spLocks noGrp="1"/>
          </p:cNvSpPr>
          <p:nvPr>
            <p:ph type="title"/>
          </p:nvPr>
        </p:nvSpPr>
        <p:spPr>
          <a:xfrm>
            <a:off x="304800" y="482600"/>
            <a:ext cx="10191750" cy="384176"/>
          </a:xfrm>
        </p:spPr>
        <p:txBody>
          <a:bodyPr>
            <a:noAutofit/>
          </a:bodyPr>
          <a:lstStyle/>
          <a:p>
            <a:pPr algn="ctr"/>
            <a:r>
              <a:rPr lang="en-US" sz="3200" b="1" dirty="0">
                <a:latin typeface="Times New Roman" panose="02020603050405020304" pitchFamily="18" charset="0"/>
                <a:cs typeface="Times New Roman" panose="02020603050405020304" pitchFamily="18" charset="0"/>
              </a:rPr>
              <a:t>Session 25: Presentation, Valedictory &amp; Feedback</a:t>
            </a:r>
            <a:br>
              <a:rPr lang="en-US" sz="3200" b="1"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30CADA-186D-BBE6-DF54-86E35283BDF9}"/>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Showcase </a:t>
            </a:r>
          </a:p>
          <a:p>
            <a:r>
              <a:rPr lang="en-IN" dirty="0">
                <a:latin typeface="Times New Roman" panose="02020603050405020304" pitchFamily="18" charset="0"/>
                <a:cs typeface="Times New Roman" panose="02020603050405020304" pitchFamily="18" charset="0"/>
              </a:rPr>
              <a:t>Present AI toolkit to peers </a:t>
            </a:r>
          </a:p>
          <a:p>
            <a:r>
              <a:rPr lang="en-IN" dirty="0">
                <a:latin typeface="Times New Roman" panose="02020603050405020304" pitchFamily="18" charset="0"/>
                <a:cs typeface="Times New Roman" panose="02020603050405020304" pitchFamily="18" charset="0"/>
              </a:rPr>
              <a:t>Peer voting on “Most Innovative AI tool in Teaching”.</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“The future of education is not about replacing teachers with AI, but empowering teachers with AI.”</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59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8F35-0791-992C-427A-983162B43907}"/>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a:t>
            </a:r>
            <a:r>
              <a:rPr lang="en-IN" sz="3600" b="1" dirty="0">
                <a:latin typeface="Times New Roman" panose="02020603050405020304" pitchFamily="18" charset="0"/>
                <a:cs typeface="Times New Roman" panose="02020603050405020304" pitchFamily="18" charset="0"/>
              </a:rPr>
              <a:t>Tools Overview</a:t>
            </a:r>
          </a:p>
        </p:txBody>
      </p:sp>
      <p:sp>
        <p:nvSpPr>
          <p:cNvPr id="3" name="Content Placeholder 2">
            <a:extLst>
              <a:ext uri="{FF2B5EF4-FFF2-40B4-BE49-F238E27FC236}">
                <a16:creationId xmlns:a16="http://schemas.microsoft.com/office/drawing/2014/main" id="{F9D8AD5E-73A6-38D8-527E-D4B4333F8401}"/>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Gamma.app</a:t>
            </a:r>
            <a:r>
              <a:rPr lang="en-US" dirty="0">
                <a:latin typeface="Times New Roman" panose="02020603050405020304" pitchFamily="18" charset="0"/>
                <a:cs typeface="Times New Roman" panose="02020603050405020304" pitchFamily="18" charset="0"/>
              </a:rPr>
              <a:t> – Auto-slides from text or docs</a:t>
            </a:r>
          </a:p>
          <a:p>
            <a:r>
              <a:rPr lang="en-US" b="1" dirty="0">
                <a:latin typeface="Times New Roman" panose="02020603050405020304" pitchFamily="18" charset="0"/>
                <a:cs typeface="Times New Roman" panose="02020603050405020304" pitchFamily="18" charset="0"/>
              </a:rPr>
              <a:t>SlidesGPT</a:t>
            </a:r>
            <a:r>
              <a:rPr lang="en-US" dirty="0">
                <a:latin typeface="Times New Roman" panose="02020603050405020304" pitchFamily="18" charset="0"/>
                <a:cs typeface="Times New Roman" panose="02020603050405020304" pitchFamily="18" charset="0"/>
              </a:rPr>
              <a:t> – Converts text into PPT designs</a:t>
            </a:r>
          </a:p>
          <a:p>
            <a:r>
              <a:rPr lang="en-US" b="1" dirty="0">
                <a:latin typeface="Times New Roman" panose="02020603050405020304" pitchFamily="18" charset="0"/>
                <a:cs typeface="Times New Roman" panose="02020603050405020304" pitchFamily="18" charset="0"/>
              </a:rPr>
              <a:t>ChatGPT + Canva Plugin </a:t>
            </a:r>
            <a:r>
              <a:rPr lang="en-US" dirty="0">
                <a:latin typeface="Times New Roman" panose="02020603050405020304" pitchFamily="18" charset="0"/>
                <a:cs typeface="Times New Roman" panose="02020603050405020304" pitchFamily="18" charset="0"/>
              </a:rPr>
              <a:t>– For quick visual slides</a:t>
            </a:r>
            <a:endParaRPr lang="en-IN" dirty="0">
              <a:latin typeface="Times New Roman" panose="02020603050405020304" pitchFamily="18" charset="0"/>
              <a:cs typeface="Times New Roman" panose="02020603050405020304" pitchFamily="18" charset="0"/>
            </a:endParaRPr>
          </a:p>
        </p:txBody>
      </p:sp>
      <p:pic>
        <p:nvPicPr>
          <p:cNvPr id="2051" name="Picture 3" descr="Gamma - Free download and install on Windows | Microsoft Store">
            <a:extLst>
              <a:ext uri="{FF2B5EF4-FFF2-40B4-BE49-F238E27FC236}">
                <a16:creationId xmlns:a16="http://schemas.microsoft.com/office/drawing/2014/main" id="{766B86D4-8C2E-6645-9FF0-60A495D95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326" y="4001294"/>
            <a:ext cx="214312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AI PowerPoint Generator, Slideshow ...">
            <a:extLst>
              <a:ext uri="{FF2B5EF4-FFF2-40B4-BE49-F238E27FC236}">
                <a16:creationId xmlns:a16="http://schemas.microsoft.com/office/drawing/2014/main" id="{41CCFD08-23B7-2B07-CBB2-BBD9537187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136" y="4134644"/>
            <a:ext cx="413385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1334EE04-8166-D54D-DD62-28FAAD646C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672" y="3768644"/>
            <a:ext cx="1770221" cy="1770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72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C9ECBE-009E-028B-3676-B0193B2D73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 y="1905812"/>
            <a:ext cx="10420219" cy="2666188"/>
          </a:xfrm>
          <a:prstGeom prst="rect">
            <a:avLst/>
          </a:prstGeom>
        </p:spPr>
      </p:pic>
    </p:spTree>
    <p:extLst>
      <p:ext uri="{BB962C8B-B14F-4D97-AF65-F5344CB8AC3E}">
        <p14:creationId xmlns:p14="http://schemas.microsoft.com/office/powerpoint/2010/main" val="2582614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BCF4-867C-5363-AA64-370F26E3386D}"/>
              </a:ext>
            </a:extLst>
          </p:cNvPr>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a:t>
            </a:r>
            <a:r>
              <a:rPr lang="en-IN" sz="3600" b="1" dirty="0">
                <a:latin typeface="Times New Roman" panose="02020603050405020304" pitchFamily="18" charset="0"/>
                <a:cs typeface="Times New Roman" panose="02020603050405020304" pitchFamily="18" charset="0"/>
              </a:rPr>
              <a:t>Hands-on Activity</a:t>
            </a:r>
          </a:p>
        </p:txBody>
      </p:sp>
      <p:sp>
        <p:nvSpPr>
          <p:cNvPr id="3" name="Content Placeholder 2">
            <a:extLst>
              <a:ext uri="{FF2B5EF4-FFF2-40B4-BE49-F238E27FC236}">
                <a16:creationId xmlns:a16="http://schemas.microsoft.com/office/drawing/2014/main" id="{99679686-860E-42AD-B44B-EAC1E2DD7A98}"/>
              </a:ext>
            </a:extLst>
          </p:cNvPr>
          <p:cNvSpPr>
            <a:spLocks noGrp="1"/>
          </p:cNvSpPr>
          <p:nvPr>
            <p:ph idx="1"/>
          </p:nvPr>
        </p:nvSpPr>
        <p:spPr/>
        <p:txBody>
          <a:bodyPr>
            <a:normAutofit/>
          </a:bodyPr>
          <a:lstStyle/>
          <a:p>
            <a:r>
              <a:rPr lang="en-US" sz="3000" dirty="0">
                <a:latin typeface="Times New Roman" panose="02020603050405020304" pitchFamily="18" charset="0"/>
                <a:cs typeface="Times New Roman" panose="02020603050405020304" pitchFamily="18" charset="0"/>
              </a:rPr>
              <a:t>Take Day-1’s AI-generated content and auto-generate a 5-slide deck in Gamma.</a:t>
            </a:r>
          </a:p>
          <a:p>
            <a:r>
              <a:rPr lang="en-US" sz="3000" dirty="0">
                <a:latin typeface="Times New Roman" panose="02020603050405020304" pitchFamily="18" charset="0"/>
                <a:cs typeface="Times New Roman" panose="02020603050405020304" pitchFamily="18" charset="0"/>
              </a:rPr>
              <a:t>Customize images and designs.</a:t>
            </a:r>
          </a:p>
          <a:p>
            <a:r>
              <a:rPr lang="en-US" sz="3000" dirty="0">
                <a:latin typeface="Times New Roman" panose="02020603050405020304" pitchFamily="18" charset="0"/>
                <a:cs typeface="Times New Roman" panose="02020603050405020304" pitchFamily="18" charset="0"/>
              </a:rPr>
              <a:t>Bonus: Create a PPT from your own subject topic.</a:t>
            </a: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38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E044-279D-BD12-22DF-01C47EFBB777}"/>
              </a:ext>
            </a:extLst>
          </p:cNvPr>
          <p:cNvSpPr>
            <a:spLocks noGrp="1"/>
          </p:cNvSpPr>
          <p:nvPr>
            <p:ph type="title"/>
          </p:nvPr>
        </p:nvSpPr>
        <p:spPr>
          <a:xfrm>
            <a:off x="762000" y="365125"/>
            <a:ext cx="9810750" cy="425450"/>
          </a:xfrm>
        </p:spPr>
        <p:txBody>
          <a:bodyPr>
            <a:noAutofit/>
          </a:bodyPr>
          <a:lstStyle/>
          <a:p>
            <a:pPr algn="ctr"/>
            <a:r>
              <a:rPr lang="en-US" sz="3200" b="1" dirty="0">
                <a:latin typeface="Times New Roman" panose="02020603050405020304" pitchFamily="18" charset="0"/>
                <a:cs typeface="Times New Roman" panose="02020603050405020304" pitchFamily="18" charset="0"/>
              </a:rPr>
              <a:t>Session 22: GPTs for Academic Report Writing</a:t>
            </a:r>
            <a:br>
              <a:rPr lang="en-US" sz="3200" b="1"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86F8FB-B0FA-5C0F-7C5C-B3D1E9117069}"/>
              </a:ext>
            </a:extLst>
          </p:cNvPr>
          <p:cNvSpPr>
            <a:spLocks noGrp="1"/>
          </p:cNvSpPr>
          <p:nvPr>
            <p:ph idx="1"/>
          </p:nvPr>
        </p:nvSpPr>
        <p:spPr>
          <a:xfrm>
            <a:off x="838200" y="1161288"/>
            <a:ext cx="10515600" cy="5331587"/>
          </a:xfrm>
        </p:spPr>
        <p:txBody>
          <a:bodyPr>
            <a:noAutofit/>
          </a:bodyPr>
          <a:lstStyle/>
          <a:p>
            <a:pPr marL="0" indent="0">
              <a:buNone/>
            </a:pPr>
            <a:r>
              <a:rPr lang="en-IN" sz="2600" b="1" dirty="0">
                <a:latin typeface="Times New Roman" panose="02020603050405020304" pitchFamily="18" charset="0"/>
                <a:cs typeface="Times New Roman" panose="02020603050405020304" pitchFamily="18" charset="0"/>
              </a:rPr>
              <a:t>Why Reports Matter? </a:t>
            </a:r>
          </a:p>
          <a:p>
            <a:r>
              <a:rPr lang="en-US" sz="2600" b="1" dirty="0">
                <a:latin typeface="Times New Roman" panose="02020603050405020304" pitchFamily="18" charset="0"/>
                <a:cs typeface="Times New Roman" panose="02020603050405020304" pitchFamily="18" charset="0"/>
              </a:rPr>
              <a:t>Documentation of Work</a:t>
            </a:r>
            <a:r>
              <a:rPr lang="en-US" sz="2600" dirty="0">
                <a:latin typeface="Times New Roman" panose="02020603050405020304" pitchFamily="18" charset="0"/>
                <a:cs typeface="Times New Roman" panose="02020603050405020304" pitchFamily="18" charset="0"/>
              </a:rPr>
              <a:t> → Records academic collaborations, projects, and outcomes. </a:t>
            </a:r>
          </a:p>
          <a:p>
            <a:r>
              <a:rPr lang="en-US" sz="2600" b="1" dirty="0">
                <a:latin typeface="Times New Roman" panose="02020603050405020304" pitchFamily="18" charset="0"/>
                <a:cs typeface="Times New Roman" panose="02020603050405020304" pitchFamily="18" charset="0"/>
              </a:rPr>
              <a:t>Formal Agreements</a:t>
            </a:r>
            <a:r>
              <a:rPr lang="en-US" sz="2600" dirty="0">
                <a:latin typeface="Times New Roman" panose="02020603050405020304" pitchFamily="18" charset="0"/>
                <a:cs typeface="Times New Roman" panose="02020603050405020304" pitchFamily="18" charset="0"/>
              </a:rPr>
              <a:t> → MoUs define roles, responsibilities, and partnerships.</a:t>
            </a:r>
          </a:p>
          <a:p>
            <a:r>
              <a:rPr lang="en-US" sz="2600" b="1" dirty="0">
                <a:latin typeface="Times New Roman" panose="02020603050405020304" pitchFamily="18" charset="0"/>
                <a:cs typeface="Times New Roman" panose="02020603050405020304" pitchFamily="18" charset="0"/>
              </a:rPr>
              <a:t>Clarity &amp; Transparency</a:t>
            </a:r>
            <a:r>
              <a:rPr lang="en-US" sz="2600" dirty="0">
                <a:latin typeface="Times New Roman" panose="02020603050405020304" pitchFamily="18" charset="0"/>
                <a:cs typeface="Times New Roman" panose="02020603050405020304" pitchFamily="18" charset="0"/>
              </a:rPr>
              <a:t> → Ensures all stakeholders understand objectives clearly.</a:t>
            </a:r>
          </a:p>
          <a:p>
            <a:r>
              <a:rPr lang="en-US" sz="2600" b="1" dirty="0">
                <a:latin typeface="Times New Roman" panose="02020603050405020304" pitchFamily="18" charset="0"/>
                <a:cs typeface="Times New Roman" panose="02020603050405020304" pitchFamily="18" charset="0"/>
              </a:rPr>
              <a:t>Decision-Making Support</a:t>
            </a:r>
            <a:r>
              <a:rPr lang="en-US" sz="2600" dirty="0">
                <a:latin typeface="Times New Roman" panose="02020603050405020304" pitchFamily="18" charset="0"/>
                <a:cs typeface="Times New Roman" panose="02020603050405020304" pitchFamily="18" charset="0"/>
              </a:rPr>
              <a:t> → Well-written reports summarize data for quick decisions.</a:t>
            </a:r>
          </a:p>
          <a:p>
            <a:r>
              <a:rPr lang="en-IN" sz="2600" b="1" dirty="0">
                <a:latin typeface="Times New Roman" panose="02020603050405020304" pitchFamily="18" charset="0"/>
                <a:cs typeface="Times New Roman" panose="02020603050405020304" pitchFamily="18" charset="0"/>
              </a:rPr>
              <a:t>Professional Communication</a:t>
            </a:r>
            <a:r>
              <a:rPr lang="en-IN" sz="2600" dirty="0">
                <a:latin typeface="Times New Roman" panose="02020603050405020304" pitchFamily="18" charset="0"/>
                <a:cs typeface="Times New Roman" panose="02020603050405020304" pitchFamily="18" charset="0"/>
              </a:rPr>
              <a:t> → Standardizes academic language across institutions.</a:t>
            </a:r>
          </a:p>
          <a:p>
            <a:r>
              <a:rPr lang="en-US" sz="2600" b="1" dirty="0">
                <a:latin typeface="Times New Roman" panose="02020603050405020304" pitchFamily="18" charset="0"/>
                <a:cs typeface="Times New Roman" panose="02020603050405020304" pitchFamily="18" charset="0"/>
              </a:rPr>
              <a:t>Compliance</a:t>
            </a:r>
            <a:r>
              <a:rPr lang="en-US" sz="2600" dirty="0">
                <a:latin typeface="Times New Roman" panose="02020603050405020304" pitchFamily="18" charset="0"/>
                <a:cs typeface="Times New Roman" panose="02020603050405020304" pitchFamily="18" charset="0"/>
              </a:rPr>
              <a:t> → Many funding bodies and universities require structured reports.</a:t>
            </a:r>
            <a:endParaRPr lang="en-IN" sz="2600" b="1" dirty="0">
              <a:latin typeface="Times New Roman" panose="02020603050405020304" pitchFamily="18" charset="0"/>
              <a:cs typeface="Times New Roman" panose="02020603050405020304" pitchFamily="18" charset="0"/>
            </a:endParaRPr>
          </a:p>
          <a:p>
            <a:pPr marL="0" indent="0">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14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246F-6D73-256A-3D57-B1ED28089299}"/>
              </a:ext>
            </a:extLst>
          </p:cNvPr>
          <p:cNvSpPr>
            <a:spLocks noGrp="1"/>
          </p:cNvSpPr>
          <p:nvPr>
            <p:ph type="title"/>
          </p:nvPr>
        </p:nvSpPr>
        <p:spPr>
          <a:xfrm>
            <a:off x="838200" y="365125"/>
            <a:ext cx="10515600" cy="622427"/>
          </a:xfrm>
        </p:spPr>
        <p:txBody>
          <a:bodyPr>
            <a:normAutofit/>
          </a:bodyPr>
          <a:lstStyle/>
          <a:p>
            <a:pPr algn="ctr"/>
            <a:r>
              <a:rPr lang="en-US" sz="3600" b="1" dirty="0">
                <a:latin typeface="Times New Roman" panose="02020603050405020304" pitchFamily="18" charset="0"/>
                <a:cs typeface="Times New Roman" panose="02020603050405020304" pitchFamily="18" charset="0"/>
              </a:rPr>
              <a:t>🛠️</a:t>
            </a:r>
            <a:r>
              <a:rPr lang="en-IN" sz="3600" b="1" dirty="0">
                <a:latin typeface="Times New Roman" panose="02020603050405020304" pitchFamily="18" charset="0"/>
                <a:cs typeface="Times New Roman" panose="02020603050405020304" pitchFamily="18" charset="0"/>
              </a:rPr>
              <a:t>AI Support Tools</a:t>
            </a:r>
          </a:p>
        </p:txBody>
      </p:sp>
      <p:pic>
        <p:nvPicPr>
          <p:cNvPr id="7" name="Picture 2" descr="SciSpace Review: Accelerate Your Research in 2025">
            <a:extLst>
              <a:ext uri="{FF2B5EF4-FFF2-40B4-BE49-F238E27FC236}">
                <a16:creationId xmlns:a16="http://schemas.microsoft.com/office/drawing/2014/main" id="{28FF6AE2-52E2-1D8B-9B45-AAD3658B21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478" y="1526286"/>
            <a:ext cx="15335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Paperpal: AI-driven solutions to ...">
            <a:extLst>
              <a:ext uri="{FF2B5EF4-FFF2-40B4-BE49-F238E27FC236}">
                <a16:creationId xmlns:a16="http://schemas.microsoft.com/office/drawing/2014/main" id="{564320E6-330F-E97E-6989-16B8F5FA9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801" y="3236215"/>
            <a:ext cx="323354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descr="LLM Large language model AI artificial ...">
            <a:extLst>
              <a:ext uri="{FF2B5EF4-FFF2-40B4-BE49-F238E27FC236}">
                <a16:creationId xmlns:a16="http://schemas.microsoft.com/office/drawing/2014/main" id="{989874F7-EBCB-8FFB-D53B-17C85E298C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5319"/>
          <a:stretch>
            <a:fillRect/>
          </a:stretch>
        </p:blipFill>
        <p:spPr bwMode="auto">
          <a:xfrm>
            <a:off x="1158050" y="4908044"/>
            <a:ext cx="2524125" cy="154057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8CC58FF-3CAF-AE8F-055E-697647C9EE88}"/>
              </a:ext>
            </a:extLst>
          </p:cNvPr>
          <p:cNvSpPr txBox="1"/>
          <p:nvPr/>
        </p:nvSpPr>
        <p:spPr>
          <a:xfrm>
            <a:off x="4652010" y="3523049"/>
            <a:ext cx="5445722" cy="1384995"/>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Paperpal</a:t>
            </a:r>
            <a:r>
              <a:rPr lang="en-US" sz="2800" dirty="0">
                <a:latin typeface="Times New Roman" panose="02020603050405020304" pitchFamily="18" charset="0"/>
                <a:cs typeface="Times New Roman" panose="02020603050405020304" pitchFamily="18" charset="0"/>
              </a:rPr>
              <a:t> – AI – powered academic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writing and grammar correction.</a:t>
            </a:r>
          </a:p>
          <a:p>
            <a:endParaRPr lang="en-IN" sz="2800" dirty="0"/>
          </a:p>
        </p:txBody>
      </p:sp>
      <p:sp>
        <p:nvSpPr>
          <p:cNvPr id="10" name="TextBox 9">
            <a:extLst>
              <a:ext uri="{FF2B5EF4-FFF2-40B4-BE49-F238E27FC236}">
                <a16:creationId xmlns:a16="http://schemas.microsoft.com/office/drawing/2014/main" id="{5363297B-9A74-E14D-4559-0463ABDD425D}"/>
              </a:ext>
            </a:extLst>
          </p:cNvPr>
          <p:cNvSpPr txBox="1"/>
          <p:nvPr/>
        </p:nvSpPr>
        <p:spPr>
          <a:xfrm>
            <a:off x="4652010" y="1855191"/>
            <a:ext cx="5593198" cy="1231106"/>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Scispace</a:t>
            </a:r>
            <a:r>
              <a:rPr lang="en-US" sz="2800" dirty="0">
                <a:latin typeface="Times New Roman" panose="02020603050405020304" pitchFamily="18" charset="0"/>
                <a:cs typeface="Times New Roman" panose="02020603050405020304" pitchFamily="18" charset="0"/>
              </a:rPr>
              <a:t> – Summarizes and explains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research papers.</a:t>
            </a:r>
          </a:p>
          <a:p>
            <a:endParaRPr lang="en-IN" dirty="0"/>
          </a:p>
        </p:txBody>
      </p:sp>
      <p:sp>
        <p:nvSpPr>
          <p:cNvPr id="11" name="TextBox 10">
            <a:extLst>
              <a:ext uri="{FF2B5EF4-FFF2-40B4-BE49-F238E27FC236}">
                <a16:creationId xmlns:a16="http://schemas.microsoft.com/office/drawing/2014/main" id="{B29B7E8E-1910-C72C-84E3-0D72519F66D8}"/>
              </a:ext>
            </a:extLst>
          </p:cNvPr>
          <p:cNvSpPr txBox="1"/>
          <p:nvPr/>
        </p:nvSpPr>
        <p:spPr>
          <a:xfrm>
            <a:off x="4652010" y="5275994"/>
            <a:ext cx="5998758"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LLMs</a:t>
            </a:r>
            <a:r>
              <a:rPr lang="en-IN" sz="2800" dirty="0">
                <a:latin typeface="Times New Roman" panose="02020603050405020304" pitchFamily="18" charset="0"/>
                <a:cs typeface="Times New Roman" panose="02020603050405020304" pitchFamily="18" charset="0"/>
              </a:rPr>
              <a:t> – Generate reports, charts, tables </a:t>
            </a:r>
          </a:p>
        </p:txBody>
      </p:sp>
    </p:spTree>
    <p:extLst>
      <p:ext uri="{BB962C8B-B14F-4D97-AF65-F5344CB8AC3E}">
        <p14:creationId xmlns:p14="http://schemas.microsoft.com/office/powerpoint/2010/main" val="369990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1356-940F-376F-2843-2C2FD7DEDF5D}"/>
              </a:ext>
            </a:extLst>
          </p:cNvPr>
          <p:cNvSpPr>
            <a:spLocks noGrp="1"/>
          </p:cNvSpPr>
          <p:nvPr>
            <p:ph type="title"/>
          </p:nvPr>
        </p:nvSpPr>
        <p:spPr>
          <a:xfrm>
            <a:off x="838200" y="365125"/>
            <a:ext cx="10515600" cy="320675"/>
          </a:xfrm>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Best Practices</a:t>
            </a:r>
          </a:p>
        </p:txBody>
      </p:sp>
      <p:sp>
        <p:nvSpPr>
          <p:cNvPr id="3" name="Content Placeholder 2">
            <a:extLst>
              <a:ext uri="{FF2B5EF4-FFF2-40B4-BE49-F238E27FC236}">
                <a16:creationId xmlns:a16="http://schemas.microsoft.com/office/drawing/2014/main" id="{1CF83563-3BF0-CA6F-310E-A33327462F8B}"/>
              </a:ext>
            </a:extLst>
          </p:cNvPr>
          <p:cNvSpPr>
            <a:spLocks noGrp="1"/>
          </p:cNvSpPr>
          <p:nvPr>
            <p:ph idx="1"/>
          </p:nvPr>
        </p:nvSpPr>
        <p:spPr>
          <a:xfrm>
            <a:off x="838200" y="971550"/>
            <a:ext cx="10515600" cy="6029325"/>
          </a:xfrm>
        </p:spPr>
        <p:txBody>
          <a:bodyPr>
            <a:normAutofit/>
          </a:bodyPr>
          <a:lstStyle/>
          <a:p>
            <a:pPr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Maintain Formal Tone</a:t>
            </a:r>
            <a:r>
              <a:rPr lang="en-US" sz="2400" dirty="0">
                <a:latin typeface="Times New Roman" panose="02020603050405020304" pitchFamily="18" charset="0"/>
                <a:cs typeface="Times New Roman" panose="02020603050405020304" pitchFamily="18" charset="0"/>
              </a:rPr>
              <a:t> → Use professional and academic language, avoid casual or conversational style.</a:t>
            </a:r>
          </a:p>
          <a:p>
            <a:pPr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Keep it Concise</a:t>
            </a:r>
            <a:r>
              <a:rPr lang="en-US" sz="2400" dirty="0">
                <a:latin typeface="Times New Roman" panose="02020603050405020304" pitchFamily="18" charset="0"/>
                <a:cs typeface="Times New Roman" panose="02020603050405020304" pitchFamily="18" charset="0"/>
              </a:rPr>
              <a:t> → Focus on clarity and precision; avoid unnecessary repetition.</a:t>
            </a:r>
          </a:p>
          <a:p>
            <a:pPr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Use AI-Generated Visuals</a:t>
            </a:r>
            <a:r>
              <a:rPr lang="en-US" sz="2400" dirty="0">
                <a:latin typeface="Times New Roman" panose="02020603050405020304" pitchFamily="18" charset="0"/>
                <a:cs typeface="Times New Roman" panose="02020603050405020304" pitchFamily="18" charset="0"/>
              </a:rPr>
              <a:t> → Add charts, tables, or diagrams for data representation, but ensure they are accurate.</a:t>
            </a:r>
          </a:p>
          <a:p>
            <a:pPr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Validate Facts &amp; Data</a:t>
            </a:r>
            <a:r>
              <a:rPr lang="en-US" sz="2400" dirty="0">
                <a:latin typeface="Times New Roman" panose="02020603050405020304" pitchFamily="18" charset="0"/>
                <a:cs typeface="Times New Roman" panose="02020603050405020304" pitchFamily="18" charset="0"/>
              </a:rPr>
              <a:t> → Always cross-check statistics, references, and numbers with authentic sources (Google Scholar, Scopus).</a:t>
            </a:r>
          </a:p>
          <a:p>
            <a:pPr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Refine with Tools</a:t>
            </a:r>
            <a:r>
              <a:rPr lang="en-US" sz="2400" dirty="0">
                <a:latin typeface="Times New Roman" panose="02020603050405020304" pitchFamily="18" charset="0"/>
                <a:cs typeface="Times New Roman" panose="02020603050405020304" pitchFamily="18" charset="0"/>
              </a:rPr>
              <a:t> → Use Paperpal/Quillbot to polish grammar, style, and academic tone.</a:t>
            </a: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Avoid Blind Copy-Paste</a:t>
            </a:r>
            <a:r>
              <a:rPr lang="en-IN" sz="2400" dirty="0">
                <a:latin typeface="Times New Roman" panose="02020603050405020304" pitchFamily="18" charset="0"/>
                <a:cs typeface="Times New Roman" panose="02020603050405020304" pitchFamily="18" charset="0"/>
              </a:rPr>
              <a:t> → Treat AI outputs as drafts; refine and customize for originality.</a:t>
            </a:r>
          </a:p>
          <a:p>
            <a:pPr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Plagiarism Check</a:t>
            </a:r>
            <a:r>
              <a:rPr lang="en-US" sz="2400" dirty="0">
                <a:latin typeface="Times New Roman" panose="02020603050405020304" pitchFamily="18" charset="0"/>
                <a:cs typeface="Times New Roman" panose="02020603050405020304" pitchFamily="18" charset="0"/>
              </a:rPr>
              <a:t> → Run reports through Turnitin/ZeroGPT to ensure originality and avoid ethical issues.</a:t>
            </a:r>
          </a:p>
        </p:txBody>
      </p:sp>
    </p:spTree>
    <p:extLst>
      <p:ext uri="{BB962C8B-B14F-4D97-AF65-F5344CB8AC3E}">
        <p14:creationId xmlns:p14="http://schemas.microsoft.com/office/powerpoint/2010/main" val="200109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C8AE60-C52F-4F9D-6554-D1FF02171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 y="1905812"/>
            <a:ext cx="10420219" cy="2666188"/>
          </a:xfrm>
          <a:prstGeom prst="rect">
            <a:avLst/>
          </a:prstGeom>
        </p:spPr>
      </p:pic>
    </p:spTree>
    <p:extLst>
      <p:ext uri="{BB962C8B-B14F-4D97-AF65-F5344CB8AC3E}">
        <p14:creationId xmlns:p14="http://schemas.microsoft.com/office/powerpoint/2010/main" val="3058502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1224</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Day 5: Presentation, Productivity &amp; Capstone </vt:lpstr>
      <vt:lpstr>Session 21: AI for PPT Creation: Gamma, SlidesGPT </vt:lpstr>
      <vt:lpstr>🛠️Tools Overview</vt:lpstr>
      <vt:lpstr>PowerPoint Presentation</vt:lpstr>
      <vt:lpstr>👉Hands-on Activity</vt:lpstr>
      <vt:lpstr>Session 22: GPTs for Academic Report Writing </vt:lpstr>
      <vt:lpstr>🛠️AI Support Tools</vt:lpstr>
      <vt:lpstr>Best Practices</vt:lpstr>
      <vt:lpstr>PowerPoint Presentation</vt:lpstr>
      <vt:lpstr>👉Hands-on Activity</vt:lpstr>
      <vt:lpstr>Session 23: GPT as Time-Saver: Daily Task Automation </vt:lpstr>
      <vt:lpstr>🛠️Tools to Explore</vt:lpstr>
      <vt:lpstr>PowerPoint Presentation</vt:lpstr>
      <vt:lpstr>👉Hands-on Activity</vt:lpstr>
      <vt:lpstr>PowerPoint Presentation</vt:lpstr>
      <vt:lpstr>Session 24: Capstone Project: Build Your AI Toolkit </vt:lpstr>
      <vt:lpstr>Steps to Implement</vt:lpstr>
      <vt:lpstr>PowerPoint Presentation</vt:lpstr>
      <vt:lpstr>PowerPoint Presentation</vt:lpstr>
      <vt:lpstr>Session 25: Presentation, Valedictory &amp; Feedback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5: Presentation, Productivity &amp; Capstone </dc:title>
  <dc:creator>Sanjana Bhavsar</dc:creator>
  <cp:lastModifiedBy>Dhruv Panchal</cp:lastModifiedBy>
  <cp:revision>2</cp:revision>
  <dcterms:created xsi:type="dcterms:W3CDTF">2025-08-25T10:15:41Z</dcterms:created>
  <dcterms:modified xsi:type="dcterms:W3CDTF">2025-08-29T05:33:54Z</dcterms:modified>
</cp:coreProperties>
</file>