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9" r:id="rId1"/>
    <p:sldMasterId id="2147483724" r:id="rId2"/>
    <p:sldMasterId id="2147483736" r:id="rId3"/>
  </p:sldMasterIdLst>
  <p:notesMasterIdLst>
    <p:notesMasterId r:id="rId17"/>
  </p:notesMasterIdLst>
  <p:sldIdLst>
    <p:sldId id="423" r:id="rId4"/>
    <p:sldId id="468" r:id="rId5"/>
    <p:sldId id="489" r:id="rId6"/>
    <p:sldId id="482" r:id="rId7"/>
    <p:sldId id="490" r:id="rId8"/>
    <p:sldId id="486" r:id="rId9"/>
    <p:sldId id="493" r:id="rId10"/>
    <p:sldId id="484" r:id="rId11"/>
    <p:sldId id="491" r:id="rId12"/>
    <p:sldId id="488" r:id="rId13"/>
    <p:sldId id="494" r:id="rId14"/>
    <p:sldId id="485" r:id="rId15"/>
    <p:sldId id="492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SimSun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30" autoAdjust="0"/>
    <p:restoredTop sz="86391" autoAdjust="0"/>
  </p:normalViewPr>
  <p:slideViewPr>
    <p:cSldViewPr>
      <p:cViewPr varScale="1">
        <p:scale>
          <a:sx n="95" d="100"/>
          <a:sy n="95" d="100"/>
        </p:scale>
        <p:origin x="612" y="96"/>
      </p:cViewPr>
      <p:guideLst>
        <p:guide orient="horz" pos="2160"/>
        <p:guide pos="2880"/>
      </p:guideLst>
    </p:cSldViewPr>
  </p:slideViewPr>
  <p:outlineViewPr>
    <p:cViewPr varScale="1"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428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fld id="{8826DC46-805D-44CE-A37C-0DA368B3E29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1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628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defRPr/>
            </a:pPr>
            <a:fld id="{0D2696FC-3C61-4E1A-A185-BF430AF670ED}" type="slidenum">
              <a:rPr lang="en-US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 eaLnBrk="1">
                <a:defRPr/>
              </a:pPr>
              <a:t>3</a:t>
            </a:fld>
            <a:endParaRPr lang="en-US" altLang="en-US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21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24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DD21-A125-41CD-AE78-707DC65A4ED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1BA6-EC20-409B-8B8E-1D1B517004C6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5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A9BB7-D790-4379-8605-FC35665737FD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4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BF7FC-B52C-4569-BF6C-5751B76A43D5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4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64F25-9B9E-4EA4-920C-BC5A4F5319C4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7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DBDE-5DD4-491E-BFA3-ACC8E3A7979A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2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D630-3C02-4869-AF84-244211AACC4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9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449C-F270-48C2-8844-9C7D3E4DAF6E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25214-90E3-4040-84C1-94B9FF5EDD82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2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FA5DA-7CC2-4334-8EF5-7B180F75108B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73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225" y="1492250"/>
            <a:ext cx="4457700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0325" y="1492250"/>
            <a:ext cx="4459288" cy="4835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3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7469-F418-498F-AEED-AF0FFB47F99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8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2F29-3879-41A7-BDC7-F8E9ADA9F757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B75B-2B58-404C-AF0B-8AB3D3BBCD4E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98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E5472-8D99-4907-BD45-86D32340AB9C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0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BB831-D49A-4C0A-BD22-547CED1D5323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7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EC1AB-7A7D-4AC4-AE25-10E436FC6C6A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4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6D5FC-5F29-4216-A1DD-8CA506FCAEB8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6A6B5-84E4-459A-B727-9C30394EE68E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41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838B-1985-4B4A-A4BA-0312EEC3B85B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7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142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106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12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06D2-2F80-4D7D-A9F4-98EECB6FF396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6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28E4-D1B4-43A4-B43A-51C89D641FFE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5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65D9C-E75D-4D9A-A319-EF46127BF4E1}" type="slidenum">
              <a:rPr>
                <a:solidFill>
                  <a:prstClr val="black"/>
                </a:solidFill>
              </a:rPr>
              <a:pPr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0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8" cstate="print">
            <a:alphaModFix/>
            <a:lum/>
          </a:blip>
          <a:srcRect/>
          <a:stretch>
            <a:fillRect/>
          </a:stretch>
        </p:blipFill>
        <p:spPr>
          <a:xfrm>
            <a:off x="0" y="6972479"/>
            <a:ext cx="10078560" cy="587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5"/>
          <p:cNvSpPr/>
          <p:nvPr/>
        </p:nvSpPr>
        <p:spPr>
          <a:xfrm>
            <a:off x="531720" y="7168624"/>
            <a:ext cx="1142640" cy="228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10440" rIns="0" bIns="0" anchor="t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defTabSz="914400" fontAlgn="auto" hangingPunct="1">
              <a:spcBef>
                <a:spcPts val="0"/>
              </a:spcBef>
              <a:spcAft>
                <a:spcPts val="0"/>
              </a:spcAft>
              <a:buClrTx/>
              <a:buFont typeface="StarSymbol"/>
              <a:buNone/>
              <a:tabLst>
                <a:tab pos="723959" algn="l"/>
              </a:tabLst>
            </a:pPr>
            <a:fld id="{F9B0544D-575F-4AFD-B6EA-59241342BF3A}" type="slidenum">
              <a:rPr sz="1200">
                <a:solidFill>
                  <a:prstClr val="black"/>
                </a:solidFill>
                <a:latin typeface="Calibri"/>
                <a:ea typeface="+mn-ea"/>
              </a:rPr>
              <a:pPr defTabSz="914400" fontAlgn="auto" hangingPunct="1">
                <a:spcBef>
                  <a:spcPts val="0"/>
                </a:spcBef>
                <a:spcAft>
                  <a:spcPts val="0"/>
                </a:spcAft>
                <a:buClrTx/>
                <a:buFont typeface="StarSymbol"/>
                <a:buNone/>
                <a:tabLst>
                  <a:tab pos="723959" algn="l"/>
                </a:tabLst>
              </a:pPr>
              <a:t>‹#›</a:t>
            </a:fld>
            <a:endParaRPr lang="en-US" sz="1200" dirty="0">
              <a:solidFill>
                <a:srgbClr val="000000"/>
              </a:solidFill>
              <a:latin typeface="Arial" pitchFamily="18"/>
              <a:ea typeface="ＭＳ Ｐゴシック" pitchFamily="2"/>
              <a:cs typeface="Tahoma" pitchFamily="2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503280" y="228600"/>
            <a:ext cx="9069120" cy="11412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0280" y="1492199"/>
            <a:ext cx="9069120" cy="483516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marL="43200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defPPr>
            <a:lvl1pPr marL="43200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GB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1pPr>
            <a:lvl2pPr marL="864000" lvl="1" indent="-324000" algn="l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GB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2pPr>
            <a:lvl3pPr marL="1295999" lvl="2" indent="-288000" algn="l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3pPr>
            <a:lvl4pPr marL="1728000" lvl="3" indent="-216000" algn="l" hangingPunct="0">
              <a:lnSpc>
                <a:spcPct val="93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4pPr>
            <a:lvl5pPr marL="2160000" lvl="4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5pPr>
            <a:lvl6pPr marL="2592000" lvl="5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6pPr>
            <a:lvl7pPr marL="3024000" lvl="6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7pPr>
            <a:lvl8pPr marL="3456000" lvl="7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8pPr>
            <a:lvl9pPr marL="3887999" lvl="8" indent="-216000" algn="l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9pPr>
          </a:lstStyle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5"/>
            <a:r>
              <a:rPr lang="en-US" dirty="0"/>
              <a:t>Sixth Outline Level</a:t>
            </a:r>
          </a:p>
          <a:p>
            <a:pPr lvl="6"/>
            <a:r>
              <a:rPr lang="en-US" dirty="0"/>
              <a:t>Seventh Outline Level</a:t>
            </a:r>
          </a:p>
          <a:p>
            <a:pPr lvl="7"/>
            <a:r>
              <a:rPr lang="en-US" dirty="0"/>
              <a:t>Eighth Outline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89662" y="7135254"/>
            <a:ext cx="6992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b="1" cap="all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  <a:ea typeface="+mn-ea"/>
              </a:rPr>
              <a:t>RED HAT</a:t>
            </a:r>
            <a:endParaRPr lang="en-US" sz="1100" b="1" cap="all" dirty="0">
              <a:solidFill>
                <a:prstClr val="black">
                  <a:lumMod val="50000"/>
                  <a:lumOff val="50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478712" y="7023604"/>
            <a:ext cx="10668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4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3" r:id="rId2"/>
    <p:sldLayoutId id="2147483704" r:id="rId3"/>
    <p:sldLayoutId id="2147483705" r:id="rId4"/>
    <p:sldLayoutId id="2147483706" r:id="rId5"/>
    <p:sldLayoutId id="2147483708" r:id="rId6"/>
  </p:sldLayoutIdLst>
  <p:transition/>
  <p:timing>
    <p:tnLst>
      <p:par>
        <p:cTn id="1" dur="indefinite" restart="never" nodeType="tmRoot"/>
      </p:par>
    </p:tnLst>
  </p:timing>
  <p:txStyles>
    <p:titleStyle>
      <a:lvl1pPr lvl="0" algn="l" rtl="0" eaLnBrk="1" hangingPunct="1">
        <a:lnSpc>
          <a:spcPct val="93000"/>
        </a:lnSpc>
        <a:spcBef>
          <a:spcPts val="0"/>
        </a:spcBef>
        <a:spcAft>
          <a:spcPts val="0"/>
        </a:spcAft>
        <a:buFontTx/>
        <a:buNone/>
        <a:tabLst/>
        <a:defRPr lang="en-GB" sz="3000" b="1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1pPr>
    </p:titleStyle>
    <p:bodyStyle>
      <a:lvl1pPr lvl="0" rtl="0" eaLnBrk="1" hangingPunct="1">
        <a:buSzPct val="45000"/>
        <a:buFont typeface="StarSymbol"/>
        <a:buChar char="●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1pPr>
      <a:lvl2pPr lvl="1" rtl="0" eaLnBrk="1" hangingPunct="1">
        <a:buSzPct val="75000"/>
        <a:buFont typeface="StarSymbol"/>
        <a:buChar char="–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2pPr>
      <a:lvl3pPr lvl="2" rtl="0" eaLnBrk="1" hangingPunct="1">
        <a:buSzPct val="45000"/>
        <a:buFont typeface="StarSymbol"/>
        <a:buChar char="●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3pPr>
      <a:lvl4pPr lvl="3" rtl="0" eaLnBrk="1" hangingPunct="1">
        <a:buSzPct val="75000"/>
        <a:buFont typeface="StarSymbol"/>
        <a:buChar char="–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4pPr>
      <a:lvl5pPr lvl="4" rtl="0" eaLnBrk="1" hangingPunct="1">
        <a:buSzPct val="45000"/>
        <a:buFont typeface="StarSymbol"/>
        <a:buChar char="●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5pPr>
      <a:lvl6pPr lvl="5" rtl="0" eaLnBrk="1" hangingPunct="1">
        <a:buSzPct val="45000"/>
        <a:buFont typeface="StarSymbol"/>
        <a:buChar char="●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6pPr>
      <a:lvl7pPr lvl="6" rtl="0" eaLnBrk="1" hangingPunct="1">
        <a:buSzPct val="45000"/>
        <a:buFont typeface="StarSymbol"/>
        <a:buChar char="●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7pPr>
      <a:lvl8pPr lvl="7" rtl="0" eaLnBrk="1" hangingPunct="1">
        <a:buSzPct val="45000"/>
        <a:buFont typeface="StarSymbol"/>
        <a:buChar char="●"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8pPr>
      <a:lvl9pPr marL="343080" marR="0" lvl="0" indent="-342720" algn="l" rtl="0" eaLnBrk="1" hangingPunct="1">
        <a:lnSpc>
          <a:spcPct val="93000"/>
        </a:lnSpc>
        <a:spcBef>
          <a:spcPts val="0"/>
        </a:spcBef>
        <a:spcAft>
          <a:spcPts val="1426"/>
        </a:spcAft>
        <a:buNone/>
        <a:tabLst/>
        <a:defRPr lang="en-US" sz="2800" b="0" i="0" u="none" strike="noStrike" spc="0">
          <a:solidFill>
            <a:srgbClr val="000000"/>
          </a:solidFill>
          <a:latin typeface="Arial" pitchFamily="18"/>
          <a:ea typeface="ＭＳ Ｐゴシック" pitchFamily="2"/>
          <a:cs typeface="MS Gothic" pitchFamily="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>
              <a:solidFill>
                <a:prstClr val="black"/>
              </a:solidFill>
            </a:endParaRPr>
          </a:p>
        </p:txBody>
      </p:sp>
      <p:sp>
        <p:nvSpPr>
          <p:cNvPr id="5" name="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>
              <a:solidFill>
                <a:prstClr val="black"/>
              </a:solidFill>
            </a:endParaRPr>
          </a:p>
        </p:txBody>
      </p:sp>
      <p:sp>
        <p:nvSpPr>
          <p:cNvPr id="6" name="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D062E34C-05C2-44BC-AE22-6876F5E8EC3F}" type="slidenum">
              <a:rPr>
                <a:solidFill>
                  <a:prstClr val="black"/>
                </a:solidFill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22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bodyStyle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latin typeface="Arial" pitchFamily="18"/>
                <a:ea typeface="MS Gothic" pitchFamily="2"/>
                <a:cs typeface="Tahoma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>
              <a:solidFill>
                <a:prstClr val="black"/>
              </a:solidFill>
            </a:endParaRPr>
          </a:p>
        </p:txBody>
      </p:sp>
      <p:sp>
        <p:nvSpPr>
          <p:cNvPr id="5" name="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>
              <a:solidFill>
                <a:prstClr val="black"/>
              </a:solidFill>
            </a:endParaRPr>
          </a:p>
        </p:txBody>
      </p:sp>
      <p:sp>
        <p:nvSpPr>
          <p:cNvPr id="6" name="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DF407541-1DBF-4D8F-9E8E-8E6F80D261EC}" type="slidenum">
              <a:rPr>
                <a:solidFill>
                  <a:prstClr val="black"/>
                </a:solidFill>
              </a:rPr>
              <a:pPr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‹#›</a:t>
            </a:fld>
            <a:endParaRPr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198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ea typeface="MS Gothic" pitchFamily="2"/>
          <a:cs typeface="Tahoma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user16928011/HortonworksUseCase3Short" TargetMode="External"/><Relationship Id="rId2" Type="http://schemas.openxmlformats.org/officeDocument/2006/relationships/hyperlink" Target="https://drive.google.com/folderview?id=0B5kKwcd4kOq9RUlHcVBMVjJuX2c&amp;usp=shar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ataVirtualizationByExample/HortonworksUseCase3" TargetMode="External"/><Relationship Id="rId4" Type="http://schemas.openxmlformats.org/officeDocument/2006/relationships/hyperlink" Target="http://vimeo.com/user16928011/HortonworksUseCase3Lo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user16928011/HortonworksUseCase1Short" TargetMode="External"/><Relationship Id="rId2" Type="http://schemas.openxmlformats.org/officeDocument/2006/relationships/hyperlink" Target="https://drive.google.com/folderview?id=0B5kKwcd4kOq9RUlHcVBMVjJuX2c&amp;usp=shar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ataVirtualizationByExample/HortonworksUseCase1" TargetMode="External"/><Relationship Id="rId4" Type="http://schemas.openxmlformats.org/officeDocument/2006/relationships/hyperlink" Target="http://vimeo.com/user16928011/HortonworksUseCase1Lon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user16928011/HortonworksUseCase2Short" TargetMode="External"/><Relationship Id="rId2" Type="http://schemas.openxmlformats.org/officeDocument/2006/relationships/hyperlink" Target="https://drive.google.com/folderview?id=0B5kKwcd4kOq9RUlHcVBMVjJuX2c&amp;usp=shar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ataVirtualizationByExample/HortonworksUseCase2" TargetMode="External"/><Relationship Id="rId4" Type="http://schemas.openxmlformats.org/officeDocument/2006/relationships/hyperlink" Target="http://vimeo.com/user16928011/HortonworksUseCase2Lo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112" y="1798637"/>
            <a:ext cx="7056717" cy="272083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4000" b="1" smtClean="0">
                <a:solidFill>
                  <a:srgbClr val="FFFFFF"/>
                </a:solidFill>
                <a:latin typeface="+mj-lt"/>
                <a:ea typeface="MS Gothic" pitchFamily="2"/>
                <a:cs typeface="Tahoma" pitchFamily="2"/>
              </a:rPr>
              <a:t>Red Hat JBoss and Hortonworks </a:t>
            </a:r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4000" b="1" smtClean="0">
                <a:solidFill>
                  <a:srgbClr val="FFFFFF"/>
                </a:solidFill>
                <a:latin typeface="+mj-lt"/>
                <a:ea typeface="MS Gothic" pitchFamily="2"/>
                <a:cs typeface="Tahoma" pitchFamily="2"/>
              </a:rPr>
              <a:t>Proof of Technology </a:t>
            </a:r>
            <a:endParaRPr lang="en-US" sz="4000" b="1" dirty="0">
              <a:solidFill>
                <a:srgbClr val="FFFFFF"/>
              </a:solidFill>
              <a:latin typeface="+mj-lt"/>
              <a:ea typeface="MS Gothic" pitchFamily="2"/>
              <a:cs typeface="Tahoma" pitchFamily="2"/>
            </a:endParaRPr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3200" dirty="0">
              <a:solidFill>
                <a:srgbClr val="FFFFFF"/>
              </a:solidFill>
              <a:latin typeface="+mj-lt"/>
              <a:ea typeface="MS Gothic" pitchFamily="2"/>
              <a:cs typeface="Tahoma" pitchFamily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470" y="808037"/>
            <a:ext cx="13620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5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chemeClr val="bg1"/>
                </a:solidFill>
                <a:latin typeface="+mn-lt"/>
              </a:rPr>
              <a:t>Use Case 3 – Hadoop Datalake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2112" y="237973"/>
            <a:ext cx="9069120" cy="1141200"/>
          </a:xfrm>
        </p:spPr>
        <p:txBody>
          <a:bodyPr/>
          <a:lstStyle/>
          <a:p>
            <a:r>
              <a:rPr lang="en-US" smtClean="0"/>
              <a:t>Use Case 3 - Overview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3512" y="249615"/>
            <a:ext cx="3200400" cy="6517187"/>
          </a:xfrm>
          <a:prstGeom prst="rect">
            <a:avLst/>
          </a:prstGeom>
        </p:spPr>
        <p:txBody>
          <a:bodyPr vert="horz" wrap="square" lIns="91440" tIns="91440" rIns="91440" bIns="91440" rtlCol="0">
            <a:noAutofit/>
          </a:bodyPr>
          <a:lstStyle/>
          <a:p>
            <a:r>
              <a:rPr lang="en-US" b="1" dirty="0" smtClean="0"/>
              <a:t>Objective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smtClean="0"/>
              <a:t>–Purpose oriented data views for functional teams over a rich variety of semi-structured and structured data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Problem:</a:t>
            </a:r>
            <a:endParaRPr lang="en-US" dirty="0"/>
          </a:p>
          <a:p>
            <a:r>
              <a:rPr lang="en-US" dirty="0" smtClean="0"/>
              <a:t>–Data Lakes have </a:t>
            </a:r>
            <a:r>
              <a:rPr lang="en-US" dirty="0"/>
              <a:t>l</a:t>
            </a:r>
            <a:r>
              <a:rPr lang="en-US" dirty="0" smtClean="0"/>
              <a:t>arge volumes of consolidated clickstream data, product and customer data that need to be constrained for multi-departmental use.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Solution:</a:t>
            </a:r>
            <a:endParaRPr lang="en-US" dirty="0"/>
          </a:p>
          <a:p>
            <a:r>
              <a:rPr lang="en-US" dirty="0"/>
              <a:t>–Leverage </a:t>
            </a:r>
            <a:r>
              <a:rPr lang="en-US" dirty="0" smtClean="0"/>
              <a:t>HDP to </a:t>
            </a:r>
            <a:r>
              <a:rPr lang="en-US" dirty="0" err="1"/>
              <a:t>mashup</a:t>
            </a:r>
            <a:r>
              <a:rPr lang="en-US" dirty="0"/>
              <a:t> </a:t>
            </a:r>
            <a:r>
              <a:rPr lang="en-US" dirty="0" smtClean="0"/>
              <a:t>Clickstream analysis </a:t>
            </a:r>
            <a:r>
              <a:rPr lang="en-US" dirty="0"/>
              <a:t>data with </a:t>
            </a:r>
            <a:r>
              <a:rPr lang="en-US" dirty="0" smtClean="0"/>
              <a:t>product and customer data </a:t>
            </a:r>
            <a:r>
              <a:rPr lang="en-US" dirty="0"/>
              <a:t>on </a:t>
            </a:r>
            <a:r>
              <a:rPr lang="en-US" dirty="0" smtClean="0"/>
              <a:t>HDP to answer </a:t>
            </a:r>
          </a:p>
          <a:p>
            <a:r>
              <a:rPr lang="en-US" dirty="0" smtClean="0"/>
              <a:t>- Leverage </a:t>
            </a:r>
            <a:r>
              <a:rPr lang="en-US" dirty="0" err="1" smtClean="0"/>
              <a:t>Jboss</a:t>
            </a:r>
            <a:r>
              <a:rPr lang="en-US" dirty="0" smtClean="0"/>
              <a:t> Data </a:t>
            </a:r>
            <a:r>
              <a:rPr lang="en-US" dirty="0" err="1" smtClean="0"/>
              <a:t>Virt</a:t>
            </a:r>
            <a:r>
              <a:rPr lang="en-US" dirty="0" smtClean="0"/>
              <a:t> to provide Virtual data marts for each of Marketing and Product teams to …..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12" y="1442433"/>
            <a:ext cx="6842125" cy="462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6520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3 - Architecture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9712" y="1493837"/>
            <a:ext cx="10099632" cy="3810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  <a:defRPr/>
            </a:defPPr>
            <a:lvl1pPr lvl="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tabLst/>
              <a:defRPr lang="en-GB" sz="30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 fontAlgn="auto">
              <a:buClrTx/>
            </a:pPr>
            <a:endParaRPr lang="en-US"/>
          </a:p>
        </p:txBody>
      </p:sp>
      <p:sp>
        <p:nvSpPr>
          <p:cNvPr id="4" name="AutoShape 16"/>
          <p:cNvSpPr>
            <a:spLocks/>
          </p:cNvSpPr>
          <p:nvPr/>
        </p:nvSpPr>
        <p:spPr bwMode="auto">
          <a:xfrm>
            <a:off x="2544599" y="4885187"/>
            <a:ext cx="88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13653"/>
                </a:moveTo>
                <a:lnTo>
                  <a:pt x="0" y="21600"/>
                </a:lnTo>
                <a:cubicBezTo>
                  <a:pt x="0" y="14162"/>
                  <a:pt x="7632" y="6962"/>
                  <a:pt x="21600" y="0"/>
                </a:cubicBezTo>
                <a:cubicBezTo>
                  <a:pt x="8275" y="4133"/>
                  <a:pt x="0" y="8726"/>
                  <a:pt x="0" y="13653"/>
                </a:cubicBezTo>
                <a:close/>
                <a:moveTo>
                  <a:pt x="0" y="13653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1218831">
              <a:defRPr/>
            </a:pPr>
            <a:endParaRPr lang="en-US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AutoShape 17"/>
          <p:cNvSpPr>
            <a:spLocks/>
          </p:cNvSpPr>
          <p:nvPr/>
        </p:nvSpPr>
        <p:spPr bwMode="auto">
          <a:xfrm>
            <a:off x="2999341" y="4885187"/>
            <a:ext cx="88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13971" y="6961"/>
                  <a:pt x="21600" y="14177"/>
                  <a:pt x="21600" y="21600"/>
                </a:cubicBezTo>
                <a:lnTo>
                  <a:pt x="21600" y="13653"/>
                </a:lnTo>
                <a:cubicBezTo>
                  <a:pt x="21600" y="8726"/>
                  <a:pt x="13434" y="4133"/>
                  <a:pt x="0" y="0"/>
                </a:cubicBezTo>
                <a:close/>
                <a:moveTo>
                  <a:pt x="0" y="0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1218831">
              <a:defRPr/>
            </a:pPr>
            <a:endParaRPr lang="en-US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11312" y="1370117"/>
            <a:ext cx="7255455" cy="1084276"/>
          </a:xfrm>
          <a:prstGeom prst="roundRect">
            <a:avLst>
              <a:gd name="adj" fmla="val 5758"/>
            </a:avLst>
          </a:prstGeom>
          <a:solidFill>
            <a:schemeClr val="bg1">
              <a:lumMod val="10000"/>
              <a:lumOff val="90000"/>
            </a:schemeClr>
          </a:solidFill>
          <a:ln w="2857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00490" y="1382795"/>
            <a:ext cx="365857" cy="1071592"/>
          </a:xfrm>
          <a:prstGeom prst="roundRect">
            <a:avLst>
              <a:gd name="adj" fmla="val 12532"/>
            </a:avLst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000" b="1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140408" y="1592373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Business </a:t>
            </a:r>
            <a:b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</a:b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Analytics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75214" y="1592085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Custom Applications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10024" y="1592085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Packaged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Applications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11312" y="3170855"/>
            <a:ext cx="7255455" cy="1810629"/>
          </a:xfrm>
          <a:prstGeom prst="roundRect">
            <a:avLst>
              <a:gd name="adj" fmla="val 1801"/>
            </a:avLst>
          </a:prstGeom>
          <a:solidFill>
            <a:srgbClr val="A4E274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8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11312" y="3170856"/>
            <a:ext cx="274464" cy="1810628"/>
          </a:xfrm>
          <a:prstGeom prst="roundRect">
            <a:avLst>
              <a:gd name="adj" fmla="val 12532"/>
            </a:avLst>
          </a:prstGeom>
          <a:solidFill>
            <a:schemeClr val="accent1">
              <a:lumMod val="75000"/>
            </a:schemeClr>
          </a:solidFill>
          <a:ln w="31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000" b="1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lang="en-US" sz="1000" b="1" dirty="0" smtClean="0">
                <a:solidFill>
                  <a:srgbClr val="FFFFFF"/>
                </a:solidFill>
                <a:latin typeface="Calibri"/>
                <a:cs typeface="Calibri"/>
              </a:rPr>
              <a:t> SYSTEM</a:t>
            </a:r>
            <a:endParaRPr lang="en-US" sz="10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76062" y="5298491"/>
            <a:ext cx="5401434" cy="897187"/>
          </a:xfrm>
          <a:prstGeom prst="roundRect">
            <a:avLst>
              <a:gd name="adj" fmla="val 5758"/>
            </a:avLst>
          </a:prstGeom>
          <a:solidFill>
            <a:srgbClr val="FFFFFF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23706" y="5298491"/>
            <a:ext cx="278138" cy="897187"/>
          </a:xfrm>
          <a:prstGeom prst="roundRect">
            <a:avLst>
              <a:gd name="adj" fmla="val 12532"/>
            </a:avLst>
          </a:prstGeom>
          <a:solidFill>
            <a:schemeClr val="accent1">
              <a:lumMod val="75000"/>
            </a:schemeClr>
          </a:solidFill>
          <a:ln w="31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FFFFFF"/>
                </a:solidFill>
                <a:latin typeface="Calibri"/>
                <a:cs typeface="Calibri"/>
              </a:rPr>
              <a:t>SOURCES</a:t>
            </a:r>
            <a:endParaRPr lang="en-US" sz="10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5" name="Down Arrow 14"/>
          <p:cNvSpPr/>
          <p:nvPr/>
        </p:nvSpPr>
        <p:spPr>
          <a:xfrm rot="10800000">
            <a:off x="3970379" y="4981483"/>
            <a:ext cx="274320" cy="45235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6" name="Down Arrow 15"/>
          <p:cNvSpPr/>
          <p:nvPr/>
        </p:nvSpPr>
        <p:spPr>
          <a:xfrm rot="10800000">
            <a:off x="4653064" y="4981483"/>
            <a:ext cx="274320" cy="45235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7" name="Down Arrow 16"/>
          <p:cNvSpPr/>
          <p:nvPr/>
        </p:nvSpPr>
        <p:spPr>
          <a:xfrm rot="10800000">
            <a:off x="5335749" y="4981483"/>
            <a:ext cx="274320" cy="45235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6018434" y="4981484"/>
            <a:ext cx="274320" cy="45235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9" name="Up-Down Arrow 18"/>
          <p:cNvSpPr/>
          <p:nvPr/>
        </p:nvSpPr>
        <p:spPr>
          <a:xfrm rot="5400000">
            <a:off x="4990459" y="3742917"/>
            <a:ext cx="182536" cy="420759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20" name="AutoShape 16"/>
          <p:cNvSpPr>
            <a:spLocks/>
          </p:cNvSpPr>
          <p:nvPr/>
        </p:nvSpPr>
        <p:spPr bwMode="auto">
          <a:xfrm>
            <a:off x="3077593" y="3737088"/>
            <a:ext cx="4571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13653"/>
                </a:moveTo>
                <a:lnTo>
                  <a:pt x="0" y="21600"/>
                </a:lnTo>
                <a:cubicBezTo>
                  <a:pt x="0" y="14162"/>
                  <a:pt x="7632" y="6962"/>
                  <a:pt x="21600" y="0"/>
                </a:cubicBezTo>
                <a:cubicBezTo>
                  <a:pt x="8275" y="4133"/>
                  <a:pt x="0" y="8726"/>
                  <a:pt x="0" y="13653"/>
                </a:cubicBezTo>
                <a:close/>
                <a:moveTo>
                  <a:pt x="0" y="13653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1" name="AutoShape 17"/>
          <p:cNvSpPr>
            <a:spLocks/>
          </p:cNvSpPr>
          <p:nvPr/>
        </p:nvSpPr>
        <p:spPr bwMode="auto">
          <a:xfrm>
            <a:off x="3418743" y="3737088"/>
            <a:ext cx="4571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13971" y="6961"/>
                  <a:pt x="21600" y="14177"/>
                  <a:pt x="21600" y="21600"/>
                </a:cubicBezTo>
                <a:lnTo>
                  <a:pt x="21600" y="13653"/>
                </a:lnTo>
                <a:cubicBezTo>
                  <a:pt x="21600" y="8726"/>
                  <a:pt x="13434" y="4133"/>
                  <a:pt x="0" y="0"/>
                </a:cubicBezTo>
                <a:close/>
                <a:moveTo>
                  <a:pt x="0" y="0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190817" y="5433838"/>
            <a:ext cx="2562662" cy="612560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Emerging Sources </a:t>
            </a:r>
            <a:br>
              <a:rPr 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</a:br>
            <a:r>
              <a:rPr 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(Sensor, Sentiment, Geo, Unstructured)</a:t>
            </a:r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810921" y="5433838"/>
            <a:ext cx="2257491" cy="612560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Existing Sources </a:t>
            </a:r>
            <a:br>
              <a:rPr 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</a:br>
            <a:r>
              <a:rPr lang="en-US" sz="11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(CRM, ERP, Clickstream, Logs)</a:t>
            </a:r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292107" y="3386086"/>
            <a:ext cx="2412647" cy="1511646"/>
            <a:chOff x="3398562" y="3099113"/>
            <a:chExt cx="2412647" cy="1511646"/>
          </a:xfrm>
        </p:grpSpPr>
        <p:grpSp>
          <p:nvGrpSpPr>
            <p:cNvPr id="25" name="Group 24"/>
            <p:cNvGrpSpPr/>
            <p:nvPr/>
          </p:nvGrpSpPr>
          <p:grpSpPr>
            <a:xfrm>
              <a:off x="3398562" y="3651922"/>
              <a:ext cx="2412647" cy="958837"/>
              <a:chOff x="3187536" y="5830957"/>
              <a:chExt cx="2493383" cy="958837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3187536" y="5830957"/>
                <a:ext cx="2493383" cy="958837"/>
              </a:xfrm>
              <a:prstGeom prst="roundRect">
                <a:avLst>
                  <a:gd name="adj" fmla="val 6525"/>
                </a:avLst>
              </a:prstGeom>
              <a:solidFill>
                <a:schemeClr val="bg2"/>
              </a:solidFill>
              <a:ln w="9525" cmpd="sng">
                <a:solidFill>
                  <a:srgbClr val="4F8E1E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 anchorCtr="0"/>
              <a:lstStyle/>
              <a:p>
                <a:pPr marL="12167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600" b="1" dirty="0">
                  <a:solidFill>
                    <a:srgbClr val="FFFFFF"/>
                  </a:solidFill>
                  <a:latin typeface="Calibri"/>
                  <a:cs typeface="Calibri"/>
                </a:endParaRPr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11820" y="6564151"/>
                <a:ext cx="1078518" cy="177538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24857" y="6537630"/>
                <a:ext cx="227885" cy="226766"/>
              </a:xfrm>
              <a:prstGeom prst="rect">
                <a:avLst/>
              </a:prstGeom>
            </p:spPr>
          </p:pic>
          <p:pic>
            <p:nvPicPr>
              <p:cNvPr id="38" name="Picture 10"/>
              <p:cNvPicPr>
                <a:picLocks noChangeAspect="1"/>
              </p:cNvPicPr>
              <p:nvPr/>
            </p:nvPicPr>
            <p:blipFill>
              <a:blip r:embed="rId4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16138" y="6561802"/>
                <a:ext cx="572906" cy="177537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>
              <a:off x="3398562" y="3099113"/>
              <a:ext cx="2412647" cy="1253000"/>
              <a:chOff x="3398562" y="3099113"/>
              <a:chExt cx="2412647" cy="125300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398562" y="3099113"/>
                <a:ext cx="2412647" cy="1253000"/>
              </a:xfrm>
              <a:prstGeom prst="roundRect">
                <a:avLst>
                  <a:gd name="adj" fmla="val 4560"/>
                </a:avLst>
              </a:prstGeom>
              <a:solidFill>
                <a:schemeClr val="accent1"/>
              </a:solidFill>
              <a:ln w="12700" cmpd="sng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0" rIns="0" rtlCol="0" anchor="t"/>
              <a:lstStyle/>
              <a:p>
                <a:pPr lvl="0"/>
                <a:r>
                  <a:rPr lang="en-US" sz="1050" b="1" kern="0" dirty="0" smtClean="0">
                    <a:solidFill>
                      <a:srgbClr val="FFFFFF"/>
                    </a:solidFill>
                    <a:cs typeface="Arial"/>
                  </a:rPr>
                  <a:t>              HDP 2.1</a:t>
                </a:r>
                <a:endParaRPr lang="en-US" sz="1050" kern="0" dirty="0">
                  <a:solidFill>
                    <a:srgbClr val="FFFFFF"/>
                  </a:solidFill>
                  <a:cs typeface="Arial"/>
                </a:endParaRPr>
              </a:p>
            </p:txBody>
          </p:sp>
          <p:pic>
            <p:nvPicPr>
              <p:cNvPr id="28" name="Picture 27" descr="Hor_RGBLogo ALL white copy.png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0210" y="3143275"/>
                <a:ext cx="452268" cy="170949"/>
              </a:xfrm>
              <a:prstGeom prst="rect">
                <a:avLst/>
              </a:prstGeom>
            </p:spPr>
          </p:pic>
          <p:sp>
            <p:nvSpPr>
              <p:cNvPr id="29" name="Rounded Rectangle 28"/>
              <p:cNvSpPr>
                <a:spLocks/>
              </p:cNvSpPr>
              <p:nvPr/>
            </p:nvSpPr>
            <p:spPr>
              <a:xfrm rot="16200000">
                <a:off x="3291925" y="3631680"/>
                <a:ext cx="827718" cy="346197"/>
              </a:xfrm>
              <a:prstGeom prst="roundRect">
                <a:avLst>
                  <a:gd name="adj" fmla="val 5758"/>
                </a:avLst>
              </a:prstGeom>
              <a:solidFill>
                <a:schemeClr val="tx2"/>
              </a:solidFill>
              <a:ln w="9525" cmpd="sng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 smtClean="0">
                    <a:solidFill>
                      <a:srgbClr val="1E1E1E">
                        <a:lumMod val="75000"/>
                        <a:lumOff val="25000"/>
                      </a:srgbClr>
                    </a:solidFill>
                    <a:latin typeface="Arial"/>
                    <a:cs typeface="Arial"/>
                  </a:rPr>
                  <a:t>Governance </a:t>
                </a:r>
                <a:br>
                  <a:rPr lang="en-US" sz="800" b="1" dirty="0" smtClean="0">
                    <a:solidFill>
                      <a:srgbClr val="1E1E1E">
                        <a:lumMod val="75000"/>
                        <a:lumOff val="25000"/>
                      </a:srgbClr>
                    </a:solidFill>
                    <a:latin typeface="Arial"/>
                    <a:cs typeface="Arial"/>
                  </a:rPr>
                </a:br>
                <a:r>
                  <a:rPr lang="en-US" sz="800" b="1" dirty="0" smtClean="0">
                    <a:solidFill>
                      <a:srgbClr val="1E1E1E">
                        <a:lumMod val="75000"/>
                        <a:lumOff val="25000"/>
                      </a:srgbClr>
                    </a:solidFill>
                    <a:latin typeface="Arial"/>
                    <a:cs typeface="Arial"/>
                  </a:rPr>
                  <a:t>&amp; Integration</a:t>
                </a:r>
                <a:endParaRPr lang="en-US" sz="500" dirty="0">
                  <a:solidFill>
                    <a:srgbClr val="1E1E1E">
                      <a:lumMod val="75000"/>
                      <a:lumOff val="25000"/>
                    </a:srgbClr>
                  </a:solidFill>
                  <a:cs typeface="Arial"/>
                </a:endParaRPr>
              </a:p>
            </p:txBody>
          </p:sp>
          <p:sp>
            <p:nvSpPr>
              <p:cNvPr id="30" name="Rounded Rectangle 29"/>
              <p:cNvSpPr>
                <a:spLocks/>
              </p:cNvSpPr>
              <p:nvPr/>
            </p:nvSpPr>
            <p:spPr>
              <a:xfrm rot="16200000">
                <a:off x="4755599" y="3631680"/>
                <a:ext cx="827718" cy="346198"/>
              </a:xfrm>
              <a:prstGeom prst="roundRect">
                <a:avLst>
                  <a:gd name="adj" fmla="val 5758"/>
                </a:avLst>
              </a:prstGeom>
              <a:solidFill>
                <a:schemeClr val="tx2"/>
              </a:solidFill>
              <a:ln w="9525" cmpd="sng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 smtClean="0">
                    <a:solidFill>
                      <a:srgbClr val="1E1E1E">
                        <a:lumMod val="75000"/>
                        <a:lumOff val="25000"/>
                      </a:srgbClr>
                    </a:solidFill>
                    <a:latin typeface="Arial"/>
                    <a:cs typeface="Arial"/>
                  </a:rPr>
                  <a:t>Security</a:t>
                </a:r>
                <a:endParaRPr lang="en-US" sz="500" dirty="0">
                  <a:solidFill>
                    <a:srgbClr val="1E1E1E">
                      <a:lumMod val="75000"/>
                      <a:lumOff val="25000"/>
                    </a:srgbClr>
                  </a:solidFill>
                  <a:cs typeface="Arial"/>
                </a:endParaRPr>
              </a:p>
            </p:txBody>
          </p:sp>
          <p:sp>
            <p:nvSpPr>
              <p:cNvPr id="31" name="Rounded Rectangle 30"/>
              <p:cNvSpPr>
                <a:spLocks/>
              </p:cNvSpPr>
              <p:nvPr/>
            </p:nvSpPr>
            <p:spPr>
              <a:xfrm rot="16200000">
                <a:off x="5136602" y="3631679"/>
                <a:ext cx="827717" cy="346200"/>
              </a:xfrm>
              <a:prstGeom prst="roundRect">
                <a:avLst>
                  <a:gd name="adj" fmla="val 5758"/>
                </a:avLst>
              </a:prstGeom>
              <a:solidFill>
                <a:schemeClr val="tx2"/>
              </a:solidFill>
              <a:ln w="9525" cmpd="sng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 smtClean="0">
                    <a:solidFill>
                      <a:srgbClr val="1E1E1E">
                        <a:lumMod val="75000"/>
                        <a:lumOff val="25000"/>
                      </a:srgbClr>
                    </a:solidFill>
                    <a:latin typeface="Arial"/>
                    <a:cs typeface="Arial"/>
                  </a:rPr>
                  <a:t>Operations</a:t>
                </a:r>
                <a:endParaRPr lang="en-US" sz="500" dirty="0">
                  <a:solidFill>
                    <a:srgbClr val="1E1E1E">
                      <a:lumMod val="75000"/>
                      <a:lumOff val="25000"/>
                    </a:srgbClr>
                  </a:solidFill>
                  <a:cs typeface="Arial"/>
                </a:endParaRPr>
              </a:p>
            </p:txBody>
          </p:sp>
          <p:sp>
            <p:nvSpPr>
              <p:cNvPr id="32" name="Rounded Rectangle 31"/>
              <p:cNvSpPr>
                <a:spLocks/>
              </p:cNvSpPr>
              <p:nvPr/>
            </p:nvSpPr>
            <p:spPr>
              <a:xfrm>
                <a:off x="3910167" y="3390920"/>
                <a:ext cx="1048211" cy="390354"/>
              </a:xfrm>
              <a:prstGeom prst="roundRect">
                <a:avLst>
                  <a:gd name="adj" fmla="val 5758"/>
                </a:avLst>
              </a:prstGeom>
              <a:solidFill>
                <a:schemeClr val="tx2"/>
              </a:solidFill>
              <a:ln w="9525" cmpd="sng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 smtClean="0">
                    <a:solidFill>
                      <a:srgbClr val="1E1E1E">
                        <a:lumMod val="75000"/>
                        <a:lumOff val="25000"/>
                      </a:srgbClr>
                    </a:solidFill>
                    <a:latin typeface="Arial"/>
                    <a:cs typeface="Arial"/>
                  </a:rPr>
                  <a:t>Data Access</a:t>
                </a:r>
                <a:endParaRPr lang="en-US" sz="500" dirty="0">
                  <a:solidFill>
                    <a:srgbClr val="1E1E1E">
                      <a:lumMod val="75000"/>
                      <a:lumOff val="25000"/>
                    </a:srgbClr>
                  </a:solidFill>
                  <a:cs typeface="Arial"/>
                </a:endParaRPr>
              </a:p>
            </p:txBody>
          </p:sp>
          <p:sp>
            <p:nvSpPr>
              <p:cNvPr id="33" name="Rounded Rectangle 32"/>
              <p:cNvSpPr>
                <a:spLocks/>
              </p:cNvSpPr>
              <p:nvPr/>
            </p:nvSpPr>
            <p:spPr>
              <a:xfrm>
                <a:off x="3910167" y="3828284"/>
                <a:ext cx="1048211" cy="390354"/>
              </a:xfrm>
              <a:prstGeom prst="roundRect">
                <a:avLst>
                  <a:gd name="adj" fmla="val 5758"/>
                </a:avLst>
              </a:prstGeom>
              <a:solidFill>
                <a:schemeClr val="tx2"/>
              </a:solidFill>
              <a:ln w="9525" cmpd="sng">
                <a:solidFill>
                  <a:schemeClr val="accent1">
                    <a:lumMod val="40000"/>
                    <a:lumOff val="6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1" dirty="0" smtClean="0">
                    <a:solidFill>
                      <a:srgbClr val="1E1E1E">
                        <a:lumMod val="75000"/>
                        <a:lumOff val="25000"/>
                      </a:srgbClr>
                    </a:solidFill>
                    <a:latin typeface="Arial"/>
                    <a:cs typeface="Arial"/>
                  </a:rPr>
                  <a:t>Data Management</a:t>
                </a:r>
                <a:endParaRPr lang="en-US" sz="500" dirty="0">
                  <a:solidFill>
                    <a:srgbClr val="1E1E1E">
                      <a:lumMod val="75000"/>
                      <a:lumOff val="25000"/>
                    </a:srgbClr>
                  </a:solidFill>
                  <a:cs typeface="Arial"/>
                </a:endParaRPr>
              </a:p>
            </p:txBody>
          </p:sp>
          <p:pic>
            <p:nvPicPr>
              <p:cNvPr id="34" name="Picture 33" descr="hadoop.png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86516" y="3129531"/>
                <a:ext cx="954217" cy="227020"/>
              </a:xfrm>
              <a:prstGeom prst="rect">
                <a:avLst/>
              </a:prstGeom>
            </p:spPr>
          </p:pic>
        </p:grpSp>
      </p:grpSp>
      <p:sp>
        <p:nvSpPr>
          <p:cNvPr id="39" name="Rounded Rectangle 38"/>
          <p:cNvSpPr/>
          <p:nvPr/>
        </p:nvSpPr>
        <p:spPr>
          <a:xfrm>
            <a:off x="2636541" y="3468348"/>
            <a:ext cx="2234806" cy="985934"/>
          </a:xfrm>
          <a:prstGeom prst="roundRect">
            <a:avLst>
              <a:gd name="adj" fmla="val 5758"/>
            </a:avLst>
          </a:prstGeom>
          <a:solidFill>
            <a:schemeClr val="bg2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VIRTUAL DATA MART</a:t>
            </a:r>
            <a:endParaRPr 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pic>
        <p:nvPicPr>
          <p:cNvPr id="40" name="Picture 10"/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440" y="3640682"/>
            <a:ext cx="1770903" cy="567147"/>
          </a:xfrm>
          <a:prstGeom prst="rect">
            <a:avLst/>
          </a:prstGeom>
        </p:spPr>
      </p:pic>
      <p:sp>
        <p:nvSpPr>
          <p:cNvPr id="41" name="Up-Down Arrow 40"/>
          <p:cNvSpPr/>
          <p:nvPr/>
        </p:nvSpPr>
        <p:spPr>
          <a:xfrm>
            <a:off x="3540304" y="2454886"/>
            <a:ext cx="265645" cy="975362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42" name="Up-Down Arrow 41"/>
          <p:cNvSpPr/>
          <p:nvPr/>
        </p:nvSpPr>
        <p:spPr>
          <a:xfrm>
            <a:off x="3845467" y="2454608"/>
            <a:ext cx="265645" cy="975640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43" name="Up-Down Arrow 42"/>
          <p:cNvSpPr/>
          <p:nvPr/>
        </p:nvSpPr>
        <p:spPr>
          <a:xfrm>
            <a:off x="6045330" y="2454608"/>
            <a:ext cx="265645" cy="891544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44" name="Down Arrow 43"/>
          <p:cNvSpPr/>
          <p:nvPr/>
        </p:nvSpPr>
        <p:spPr>
          <a:xfrm rot="10800000">
            <a:off x="6405741" y="2454389"/>
            <a:ext cx="274320" cy="931696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1E1E1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2243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369" y="427037"/>
            <a:ext cx="8535918" cy="855692"/>
          </a:xfrm>
        </p:spPr>
        <p:txBody>
          <a:bodyPr>
            <a:noAutofit/>
          </a:bodyPr>
          <a:lstStyle/>
          <a:p>
            <a:pPr eaLnBrk="1">
              <a:defRPr/>
            </a:pPr>
            <a:r>
              <a:rPr lang="en-US" sz="2700" smtClean="0">
                <a:ea typeface="+mj-ea"/>
              </a:rPr>
              <a:t>Use Case 3 - Resources</a:t>
            </a:r>
            <a:endParaRPr lang="en-US" sz="2700" dirty="0">
              <a:ea typeface="+mj-e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312" y="1951037"/>
            <a:ext cx="8991600" cy="4191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>
            <a:defPPr marL="43200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defPPr>
            <a:lvl1pPr marL="432000" lvl="0" indent="-324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GB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1pPr>
            <a:lvl2pPr marL="864000" lvl="1" indent="-324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tabLst/>
              <a:defRPr lang="en-GB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2pPr>
            <a:lvl3pPr marL="1295999" lvl="2" indent="-288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3pPr>
            <a:lvl4pPr marL="1728000" lvl="3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4pPr>
            <a:lvl5pPr marL="2160000" lvl="4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5pPr>
            <a:lvl6pPr marL="2592000" lvl="5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6pPr>
            <a:lvl7pPr marL="3024000" lvl="6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7pPr>
            <a:lvl8pPr marL="3456000" lvl="7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8pPr>
            <a:lvl9pPr marL="3887999" marR="0" lvl="8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9pPr>
          </a:lstStyle>
          <a:p>
            <a:pPr marL="257200" indent="-25720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GUIDE</a:t>
            </a:r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>
                <a:solidFill>
                  <a:prstClr val="black"/>
                </a:solidFill>
                <a:latin typeface="Calibri"/>
                <a:hlinkClick r:id="rId2"/>
              </a:rPr>
              <a:t>https://drive.google.com/folderview?id=0B5kKwcd4kOq9RUlHcVBMVjJuX2c&amp;usp=sharing</a:t>
            </a:r>
            <a:endParaRPr lang="en-US" sz="1800">
              <a:solidFill>
                <a:prstClr val="black"/>
              </a:solidFill>
              <a:latin typeface="Calibri"/>
            </a:endParaRPr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  <a:p>
            <a:pPr marL="257200" indent="-25720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VIDEOS:</a:t>
            </a:r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 smtClean="0">
                <a:hlinkClick r:id="rId3"/>
              </a:rPr>
              <a:t>http://vimeo.com/user16928011/hortonworksusecase3short</a:t>
            </a:r>
            <a:endParaRPr lang="en-US" sz="1800" smtClean="0"/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 smtClean="0">
                <a:hlinkClick r:id="rId4"/>
              </a:rPr>
              <a:t>http://vimeo.com/user16928011/hortonworksusecase3short</a:t>
            </a:r>
            <a:endParaRPr lang="en-US" sz="1800" smtClean="0"/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tarSymbol"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  <a:p>
            <a:pPr marL="257200" indent="-25720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SOURCE:</a:t>
            </a:r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>
                <a:hlinkClick r:id="rId5"/>
              </a:rPr>
              <a:t>https://</a:t>
            </a:r>
            <a:r>
              <a:rPr lang="en-US" sz="1800" smtClean="0">
                <a:hlinkClick r:id="rId5"/>
              </a:rPr>
              <a:t>github.com/DataVirtualizationByExample/HortonworksUseCase3</a:t>
            </a:r>
            <a:endParaRPr lang="en-US" sz="1800" smtClean="0"/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smtClean="0"/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tarSymbol"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6547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chemeClr val="bg1"/>
                </a:solidFill>
                <a:latin typeface="+mn-lt"/>
              </a:rPr>
              <a:t>Use Case 1 – Sentiment Analysis and Sales Analysis with Hadoop and MySQL 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>
              <a:buFont typeface="Times New Roman" charset="0"/>
              <a:buNone/>
              <a:defRPr/>
            </a:pPr>
            <a:r>
              <a:rPr lang="en-US" smtClean="0">
                <a:ea typeface="ＭＳ Ｐゴシック" charset="0"/>
              </a:rPr>
              <a:t>Use Case 1 - Overview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03280" y="1804309"/>
            <a:ext cx="3774522" cy="4180378"/>
          </a:xfrm>
        </p:spPr>
        <p:txBody>
          <a:bodyPr>
            <a:normAutofit/>
          </a:bodyPr>
          <a:lstStyle/>
          <a:p>
            <a:pPr marL="108000" indent="0" eaLnBrk="1">
              <a:buNone/>
              <a:defRPr/>
            </a:pPr>
            <a:r>
              <a:rPr lang="en-US" sz="1800" b="1" smtClean="0">
                <a:ea typeface="+mn-ea"/>
              </a:rPr>
              <a:t>Objective:</a:t>
            </a:r>
          </a:p>
          <a:p>
            <a:pPr marL="108000" indent="0" eaLnBrk="1">
              <a:buNone/>
              <a:defRPr/>
            </a:pPr>
            <a:r>
              <a:rPr lang="en-US" sz="1800" b="1">
                <a:ea typeface="+mn-ea"/>
              </a:rPr>
              <a:t>-</a:t>
            </a:r>
            <a:r>
              <a:rPr lang="en-US" sz="1500" smtClean="0"/>
              <a:t>Determine </a:t>
            </a:r>
            <a:r>
              <a:rPr lang="en-US" sz="1500" dirty="0"/>
              <a:t>if sentiment data from the first week of the Iron Man 3 movie is a predictor of sales</a:t>
            </a:r>
          </a:p>
          <a:p>
            <a:pPr marL="108000" indent="0" eaLnBrk="1">
              <a:buNone/>
              <a:defRPr/>
            </a:pPr>
            <a:r>
              <a:rPr lang="en-US" sz="1800" b="1" smtClean="0">
                <a:ea typeface="+mn-ea"/>
              </a:rPr>
              <a:t>Problem:</a:t>
            </a:r>
          </a:p>
          <a:p>
            <a:pPr marL="108000" indent="0" eaLnBrk="1">
              <a:buNone/>
              <a:defRPr/>
            </a:pPr>
            <a:r>
              <a:rPr lang="en-US" sz="1800" b="1">
                <a:ea typeface="+mn-ea"/>
              </a:rPr>
              <a:t>-</a:t>
            </a:r>
            <a:r>
              <a:rPr lang="en-US" sz="1500" smtClean="0"/>
              <a:t>Cannot </a:t>
            </a:r>
            <a:r>
              <a:rPr lang="en-US" sz="1500" dirty="0"/>
              <a:t>utilize social data and sentiment analysis with sales management system</a:t>
            </a:r>
          </a:p>
          <a:p>
            <a:pPr marL="108000" indent="0" eaLnBrk="1">
              <a:buNone/>
              <a:defRPr/>
            </a:pPr>
            <a:r>
              <a:rPr lang="en-US" sz="1800" b="1" smtClean="0">
                <a:ea typeface="+mn-ea"/>
              </a:rPr>
              <a:t>Solution:</a:t>
            </a:r>
          </a:p>
          <a:p>
            <a:pPr marL="108000" indent="0" eaLnBrk="1">
              <a:buNone/>
              <a:defRPr/>
            </a:pPr>
            <a:r>
              <a:rPr lang="en-US" sz="1800" b="1">
                <a:ea typeface="+mn-ea"/>
              </a:rPr>
              <a:t>-</a:t>
            </a:r>
            <a:r>
              <a:rPr lang="en-US" sz="1500" smtClean="0"/>
              <a:t>Leverage </a:t>
            </a:r>
            <a:r>
              <a:rPr lang="en-US" sz="1500" dirty="0" err="1"/>
              <a:t>JBoss</a:t>
            </a:r>
            <a:r>
              <a:rPr lang="en-US" sz="1500" dirty="0"/>
              <a:t> Data Virtualization to </a:t>
            </a:r>
            <a:r>
              <a:rPr lang="en-US" sz="1500" dirty="0" err="1"/>
              <a:t>mashup</a:t>
            </a:r>
            <a:r>
              <a:rPr lang="en-US" sz="1500" dirty="0"/>
              <a:t> Sentiment analysis data with ticket and merchandise sales data on MySQL into a single view of the data.</a:t>
            </a:r>
          </a:p>
        </p:txBody>
      </p:sp>
      <p:sp>
        <p:nvSpPr>
          <p:cNvPr id="5" name="Can 4"/>
          <p:cNvSpPr/>
          <p:nvPr/>
        </p:nvSpPr>
        <p:spPr>
          <a:xfrm>
            <a:off x="6067499" y="3522254"/>
            <a:ext cx="1889871" cy="8314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94" tIns="37797" rIns="75594" bIns="37797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200" dirty="0"/>
              <a:t>Consume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200" dirty="0"/>
              <a:t>Compose</a:t>
            </a:r>
          </a:p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200" dirty="0"/>
              <a:t>Connect</a:t>
            </a:r>
          </a:p>
        </p:txBody>
      </p:sp>
      <p:pic>
        <p:nvPicPr>
          <p:cNvPr id="4301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34403" y="1259405"/>
            <a:ext cx="1728388" cy="130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>
            <a:cxnSpLocks noChangeShapeType="1"/>
            <a:stCxn id="5" idx="1"/>
          </p:cNvCxnSpPr>
          <p:nvPr/>
        </p:nvCxnSpPr>
        <p:spPr bwMode="auto">
          <a:xfrm flipH="1" flipV="1">
            <a:off x="6258196" y="2568747"/>
            <a:ext cx="754239" cy="95350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Box 60"/>
          <p:cNvSpPr txBox="1">
            <a:spLocks noChangeArrowheads="1"/>
          </p:cNvSpPr>
          <p:nvPr/>
        </p:nvSpPr>
        <p:spPr bwMode="auto">
          <a:xfrm>
            <a:off x="5037840" y="972898"/>
            <a:ext cx="4419599" cy="24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5585" tIns="37793" rIns="75585" bIns="3779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200" b="1" dirty="0">
                <a:solidFill>
                  <a:srgbClr val="C00000"/>
                </a:solidFill>
                <a:ea typeface="+mn-ea"/>
              </a:rPr>
              <a:t>Excel </a:t>
            </a:r>
            <a:r>
              <a:rPr lang="en-US" sz="1200" b="1" dirty="0" err="1">
                <a:solidFill>
                  <a:srgbClr val="C00000"/>
                </a:solidFill>
                <a:ea typeface="+mn-ea"/>
              </a:rPr>
              <a:t>Powerview</a:t>
            </a:r>
            <a:r>
              <a:rPr lang="en-US" sz="1200" b="1" dirty="0">
                <a:solidFill>
                  <a:srgbClr val="C00000"/>
                </a:solidFill>
                <a:ea typeface="+mn-ea"/>
              </a:rPr>
              <a:t> and DV Dashboard to analyze the aggregated data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78512" y="3325393"/>
            <a:ext cx="2350935" cy="1749844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94" tIns="37797" rIns="75594" bIns="37797" anchor="b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 err="1">
                <a:solidFill>
                  <a:schemeClr val="tx1"/>
                </a:solidFill>
              </a:rPr>
              <a:t>JBoss</a:t>
            </a:r>
            <a:r>
              <a:rPr lang="en-US" dirty="0">
                <a:solidFill>
                  <a:schemeClr val="tx1"/>
                </a:solidFill>
              </a:rPr>
              <a:t> Data Virtualization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649936" y="5465721"/>
            <a:ext cx="579511" cy="47667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cxnSp>
        <p:nvCxnSpPr>
          <p:cNvPr id="11" name="Straight Connector 10"/>
          <p:cNvCxnSpPr>
            <a:cxnSpLocks noChangeShapeType="1"/>
            <a:stCxn id="10" idx="0"/>
            <a:endCxn id="9" idx="2"/>
          </p:cNvCxnSpPr>
          <p:nvPr/>
        </p:nvCxnSpPr>
        <p:spPr bwMode="auto">
          <a:xfrm flipH="1" flipV="1">
            <a:off x="7053980" y="5075237"/>
            <a:ext cx="885712" cy="3904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>
            <a:cxnSpLocks noChangeShapeType="1"/>
            <a:stCxn id="13" idx="0"/>
            <a:endCxn id="9" idx="2"/>
          </p:cNvCxnSpPr>
          <p:nvPr/>
        </p:nvCxnSpPr>
        <p:spPr bwMode="auto">
          <a:xfrm flipV="1">
            <a:off x="6128397" y="5075237"/>
            <a:ext cx="925583" cy="4609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864983" y="5536193"/>
            <a:ext cx="526828" cy="433344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4302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98597" y="5661783"/>
            <a:ext cx="259599" cy="18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944576" y="5298437"/>
            <a:ext cx="480342" cy="206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94" tIns="37797" rIns="75594" bIns="37797" anchor="ctr"/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125" dirty="0"/>
              <a:t>Hive</a:t>
            </a:r>
          </a:p>
        </p:txBody>
      </p:sp>
      <p:sp>
        <p:nvSpPr>
          <p:cNvPr id="16" name="TextBox 12"/>
          <p:cNvSpPr txBox="1">
            <a:spLocks noChangeArrowheads="1"/>
          </p:cNvSpPr>
          <p:nvPr/>
        </p:nvSpPr>
        <p:spPr bwMode="auto">
          <a:xfrm>
            <a:off x="4835801" y="6059086"/>
            <a:ext cx="2176633" cy="59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577" tIns="37789" rIns="75577" bIns="377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200" b="1" dirty="0">
                <a:solidFill>
                  <a:srgbClr val="C00000"/>
                </a:solidFill>
                <a:ea typeface="+mn-ea"/>
              </a:rPr>
              <a:t>SOURCE 1: Hive/</a:t>
            </a:r>
            <a:r>
              <a:rPr lang="en-US" sz="1200" b="1" dirty="0" err="1">
                <a:solidFill>
                  <a:srgbClr val="C00000"/>
                </a:solidFill>
                <a:ea typeface="+mn-ea"/>
              </a:rPr>
              <a:t>Hadoop</a:t>
            </a:r>
            <a:r>
              <a:rPr lang="en-US" sz="1200" b="1" dirty="0">
                <a:solidFill>
                  <a:srgbClr val="C00000"/>
                </a:solidFill>
                <a:ea typeface="+mn-ea"/>
              </a:rPr>
              <a:t> contains twitter data including sentiment</a:t>
            </a:r>
          </a:p>
        </p:txBody>
      </p:sp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6995701" y="6059087"/>
            <a:ext cx="1923338" cy="59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577" tIns="37789" rIns="75577" bIns="3778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sz="1200" b="1" dirty="0">
                <a:solidFill>
                  <a:srgbClr val="C00000"/>
                </a:solidFill>
                <a:ea typeface="+mn-ea"/>
              </a:rPr>
              <a:t>SOURCE 2: MySQL data that includes ticket and merchandise sales</a:t>
            </a:r>
          </a:p>
        </p:txBody>
      </p:sp>
      <p:pic>
        <p:nvPicPr>
          <p:cNvPr id="43025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156" y="1285004"/>
            <a:ext cx="1916479" cy="125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>
            <a:cxnSpLocks noChangeShapeType="1"/>
          </p:cNvCxnSpPr>
          <p:nvPr/>
        </p:nvCxnSpPr>
        <p:spPr bwMode="auto">
          <a:xfrm flipV="1">
            <a:off x="7070837" y="2605951"/>
            <a:ext cx="1347597" cy="91630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04108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1 – Architecture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39712" y="1493837"/>
            <a:ext cx="10099632" cy="3810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/>
          <a:lstStyle>
            <a:defPPr lvl="0">
              <a:buSzPct val="45000"/>
              <a:buFont typeface="StarSymbol"/>
              <a:buNone/>
              <a:defRPr/>
            </a:defPPr>
            <a:lvl1pPr lvl="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None/>
              <a:tabLst/>
              <a:defRPr lang="en-GB" sz="30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 fontAlgn="auto">
              <a:buClrTx/>
            </a:pP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80538" y="3662638"/>
            <a:ext cx="7200033" cy="2509264"/>
          </a:xfrm>
          <a:prstGeom prst="roundRect">
            <a:avLst>
              <a:gd name="adj" fmla="val 1801"/>
            </a:avLst>
          </a:prstGeom>
          <a:solidFill>
            <a:srgbClr val="A4E274"/>
          </a:solidFill>
          <a:ln w="2857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b"/>
          <a:lstStyle/>
          <a:p>
            <a:pPr algn="ctr"/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15616" y="3662638"/>
            <a:ext cx="365857" cy="2509264"/>
          </a:xfrm>
          <a:prstGeom prst="roundRect">
            <a:avLst>
              <a:gd name="adj" fmla="val 12532"/>
            </a:avLst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300" b="1" dirty="0">
                <a:solidFill>
                  <a:srgbClr val="FFFFFF"/>
                </a:solidFill>
                <a:latin typeface="Calibri"/>
                <a:cs typeface="Calibri"/>
              </a:rPr>
              <a:t>DATA  SYSTEM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200977" y="4865964"/>
            <a:ext cx="2652554" cy="1172363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b"/>
          <a:lstStyle/>
          <a:p>
            <a:pPr algn="ctr"/>
            <a:r>
              <a:rPr 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TRADITIONAL REPOSITORIES</a:t>
            </a:r>
            <a:endParaRPr 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7" name="Up-Down Arrow 6"/>
          <p:cNvSpPr/>
          <p:nvPr/>
        </p:nvSpPr>
        <p:spPr>
          <a:xfrm rot="5400000">
            <a:off x="5069008" y="5027246"/>
            <a:ext cx="182536" cy="560866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1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>
            <a:off x="2548903" y="5091451"/>
            <a:ext cx="88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13653"/>
                </a:moveTo>
                <a:lnTo>
                  <a:pt x="0" y="21600"/>
                </a:lnTo>
                <a:cubicBezTo>
                  <a:pt x="0" y="14162"/>
                  <a:pt x="7632" y="6962"/>
                  <a:pt x="21600" y="0"/>
                </a:cubicBezTo>
                <a:cubicBezTo>
                  <a:pt x="8275" y="4133"/>
                  <a:pt x="0" y="8726"/>
                  <a:pt x="0" y="13653"/>
                </a:cubicBezTo>
                <a:close/>
                <a:moveTo>
                  <a:pt x="0" y="13653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1218831">
              <a:defRPr/>
            </a:pPr>
            <a:endParaRPr lang="en-US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AutoShape 17"/>
          <p:cNvSpPr>
            <a:spLocks/>
          </p:cNvSpPr>
          <p:nvPr/>
        </p:nvSpPr>
        <p:spPr bwMode="auto">
          <a:xfrm>
            <a:off x="3003645" y="5091451"/>
            <a:ext cx="88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13971" y="6961"/>
                  <a:pt x="21600" y="14177"/>
                  <a:pt x="21600" y="21600"/>
                </a:cubicBezTo>
                <a:lnTo>
                  <a:pt x="21600" y="13653"/>
                </a:lnTo>
                <a:cubicBezTo>
                  <a:pt x="21600" y="8726"/>
                  <a:pt x="13434" y="4133"/>
                  <a:pt x="0" y="0"/>
                </a:cubicBezTo>
                <a:close/>
                <a:moveTo>
                  <a:pt x="0" y="0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1218831">
              <a:defRPr/>
            </a:pPr>
            <a:endParaRPr lang="en-US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03923" y="5059163"/>
            <a:ext cx="2246757" cy="689788"/>
            <a:chOff x="1120343" y="3340073"/>
            <a:chExt cx="1685507" cy="423957"/>
          </a:xfrm>
        </p:grpSpPr>
        <p:grpSp>
          <p:nvGrpSpPr>
            <p:cNvPr id="11" name="Group 10"/>
            <p:cNvGrpSpPr/>
            <p:nvPr/>
          </p:nvGrpSpPr>
          <p:grpSpPr>
            <a:xfrm>
              <a:off x="1120343" y="3340073"/>
              <a:ext cx="443115" cy="423957"/>
              <a:chOff x="1120343" y="3340073"/>
              <a:chExt cx="443115" cy="423957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120343" y="3340073"/>
                <a:ext cx="443115" cy="423795"/>
                <a:chOff x="1252336" y="3335738"/>
                <a:chExt cx="341150" cy="220659"/>
              </a:xfrm>
            </p:grpSpPr>
            <p:sp>
              <p:nvSpPr>
                <p:cNvPr id="26" name="AutoShape 15"/>
                <p:cNvSpPr>
                  <a:spLocks/>
                </p:cNvSpPr>
                <p:nvPr/>
              </p:nvSpPr>
              <p:spPr bwMode="auto">
                <a:xfrm>
                  <a:off x="1252336" y="3367690"/>
                  <a:ext cx="341150" cy="154062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7" name="AutoShape 18"/>
                <p:cNvSpPr>
                  <a:spLocks/>
                </p:cNvSpPr>
                <p:nvPr/>
              </p:nvSpPr>
              <p:spPr bwMode="auto">
                <a:xfrm>
                  <a:off x="1252336" y="3335738"/>
                  <a:ext cx="341150" cy="817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8" name="AutoShape 19"/>
                <p:cNvSpPr>
                  <a:spLocks/>
                </p:cNvSpPr>
                <p:nvPr/>
              </p:nvSpPr>
              <p:spPr bwMode="auto">
                <a:xfrm>
                  <a:off x="1252336" y="3474646"/>
                  <a:ext cx="341150" cy="817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rgbClr val="4F8E1E"/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1120343" y="3533425"/>
                <a:ext cx="443115" cy="230605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2"/>
                    </a:solidFill>
                    <a:latin typeface="Calibri"/>
                    <a:ea typeface="ヒラギノ角ゴ Pro W3" charset="-128"/>
                    <a:cs typeface="Calibri"/>
                  </a:rPr>
                  <a:t>RDBMS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1740239" y="3340073"/>
              <a:ext cx="443115" cy="423957"/>
              <a:chOff x="1740239" y="3340073"/>
              <a:chExt cx="443115" cy="42395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740239" y="3340073"/>
                <a:ext cx="443115" cy="423795"/>
                <a:chOff x="1252336" y="3335738"/>
                <a:chExt cx="341150" cy="220659"/>
              </a:xfrm>
            </p:grpSpPr>
            <p:sp>
              <p:nvSpPr>
                <p:cNvPr id="21" name="AutoShape 15"/>
                <p:cNvSpPr>
                  <a:spLocks/>
                </p:cNvSpPr>
                <p:nvPr/>
              </p:nvSpPr>
              <p:spPr bwMode="auto">
                <a:xfrm>
                  <a:off x="1252336" y="3367690"/>
                  <a:ext cx="341150" cy="154062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2" name="AutoShape 18"/>
                <p:cNvSpPr>
                  <a:spLocks/>
                </p:cNvSpPr>
                <p:nvPr/>
              </p:nvSpPr>
              <p:spPr bwMode="auto">
                <a:xfrm>
                  <a:off x="1252336" y="3335738"/>
                  <a:ext cx="341150" cy="817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23" name="AutoShape 19"/>
                <p:cNvSpPr>
                  <a:spLocks/>
                </p:cNvSpPr>
                <p:nvPr/>
              </p:nvSpPr>
              <p:spPr bwMode="auto">
                <a:xfrm>
                  <a:off x="1252336" y="3474646"/>
                  <a:ext cx="341150" cy="817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rgbClr val="4F8E1E"/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1740239" y="3533425"/>
                <a:ext cx="443115" cy="230605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2"/>
                    </a:solidFill>
                    <a:latin typeface="Calibri"/>
                    <a:ea typeface="ヒラギノ角ゴ Pro W3" charset="-128"/>
                    <a:cs typeface="Calibri"/>
                  </a:rPr>
                  <a:t>EDW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362735" y="3340073"/>
              <a:ext cx="443115" cy="423957"/>
              <a:chOff x="2362735" y="3340073"/>
              <a:chExt cx="443115" cy="42395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362735" y="3340073"/>
                <a:ext cx="443115" cy="423795"/>
                <a:chOff x="1252336" y="3335738"/>
                <a:chExt cx="341150" cy="220659"/>
              </a:xfrm>
            </p:grpSpPr>
            <p:sp>
              <p:nvSpPr>
                <p:cNvPr id="16" name="AutoShape 15"/>
                <p:cNvSpPr>
                  <a:spLocks/>
                </p:cNvSpPr>
                <p:nvPr/>
              </p:nvSpPr>
              <p:spPr bwMode="auto">
                <a:xfrm>
                  <a:off x="1252336" y="3367690"/>
                  <a:ext cx="341150" cy="154062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10800" y="6988"/>
                      </a:moveTo>
                      <a:cubicBezTo>
                        <a:pt x="5433" y="6988"/>
                        <a:pt x="0" y="4588"/>
                        <a:pt x="0" y="0"/>
                      </a:cubicBezTo>
                      <a:lnTo>
                        <a:pt x="0" y="20965"/>
                      </a:lnTo>
                      <a:cubicBezTo>
                        <a:pt x="0" y="21182"/>
                        <a:pt x="16" y="21393"/>
                        <a:pt x="40" y="21600"/>
                      </a:cubicBezTo>
                      <a:cubicBezTo>
                        <a:pt x="518" y="17427"/>
                        <a:pt x="5687" y="15247"/>
                        <a:pt x="10800" y="15247"/>
                      </a:cubicBezTo>
                      <a:cubicBezTo>
                        <a:pt x="15913" y="15247"/>
                        <a:pt x="21082" y="17427"/>
                        <a:pt x="21560" y="21600"/>
                      </a:cubicBezTo>
                      <a:cubicBezTo>
                        <a:pt x="21584" y="21393"/>
                        <a:pt x="21600" y="21182"/>
                        <a:pt x="21600" y="20965"/>
                      </a:cubicBezTo>
                      <a:lnTo>
                        <a:pt x="21600" y="0"/>
                      </a:lnTo>
                      <a:cubicBezTo>
                        <a:pt x="21600" y="4588"/>
                        <a:pt x="16167" y="6988"/>
                        <a:pt x="10800" y="6988"/>
                      </a:cubicBezTo>
                      <a:close/>
                      <a:moveTo>
                        <a:pt x="10800" y="6988"/>
                      </a:move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7" name="AutoShape 18"/>
                <p:cNvSpPr>
                  <a:spLocks/>
                </p:cNvSpPr>
                <p:nvPr/>
              </p:nvSpPr>
              <p:spPr bwMode="auto">
                <a:xfrm>
                  <a:off x="1252336" y="3335738"/>
                  <a:ext cx="341150" cy="817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32" y="9466"/>
                      </a:moveTo>
                      <a:cubicBezTo>
                        <a:pt x="20895" y="3245"/>
                        <a:pt x="15819" y="0"/>
                        <a:pt x="10800" y="0"/>
                      </a:cubicBezTo>
                      <a:cubicBezTo>
                        <a:pt x="5781" y="0"/>
                        <a:pt x="705" y="3245"/>
                        <a:pt x="68" y="9466"/>
                      </a:cubicBezTo>
                      <a:cubicBezTo>
                        <a:pt x="24" y="9896"/>
                        <a:pt x="0" y="10341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341"/>
                        <a:pt x="21576" y="9896"/>
                        <a:pt x="21532" y="9466"/>
                      </a:cubicBezTo>
                      <a:close/>
                      <a:moveTo>
                        <a:pt x="21532" y="9466"/>
                      </a:moveTo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  <p:sp>
              <p:nvSpPr>
                <p:cNvPr id="18" name="AutoShape 19"/>
                <p:cNvSpPr>
                  <a:spLocks/>
                </p:cNvSpPr>
                <p:nvPr/>
              </p:nvSpPr>
              <p:spPr bwMode="auto">
                <a:xfrm>
                  <a:off x="1252336" y="3474646"/>
                  <a:ext cx="341150" cy="817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1600" h="21600">
                      <a:moveTo>
                        <a:pt x="21560" y="9818"/>
                      </a:moveTo>
                      <a:cubicBezTo>
                        <a:pt x="21082" y="3370"/>
                        <a:pt x="15913" y="0"/>
                        <a:pt x="10800" y="0"/>
                      </a:cubicBezTo>
                      <a:cubicBezTo>
                        <a:pt x="5687" y="0"/>
                        <a:pt x="518" y="3370"/>
                        <a:pt x="40" y="9818"/>
                      </a:cubicBezTo>
                      <a:cubicBezTo>
                        <a:pt x="16" y="10138"/>
                        <a:pt x="0" y="10464"/>
                        <a:pt x="0" y="10800"/>
                      </a:cubicBezTo>
                      <a:cubicBezTo>
                        <a:pt x="0" y="17891"/>
                        <a:pt x="5433" y="21600"/>
                        <a:pt x="10800" y="21600"/>
                      </a:cubicBezTo>
                      <a:cubicBezTo>
                        <a:pt x="16167" y="21600"/>
                        <a:pt x="21600" y="17891"/>
                        <a:pt x="21600" y="10800"/>
                      </a:cubicBezTo>
                      <a:cubicBezTo>
                        <a:pt x="21600" y="10464"/>
                        <a:pt x="21584" y="10138"/>
                        <a:pt x="21560" y="9818"/>
                      </a:cubicBezTo>
                      <a:close/>
                      <a:moveTo>
                        <a:pt x="21560" y="9818"/>
                      </a:moveTo>
                    </a:path>
                  </a:pathLst>
                </a:custGeom>
                <a:solidFill>
                  <a:srgbClr val="4F8E1E"/>
                </a:solidFill>
                <a:ln>
                  <a:noFill/>
                </a:ln>
                <a:extLst/>
              </p:spPr>
              <p:txBody>
                <a:bodyPr lIns="0" tIns="0" rIns="0" bIns="0"/>
                <a:lstStyle/>
                <a:p>
                  <a:pPr defTabSz="1218831"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2362735" y="3533425"/>
                <a:ext cx="443115" cy="230605"/>
              </a:xfrm>
              <a:prstGeom prst="rect">
                <a:avLst/>
              </a:prstGeom>
            </p:spPr>
            <p:txBody>
              <a:bodyPr vert="horz" wrap="none" lIns="0" tIns="45720" rIns="0" bIns="45720" rtlCol="0">
                <a:no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bg2"/>
                    </a:solidFill>
                    <a:latin typeface="Calibri"/>
                    <a:ea typeface="ヒラギノ角ゴ Pro W3" charset="-128"/>
                    <a:cs typeface="Calibri"/>
                  </a:rPr>
                  <a:t>MPP</a:t>
                </a:r>
              </a:p>
            </p:txBody>
          </p:sp>
        </p:grpSp>
      </p:grpSp>
      <p:sp>
        <p:nvSpPr>
          <p:cNvPr id="29" name="Rounded Rectangle 28"/>
          <p:cNvSpPr/>
          <p:nvPr/>
        </p:nvSpPr>
        <p:spPr>
          <a:xfrm>
            <a:off x="5482009" y="4878825"/>
            <a:ext cx="3035913" cy="1138064"/>
          </a:xfrm>
          <a:prstGeom prst="roundRect">
            <a:avLst>
              <a:gd name="adj" fmla="val 6525"/>
            </a:avLst>
          </a:prstGeom>
          <a:solidFill>
            <a:schemeClr val="accent1">
              <a:lumMod val="75000"/>
            </a:schemeClr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1216715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7623" y="5040415"/>
            <a:ext cx="2696644" cy="794276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1615616" y="1576381"/>
            <a:ext cx="7255455" cy="1084276"/>
          </a:xfrm>
          <a:prstGeom prst="roundRect">
            <a:avLst>
              <a:gd name="adj" fmla="val 5758"/>
            </a:avLst>
          </a:prstGeom>
          <a:solidFill>
            <a:schemeClr val="bg1">
              <a:lumMod val="10000"/>
              <a:lumOff val="90000"/>
            </a:schemeClr>
          </a:solidFill>
          <a:ln w="2857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604794" y="1589059"/>
            <a:ext cx="365857" cy="1071592"/>
          </a:xfrm>
          <a:prstGeom prst="roundRect">
            <a:avLst>
              <a:gd name="adj" fmla="val 12532"/>
            </a:avLst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300" b="1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144712" y="1798637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Business </a:t>
            </a:r>
            <a:b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</a:b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Analytics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379518" y="1798349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Custom Applications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614328" y="1798349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Packaged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Applications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36" name="Up-Down Arrow 35"/>
          <p:cNvSpPr/>
          <p:nvPr/>
        </p:nvSpPr>
        <p:spPr>
          <a:xfrm>
            <a:off x="5286645" y="2660652"/>
            <a:ext cx="526197" cy="985324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1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37" name="Up-Down Arrow 36"/>
          <p:cNvSpPr/>
          <p:nvPr/>
        </p:nvSpPr>
        <p:spPr>
          <a:xfrm>
            <a:off x="4590432" y="2677314"/>
            <a:ext cx="526197" cy="985324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1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216294" y="3776260"/>
            <a:ext cx="2234806" cy="985934"/>
          </a:xfrm>
          <a:prstGeom prst="roundRect">
            <a:avLst>
              <a:gd name="adj" fmla="val 5758"/>
            </a:avLst>
          </a:prstGeom>
          <a:solidFill>
            <a:schemeClr val="bg2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VIRTUAL DATA MART</a:t>
            </a:r>
            <a:endParaRPr 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pic>
        <p:nvPicPr>
          <p:cNvPr id="39" name="Picture 10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1193" y="3948594"/>
            <a:ext cx="1770903" cy="567147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970651" y="6200855"/>
            <a:ext cx="6900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Scenario : </a:t>
            </a:r>
            <a:r>
              <a:rPr lang="en-US" dirty="0">
                <a:solidFill>
                  <a:schemeClr val="bg1"/>
                </a:solidFill>
              </a:rPr>
              <a:t>Accessing data from </a:t>
            </a:r>
            <a:r>
              <a:rPr lang="en-US" dirty="0" err="1">
                <a:solidFill>
                  <a:schemeClr val="bg1"/>
                </a:solidFill>
              </a:rPr>
              <a:t>Hadoop</a:t>
            </a:r>
            <a:r>
              <a:rPr lang="en-US" dirty="0">
                <a:solidFill>
                  <a:schemeClr val="bg1"/>
                </a:solidFill>
              </a:rPr>
              <a:t> and a relational store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74193" y="6408321"/>
            <a:ext cx="6304718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Sentiment and Sales Analysis with Hadoop and MySQL</a:t>
            </a:r>
          </a:p>
        </p:txBody>
      </p:sp>
    </p:spTree>
    <p:extLst>
      <p:ext uri="{BB962C8B-B14F-4D97-AF65-F5344CB8AC3E}">
        <p14:creationId xmlns:p14="http://schemas.microsoft.com/office/powerpoint/2010/main" val="12597437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369" y="427037"/>
            <a:ext cx="8535918" cy="855692"/>
          </a:xfrm>
        </p:spPr>
        <p:txBody>
          <a:bodyPr>
            <a:noAutofit/>
          </a:bodyPr>
          <a:lstStyle/>
          <a:p>
            <a:pPr eaLnBrk="1">
              <a:defRPr/>
            </a:pPr>
            <a:r>
              <a:rPr lang="en-US" sz="2700" smtClean="0">
                <a:ea typeface="+mj-ea"/>
              </a:rPr>
              <a:t>Use Case 1 - Resources</a:t>
            </a:r>
            <a:endParaRPr lang="en-US" sz="2700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951037"/>
            <a:ext cx="8991600" cy="4191000"/>
          </a:xfrm>
        </p:spPr>
        <p:txBody>
          <a:bodyPr>
            <a:noAutofit/>
          </a:bodyPr>
          <a:lstStyle/>
          <a:p>
            <a:pPr marL="257200" indent="-25720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GUIDE</a:t>
            </a:r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>
                <a:solidFill>
                  <a:prstClr val="black"/>
                </a:solidFill>
                <a:latin typeface="Calibri"/>
                <a:hlinkClick r:id="rId2"/>
              </a:rPr>
              <a:t>https://drive.google.com/folderview?id=0B5kKwcd4kOq9RUlHcVBMVjJuX2c&amp;usp=sharing</a:t>
            </a:r>
            <a:endParaRPr lang="en-US" sz="1800">
              <a:solidFill>
                <a:prstClr val="black"/>
              </a:solidFill>
              <a:latin typeface="Calibri"/>
            </a:endParaRPr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endParaRPr lang="en-US" sz="1800">
              <a:solidFill>
                <a:prstClr val="black"/>
              </a:solidFill>
              <a:latin typeface="Calibri"/>
              <a:ea typeface="+mn-ea"/>
            </a:endParaRPr>
          </a:p>
          <a:p>
            <a:pPr marL="257200" indent="-25720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VIDEOS:</a:t>
            </a:r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 smtClean="0">
                <a:hlinkClick r:id="rId3"/>
              </a:rPr>
              <a:t>http://vimeo.com/user16928011/hortonworksusecase1short</a:t>
            </a:r>
            <a:endParaRPr lang="en-US" sz="1800" smtClean="0"/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 smtClean="0">
                <a:hlinkClick r:id="rId4"/>
              </a:rPr>
              <a:t>http://vimeo.com/user16928011/hortonworksusecase2short</a:t>
            </a:r>
            <a:endParaRPr lang="en-US" sz="1800" smtClean="0"/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  <a:p>
            <a:pPr marL="257200" indent="-25720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SOURCE:</a:t>
            </a:r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>
                <a:hlinkClick r:id="rId5"/>
              </a:rPr>
              <a:t>https://</a:t>
            </a:r>
            <a:r>
              <a:rPr lang="en-US" sz="1800" smtClean="0">
                <a:hlinkClick r:id="rId5"/>
              </a:rPr>
              <a:t>github.com/DataVirtualizationByExample/HortonworksUseCase1</a:t>
            </a:r>
            <a:endParaRPr lang="en-US" sz="1800" smtClean="0"/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endParaRPr lang="en-US" sz="1800"/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2742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mtClean="0">
                <a:solidFill>
                  <a:schemeClr val="bg1"/>
                </a:solidFill>
                <a:latin typeface="+mn-lt"/>
              </a:rPr>
              <a:t>Use Case 2 – Federated Hadoop with security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3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2 - Overview</a:t>
            </a:r>
            <a:endParaRPr lang="en-US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92112" y="1567816"/>
            <a:ext cx="4648200" cy="4117022"/>
          </a:xfrm>
          <a:prstGeom prst="rect">
            <a:avLst/>
          </a:prstGeom>
        </p:spPr>
        <p:txBody>
          <a:bodyPr>
            <a:normAutofit/>
          </a:bodyPr>
          <a:lstStyle>
            <a:lvl1pPr lvl="0" rtl="0" eaLnBrk="1" hangingPunct="1">
              <a:buSzPct val="45000"/>
              <a:buFont typeface="StarSymbol"/>
              <a:buChar char="●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1pPr>
            <a:lvl2pPr lvl="1" rtl="0" eaLnBrk="1" hangingPunct="1">
              <a:buSzPct val="75000"/>
              <a:buFont typeface="StarSymbol"/>
              <a:buChar char="–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2pPr>
            <a:lvl3pPr lvl="2" rtl="0" eaLnBrk="1" hangingPunct="1">
              <a:buSzPct val="45000"/>
              <a:buFont typeface="StarSymbol"/>
              <a:buChar char="●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3pPr>
            <a:lvl4pPr lvl="3" rtl="0" eaLnBrk="1" hangingPunct="1">
              <a:buSzPct val="75000"/>
              <a:buFont typeface="StarSymbol"/>
              <a:buChar char="–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4pPr>
            <a:lvl5pPr lvl="4" rtl="0" eaLnBrk="1" hangingPunct="1">
              <a:buSzPct val="45000"/>
              <a:buFont typeface="StarSymbol"/>
              <a:buChar char="●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5pPr>
            <a:lvl6pPr lvl="5" rtl="0" eaLnBrk="1" hangingPunct="1">
              <a:buSzPct val="45000"/>
              <a:buFont typeface="StarSymbol"/>
              <a:buChar char="●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6pPr>
            <a:lvl7pPr lvl="6" rtl="0" eaLnBrk="1" hangingPunct="1">
              <a:buSzPct val="45000"/>
              <a:buFont typeface="StarSymbol"/>
              <a:buChar char="●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7pPr>
            <a:lvl8pPr lvl="7" rtl="0" eaLnBrk="1" hangingPunct="1">
              <a:buSzPct val="45000"/>
              <a:buFont typeface="StarSymbol"/>
              <a:buChar char="●"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8pPr>
            <a:lvl9pPr marL="343080" marR="0" lvl="0" indent="-34272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1426"/>
              </a:spcAft>
              <a:buNone/>
              <a:tabLst/>
              <a:defRPr lang="en-US" sz="2800" b="0" i="0" u="none" strike="noStrike" spc="0">
                <a:solidFill>
                  <a:srgbClr val="000000"/>
                </a:solidFill>
                <a:latin typeface="Arial" pitchFamily="18"/>
                <a:ea typeface="ＭＳ Ｐゴシック" pitchFamily="2"/>
                <a:cs typeface="MS Gothic" pitchFamily="2"/>
              </a:defRPr>
            </a:lvl9pPr>
          </a:lstStyle>
          <a:p>
            <a:pPr>
              <a:buNone/>
              <a:defRPr/>
            </a:pPr>
            <a:r>
              <a:rPr lang="en-US" sz="1800" b="1"/>
              <a:t>Objective</a:t>
            </a:r>
            <a:r>
              <a:rPr lang="en-US" sz="1800" b="1" smtClean="0"/>
              <a:t>:</a:t>
            </a:r>
          </a:p>
          <a:p>
            <a:pPr>
              <a:buNone/>
              <a:defRPr/>
            </a:pPr>
            <a:endParaRPr lang="en-US" sz="1800" b="1"/>
          </a:p>
          <a:p>
            <a:pPr>
              <a:buNone/>
              <a:defRPr/>
            </a:pPr>
            <a:r>
              <a:rPr lang="en-US" sz="1800" smtClean="0"/>
              <a:t>-Secure </a:t>
            </a:r>
            <a:r>
              <a:rPr lang="en-US" sz="1800"/>
              <a:t>data according to Role for row level security and Column </a:t>
            </a:r>
            <a:r>
              <a:rPr lang="en-US" sz="1800" smtClean="0"/>
              <a:t>Masking</a:t>
            </a:r>
          </a:p>
          <a:p>
            <a:pPr marL="457200" lvl="1" indent="0">
              <a:buNone/>
              <a:defRPr/>
            </a:pPr>
            <a:endParaRPr lang="en-US" sz="1800"/>
          </a:p>
          <a:p>
            <a:pPr>
              <a:buNone/>
              <a:defRPr/>
            </a:pPr>
            <a:r>
              <a:rPr lang="en-US" sz="1800" b="1"/>
              <a:t>Problem</a:t>
            </a:r>
            <a:r>
              <a:rPr lang="en-US" sz="1800" b="1" smtClean="0"/>
              <a:t>:</a:t>
            </a:r>
          </a:p>
          <a:p>
            <a:pPr>
              <a:buNone/>
              <a:defRPr/>
            </a:pPr>
            <a:endParaRPr lang="en-US" sz="1800" b="1"/>
          </a:p>
          <a:p>
            <a:pPr>
              <a:buNone/>
              <a:defRPr/>
            </a:pPr>
            <a:r>
              <a:rPr lang="en-US" sz="1800"/>
              <a:t>-</a:t>
            </a:r>
            <a:r>
              <a:rPr lang="en-US" sz="1800" smtClean="0"/>
              <a:t>Cannot </a:t>
            </a:r>
            <a:r>
              <a:rPr lang="en-US" sz="1800"/>
              <a:t>hide region data from region specific </a:t>
            </a:r>
            <a:r>
              <a:rPr lang="en-US" sz="1800" smtClean="0"/>
              <a:t>users</a:t>
            </a:r>
          </a:p>
          <a:p>
            <a:pPr marL="457200" lvl="1" indent="0">
              <a:buNone/>
              <a:defRPr/>
            </a:pPr>
            <a:endParaRPr lang="en-US" sz="1800"/>
          </a:p>
          <a:p>
            <a:pPr>
              <a:buNone/>
              <a:defRPr/>
            </a:pPr>
            <a:r>
              <a:rPr lang="en-US" sz="1800" b="1"/>
              <a:t>Solution</a:t>
            </a:r>
            <a:r>
              <a:rPr lang="en-US" sz="1800" b="1" smtClean="0"/>
              <a:t>:</a:t>
            </a:r>
          </a:p>
          <a:p>
            <a:pPr>
              <a:buNone/>
              <a:defRPr/>
            </a:pPr>
            <a:endParaRPr lang="en-US" sz="1800" b="1"/>
          </a:p>
          <a:p>
            <a:pPr>
              <a:buNone/>
              <a:defRPr/>
            </a:pPr>
            <a:r>
              <a:rPr lang="en-US" sz="1800" smtClean="0"/>
              <a:t>-Leverage </a:t>
            </a:r>
            <a:r>
              <a:rPr lang="en-US" sz="1800"/>
              <a:t>JBoss Data Virtualization to provide Row Level Security and Masking of columns  </a:t>
            </a: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endParaRPr lang="en-US" sz="1800" b="1" kern="0" smtClean="0">
              <a:ea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489" y="960437"/>
            <a:ext cx="4238023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869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 Case 2 - Architecture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451938" y="3233801"/>
            <a:ext cx="7200033" cy="2509264"/>
          </a:xfrm>
          <a:prstGeom prst="roundRect">
            <a:avLst>
              <a:gd name="adj" fmla="val 1801"/>
            </a:avLst>
          </a:prstGeom>
          <a:solidFill>
            <a:srgbClr val="A4E274"/>
          </a:solidFill>
          <a:ln w="2857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b"/>
          <a:lstStyle/>
          <a:p>
            <a:pPr algn="ctr"/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387016" y="3233801"/>
            <a:ext cx="365857" cy="2509264"/>
          </a:xfrm>
          <a:prstGeom prst="roundRect">
            <a:avLst>
              <a:gd name="adj" fmla="val 12532"/>
            </a:avLst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300" b="1" dirty="0">
                <a:solidFill>
                  <a:srgbClr val="FFFFFF"/>
                </a:solidFill>
                <a:latin typeface="Calibri"/>
                <a:cs typeface="Calibri"/>
              </a:rPr>
              <a:t>DATA  SYSTEM</a:t>
            </a:r>
          </a:p>
        </p:txBody>
      </p:sp>
      <p:sp>
        <p:nvSpPr>
          <p:cNvPr id="6" name="Up-Down Arrow 5"/>
          <p:cNvSpPr/>
          <p:nvPr/>
        </p:nvSpPr>
        <p:spPr>
          <a:xfrm rot="5400000">
            <a:off x="5141190" y="4598409"/>
            <a:ext cx="182536" cy="560866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1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7" name="AutoShape 16"/>
          <p:cNvSpPr>
            <a:spLocks/>
          </p:cNvSpPr>
          <p:nvPr/>
        </p:nvSpPr>
        <p:spPr bwMode="auto">
          <a:xfrm>
            <a:off x="2320303" y="4662614"/>
            <a:ext cx="88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13653"/>
                </a:moveTo>
                <a:lnTo>
                  <a:pt x="0" y="21600"/>
                </a:lnTo>
                <a:cubicBezTo>
                  <a:pt x="0" y="14162"/>
                  <a:pt x="7632" y="6962"/>
                  <a:pt x="21600" y="0"/>
                </a:cubicBezTo>
                <a:cubicBezTo>
                  <a:pt x="8275" y="4133"/>
                  <a:pt x="0" y="8726"/>
                  <a:pt x="0" y="13653"/>
                </a:cubicBezTo>
                <a:close/>
                <a:moveTo>
                  <a:pt x="0" y="13653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1218831">
              <a:defRPr/>
            </a:pPr>
            <a:endParaRPr lang="en-US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AutoShape 17"/>
          <p:cNvSpPr>
            <a:spLocks/>
          </p:cNvSpPr>
          <p:nvPr/>
        </p:nvSpPr>
        <p:spPr bwMode="auto">
          <a:xfrm>
            <a:off x="2775045" y="4662614"/>
            <a:ext cx="889" cy="851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cubicBezTo>
                  <a:pt x="13971" y="6961"/>
                  <a:pt x="21600" y="14177"/>
                  <a:pt x="21600" y="21600"/>
                </a:cubicBezTo>
                <a:lnTo>
                  <a:pt x="21600" y="13653"/>
                </a:lnTo>
                <a:cubicBezTo>
                  <a:pt x="21600" y="8726"/>
                  <a:pt x="13434" y="4133"/>
                  <a:pt x="0" y="0"/>
                </a:cubicBezTo>
                <a:close/>
                <a:moveTo>
                  <a:pt x="0" y="0"/>
                </a:moveTo>
              </a:path>
            </a:pathLst>
          </a:custGeom>
          <a:solidFill>
            <a:srgbClr val="234DA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1218831">
              <a:defRPr/>
            </a:pPr>
            <a:endParaRPr lang="en-US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54191" y="4449988"/>
            <a:ext cx="3035913" cy="1138064"/>
          </a:xfrm>
          <a:prstGeom prst="roundRect">
            <a:avLst>
              <a:gd name="adj" fmla="val 6525"/>
            </a:avLst>
          </a:prstGeom>
          <a:solidFill>
            <a:schemeClr val="accent1">
              <a:lumMod val="75000"/>
            </a:schemeClr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1216715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9805" y="4611578"/>
            <a:ext cx="2696644" cy="794276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387016" y="1147544"/>
            <a:ext cx="7255455" cy="1084276"/>
          </a:xfrm>
          <a:prstGeom prst="roundRect">
            <a:avLst>
              <a:gd name="adj" fmla="val 5758"/>
            </a:avLst>
          </a:prstGeom>
          <a:solidFill>
            <a:schemeClr val="bg1">
              <a:lumMod val="10000"/>
              <a:lumOff val="90000"/>
            </a:schemeClr>
          </a:solidFill>
          <a:ln w="2857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76194" y="1160222"/>
            <a:ext cx="365857" cy="1071592"/>
          </a:xfrm>
          <a:prstGeom prst="roundRect">
            <a:avLst>
              <a:gd name="adj" fmla="val 12532"/>
            </a:avLst>
          </a:prstGeom>
          <a:solidFill>
            <a:schemeClr val="accent1">
              <a:lumMod val="75000"/>
            </a:schemeClr>
          </a:solidFill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300" b="1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916112" y="1369800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Business </a:t>
            </a:r>
            <a:b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</a:b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Analytics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150918" y="1369512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Custom Applications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385728" y="1369512"/>
            <a:ext cx="2071582" cy="675532"/>
          </a:xfrm>
          <a:prstGeom prst="roundRect">
            <a:avLst>
              <a:gd name="adj" fmla="val 5758"/>
            </a:avLst>
          </a:prstGeom>
          <a:solidFill>
            <a:srgbClr val="FFE2C6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Packaged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Applications</a:t>
            </a:r>
            <a:endParaRPr lang="en-US" sz="15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sp>
        <p:nvSpPr>
          <p:cNvPr id="16" name="Up-Down Arrow 15"/>
          <p:cNvSpPr/>
          <p:nvPr/>
        </p:nvSpPr>
        <p:spPr>
          <a:xfrm>
            <a:off x="5058045" y="2231815"/>
            <a:ext cx="526197" cy="985324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1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7" name="Up-Down Arrow 16"/>
          <p:cNvSpPr/>
          <p:nvPr/>
        </p:nvSpPr>
        <p:spPr>
          <a:xfrm>
            <a:off x="4361832" y="2248477"/>
            <a:ext cx="526197" cy="985324"/>
          </a:xfrm>
          <a:prstGeom prst="upDownArrow">
            <a:avLst>
              <a:gd name="adj1" fmla="val 45892"/>
              <a:gd name="adj2" fmla="val 473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83" tIns="60941" rIns="121883" bIns="60941" rtlCol="0" anchor="ctr"/>
          <a:lstStyle/>
          <a:p>
            <a:pPr algn="ctr"/>
            <a:endParaRPr lang="en-US" sz="1100" dirty="0">
              <a:solidFill>
                <a:srgbClr val="1E1E1E"/>
              </a:solidFill>
              <a:latin typeface="A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987694" y="3347423"/>
            <a:ext cx="2234806" cy="985934"/>
          </a:xfrm>
          <a:prstGeom prst="roundRect">
            <a:avLst>
              <a:gd name="adj" fmla="val 5758"/>
            </a:avLst>
          </a:prstGeom>
          <a:solidFill>
            <a:schemeClr val="bg2"/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cs typeface="Calibri"/>
              </a:rPr>
              <a:t>VIRTUAL DATA MART</a:t>
            </a:r>
            <a:endParaRPr 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cs typeface="Calibri"/>
            </a:endParaRPr>
          </a:p>
        </p:txBody>
      </p:sp>
      <p:pic>
        <p:nvPicPr>
          <p:cNvPr id="19" name="Picture 10"/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2593" y="3519757"/>
            <a:ext cx="1770903" cy="567147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1916112" y="4469252"/>
            <a:ext cx="3035913" cy="1138064"/>
          </a:xfrm>
          <a:prstGeom prst="roundRect">
            <a:avLst>
              <a:gd name="adj" fmla="val 6525"/>
            </a:avLst>
          </a:prstGeom>
          <a:solidFill>
            <a:schemeClr val="accent1">
              <a:lumMod val="75000"/>
            </a:schemeClr>
          </a:solidFill>
          <a:ln w="9525" cmpd="sng">
            <a:solidFill>
              <a:srgbClr val="4F8E1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/>
          <a:lstStyle/>
          <a:p>
            <a:pPr marL="1216715" fontAlgn="base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726" y="4630842"/>
            <a:ext cx="2696644" cy="79427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12395" y="5904655"/>
            <a:ext cx="7690317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Scenario : two Hadoop clusters, different location (US &amp; EMEA), two types of dataset for each regions.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551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369" y="427037"/>
            <a:ext cx="8535918" cy="855692"/>
          </a:xfrm>
        </p:spPr>
        <p:txBody>
          <a:bodyPr>
            <a:noAutofit/>
          </a:bodyPr>
          <a:lstStyle/>
          <a:p>
            <a:pPr eaLnBrk="1">
              <a:defRPr/>
            </a:pPr>
            <a:r>
              <a:rPr lang="en-US" sz="2700" smtClean="0">
                <a:ea typeface="+mj-ea"/>
              </a:rPr>
              <a:t>Use Case 2 - Resources</a:t>
            </a:r>
            <a:endParaRPr lang="en-US" sz="2700" dirty="0">
              <a:ea typeface="+mj-ea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8312" y="1951037"/>
            <a:ext cx="8991600" cy="419100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>
            <a:noAutofit/>
          </a:bodyPr>
          <a:lstStyle>
            <a:defPPr marL="432000" lvl="0" indent="-324000" algn="l" hangingPunct="0">
              <a:lnSpc>
                <a:spcPct val="93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GB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defPPr>
            <a:lvl1pPr marL="432000" lvl="0" indent="-324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tabLst/>
              <a:defRPr lang="en-GB" sz="28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1pPr>
            <a:lvl2pPr marL="864000" lvl="1" indent="-324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tabLst/>
              <a:defRPr lang="en-GB" sz="2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2pPr>
            <a:lvl3pPr marL="1295999" lvl="2" indent="-288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3pPr>
            <a:lvl4pPr marL="1728000" lvl="3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4pPr>
            <a:lvl5pPr marL="2160000" lvl="4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5pPr>
            <a:lvl6pPr marL="2592000" lvl="5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6pPr>
            <a:lvl7pPr marL="3024000" lvl="6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7pPr>
            <a:lvl8pPr marL="3456000" lvl="7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8pPr>
            <a:lvl9pPr marL="3887999" marR="0" lvl="8" indent="-216000" algn="l" rtl="0" eaLnBrk="1" hangingPunct="0">
              <a:lnSpc>
                <a:spcPct val="93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en-GB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Arial"/>
                <a:ea typeface="ＭＳ Ｐゴシック"/>
                <a:cs typeface="MS Gothic"/>
              </a:defRPr>
            </a:lvl9pPr>
          </a:lstStyle>
          <a:p>
            <a:pPr marL="257200" indent="-25720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GUIDE</a:t>
            </a:r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>
                <a:solidFill>
                  <a:prstClr val="black"/>
                </a:solidFill>
                <a:latin typeface="Calibri"/>
                <a:hlinkClick r:id="rId2"/>
              </a:rPr>
              <a:t>https://drive.google.com/folderview?id=0B5kKwcd4kOq9RUlHcVBMVjJuX2c&amp;usp=sharing</a:t>
            </a:r>
            <a:endParaRPr lang="en-US" sz="1800">
              <a:solidFill>
                <a:prstClr val="black"/>
              </a:solidFill>
              <a:latin typeface="Calibri"/>
            </a:endParaRPr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  <a:p>
            <a:pPr marL="257200" indent="-25720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VIDEOS:</a:t>
            </a:r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 smtClean="0">
                <a:hlinkClick r:id="rId3"/>
              </a:rPr>
              <a:t>http://vimeo.com/user16928011/hortonworksusecase2short</a:t>
            </a:r>
            <a:endParaRPr lang="en-US" sz="1800" smtClean="0"/>
          </a:p>
          <a:p>
            <a:pPr marL="0" indent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None/>
              <a:defRPr/>
            </a:pPr>
            <a:r>
              <a:rPr lang="en-US" sz="1800" smtClean="0">
                <a:hlinkClick r:id="rId4"/>
              </a:rPr>
              <a:t>http://vimeo.com/user16928011/hortonworksusecase2short</a:t>
            </a:r>
            <a:endParaRPr lang="en-US" sz="1800" smtClean="0"/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tarSymbol"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  <a:p>
            <a:pPr marL="257200" indent="-25720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smtClean="0">
                <a:solidFill>
                  <a:prstClr val="black"/>
                </a:solidFill>
                <a:latin typeface="Calibri"/>
                <a:ea typeface="+mn-ea"/>
              </a:rPr>
              <a:t>SOURCE:</a:t>
            </a:r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1800">
                <a:hlinkClick r:id="rId5"/>
              </a:rPr>
              <a:t>https://</a:t>
            </a:r>
            <a:r>
              <a:rPr lang="en-US" sz="1800" smtClean="0">
                <a:hlinkClick r:id="rId5"/>
              </a:rPr>
              <a:t>github.com/DataVirtualizationByExample/HortonworksUseCase2</a:t>
            </a:r>
            <a:endParaRPr lang="en-US" sz="1800" smtClean="0"/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1800" smtClean="0"/>
          </a:p>
          <a:p>
            <a:pPr marL="0" indent="0" defTabSz="914400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tarSymbol"/>
              <a:buNone/>
              <a:defRPr/>
            </a:pPr>
            <a:endParaRPr lang="en-US" sz="1800" smtClean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1055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Boss Sales Briefing Template 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JBoss Sales Briefing Template v1</Template>
  <TotalTime>14284</TotalTime>
  <Words>450</Words>
  <Application>Microsoft Office PowerPoint</Application>
  <PresentationFormat>Custom</PresentationFormat>
  <Paragraphs>113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 Unicode MS</vt:lpstr>
      <vt:lpstr>MS Gothic</vt:lpstr>
      <vt:lpstr>MS PGothic</vt:lpstr>
      <vt:lpstr>MS PGothic</vt:lpstr>
      <vt:lpstr>SimSun</vt:lpstr>
      <vt:lpstr>Arial</vt:lpstr>
      <vt:lpstr>Calibri</vt:lpstr>
      <vt:lpstr>DejaVu Sans</vt:lpstr>
      <vt:lpstr>Liberation Serif</vt:lpstr>
      <vt:lpstr>StarSymbol</vt:lpstr>
      <vt:lpstr>Tahoma</vt:lpstr>
      <vt:lpstr>Times New Roman</vt:lpstr>
      <vt:lpstr>ヒラギノ角ゴ Pro W3</vt:lpstr>
      <vt:lpstr>JBoss Sales Briefing Template v1</vt:lpstr>
      <vt:lpstr>Default 1</vt:lpstr>
      <vt:lpstr>Default 3</vt:lpstr>
      <vt:lpstr>PowerPoint Presentation</vt:lpstr>
      <vt:lpstr>Use Case 1 – Sentiment Analysis and Sales Analysis with Hadoop and MySQL </vt:lpstr>
      <vt:lpstr>Use Case 1 - Overview</vt:lpstr>
      <vt:lpstr>Use Case 1 – Architecture</vt:lpstr>
      <vt:lpstr>Use Case 1 - Resources</vt:lpstr>
      <vt:lpstr>Use Case 2 – Federated Hadoop with security</vt:lpstr>
      <vt:lpstr>Use Case 2 - Overview</vt:lpstr>
      <vt:lpstr>Use Case 2 - Architecture</vt:lpstr>
      <vt:lpstr>Use Case 2 - Resources</vt:lpstr>
      <vt:lpstr>Use Case 3 – Hadoop Datalake</vt:lpstr>
      <vt:lpstr>Use Case 3 - Overview</vt:lpstr>
      <vt:lpstr>Use Case 3 - Architecture</vt:lpstr>
      <vt:lpstr>Use Case 3 - Resources</vt:lpstr>
    </vt:vector>
  </TitlesOfParts>
  <Company>Red Hat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srasheed</dc:creator>
  <cp:lastModifiedBy>Microsoft account</cp:lastModifiedBy>
  <cp:revision>223</cp:revision>
  <cp:lastPrinted>1601-01-01T00:00:00Z</cp:lastPrinted>
  <dcterms:created xsi:type="dcterms:W3CDTF">2013-11-06T17:49:23Z</dcterms:created>
  <dcterms:modified xsi:type="dcterms:W3CDTF">2014-09-10T03:24:22Z</dcterms:modified>
</cp:coreProperties>
</file>