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2" r:id="rId2"/>
  </p:sldMasterIdLst>
  <p:notesMasterIdLst>
    <p:notesMasterId r:id="rId56"/>
  </p:notesMasterIdLst>
  <p:sldIdLst>
    <p:sldId id="256" r:id="rId3"/>
    <p:sldId id="264" r:id="rId4"/>
    <p:sldId id="293" r:id="rId5"/>
    <p:sldId id="259" r:id="rId6"/>
    <p:sldId id="295" r:id="rId7"/>
    <p:sldId id="296" r:id="rId8"/>
    <p:sldId id="298" r:id="rId9"/>
    <p:sldId id="299" r:id="rId10"/>
    <p:sldId id="300" r:id="rId11"/>
    <p:sldId id="301" r:id="rId12"/>
    <p:sldId id="305" r:id="rId13"/>
    <p:sldId id="304" r:id="rId14"/>
    <p:sldId id="306" r:id="rId15"/>
    <p:sldId id="342" r:id="rId16"/>
    <p:sldId id="343" r:id="rId17"/>
    <p:sldId id="344" r:id="rId18"/>
    <p:sldId id="345" r:id="rId19"/>
    <p:sldId id="348" r:id="rId20"/>
    <p:sldId id="346" r:id="rId21"/>
    <p:sldId id="347" r:id="rId22"/>
    <p:sldId id="349" r:id="rId23"/>
    <p:sldId id="308" r:id="rId24"/>
    <p:sldId id="320" r:id="rId25"/>
    <p:sldId id="318" r:id="rId26"/>
    <p:sldId id="312" r:id="rId27"/>
    <p:sldId id="315" r:id="rId28"/>
    <p:sldId id="317" r:id="rId29"/>
    <p:sldId id="316" r:id="rId30"/>
    <p:sldId id="319" r:id="rId31"/>
    <p:sldId id="321" r:id="rId32"/>
    <p:sldId id="323" r:id="rId33"/>
    <p:sldId id="324" r:id="rId34"/>
    <p:sldId id="302" r:id="rId35"/>
    <p:sldId id="350" r:id="rId36"/>
    <p:sldId id="351" r:id="rId37"/>
    <p:sldId id="303" r:id="rId38"/>
    <p:sldId id="325" r:id="rId39"/>
    <p:sldId id="326" r:id="rId40"/>
    <p:sldId id="327" r:id="rId41"/>
    <p:sldId id="328" r:id="rId42"/>
    <p:sldId id="330" r:id="rId43"/>
    <p:sldId id="329" r:id="rId44"/>
    <p:sldId id="331" r:id="rId45"/>
    <p:sldId id="332" r:id="rId46"/>
    <p:sldId id="334" r:id="rId47"/>
    <p:sldId id="335" r:id="rId48"/>
    <p:sldId id="336" r:id="rId49"/>
    <p:sldId id="337" r:id="rId50"/>
    <p:sldId id="338" r:id="rId51"/>
    <p:sldId id="339" r:id="rId52"/>
    <p:sldId id="340" r:id="rId53"/>
    <p:sldId id="341" r:id="rId54"/>
    <p:sldId id="278" r:id="rId55"/>
  </p:sldIdLst>
  <p:sldSz cx="9144000" cy="5143500" type="screen16x9"/>
  <p:notesSz cx="6858000" cy="9144000"/>
  <p:embeddedFontLst>
    <p:embeddedFont>
      <p:font typeface="Alata" panose="020B0604020202020204" charset="0"/>
      <p:regular r:id="rId57"/>
    </p:embeddedFont>
    <p:embeddedFont>
      <p:font typeface="Arial Rounded MT Bold" panose="020F0704030504030204" pitchFamily="34" charset="0"/>
      <p:regular r:id="rId58"/>
    </p:embeddedFont>
    <p:embeddedFont>
      <p:font typeface="Barlow Light" panose="00000400000000000000" pitchFamily="2" charset="0"/>
      <p:regular r:id="rId59"/>
      <p:bold r:id="rId60"/>
      <p:italic r:id="rId61"/>
      <p:boldItalic r:id="rId62"/>
    </p:embeddedFont>
    <p:embeddedFont>
      <p:font typeface="Calibri" panose="020F0502020204030204" pitchFamily="34" charset="0"/>
      <p:regular r:id="rId63"/>
      <p:bold r:id="rId64"/>
      <p:italic r:id="rId65"/>
      <p:boldItalic r:id="rId66"/>
    </p:embeddedFont>
    <p:embeddedFont>
      <p:font typeface="EB Garamond" panose="00000500000000000000" pitchFamily="2" charset="0"/>
      <p:regular r:id="rId67"/>
      <p:bold r:id="rId68"/>
      <p:italic r:id="rId69"/>
      <p:boldItalic r:id="rId70"/>
    </p:embeddedFont>
    <p:embeddedFont>
      <p:font typeface="Fredoka One" panose="02000000000000000000" pitchFamily="2" charset="0"/>
      <p:regular r:id="rId71"/>
    </p:embeddedFont>
    <p:embeddedFont>
      <p:font typeface="Modak" panose="020B0604020202020204" charset="0"/>
      <p:regular r:id="rId72"/>
    </p:embeddedFont>
    <p:embeddedFont>
      <p:font typeface="Montserrat Black" panose="00000A00000000000000" pitchFamily="2" charset="0"/>
      <p:bold r:id="rId73"/>
      <p:boldItalic r:id="rId74"/>
    </p:embeddedFont>
    <p:embeddedFont>
      <p:font typeface="Montserrat ExtraBold" panose="00000900000000000000" pitchFamily="2" charset="0"/>
      <p:bold r:id="rId75"/>
      <p:boldItalic r:id="rId76"/>
    </p:embeddedFont>
    <p:embeddedFont>
      <p:font typeface="Montserrat Light" panose="00000400000000000000" pitchFamily="2" charset="0"/>
      <p:regular r:id="rId77"/>
      <p:bold r:id="rId78"/>
      <p:italic r:id="rId79"/>
      <p:boldItalic r:id="rId80"/>
    </p:embeddedFont>
    <p:embeddedFont>
      <p:font typeface="Squada One" panose="020B0604020202020204" charset="0"/>
      <p:regular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A1FE45-6BDC-44B7-B299-B5EFB9E5807D}">
  <a:tblStyle styleId="{CDA1FE45-6BDC-44B7-B299-B5EFB9E580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80" Type="http://schemas.openxmlformats.org/officeDocument/2006/relationships/font" Target="fonts/font24.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font" Target="fonts/font2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0.fntdata"/><Relationship Id="rId7" Type="http://schemas.openxmlformats.org/officeDocument/2006/relationships/slide" Target="slides/slide5.xml"/><Relationship Id="rId71"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0.fntdata"/><Relationship Id="rId61" Type="http://schemas.openxmlformats.org/officeDocument/2006/relationships/font" Target="fonts/font5.fntdata"/><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6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22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62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35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14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19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00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91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340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48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30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34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811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320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7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954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124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615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517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84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925fde2a4e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925fde2a4e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606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04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0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379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624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969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560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967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355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05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371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03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2382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466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193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3061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129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591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3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69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879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1037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364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61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150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1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68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04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2"/>
        <p:cNvGrpSpPr/>
        <p:nvPr/>
      </p:nvGrpSpPr>
      <p:grpSpPr>
        <a:xfrm>
          <a:off x="0" y="0"/>
          <a:ext cx="0" cy="0"/>
          <a:chOff x="0" y="0"/>
          <a:chExt cx="0" cy="0"/>
        </a:xfrm>
      </p:grpSpPr>
      <p:sp>
        <p:nvSpPr>
          <p:cNvPr id="163" name="Google Shape;163;p7"/>
          <p:cNvSpPr txBox="1">
            <a:spLocks noGrp="1"/>
          </p:cNvSpPr>
          <p:nvPr>
            <p:ph type="subTitle" idx="1"/>
          </p:nvPr>
        </p:nvSpPr>
        <p:spPr>
          <a:xfrm>
            <a:off x="1902075" y="1649150"/>
            <a:ext cx="3234300" cy="27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4" name="Google Shape;164;p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37416" y="42821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58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8"/>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25075" y="-22499"/>
            <a:ext cx="1337063" cy="1237172"/>
          </a:xfrm>
          <a:custGeom>
            <a:avLst/>
            <a:gdLst/>
            <a:ahLst/>
            <a:cxnLst/>
            <a:rect l="l" t="t" r="r" b="b"/>
            <a:pathLst>
              <a:path w="36662" h="33923" extrusionOk="0">
                <a:moveTo>
                  <a:pt x="0" y="0"/>
                </a:moveTo>
                <a:lnTo>
                  <a:pt x="0" y="26481"/>
                </a:lnTo>
                <a:lnTo>
                  <a:pt x="15058" y="33923"/>
                </a:lnTo>
                <a:lnTo>
                  <a:pt x="36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192423" y="398325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284524" y="383930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8192866" y="27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8244113" y="67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8"/>
          <p:cNvSpPr txBox="1">
            <a:spLocks noGrp="1"/>
          </p:cNvSpPr>
          <p:nvPr>
            <p:ph type="title"/>
          </p:nvPr>
        </p:nvSpPr>
        <p:spPr>
          <a:xfrm>
            <a:off x="1499550" y="1350950"/>
            <a:ext cx="6144900" cy="228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b="1"/>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endParaRPr/>
          </a:p>
        </p:txBody>
      </p:sp>
    </p:spTree>
    <p:extLst>
      <p:ext uri="{BB962C8B-B14F-4D97-AF65-F5344CB8AC3E}">
        <p14:creationId xmlns:p14="http://schemas.microsoft.com/office/powerpoint/2010/main" val="387050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8"/>
        <p:cNvGrpSpPr/>
        <p:nvPr/>
      </p:nvGrpSpPr>
      <p:grpSpPr>
        <a:xfrm>
          <a:off x="0" y="0"/>
          <a:ext cx="0" cy="0"/>
          <a:chOff x="0" y="0"/>
          <a:chExt cx="0" cy="0"/>
        </a:xfrm>
      </p:grpSpPr>
      <p:sp>
        <p:nvSpPr>
          <p:cNvPr id="209" name="Google Shape;209;p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995320">
            <a:off x="873021" y="26303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4442638">
            <a:off x="2269077" y="311308"/>
            <a:ext cx="613074" cy="4563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995320">
            <a:off x="811429" y="24625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rot="4442638">
            <a:off x="2386898" y="274973"/>
            <a:ext cx="421146" cy="310954"/>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txBox="1">
            <a:spLocks noGrp="1"/>
          </p:cNvSpPr>
          <p:nvPr>
            <p:ph type="title"/>
          </p:nvPr>
        </p:nvSpPr>
        <p:spPr>
          <a:xfrm rot="-537545">
            <a:off x="1270979" y="1650993"/>
            <a:ext cx="3234461" cy="126406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6" name="Google Shape;216;p9"/>
          <p:cNvSpPr txBox="1">
            <a:spLocks noGrp="1"/>
          </p:cNvSpPr>
          <p:nvPr>
            <p:ph type="subTitle" idx="1"/>
          </p:nvPr>
        </p:nvSpPr>
        <p:spPr>
          <a:xfrm rot="-537097">
            <a:off x="1451032" y="3152651"/>
            <a:ext cx="3231358" cy="767741"/>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9"/>
          <p:cNvSpPr txBox="1">
            <a:spLocks noGrp="1"/>
          </p:cNvSpPr>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5000"/>
              <a:buNone/>
              <a:defRPr sz="15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8645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6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5400000">
            <a:off x="7729488"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5400000">
            <a:off x="3587756" y="-1363883"/>
            <a:ext cx="1979051" cy="7713566"/>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rot="-5400000">
            <a:off x="945231"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txBox="1">
            <a:spLocks noGrp="1"/>
          </p:cNvSpPr>
          <p:nvPr>
            <p:ph type="title" hasCustomPrompt="1"/>
          </p:nvPr>
        </p:nvSpPr>
        <p:spPr>
          <a:xfrm>
            <a:off x="713225" y="1699350"/>
            <a:ext cx="7717500" cy="15279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461574" y="578383"/>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484400" y="576381"/>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txBox="1">
            <a:spLocks noGrp="1"/>
          </p:cNvSpPr>
          <p:nvPr>
            <p:ph type="subTitle" idx="1"/>
          </p:nvPr>
        </p:nvSpPr>
        <p:spPr>
          <a:xfrm>
            <a:off x="720500" y="3083325"/>
            <a:ext cx="77136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54" name="Google Shape;254;p11"/>
          <p:cNvSpPr/>
          <p:nvPr/>
        </p:nvSpPr>
        <p:spPr>
          <a:xfrm>
            <a:off x="8322216" y="42761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044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9"/>
        <p:cNvGrpSpPr/>
        <p:nvPr/>
      </p:nvGrpSpPr>
      <p:grpSpPr>
        <a:xfrm>
          <a:off x="0" y="0"/>
          <a:ext cx="0" cy="0"/>
          <a:chOff x="0" y="0"/>
          <a:chExt cx="0" cy="0"/>
        </a:xfrm>
      </p:grpSpPr>
    </p:spTree>
    <p:extLst>
      <p:ext uri="{BB962C8B-B14F-4D97-AF65-F5344CB8AC3E}">
        <p14:creationId xmlns:p14="http://schemas.microsoft.com/office/powerpoint/2010/main" val="4083362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3"/>
          <p:cNvSpPr/>
          <p:nvPr/>
        </p:nvSpPr>
        <p:spPr>
          <a:xfrm rot="5284583">
            <a:off x="4157093" y="663080"/>
            <a:ext cx="844505" cy="628625"/>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664998" y="1000921"/>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2176375" y="1782867"/>
            <a:ext cx="4805924" cy="2098796"/>
          </a:xfrm>
          <a:custGeom>
            <a:avLst/>
            <a:gdLst/>
            <a:ahLst/>
            <a:cxnLst/>
            <a:rect l="l" t="t" r="r" b="b"/>
            <a:pathLst>
              <a:path w="26555" h="11597" extrusionOk="0">
                <a:moveTo>
                  <a:pt x="1" y="1"/>
                </a:moveTo>
                <a:lnTo>
                  <a:pt x="1" y="11596"/>
                </a:lnTo>
                <a:lnTo>
                  <a:pt x="26555" y="11596"/>
                </a:lnTo>
                <a:lnTo>
                  <a:pt x="26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txBox="1">
            <a:spLocks noGrp="1"/>
          </p:cNvSpPr>
          <p:nvPr>
            <p:ph type="subTitle" idx="1"/>
          </p:nvPr>
        </p:nvSpPr>
        <p:spPr>
          <a:xfrm>
            <a:off x="2408700" y="2039013"/>
            <a:ext cx="43266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a:endParaRPr/>
          </a:p>
        </p:txBody>
      </p:sp>
      <p:sp>
        <p:nvSpPr>
          <p:cNvPr id="307" name="Google Shape;307;p13"/>
          <p:cNvSpPr/>
          <p:nvPr/>
        </p:nvSpPr>
        <p:spPr>
          <a:xfrm rot="5284583">
            <a:off x="4354910" y="624805"/>
            <a:ext cx="580125" cy="4283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938491" y="118970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3"/>
          <p:cNvSpPr txBox="1">
            <a:spLocks noGrp="1"/>
          </p:cNvSpPr>
          <p:nvPr>
            <p:ph type="title"/>
          </p:nvPr>
        </p:nvSpPr>
        <p:spPr>
          <a:xfrm>
            <a:off x="2408550" y="3166850"/>
            <a:ext cx="4326600" cy="4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3" name="Google Shape;313;p13"/>
          <p:cNvSpPr/>
          <p:nvPr/>
        </p:nvSpPr>
        <p:spPr>
          <a:xfrm>
            <a:off x="8097162" y="729918"/>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3"/>
          <p:cNvSpPr/>
          <p:nvPr/>
        </p:nvSpPr>
        <p:spPr>
          <a:xfrm>
            <a:off x="6045280" y="4485168"/>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318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14"/>
          <p:cNvSpPr txBox="1">
            <a:spLocks noGrp="1"/>
          </p:cNvSpPr>
          <p:nvPr>
            <p:ph type="subTitle" idx="1"/>
          </p:nvPr>
        </p:nvSpPr>
        <p:spPr>
          <a:xfrm>
            <a:off x="131396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30" name="Google Shape;330;p1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txBox="1">
            <a:spLocks noGrp="1"/>
          </p:cNvSpPr>
          <p:nvPr>
            <p:ph type="subTitle" idx="2"/>
          </p:nvPr>
        </p:nvSpPr>
        <p:spPr>
          <a:xfrm>
            <a:off x="513771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32" name="Google Shape;332;p14"/>
          <p:cNvSpPr txBox="1">
            <a:spLocks noGrp="1"/>
          </p:cNvSpPr>
          <p:nvPr>
            <p:ph type="subTitle" idx="3"/>
          </p:nvPr>
        </p:nvSpPr>
        <p:spPr>
          <a:xfrm>
            <a:off x="131406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33" name="Google Shape;333;p14"/>
          <p:cNvSpPr txBox="1">
            <a:spLocks noGrp="1"/>
          </p:cNvSpPr>
          <p:nvPr>
            <p:ph type="subTitle" idx="4"/>
          </p:nvPr>
        </p:nvSpPr>
        <p:spPr>
          <a:xfrm>
            <a:off x="513781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34" name="Google Shape;334;p14"/>
          <p:cNvSpPr/>
          <p:nvPr/>
        </p:nvSpPr>
        <p:spPr>
          <a:xfrm>
            <a:off x="4571988" y="4786285"/>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8396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txBox="1">
            <a:spLocks noGrp="1"/>
          </p:cNvSpPr>
          <p:nvPr>
            <p:ph type="subTitle" idx="1"/>
          </p:nvPr>
        </p:nvSpPr>
        <p:spPr>
          <a:xfrm>
            <a:off x="3117400" y="16333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47" name="Google Shape;347;p15"/>
          <p:cNvSpPr txBox="1">
            <a:spLocks noGrp="1"/>
          </p:cNvSpPr>
          <p:nvPr>
            <p:ph type="subTitle" idx="2"/>
          </p:nvPr>
        </p:nvSpPr>
        <p:spPr>
          <a:xfrm>
            <a:off x="3117471" y="13751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48" name="Google Shape;348;p15"/>
          <p:cNvSpPr txBox="1">
            <a:spLocks noGrp="1"/>
          </p:cNvSpPr>
          <p:nvPr>
            <p:ph type="subTitle" idx="3"/>
          </p:nvPr>
        </p:nvSpPr>
        <p:spPr>
          <a:xfrm>
            <a:off x="3790875" y="39746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49" name="Google Shape;349;p15"/>
          <p:cNvSpPr txBox="1">
            <a:spLocks noGrp="1"/>
          </p:cNvSpPr>
          <p:nvPr>
            <p:ph type="subTitle" idx="4"/>
          </p:nvPr>
        </p:nvSpPr>
        <p:spPr>
          <a:xfrm>
            <a:off x="3790946" y="37164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Tree>
    <p:extLst>
      <p:ext uri="{BB962C8B-B14F-4D97-AF65-F5344CB8AC3E}">
        <p14:creationId xmlns:p14="http://schemas.microsoft.com/office/powerpoint/2010/main" val="207052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16"/>
          <p:cNvSpPr txBox="1">
            <a:spLocks noGrp="1"/>
          </p:cNvSpPr>
          <p:nvPr>
            <p:ph type="subTitle" idx="1"/>
          </p:nvPr>
        </p:nvSpPr>
        <p:spPr>
          <a:xfrm>
            <a:off x="713213"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6" name="Google Shape;356;p1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txBox="1">
            <a:spLocks noGrp="1"/>
          </p:cNvSpPr>
          <p:nvPr>
            <p:ph type="subTitle" idx="2"/>
          </p:nvPr>
        </p:nvSpPr>
        <p:spPr>
          <a:xfrm>
            <a:off x="713296"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58" name="Google Shape;358;p16"/>
          <p:cNvSpPr txBox="1">
            <a:spLocks noGrp="1"/>
          </p:cNvSpPr>
          <p:nvPr>
            <p:ph type="subTitle" idx="3"/>
          </p:nvPr>
        </p:nvSpPr>
        <p:spPr>
          <a:xfrm>
            <a:off x="3454125"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9" name="Google Shape;359;p16"/>
          <p:cNvSpPr txBox="1">
            <a:spLocks noGrp="1"/>
          </p:cNvSpPr>
          <p:nvPr>
            <p:ph type="subTitle" idx="4"/>
          </p:nvPr>
        </p:nvSpPr>
        <p:spPr>
          <a:xfrm>
            <a:off x="3454208"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60" name="Google Shape;360;p16"/>
          <p:cNvSpPr txBox="1">
            <a:spLocks noGrp="1"/>
          </p:cNvSpPr>
          <p:nvPr>
            <p:ph type="subTitle" idx="5"/>
          </p:nvPr>
        </p:nvSpPr>
        <p:spPr>
          <a:xfrm>
            <a:off x="6195050"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1" name="Google Shape;361;p16"/>
          <p:cNvSpPr txBox="1">
            <a:spLocks noGrp="1"/>
          </p:cNvSpPr>
          <p:nvPr>
            <p:ph type="subTitle" idx="6"/>
          </p:nvPr>
        </p:nvSpPr>
        <p:spPr>
          <a:xfrm>
            <a:off x="6195133"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62" name="Google Shape;362;p16"/>
          <p:cNvSpPr/>
          <p:nvPr/>
        </p:nvSpPr>
        <p:spPr>
          <a:xfrm>
            <a:off x="410595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546069">
            <a:off x="425098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685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720425" y="3186300"/>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rot="-570506">
            <a:off x="713225" y="32172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713225" y="1628625"/>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7"/>
          <p:cNvSpPr txBox="1">
            <a:spLocks noGrp="1"/>
          </p:cNvSpPr>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1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txBox="1">
            <a:spLocks noGrp="1"/>
          </p:cNvSpPr>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7"/>
          <p:cNvSpPr txBox="1">
            <a:spLocks noGrp="1"/>
          </p:cNvSpPr>
          <p:nvPr>
            <p:ph type="title" idx="3" hasCustomPrompt="1"/>
          </p:nvPr>
        </p:nvSpPr>
        <p:spPr>
          <a:xfrm>
            <a:off x="713225"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9" name="Google Shape;389;p17"/>
          <p:cNvSpPr txBox="1">
            <a:spLocks noGrp="1"/>
          </p:cNvSpPr>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0" name="Google Shape;390;p17"/>
          <p:cNvSpPr txBox="1">
            <a:spLocks noGrp="1"/>
          </p:cNvSpPr>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1" name="Google Shape;391;p17"/>
          <p:cNvSpPr txBox="1">
            <a:spLocks noGrp="1"/>
          </p:cNvSpPr>
          <p:nvPr>
            <p:ph type="title" idx="6" hasCustomPrompt="1"/>
          </p:nvPr>
        </p:nvSpPr>
        <p:spPr>
          <a:xfrm>
            <a:off x="713225"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2" name="Google Shape;392;p17"/>
          <p:cNvSpPr txBox="1">
            <a:spLocks noGrp="1"/>
          </p:cNvSpPr>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3" name="Google Shape;393;p17"/>
          <p:cNvSpPr txBox="1">
            <a:spLocks noGrp="1"/>
          </p:cNvSpPr>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4" name="Google Shape;394;p17"/>
          <p:cNvSpPr txBox="1">
            <a:spLocks noGrp="1"/>
          </p:cNvSpPr>
          <p:nvPr>
            <p:ph type="title" idx="9" hasCustomPrompt="1"/>
          </p:nvPr>
        </p:nvSpPr>
        <p:spPr>
          <a:xfrm>
            <a:off x="4720400"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17"/>
          <p:cNvSpPr txBox="1">
            <a:spLocks noGrp="1"/>
          </p:cNvSpPr>
          <p:nvPr>
            <p:ph type="subTitle" idx="13"/>
          </p:nvPr>
        </p:nvSpPr>
        <p:spPr>
          <a:xfrm>
            <a:off x="5956675"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6" name="Google Shape;396;p17"/>
          <p:cNvSpPr txBox="1">
            <a:spLocks noGrp="1"/>
          </p:cNvSpPr>
          <p:nvPr>
            <p:ph type="subTitle" idx="14"/>
          </p:nvPr>
        </p:nvSpPr>
        <p:spPr>
          <a:xfrm>
            <a:off x="5956767"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7" name="Google Shape;397;p17"/>
          <p:cNvSpPr txBox="1">
            <a:spLocks noGrp="1"/>
          </p:cNvSpPr>
          <p:nvPr>
            <p:ph type="title" idx="15" hasCustomPrompt="1"/>
          </p:nvPr>
        </p:nvSpPr>
        <p:spPr>
          <a:xfrm>
            <a:off x="4720400"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7635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10"/>
        <p:cNvGrpSpPr/>
        <p:nvPr/>
      </p:nvGrpSpPr>
      <p:grpSpPr>
        <a:xfrm>
          <a:off x="0" y="0"/>
          <a:ext cx="0" cy="0"/>
          <a:chOff x="0" y="0"/>
          <a:chExt cx="0" cy="0"/>
        </a:xfrm>
      </p:grpSpPr>
      <p:sp>
        <p:nvSpPr>
          <p:cNvPr id="411" name="Google Shape;411;p18"/>
          <p:cNvSpPr txBox="1">
            <a:spLocks noGrp="1"/>
          </p:cNvSpPr>
          <p:nvPr>
            <p:ph type="subTitle" idx="1"/>
          </p:nvPr>
        </p:nvSpPr>
        <p:spPr>
          <a:xfrm>
            <a:off x="1297774" y="2771115"/>
            <a:ext cx="34008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a:endParaRPr/>
          </a:p>
        </p:txBody>
      </p:sp>
      <p:sp>
        <p:nvSpPr>
          <p:cNvPr id="412" name="Google Shape;412;p18"/>
          <p:cNvSpPr/>
          <p:nvPr/>
        </p:nvSpPr>
        <p:spPr>
          <a:xfrm>
            <a:off x="4858185" y="1627932"/>
            <a:ext cx="170654" cy="175873"/>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txBox="1">
            <a:spLocks noGrp="1"/>
          </p:cNvSpPr>
          <p:nvPr>
            <p:ph type="title"/>
          </p:nvPr>
        </p:nvSpPr>
        <p:spPr>
          <a:xfrm>
            <a:off x="1297650" y="2291703"/>
            <a:ext cx="3400800" cy="5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8"/>
          <p:cNvSpPr/>
          <p:nvPr/>
        </p:nvSpPr>
        <p:spPr>
          <a:xfrm>
            <a:off x="8638541" y="46861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2625513" y="45678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3638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0" name="Google Shape;450;p1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19"/>
          <p:cNvSpPr txBox="1">
            <a:spLocks noGrp="1"/>
          </p:cNvSpPr>
          <p:nvPr>
            <p:ph type="subTitle" idx="1"/>
          </p:nvPr>
        </p:nvSpPr>
        <p:spPr>
          <a:xfrm>
            <a:off x="7132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548731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4">
  <p:cSld name="One column text 4">
    <p:spTree>
      <p:nvGrpSpPr>
        <p:cNvPr id="1"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9" name="Google Shape;469;p2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txBox="1">
            <a:spLocks noGrp="1"/>
          </p:cNvSpPr>
          <p:nvPr>
            <p:ph type="subTitle" idx="1"/>
          </p:nvPr>
        </p:nvSpPr>
        <p:spPr>
          <a:xfrm>
            <a:off x="44877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185215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0" y="3661913"/>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96026" y="3722584"/>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txBox="1">
            <a:spLocks noGrp="1"/>
          </p:cNvSpPr>
          <p:nvPr>
            <p:ph type="title"/>
          </p:nvPr>
        </p:nvSpPr>
        <p:spPr>
          <a:xfrm>
            <a:off x="713225" y="3683875"/>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21"/>
          <p:cNvSpPr/>
          <p:nvPr/>
        </p:nvSpPr>
        <p:spPr>
          <a:xfrm rot="-10692833">
            <a:off x="8150833" y="3714784"/>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595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2"/>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2"/>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txBox="1">
            <a:spLocks noGrp="1"/>
          </p:cNvSpPr>
          <p:nvPr>
            <p:ph type="title"/>
          </p:nvPr>
        </p:nvSpPr>
        <p:spPr>
          <a:xfrm>
            <a:off x="1956763" y="1503350"/>
            <a:ext cx="5230500" cy="197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b="1"/>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endParaRPr/>
          </a:p>
        </p:txBody>
      </p:sp>
      <p:sp>
        <p:nvSpPr>
          <p:cNvPr id="535" name="Google Shape;535;p2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8586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23"/>
          <p:cNvSpPr txBox="1">
            <a:spLocks noGrp="1"/>
          </p:cNvSpPr>
          <p:nvPr>
            <p:ph type="subTitle" idx="1"/>
          </p:nvPr>
        </p:nvSpPr>
        <p:spPr>
          <a:xfrm>
            <a:off x="713225"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50" name="Google Shape;550;p23"/>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txBox="1">
            <a:spLocks noGrp="1"/>
          </p:cNvSpPr>
          <p:nvPr>
            <p:ph type="subTitle" idx="2"/>
          </p:nvPr>
        </p:nvSpPr>
        <p:spPr>
          <a:xfrm>
            <a:off x="713296"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552" name="Google Shape;552;p23"/>
          <p:cNvSpPr txBox="1">
            <a:spLocks noGrp="1"/>
          </p:cNvSpPr>
          <p:nvPr>
            <p:ph type="subTitle" idx="3"/>
          </p:nvPr>
        </p:nvSpPr>
        <p:spPr>
          <a:xfrm>
            <a:off x="3454133"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53" name="Google Shape;553;p23"/>
          <p:cNvSpPr txBox="1">
            <a:spLocks noGrp="1"/>
          </p:cNvSpPr>
          <p:nvPr>
            <p:ph type="subTitle" idx="4"/>
          </p:nvPr>
        </p:nvSpPr>
        <p:spPr>
          <a:xfrm>
            <a:off x="3454208"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554" name="Google Shape;554;p23"/>
          <p:cNvSpPr txBox="1">
            <a:spLocks noGrp="1"/>
          </p:cNvSpPr>
          <p:nvPr>
            <p:ph type="subTitle" idx="5"/>
          </p:nvPr>
        </p:nvSpPr>
        <p:spPr>
          <a:xfrm>
            <a:off x="6195054"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55" name="Google Shape;555;p23"/>
          <p:cNvSpPr txBox="1">
            <a:spLocks noGrp="1"/>
          </p:cNvSpPr>
          <p:nvPr>
            <p:ph type="subTitle" idx="6"/>
          </p:nvPr>
        </p:nvSpPr>
        <p:spPr>
          <a:xfrm>
            <a:off x="6195133"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556" name="Google Shape;556;p23"/>
          <p:cNvSpPr txBox="1">
            <a:spLocks noGrp="1"/>
          </p:cNvSpPr>
          <p:nvPr>
            <p:ph type="subTitle" idx="7"/>
          </p:nvPr>
        </p:nvSpPr>
        <p:spPr>
          <a:xfrm>
            <a:off x="713225"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57" name="Google Shape;557;p23"/>
          <p:cNvSpPr txBox="1">
            <a:spLocks noGrp="1"/>
          </p:cNvSpPr>
          <p:nvPr>
            <p:ph type="subTitle" idx="8"/>
          </p:nvPr>
        </p:nvSpPr>
        <p:spPr>
          <a:xfrm>
            <a:off x="713296"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558" name="Google Shape;558;p23"/>
          <p:cNvSpPr txBox="1">
            <a:spLocks noGrp="1"/>
          </p:cNvSpPr>
          <p:nvPr>
            <p:ph type="subTitle" idx="9"/>
          </p:nvPr>
        </p:nvSpPr>
        <p:spPr>
          <a:xfrm>
            <a:off x="3454133"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59" name="Google Shape;559;p23"/>
          <p:cNvSpPr txBox="1">
            <a:spLocks noGrp="1"/>
          </p:cNvSpPr>
          <p:nvPr>
            <p:ph type="subTitle" idx="13"/>
          </p:nvPr>
        </p:nvSpPr>
        <p:spPr>
          <a:xfrm>
            <a:off x="3454208"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560" name="Google Shape;560;p23"/>
          <p:cNvSpPr txBox="1">
            <a:spLocks noGrp="1"/>
          </p:cNvSpPr>
          <p:nvPr>
            <p:ph type="subTitle" idx="14"/>
          </p:nvPr>
        </p:nvSpPr>
        <p:spPr>
          <a:xfrm>
            <a:off x="6195054"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61" name="Google Shape;561;p23"/>
          <p:cNvSpPr txBox="1">
            <a:spLocks noGrp="1"/>
          </p:cNvSpPr>
          <p:nvPr>
            <p:ph type="subTitle" idx="15"/>
          </p:nvPr>
        </p:nvSpPr>
        <p:spPr>
          <a:xfrm>
            <a:off x="6195133"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0072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9" name="Google Shape;579;p2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24"/>
          <p:cNvSpPr txBox="1">
            <a:spLocks noGrp="1"/>
          </p:cNvSpPr>
          <p:nvPr>
            <p:ph type="subTitle" idx="1"/>
          </p:nvPr>
        </p:nvSpPr>
        <p:spPr>
          <a:xfrm>
            <a:off x="713225" y="3642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585" name="Google Shape;585;p24"/>
          <p:cNvSpPr txBox="1">
            <a:spLocks noGrp="1"/>
          </p:cNvSpPr>
          <p:nvPr>
            <p:ph type="subTitle" idx="2"/>
          </p:nvPr>
        </p:nvSpPr>
        <p:spPr>
          <a:xfrm>
            <a:off x="713288" y="3383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a:endParaRPr/>
          </a:p>
        </p:txBody>
      </p:sp>
      <p:sp>
        <p:nvSpPr>
          <p:cNvPr id="586" name="Google Shape;586;p24"/>
          <p:cNvSpPr txBox="1">
            <a:spLocks noGrp="1"/>
          </p:cNvSpPr>
          <p:nvPr>
            <p:ph type="subTitle" idx="3"/>
          </p:nvPr>
        </p:nvSpPr>
        <p:spPr>
          <a:xfrm>
            <a:off x="713225" y="2389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587" name="Google Shape;587;p24"/>
          <p:cNvSpPr txBox="1">
            <a:spLocks noGrp="1"/>
          </p:cNvSpPr>
          <p:nvPr>
            <p:ph type="subTitle" idx="4"/>
          </p:nvPr>
        </p:nvSpPr>
        <p:spPr>
          <a:xfrm>
            <a:off x="713288" y="2130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a:endParaRPr/>
          </a:p>
        </p:txBody>
      </p:sp>
      <p:sp>
        <p:nvSpPr>
          <p:cNvPr id="588" name="Google Shape;588;p24"/>
          <p:cNvSpPr txBox="1">
            <a:spLocks noGrp="1"/>
          </p:cNvSpPr>
          <p:nvPr>
            <p:ph type="subTitle" idx="5"/>
          </p:nvPr>
        </p:nvSpPr>
        <p:spPr>
          <a:xfrm>
            <a:off x="6445474" y="3642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9" name="Google Shape;589;p24"/>
          <p:cNvSpPr txBox="1">
            <a:spLocks noGrp="1"/>
          </p:cNvSpPr>
          <p:nvPr>
            <p:ph type="subTitle" idx="6"/>
          </p:nvPr>
        </p:nvSpPr>
        <p:spPr>
          <a:xfrm>
            <a:off x="6445537" y="3383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590" name="Google Shape;590;p24"/>
          <p:cNvSpPr txBox="1">
            <a:spLocks noGrp="1"/>
          </p:cNvSpPr>
          <p:nvPr>
            <p:ph type="subTitle" idx="7"/>
          </p:nvPr>
        </p:nvSpPr>
        <p:spPr>
          <a:xfrm>
            <a:off x="6445474" y="2389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91" name="Google Shape;591;p24"/>
          <p:cNvSpPr txBox="1">
            <a:spLocks noGrp="1"/>
          </p:cNvSpPr>
          <p:nvPr>
            <p:ph type="subTitle" idx="8"/>
          </p:nvPr>
        </p:nvSpPr>
        <p:spPr>
          <a:xfrm>
            <a:off x="6445537" y="2130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592" name="Google Shape;592;p24"/>
          <p:cNvSpPr txBox="1">
            <a:spLocks noGrp="1"/>
          </p:cNvSpPr>
          <p:nvPr>
            <p:ph type="title" idx="9" hasCustomPrompt="1"/>
          </p:nvPr>
        </p:nvSpPr>
        <p:spPr>
          <a:xfrm>
            <a:off x="3203900"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3" name="Google Shape;593;p24"/>
          <p:cNvSpPr txBox="1">
            <a:spLocks noGrp="1"/>
          </p:cNvSpPr>
          <p:nvPr>
            <p:ph type="title" idx="13" hasCustomPrompt="1"/>
          </p:nvPr>
        </p:nvSpPr>
        <p:spPr>
          <a:xfrm>
            <a:off x="3203900"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4" name="Google Shape;594;p24"/>
          <p:cNvSpPr txBox="1">
            <a:spLocks noGrp="1"/>
          </p:cNvSpPr>
          <p:nvPr>
            <p:ph type="title" idx="14" hasCustomPrompt="1"/>
          </p:nvPr>
        </p:nvSpPr>
        <p:spPr>
          <a:xfrm>
            <a:off x="4893325"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5" name="Google Shape;595;p24"/>
          <p:cNvSpPr txBox="1">
            <a:spLocks noGrp="1"/>
          </p:cNvSpPr>
          <p:nvPr>
            <p:ph type="title" idx="15" hasCustomPrompt="1"/>
          </p:nvPr>
        </p:nvSpPr>
        <p:spPr>
          <a:xfrm>
            <a:off x="4893325"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345908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1" name="Google Shape;601;p2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5"/>
          <p:cNvSpPr txBox="1">
            <a:spLocks noGrp="1"/>
          </p:cNvSpPr>
          <p:nvPr>
            <p:ph type="subTitle" idx="1"/>
          </p:nvPr>
        </p:nvSpPr>
        <p:spPr>
          <a:xfrm>
            <a:off x="77030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07" name="Google Shape;607;p25"/>
          <p:cNvSpPr txBox="1">
            <a:spLocks noGrp="1"/>
          </p:cNvSpPr>
          <p:nvPr>
            <p:ph type="subTitle" idx="2"/>
          </p:nvPr>
        </p:nvSpPr>
        <p:spPr>
          <a:xfrm>
            <a:off x="77035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608" name="Google Shape;608;p25"/>
          <p:cNvSpPr txBox="1">
            <a:spLocks noGrp="1"/>
          </p:cNvSpPr>
          <p:nvPr>
            <p:ph type="subTitle" idx="3"/>
          </p:nvPr>
        </p:nvSpPr>
        <p:spPr>
          <a:xfrm>
            <a:off x="268447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09" name="Google Shape;609;p25"/>
          <p:cNvSpPr txBox="1">
            <a:spLocks noGrp="1"/>
          </p:cNvSpPr>
          <p:nvPr>
            <p:ph type="subTitle" idx="4"/>
          </p:nvPr>
        </p:nvSpPr>
        <p:spPr>
          <a:xfrm>
            <a:off x="268452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610" name="Google Shape;610;p25"/>
          <p:cNvSpPr txBox="1">
            <a:spLocks noGrp="1"/>
          </p:cNvSpPr>
          <p:nvPr>
            <p:ph type="subTitle" idx="5"/>
          </p:nvPr>
        </p:nvSpPr>
        <p:spPr>
          <a:xfrm>
            <a:off x="483425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1" name="Google Shape;611;p25"/>
          <p:cNvSpPr txBox="1">
            <a:spLocks noGrp="1"/>
          </p:cNvSpPr>
          <p:nvPr>
            <p:ph type="subTitle" idx="6"/>
          </p:nvPr>
        </p:nvSpPr>
        <p:spPr>
          <a:xfrm>
            <a:off x="483430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612" name="Google Shape;612;p25"/>
          <p:cNvSpPr txBox="1">
            <a:spLocks noGrp="1"/>
          </p:cNvSpPr>
          <p:nvPr>
            <p:ph type="subTitle" idx="7"/>
          </p:nvPr>
        </p:nvSpPr>
        <p:spPr>
          <a:xfrm>
            <a:off x="668732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3" name="Google Shape;613;p25"/>
          <p:cNvSpPr txBox="1">
            <a:spLocks noGrp="1"/>
          </p:cNvSpPr>
          <p:nvPr>
            <p:ph type="subTitle" idx="8"/>
          </p:nvPr>
        </p:nvSpPr>
        <p:spPr>
          <a:xfrm>
            <a:off x="668737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Tree>
    <p:extLst>
      <p:ext uri="{BB962C8B-B14F-4D97-AF65-F5344CB8AC3E}">
        <p14:creationId xmlns:p14="http://schemas.microsoft.com/office/powerpoint/2010/main" val="53732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6"/>
          <p:cNvSpPr txBox="1">
            <a:spLocks noGrp="1"/>
          </p:cNvSpPr>
          <p:nvPr>
            <p:ph type="subTitle" idx="1"/>
          </p:nvPr>
        </p:nvSpPr>
        <p:spPr>
          <a:xfrm>
            <a:off x="1569375" y="2376600"/>
            <a:ext cx="2235600" cy="101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632" name="Google Shape;632;p26"/>
          <p:cNvSpPr txBox="1">
            <a:spLocks noGrp="1"/>
          </p:cNvSpPr>
          <p:nvPr>
            <p:ph type="subTitle" idx="2"/>
          </p:nvPr>
        </p:nvSpPr>
        <p:spPr>
          <a:xfrm>
            <a:off x="5450800" y="23766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33" name="Google Shape;633;p26"/>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393759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9" name="Google Shape;639;p2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506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s">
  <p:cSld name="Big numbers">
    <p:spTree>
      <p:nvGrpSpPr>
        <p:cNvPr id="1"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rot="5437919">
            <a:off x="4243613" y="2491623"/>
            <a:ext cx="656962" cy="48904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rot="-5400000">
            <a:off x="6519938" y="1765211"/>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rot="-5400000">
            <a:off x="3846731" y="-1380488"/>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rot="-5400000">
            <a:off x="2151481" y="1765118"/>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txBox="1">
            <a:spLocks noGrp="1"/>
          </p:cNvSpPr>
          <p:nvPr>
            <p:ph type="title" hasCustomPrompt="1"/>
          </p:nvPr>
        </p:nvSpPr>
        <p:spPr>
          <a:xfrm>
            <a:off x="1919475" y="613674"/>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4259025" y="4798743"/>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txBox="1">
            <a:spLocks noGrp="1"/>
          </p:cNvSpPr>
          <p:nvPr>
            <p:ph type="subTitle" idx="1"/>
          </p:nvPr>
        </p:nvSpPr>
        <p:spPr>
          <a:xfrm>
            <a:off x="1924434" y="1598200"/>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62" name="Google Shape;662;p28"/>
          <p:cNvSpPr/>
          <p:nvPr/>
        </p:nvSpPr>
        <p:spPr>
          <a:xfrm>
            <a:off x="427491" y="2246039"/>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rot="-5400000">
            <a:off x="6519938" y="3894836"/>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rot="-5400000">
            <a:off x="3846731" y="749137"/>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rot="-5400000">
            <a:off x="2151481" y="38947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txBox="1">
            <a:spLocks noGrp="1"/>
          </p:cNvSpPr>
          <p:nvPr>
            <p:ph type="title" idx="2" hasCustomPrompt="1"/>
          </p:nvPr>
        </p:nvSpPr>
        <p:spPr>
          <a:xfrm>
            <a:off x="1919475" y="2743299"/>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7" name="Google Shape;667;p28"/>
          <p:cNvSpPr txBox="1">
            <a:spLocks noGrp="1"/>
          </p:cNvSpPr>
          <p:nvPr>
            <p:ph type="subTitle" idx="3"/>
          </p:nvPr>
        </p:nvSpPr>
        <p:spPr>
          <a:xfrm>
            <a:off x="1924434" y="3727825"/>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68" name="Google Shape;668;p28"/>
          <p:cNvSpPr/>
          <p:nvPr/>
        </p:nvSpPr>
        <p:spPr>
          <a:xfrm rot="5437919">
            <a:off x="4402253" y="2464238"/>
            <a:ext cx="451295"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rot="2145717">
            <a:off x="4292900" y="354691"/>
            <a:ext cx="451299"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5908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ercentages">
  <p:cSld name="Percentages">
    <p:spTree>
      <p:nvGrpSpPr>
        <p:cNvPr id="1"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1" name="Google Shape;701;p2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9"/>
          <p:cNvSpPr txBox="1">
            <a:spLocks noGrp="1"/>
          </p:cNvSpPr>
          <p:nvPr>
            <p:ph type="subTitle" idx="1"/>
          </p:nvPr>
        </p:nvSpPr>
        <p:spPr>
          <a:xfrm>
            <a:off x="9168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15" name="Google Shape;715;p29"/>
          <p:cNvSpPr txBox="1">
            <a:spLocks noGrp="1"/>
          </p:cNvSpPr>
          <p:nvPr>
            <p:ph type="title" idx="2" hasCustomPrompt="1"/>
          </p:nvPr>
        </p:nvSpPr>
        <p:spPr>
          <a:xfrm>
            <a:off x="11016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6" name="Google Shape;716;p29"/>
          <p:cNvSpPr txBox="1">
            <a:spLocks noGrp="1"/>
          </p:cNvSpPr>
          <p:nvPr>
            <p:ph type="subTitle" idx="3"/>
          </p:nvPr>
        </p:nvSpPr>
        <p:spPr>
          <a:xfrm>
            <a:off x="36854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17" name="Google Shape;717;p29"/>
          <p:cNvSpPr txBox="1">
            <a:spLocks noGrp="1"/>
          </p:cNvSpPr>
          <p:nvPr>
            <p:ph type="title" idx="4" hasCustomPrompt="1"/>
          </p:nvPr>
        </p:nvSpPr>
        <p:spPr>
          <a:xfrm>
            <a:off x="38702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8" name="Google Shape;718;p29"/>
          <p:cNvSpPr txBox="1">
            <a:spLocks noGrp="1"/>
          </p:cNvSpPr>
          <p:nvPr>
            <p:ph type="subTitle" idx="5"/>
          </p:nvPr>
        </p:nvSpPr>
        <p:spPr>
          <a:xfrm>
            <a:off x="6399513"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19" name="Google Shape;719;p29"/>
          <p:cNvSpPr txBox="1">
            <a:spLocks noGrp="1"/>
          </p:cNvSpPr>
          <p:nvPr>
            <p:ph type="title" idx="6" hasCustomPrompt="1"/>
          </p:nvPr>
        </p:nvSpPr>
        <p:spPr>
          <a:xfrm>
            <a:off x="6584250"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9478979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20"/>
        <p:cNvGrpSpPr/>
        <p:nvPr/>
      </p:nvGrpSpPr>
      <p:grpSpPr>
        <a:xfrm>
          <a:off x="0" y="0"/>
          <a:ext cx="0" cy="0"/>
          <a:chOff x="0" y="0"/>
          <a:chExt cx="0" cy="0"/>
        </a:xfrm>
      </p:grpSpPr>
      <p:sp>
        <p:nvSpPr>
          <p:cNvPr id="721" name="Google Shape;721;p30"/>
          <p:cNvSpPr txBox="1">
            <a:spLocks noGrp="1"/>
          </p:cNvSpPr>
          <p:nvPr>
            <p:ph type="title" hasCustomPrompt="1"/>
          </p:nvPr>
        </p:nvSpPr>
        <p:spPr>
          <a:xfrm>
            <a:off x="713225" y="1187550"/>
            <a:ext cx="3435300" cy="2768400"/>
          </a:xfrm>
          <a:prstGeom prst="rect">
            <a:avLst/>
          </a:prstGeom>
        </p:spPr>
        <p:txBody>
          <a:bodyPr spcFirstLastPara="1" wrap="square" lIns="91425" tIns="91425" rIns="91425" bIns="91425" anchor="ctr" anchorCtr="0">
            <a:noAutofit/>
          </a:bodyPr>
          <a:lstStyle>
            <a:lvl1pPr lvl="0" rtl="0">
              <a:spcBef>
                <a:spcPts val="0"/>
              </a:spcBef>
              <a:spcAft>
                <a:spcPts val="0"/>
              </a:spcAft>
              <a:buSzPts val="15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30"/>
          <p:cNvSpPr/>
          <p:nvPr/>
        </p:nvSpPr>
        <p:spPr>
          <a:xfrm rot="-5399635">
            <a:off x="134529" y="3482865"/>
            <a:ext cx="1454659" cy="1866612"/>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361926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rot="5437892">
            <a:off x="722909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356502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rot="5437892">
            <a:off x="7377135" y="5522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txBox="1">
            <a:spLocks noGrp="1"/>
          </p:cNvSpPr>
          <p:nvPr>
            <p:ph type="title" idx="2"/>
          </p:nvPr>
        </p:nvSpPr>
        <p:spPr>
          <a:xfrm rot="457638">
            <a:off x="4125941" y="1642138"/>
            <a:ext cx="3234417" cy="1263974"/>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2" name="Google Shape;732;p30"/>
          <p:cNvSpPr txBox="1">
            <a:spLocks noGrp="1"/>
          </p:cNvSpPr>
          <p:nvPr>
            <p:ph type="subTitle" idx="1"/>
          </p:nvPr>
        </p:nvSpPr>
        <p:spPr>
          <a:xfrm rot="458062">
            <a:off x="394080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3" name="Google Shape;733;p30"/>
          <p:cNvSpPr/>
          <p:nvPr/>
        </p:nvSpPr>
        <p:spPr>
          <a:xfrm rot="-5399610">
            <a:off x="-61377" y="3588642"/>
            <a:ext cx="1615144" cy="1494563"/>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rot="-10799574">
            <a:off x="7876598" y="3364589"/>
            <a:ext cx="1245803" cy="1862056"/>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rot="-10799544">
            <a:off x="7739139" y="3665542"/>
            <a:ext cx="1383257" cy="1490916"/>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4914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ulleted List">
  <p:cSld name="Title and Bulleted List">
    <p:spTree>
      <p:nvGrpSpPr>
        <p:cNvPr id="1" name="Shape 742"/>
        <p:cNvGrpSpPr/>
        <p:nvPr/>
      </p:nvGrpSpPr>
      <p:grpSpPr>
        <a:xfrm>
          <a:off x="0" y="0"/>
          <a:ext cx="0" cy="0"/>
          <a:chOff x="0" y="0"/>
          <a:chExt cx="0" cy="0"/>
        </a:xfrm>
      </p:grpSpPr>
      <p:sp>
        <p:nvSpPr>
          <p:cNvPr id="743" name="Google Shape;743;p31"/>
          <p:cNvSpPr txBox="1">
            <a:spLocks noGrp="1"/>
          </p:cNvSpPr>
          <p:nvPr>
            <p:ph type="subTitle" idx="1"/>
          </p:nvPr>
        </p:nvSpPr>
        <p:spPr>
          <a:xfrm>
            <a:off x="1937913" y="2406650"/>
            <a:ext cx="20682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a:endParaRPr/>
          </a:p>
        </p:txBody>
      </p:sp>
      <p:sp>
        <p:nvSpPr>
          <p:cNvPr id="744" name="Google Shape;744;p31"/>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8" name="Google Shape;748;p31"/>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4404166" y="47996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1"/>
          <p:cNvSpPr txBox="1">
            <a:spLocks noGrp="1"/>
          </p:cNvSpPr>
          <p:nvPr>
            <p:ph type="subTitle" idx="2"/>
          </p:nvPr>
        </p:nvSpPr>
        <p:spPr>
          <a:xfrm>
            <a:off x="5634202" y="2406650"/>
            <a:ext cx="20685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a:endParaRPr/>
          </a:p>
        </p:txBody>
      </p:sp>
      <p:sp>
        <p:nvSpPr>
          <p:cNvPr id="754" name="Google Shape;754;p31"/>
          <p:cNvSpPr txBox="1">
            <a:spLocks noGrp="1"/>
          </p:cNvSpPr>
          <p:nvPr>
            <p:ph type="subTitle" idx="3"/>
          </p:nvPr>
        </p:nvSpPr>
        <p:spPr>
          <a:xfrm>
            <a:off x="14413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55" name="Google Shape;755;p31"/>
          <p:cNvSpPr txBox="1">
            <a:spLocks noGrp="1"/>
          </p:cNvSpPr>
          <p:nvPr>
            <p:ph type="subTitle" idx="4"/>
          </p:nvPr>
        </p:nvSpPr>
        <p:spPr>
          <a:xfrm>
            <a:off x="51376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Tree>
    <p:extLst>
      <p:ext uri="{BB962C8B-B14F-4D97-AF65-F5344CB8AC3E}">
        <p14:creationId xmlns:p14="http://schemas.microsoft.com/office/powerpoint/2010/main" val="13599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and Credits">
  <p:cSld name="Thanks and Credits">
    <p:spTree>
      <p:nvGrpSpPr>
        <p:cNvPr id="1"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32"/>
          <p:cNvSpPr/>
          <p:nvPr/>
        </p:nvSpPr>
        <p:spPr>
          <a:xfrm rot="5437877">
            <a:off x="4183373" y="641757"/>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rot="-5400000">
            <a:off x="6818008" y="1051782"/>
            <a:ext cx="756804"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rot="-5400000">
            <a:off x="6646477" y="1759846"/>
            <a:ext cx="339053" cy="1011106"/>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rot="-5400000">
            <a:off x="6377795" y="1492020"/>
            <a:ext cx="869696"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5400000">
            <a:off x="1569281" y="1051690"/>
            <a:ext cx="756804"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5400000">
            <a:off x="3942250" y="-1221986"/>
            <a:ext cx="1259527"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5400000">
            <a:off x="2136087" y="1737287"/>
            <a:ext cx="352201" cy="1043074"/>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rot="-5400000">
            <a:off x="1896710" y="1492020"/>
            <a:ext cx="869696"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rot="5437877">
            <a:off x="4371060" y="609355"/>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txBox="1">
            <a:spLocks noGrp="1"/>
          </p:cNvSpPr>
          <p:nvPr>
            <p:ph type="title"/>
          </p:nvPr>
        </p:nvSpPr>
        <p:spPr>
          <a:xfrm>
            <a:off x="1956775" y="823175"/>
            <a:ext cx="5230500" cy="127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endParaRPr/>
          </a:p>
        </p:txBody>
      </p:sp>
      <p:sp>
        <p:nvSpPr>
          <p:cNvPr id="771" name="Google Shape;771;p32"/>
          <p:cNvSpPr/>
          <p:nvPr/>
        </p:nvSpPr>
        <p:spPr>
          <a:xfrm>
            <a:off x="-25075" y="-22500"/>
            <a:ext cx="1261394" cy="16184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5075" y="-22500"/>
            <a:ext cx="1497918" cy="1385924"/>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3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32"/>
          <p:cNvSpPr txBox="1"/>
          <p:nvPr/>
        </p:nvSpPr>
        <p:spPr>
          <a:xfrm>
            <a:off x="2288725" y="3668088"/>
            <a:ext cx="45666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a:solidFill>
                  <a:schemeClr val="accent5"/>
                </a:solidFill>
                <a:latin typeface="Alata"/>
                <a:ea typeface="Alata"/>
                <a:cs typeface="Alata"/>
                <a:sym typeface="Alata"/>
              </a:rPr>
              <a:t>CREDITS: This presentation template was created by </a:t>
            </a:r>
            <a:r>
              <a:rPr lang="en" sz="1100" b="1">
                <a:solidFill>
                  <a:schemeClr val="accent3"/>
                </a:solidFill>
                <a:latin typeface="Alata"/>
                <a:ea typeface="Alata"/>
                <a:cs typeface="Alata"/>
                <a:sym typeface="Alata"/>
              </a:rPr>
              <a:t>Slidesgo,</a:t>
            </a:r>
            <a:r>
              <a:rPr lang="en" sz="1100" b="1">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including icons from </a:t>
            </a:r>
            <a:r>
              <a:rPr lang="en" sz="1100" b="1">
                <a:solidFill>
                  <a:schemeClr val="accent3"/>
                </a:solidFill>
                <a:latin typeface="Alata"/>
                <a:ea typeface="Alata"/>
                <a:cs typeface="Alata"/>
                <a:sym typeface="Alata"/>
              </a:rPr>
              <a:t>Flaticon,</a:t>
            </a:r>
            <a:r>
              <a:rPr lang="en" sz="1100" b="1">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and infographics &amp; images by </a:t>
            </a:r>
            <a:r>
              <a:rPr lang="en" sz="1100" b="1">
                <a:solidFill>
                  <a:schemeClr val="accent3"/>
                </a:solidFill>
                <a:latin typeface="Alata"/>
                <a:ea typeface="Alata"/>
                <a:cs typeface="Alata"/>
                <a:sym typeface="Alata"/>
              </a:rPr>
              <a:t>Freepik.</a:t>
            </a:r>
            <a:endParaRPr sz="1100" b="1">
              <a:solidFill>
                <a:schemeClr val="accent3"/>
              </a:solidFill>
              <a:latin typeface="Alata"/>
              <a:ea typeface="Alata"/>
              <a:cs typeface="Alata"/>
              <a:sym typeface="Alata"/>
            </a:endParaRPr>
          </a:p>
          <a:p>
            <a:pPr marL="0" lvl="0" indent="0" algn="l" rtl="0">
              <a:spcBef>
                <a:spcPts val="0"/>
              </a:spcBef>
              <a:spcAft>
                <a:spcPts val="0"/>
              </a:spcAft>
              <a:buNone/>
            </a:pPr>
            <a:endParaRPr sz="1100">
              <a:solidFill>
                <a:schemeClr val="accent5"/>
              </a:solidFill>
              <a:latin typeface="Alata"/>
              <a:ea typeface="Alata"/>
              <a:cs typeface="Alata"/>
              <a:sym typeface="Alata"/>
            </a:endParaRPr>
          </a:p>
        </p:txBody>
      </p:sp>
      <p:sp>
        <p:nvSpPr>
          <p:cNvPr id="781" name="Google Shape;781;p32"/>
          <p:cNvSpPr txBox="1">
            <a:spLocks noGrp="1"/>
          </p:cNvSpPr>
          <p:nvPr>
            <p:ph type="subTitle" idx="1"/>
          </p:nvPr>
        </p:nvSpPr>
        <p:spPr>
          <a:xfrm>
            <a:off x="2288688" y="2425351"/>
            <a:ext cx="4566600" cy="11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82" name="Google Shape;782;p32"/>
          <p:cNvSpPr txBox="1">
            <a:spLocks noGrp="1"/>
          </p:cNvSpPr>
          <p:nvPr>
            <p:ph type="subTitle" idx="2"/>
          </p:nvPr>
        </p:nvSpPr>
        <p:spPr>
          <a:xfrm>
            <a:off x="2288725" y="4260425"/>
            <a:ext cx="4566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spcBef>
                <a:spcPts val="1600"/>
              </a:spcBef>
              <a:spcAft>
                <a:spcPts val="0"/>
              </a:spcAft>
              <a:buSzPts val="1100"/>
              <a:buNone/>
              <a:defRPr sz="1100"/>
            </a:lvl2pPr>
            <a:lvl3pPr lvl="2" algn="ctr" rtl="0">
              <a:spcBef>
                <a:spcPts val="1600"/>
              </a:spcBef>
              <a:spcAft>
                <a:spcPts val="0"/>
              </a:spcAft>
              <a:buSzPts val="1100"/>
              <a:buNone/>
              <a:defRPr sz="1100"/>
            </a:lvl3pPr>
            <a:lvl4pPr lvl="3" algn="ctr" rtl="0">
              <a:spcBef>
                <a:spcPts val="1600"/>
              </a:spcBef>
              <a:spcAft>
                <a:spcPts val="0"/>
              </a:spcAft>
              <a:buSzPts val="1100"/>
              <a:buNone/>
              <a:defRPr sz="1100"/>
            </a:lvl4pPr>
            <a:lvl5pPr lvl="4" algn="ctr" rtl="0">
              <a:spcBef>
                <a:spcPts val="1600"/>
              </a:spcBef>
              <a:spcAft>
                <a:spcPts val="0"/>
              </a:spcAft>
              <a:buSzPts val="1100"/>
              <a:buNone/>
              <a:defRPr sz="1100"/>
            </a:lvl5pPr>
            <a:lvl6pPr lvl="5" algn="ctr" rtl="0">
              <a:spcBef>
                <a:spcPts val="1600"/>
              </a:spcBef>
              <a:spcAft>
                <a:spcPts val="0"/>
              </a:spcAft>
              <a:buSzPts val="1100"/>
              <a:buNone/>
              <a:defRPr sz="1100"/>
            </a:lvl6pPr>
            <a:lvl7pPr lvl="6" algn="ctr" rtl="0">
              <a:spcBef>
                <a:spcPts val="1600"/>
              </a:spcBef>
              <a:spcAft>
                <a:spcPts val="0"/>
              </a:spcAft>
              <a:buSzPts val="1100"/>
              <a:buNone/>
              <a:defRPr sz="1100"/>
            </a:lvl7pPr>
            <a:lvl8pPr lvl="7" algn="ctr" rtl="0">
              <a:spcBef>
                <a:spcPts val="1600"/>
              </a:spcBef>
              <a:spcAft>
                <a:spcPts val="0"/>
              </a:spcAft>
              <a:buSzPts val="1100"/>
              <a:buNone/>
              <a:defRPr sz="1100"/>
            </a:lvl8pPr>
            <a:lvl9pPr lvl="8" algn="ctr" rtl="0">
              <a:spcBef>
                <a:spcPts val="1600"/>
              </a:spcBef>
              <a:spcAft>
                <a:spcPts val="1600"/>
              </a:spcAft>
              <a:buSzPts val="1100"/>
              <a:buNone/>
              <a:defRPr sz="1100"/>
            </a:lvl9pPr>
          </a:lstStyle>
          <a:p>
            <a:endParaRPr/>
          </a:p>
        </p:txBody>
      </p:sp>
      <p:sp>
        <p:nvSpPr>
          <p:cNvPr id="783" name="Google Shape;783;p3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57518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793"/>
        <p:cNvGrpSpPr/>
        <p:nvPr/>
      </p:nvGrpSpPr>
      <p:grpSpPr>
        <a:xfrm>
          <a:off x="0" y="0"/>
          <a:ext cx="0" cy="0"/>
          <a:chOff x="0" y="0"/>
          <a:chExt cx="0" cy="0"/>
        </a:xfrm>
      </p:grpSpPr>
    </p:spTree>
    <p:extLst>
      <p:ext uri="{BB962C8B-B14F-4D97-AF65-F5344CB8AC3E}">
        <p14:creationId xmlns:p14="http://schemas.microsoft.com/office/powerpoint/2010/main" val="40724592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accent6"/>
        </a:solidFill>
        <a:effectLst/>
      </p:bgPr>
    </p:bg>
    <p:spTree>
      <p:nvGrpSpPr>
        <p:cNvPr id="1" name="Shape 794"/>
        <p:cNvGrpSpPr/>
        <p:nvPr/>
      </p:nvGrpSpPr>
      <p:grpSpPr>
        <a:xfrm>
          <a:off x="0" y="0"/>
          <a:ext cx="0" cy="0"/>
          <a:chOff x="0" y="0"/>
          <a:chExt cx="0" cy="0"/>
        </a:xfrm>
      </p:grpSpPr>
    </p:spTree>
    <p:extLst>
      <p:ext uri="{BB962C8B-B14F-4D97-AF65-F5344CB8AC3E}">
        <p14:creationId xmlns:p14="http://schemas.microsoft.com/office/powerpoint/2010/main" val="2100789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accent5"/>
        </a:solidFill>
        <a:effectLst/>
      </p:bgPr>
    </p:bg>
    <p:spTree>
      <p:nvGrpSpPr>
        <p:cNvPr id="1" name="Shape 795"/>
        <p:cNvGrpSpPr/>
        <p:nvPr/>
      </p:nvGrpSpPr>
      <p:grpSpPr>
        <a:xfrm>
          <a:off x="0" y="0"/>
          <a:ext cx="0" cy="0"/>
          <a:chOff x="0" y="0"/>
          <a:chExt cx="0" cy="0"/>
        </a:xfrm>
      </p:grpSpPr>
    </p:spTree>
    <p:extLst>
      <p:ext uri="{BB962C8B-B14F-4D97-AF65-F5344CB8AC3E}">
        <p14:creationId xmlns:p14="http://schemas.microsoft.com/office/powerpoint/2010/main" val="274584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720425" y="3186300"/>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rot="-570506">
            <a:off x="713225" y="32172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713225" y="1628625"/>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7"/>
          <p:cNvSpPr txBox="1">
            <a:spLocks noGrp="1"/>
          </p:cNvSpPr>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1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txBox="1">
            <a:spLocks noGrp="1"/>
          </p:cNvSpPr>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7"/>
          <p:cNvSpPr txBox="1">
            <a:spLocks noGrp="1"/>
          </p:cNvSpPr>
          <p:nvPr>
            <p:ph type="title" idx="3" hasCustomPrompt="1"/>
          </p:nvPr>
        </p:nvSpPr>
        <p:spPr>
          <a:xfrm>
            <a:off x="713225"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9" name="Google Shape;389;p17"/>
          <p:cNvSpPr txBox="1">
            <a:spLocks noGrp="1"/>
          </p:cNvSpPr>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0" name="Google Shape;390;p17"/>
          <p:cNvSpPr txBox="1">
            <a:spLocks noGrp="1"/>
          </p:cNvSpPr>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1" name="Google Shape;391;p17"/>
          <p:cNvSpPr txBox="1">
            <a:spLocks noGrp="1"/>
          </p:cNvSpPr>
          <p:nvPr>
            <p:ph type="title" idx="6" hasCustomPrompt="1"/>
          </p:nvPr>
        </p:nvSpPr>
        <p:spPr>
          <a:xfrm>
            <a:off x="713225"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2" name="Google Shape;392;p17"/>
          <p:cNvSpPr txBox="1">
            <a:spLocks noGrp="1"/>
          </p:cNvSpPr>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3" name="Google Shape;393;p17"/>
          <p:cNvSpPr txBox="1">
            <a:spLocks noGrp="1"/>
          </p:cNvSpPr>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4" name="Google Shape;394;p17"/>
          <p:cNvSpPr txBox="1">
            <a:spLocks noGrp="1"/>
          </p:cNvSpPr>
          <p:nvPr>
            <p:ph type="title" idx="9" hasCustomPrompt="1"/>
          </p:nvPr>
        </p:nvSpPr>
        <p:spPr>
          <a:xfrm>
            <a:off x="4720400"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17"/>
          <p:cNvSpPr txBox="1">
            <a:spLocks noGrp="1"/>
          </p:cNvSpPr>
          <p:nvPr>
            <p:ph type="subTitle" idx="13"/>
          </p:nvPr>
        </p:nvSpPr>
        <p:spPr>
          <a:xfrm>
            <a:off x="5956675"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6" name="Google Shape;396;p17"/>
          <p:cNvSpPr txBox="1">
            <a:spLocks noGrp="1"/>
          </p:cNvSpPr>
          <p:nvPr>
            <p:ph type="subTitle" idx="14"/>
          </p:nvPr>
        </p:nvSpPr>
        <p:spPr>
          <a:xfrm>
            <a:off x="5956767"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7" name="Google Shape;397;p17"/>
          <p:cNvSpPr txBox="1">
            <a:spLocks noGrp="1"/>
          </p:cNvSpPr>
          <p:nvPr>
            <p:ph type="title" idx="15" hasCustomPrompt="1"/>
          </p:nvPr>
        </p:nvSpPr>
        <p:spPr>
          <a:xfrm>
            <a:off x="4720400"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24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5437926">
            <a:off x="6108193" y="575482"/>
            <a:ext cx="613075" cy="45637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651042" y="383405"/>
            <a:ext cx="3999257" cy="447955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avLst/>
              <a:gdLst/>
              <a:ahLst/>
              <a:cxnLst/>
              <a:rect l="l" t="t" r="r" b="b"/>
              <a:pathLst>
                <a:path w="40694" h="46192" extrusionOk="0">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39681" y="1506966"/>
              <a:ext cx="2434740" cy="2763552"/>
            </a:xfrm>
            <a:custGeom>
              <a:avLst/>
              <a:gdLst/>
              <a:ahLst/>
              <a:cxnLst/>
              <a:rect l="l" t="t" r="r" b="b"/>
              <a:pathLst>
                <a:path w="40696" h="46192" extrusionOk="0">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rot="-487460">
            <a:off x="2820008" y="1991873"/>
            <a:ext cx="3371033" cy="1164605"/>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b="1"/>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2"/>
          <p:cNvSpPr txBox="1">
            <a:spLocks noGrp="1"/>
          </p:cNvSpPr>
          <p:nvPr>
            <p:ph type="subTitle" idx="1"/>
          </p:nvPr>
        </p:nvSpPr>
        <p:spPr>
          <a:xfrm rot="-487428">
            <a:off x="3239261" y="2997688"/>
            <a:ext cx="2698277" cy="767918"/>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93741" y="3203612"/>
              <a:ext cx="1119610"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rot="5437926">
            <a:off x="6256235" y="549926"/>
            <a:ext cx="421146" cy="31095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352098" y="259830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450274" y="245705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16766" y="338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7568013" y="378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rot="746023">
              <a:off x="-551453" y="2603886"/>
              <a:ext cx="2308575" cy="2940563"/>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663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6931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5437892">
            <a:off x="447914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507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37892">
            <a:off x="4627185" y="5499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title"/>
          </p:nvPr>
        </p:nvSpPr>
        <p:spPr>
          <a:xfrm rot="457638">
            <a:off x="1375991" y="1642138"/>
            <a:ext cx="3234417" cy="1263974"/>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500"/>
              <a:buNone/>
              <a:defRPr sz="5500" b="1">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9" name="Google Shape;119;p3"/>
          <p:cNvSpPr txBox="1">
            <a:spLocks noGrp="1"/>
          </p:cNvSpPr>
          <p:nvPr>
            <p:ph type="subTitle" idx="1"/>
          </p:nvPr>
        </p:nvSpPr>
        <p:spPr>
          <a:xfrm rot="458062">
            <a:off x="119085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800"/>
              <a:buNone/>
              <a:defRPr>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3"/>
          <p:cNvSpPr txBox="1">
            <a:spLocks noGrp="1"/>
          </p:cNvSpPr>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5000"/>
              <a:buNone/>
              <a:defRPr sz="15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8610908">
            <a:off x="8808692" y="3091181"/>
            <a:ext cx="398983" cy="738797"/>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8610908">
            <a:off x="8630010" y="3660881"/>
            <a:ext cx="326174" cy="89201"/>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8610908">
            <a:off x="7870122" y="3547029"/>
            <a:ext cx="702363" cy="2063654"/>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8610908">
            <a:off x="8218977" y="3632863"/>
            <a:ext cx="211367" cy="2055278"/>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968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4"/>
          <p:cNvSpPr txBox="1">
            <a:spLocks noGrp="1"/>
          </p:cNvSpPr>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a:endParaRPr/>
          </a:p>
        </p:txBody>
      </p:sp>
      <p:sp>
        <p:nvSpPr>
          <p:cNvPr id="139" name="Google Shape;139;p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510891" y="44875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44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4"/>
        <p:cNvGrpSpPr/>
        <p:nvPr/>
      </p:nvGrpSpPr>
      <p:grpSpPr>
        <a:xfrm>
          <a:off x="0" y="0"/>
          <a:ext cx="0" cy="0"/>
          <a:chOff x="0" y="0"/>
          <a:chExt cx="0" cy="0"/>
        </a:xfrm>
      </p:grpSpPr>
      <p:sp>
        <p:nvSpPr>
          <p:cNvPr id="145" name="Google Shape;145;p5"/>
          <p:cNvSpPr txBox="1">
            <a:spLocks noGrp="1"/>
          </p:cNvSpPr>
          <p:nvPr>
            <p:ph type="subTitle" idx="1"/>
          </p:nvPr>
        </p:nvSpPr>
        <p:spPr>
          <a:xfrm>
            <a:off x="71312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6" name="Google Shape;146;p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txBox="1">
            <a:spLocks noGrp="1"/>
          </p:cNvSpPr>
          <p:nvPr>
            <p:ph type="subTitle" idx="2"/>
          </p:nvPr>
        </p:nvSpPr>
        <p:spPr>
          <a:xfrm>
            <a:off x="474417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922614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theme" Target="../theme/theme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6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a:endParaRPr/>
          </a:p>
        </p:txBody>
      </p:sp>
      <p:sp>
        <p:nvSpPr>
          <p:cNvPr id="7" name="Google Shape;7;p1"/>
          <p:cNvSpPr txBox="1">
            <a:spLocks noGrp="1"/>
          </p:cNvSpPr>
          <p:nvPr>
            <p:ph type="body" idx="1"/>
          </p:nvPr>
        </p:nvSpPr>
        <p:spPr>
          <a:xfrm>
            <a:off x="713225" y="1101675"/>
            <a:ext cx="7717500" cy="34977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marL="914400" lvl="1"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marL="1371600" lvl="2"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marL="1828800" lvl="3"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marL="2286000" lvl="4"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marL="2743200" lvl="5"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marL="3200400" lvl="6"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marL="3657600" lvl="7"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marL="4114800" lvl="8" indent="-3175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a:endParaRPr/>
          </a:p>
        </p:txBody>
      </p:sp>
    </p:spTree>
    <p:extLst>
      <p:ext uri="{BB962C8B-B14F-4D97-AF65-F5344CB8AC3E}">
        <p14:creationId xmlns:p14="http://schemas.microsoft.com/office/powerpoint/2010/main" val="370687240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15:clr>
            <a:srgbClr val="EA4335"/>
          </p15:clr>
        </p15:guide>
        <p15:guide id="4" pos="5760">
          <p15:clr>
            <a:srgbClr val="EA4335"/>
          </p15:clr>
        </p15:guide>
        <p15:guide id="5" pos="449">
          <p15:clr>
            <a:srgbClr val="EA4335"/>
          </p15:clr>
        </p15:guide>
        <p15:guide id="6" pos="5311">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505110" y="3078920"/>
            <a:ext cx="3904851" cy="670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ĐỒ ÁN CUỐI KỲ</a:t>
            </a:r>
            <a:endParaRPr dirty="0">
              <a:solidFill>
                <a:srgbClr val="434343"/>
              </a:solidFill>
            </a:endParaRPr>
          </a:p>
        </p:txBody>
      </p:sp>
      <p:sp>
        <p:nvSpPr>
          <p:cNvPr id="94" name="Google Shape;94;p14"/>
          <p:cNvSpPr txBox="1">
            <a:spLocks noGrp="1"/>
          </p:cNvSpPr>
          <p:nvPr>
            <p:ph type="ctrTitle"/>
          </p:nvPr>
        </p:nvSpPr>
        <p:spPr>
          <a:xfrm flipH="1">
            <a:off x="471950" y="2212259"/>
            <a:ext cx="390485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TRỰC QUAN HÓA </a:t>
            </a:r>
            <a:r>
              <a:rPr lang="en" sz="4000" dirty="0">
                <a:solidFill>
                  <a:schemeClr val="accent2">
                    <a:lumMod val="75000"/>
                  </a:schemeClr>
                </a:solidFill>
              </a:rPr>
              <a:t>DỮ LIỆU</a:t>
            </a:r>
            <a:br>
              <a:rPr lang="en" dirty="0">
                <a:solidFill>
                  <a:schemeClr val="accent2">
                    <a:lumMod val="75000"/>
                  </a:schemeClr>
                </a:solidFill>
              </a:rPr>
            </a:br>
            <a:br>
              <a:rPr lang="en" dirty="0">
                <a:solidFill>
                  <a:schemeClr val="accent2">
                    <a:lumMod val="75000"/>
                  </a:schemeClr>
                </a:solidFill>
              </a:rPr>
            </a:br>
            <a:r>
              <a:rPr lang="en" sz="2000" dirty="0">
                <a:solidFill>
                  <a:schemeClr val="tx1">
                    <a:lumMod val="75000"/>
                    <a:lumOff val="25000"/>
                  </a:schemeClr>
                </a:solidFill>
              </a:rPr>
              <a:t>NHÓM 22</a:t>
            </a:r>
            <a:endParaRPr sz="2000" dirty="0">
              <a:solidFill>
                <a:schemeClr val="tx1">
                  <a:lumMod val="75000"/>
                  <a:lumOff val="25000"/>
                </a:schemeClr>
              </a:solidFill>
            </a:endParaRPr>
          </a:p>
        </p:txBody>
      </p:sp>
      <p:cxnSp>
        <p:nvCxnSpPr>
          <p:cNvPr id="95" name="Google Shape;95;p14"/>
          <p:cNvCxnSpPr>
            <a:cxnSpLocks/>
          </p:cNvCxnSpPr>
          <p:nvPr/>
        </p:nvCxnSpPr>
        <p:spPr>
          <a:xfrm>
            <a:off x="550069" y="2981288"/>
            <a:ext cx="1457327"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704700" y="929627"/>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 Phân tích dữ liệu đơn giản &amp; Thống kê mô tả</a:t>
            </a:r>
            <a:endParaRPr dirty="0">
              <a:solidFill>
                <a:srgbClr val="434343"/>
              </a:solidFill>
            </a:endParaRPr>
          </a:p>
        </p:txBody>
      </p:sp>
      <p:sp>
        <p:nvSpPr>
          <p:cNvPr id="185" name="Google Shape;185;p17"/>
          <p:cNvSpPr txBox="1">
            <a:spLocks noGrp="1"/>
          </p:cNvSpPr>
          <p:nvPr>
            <p:ph type="subTitle" idx="1"/>
          </p:nvPr>
        </p:nvSpPr>
        <p:spPr>
          <a:xfrm>
            <a:off x="758061" y="1844196"/>
            <a:ext cx="4890303" cy="3132131"/>
          </a:xfrm>
          <a:prstGeom prst="rect">
            <a:avLst/>
          </a:prstGeom>
        </p:spPr>
        <p:txBody>
          <a:bodyPr spcFirstLastPara="1" wrap="square" lIns="91425" tIns="91425" rIns="91425" bIns="91425" anchor="t" anchorCtr="0">
            <a:noAutofit/>
          </a:bodyPr>
          <a:lstStyle/>
          <a:p>
            <a:pPr marL="0" indent="0"/>
            <a:r>
              <a:rPr lang="vi-VN" sz="1400" b="1" dirty="0">
                <a:solidFill>
                  <a:srgbClr val="434343"/>
                </a:solidFill>
              </a:rPr>
              <a:t>I. </a:t>
            </a:r>
            <a:r>
              <a:rPr lang="en-US" sz="1400" b="1" dirty="0">
                <a:solidFill>
                  <a:srgbClr val="434343"/>
                </a:solidFill>
              </a:rPr>
              <a:t>G</a:t>
            </a:r>
            <a:r>
              <a:rPr lang="vi-VN" sz="1400" b="1" dirty="0">
                <a:solidFill>
                  <a:srgbClr val="434343"/>
                </a:solidFill>
              </a:rPr>
              <a:t>iới thiệu chung</a:t>
            </a:r>
          </a:p>
          <a:p>
            <a:pPr marL="457200" lvl="1" indent="0"/>
            <a:r>
              <a:rPr lang="vi-VN" sz="1400" dirty="0">
                <a:solidFill>
                  <a:srgbClr val="434343"/>
                </a:solidFill>
              </a:rPr>
              <a:t>1. Khái niệm thống kê mô tả</a:t>
            </a:r>
          </a:p>
          <a:p>
            <a:pPr marL="457200" lvl="1" indent="0"/>
            <a:r>
              <a:rPr lang="vi-VN" sz="1400" dirty="0">
                <a:solidFill>
                  <a:srgbClr val="434343"/>
                </a:solidFill>
              </a:rPr>
              <a:t>2. Phương pháp tiếp cận</a:t>
            </a:r>
            <a:endParaRPr lang="en-US" sz="1400" dirty="0">
              <a:solidFill>
                <a:srgbClr val="434343"/>
              </a:solidFill>
            </a:endParaRPr>
          </a:p>
          <a:p>
            <a:pPr marL="0" indent="0"/>
            <a:r>
              <a:rPr lang="en-US" sz="1400" b="1" dirty="0"/>
              <a:t>II. </a:t>
            </a:r>
            <a:r>
              <a:rPr lang="en-US" sz="1400" b="1" dirty="0" err="1"/>
              <a:t>Phân</a:t>
            </a:r>
            <a:r>
              <a:rPr lang="en-US" sz="1400" b="1" dirty="0"/>
              <a:t> </a:t>
            </a:r>
            <a:r>
              <a:rPr lang="en-US" sz="1400" b="1" dirty="0" err="1"/>
              <a:t>tích</a:t>
            </a:r>
            <a:r>
              <a:rPr lang="en-US" sz="1400" b="1" dirty="0"/>
              <a:t> </a:t>
            </a:r>
            <a:r>
              <a:rPr lang="en-US" sz="1400" b="1" dirty="0" err="1"/>
              <a:t>dữ</a:t>
            </a:r>
            <a:r>
              <a:rPr lang="en-US" sz="1400" b="1" dirty="0"/>
              <a:t> </a:t>
            </a:r>
            <a:r>
              <a:rPr lang="en-US" sz="1400" b="1" dirty="0" err="1"/>
              <a:t>liệu</a:t>
            </a:r>
            <a:r>
              <a:rPr lang="en-US" sz="1400" b="1" dirty="0"/>
              <a:t> </a:t>
            </a:r>
            <a:r>
              <a:rPr lang="en-US" sz="1400" b="1" dirty="0" err="1"/>
              <a:t>đơn</a:t>
            </a:r>
            <a:r>
              <a:rPr lang="en-US" sz="1400" b="1" dirty="0"/>
              <a:t> </a:t>
            </a:r>
            <a:r>
              <a:rPr lang="en-US" sz="1400" b="1" dirty="0" err="1"/>
              <a:t>giản</a:t>
            </a:r>
            <a:endParaRPr lang="en-US" sz="1400" b="1" dirty="0"/>
          </a:p>
          <a:p>
            <a:pPr marL="457200" lvl="1" indent="0"/>
            <a:r>
              <a:rPr lang="en-US" sz="1400" dirty="0"/>
              <a:t>1. </a:t>
            </a:r>
            <a:r>
              <a:rPr lang="en-US" sz="1400" dirty="0" err="1"/>
              <a:t>Đọc</a:t>
            </a:r>
            <a:r>
              <a:rPr lang="en-US" sz="1400" dirty="0"/>
              <a:t> </a:t>
            </a:r>
            <a:r>
              <a:rPr lang="en-US" sz="1400" dirty="0" err="1"/>
              <a:t>dữ</a:t>
            </a:r>
            <a:r>
              <a:rPr lang="en-US" sz="1400" dirty="0"/>
              <a:t> </a:t>
            </a:r>
            <a:r>
              <a:rPr lang="en-US" sz="1400" dirty="0" err="1"/>
              <a:t>liệu</a:t>
            </a:r>
            <a:r>
              <a:rPr lang="en-US" sz="1400" dirty="0"/>
              <a:t> </a:t>
            </a:r>
            <a:r>
              <a:rPr lang="en-US" sz="1400" dirty="0" err="1"/>
              <a:t>và</a:t>
            </a:r>
            <a:r>
              <a:rPr lang="en-US" sz="1400" dirty="0"/>
              <a:t> </a:t>
            </a:r>
            <a:r>
              <a:rPr lang="en-US" sz="1400" dirty="0" err="1"/>
              <a:t>tính</a:t>
            </a:r>
            <a:r>
              <a:rPr lang="en-US" sz="1400" dirty="0"/>
              <a:t> </a:t>
            </a:r>
            <a:r>
              <a:rPr lang="en-US" sz="1400" dirty="0" err="1"/>
              <a:t>số</a:t>
            </a:r>
            <a:r>
              <a:rPr lang="en-US" sz="1400" dirty="0"/>
              <a:t> </a:t>
            </a:r>
            <a:r>
              <a:rPr lang="en-US" sz="1400" dirty="0" err="1"/>
              <a:t>dòng</a:t>
            </a:r>
            <a:r>
              <a:rPr lang="en-US" sz="1400" dirty="0"/>
              <a:t> </a:t>
            </a:r>
            <a:r>
              <a:rPr lang="en-US" sz="1400" dirty="0" err="1"/>
              <a:t>và</a:t>
            </a:r>
            <a:r>
              <a:rPr lang="en-US" sz="1400" dirty="0"/>
              <a:t> </a:t>
            </a:r>
            <a:r>
              <a:rPr lang="en-US" sz="1400" dirty="0" err="1"/>
              <a:t>cột</a:t>
            </a:r>
            <a:endParaRPr lang="en-US" sz="1400" dirty="0"/>
          </a:p>
          <a:p>
            <a:pPr marL="457200" lvl="1" indent="0"/>
            <a:r>
              <a:rPr lang="en-US" sz="1400" dirty="0"/>
              <a:t>2. </a:t>
            </a:r>
            <a:r>
              <a:rPr lang="en-US" sz="1400" dirty="0" err="1"/>
              <a:t>Liệt</a:t>
            </a:r>
            <a:r>
              <a:rPr lang="en-US" sz="1400" dirty="0"/>
              <a:t> </a:t>
            </a:r>
            <a:r>
              <a:rPr lang="en-US" sz="1400" dirty="0" err="1"/>
              <a:t>kê</a:t>
            </a:r>
            <a:r>
              <a:rPr lang="en-US" sz="1400" dirty="0"/>
              <a:t> </a:t>
            </a:r>
            <a:r>
              <a:rPr lang="en-US" sz="1400" dirty="0" err="1"/>
              <a:t>tên</a:t>
            </a:r>
            <a:r>
              <a:rPr lang="en-US" sz="1400" dirty="0"/>
              <a:t> </a:t>
            </a:r>
            <a:r>
              <a:rPr lang="en-US" sz="1400" dirty="0" err="1"/>
              <a:t>các</a:t>
            </a:r>
            <a:r>
              <a:rPr lang="en-US" sz="1400" dirty="0"/>
              <a:t> </a:t>
            </a:r>
            <a:r>
              <a:rPr lang="en-US" sz="1400" dirty="0" err="1"/>
              <a:t>thuộc</a:t>
            </a:r>
            <a:r>
              <a:rPr lang="en-US" sz="1400" dirty="0"/>
              <a:t> </a:t>
            </a:r>
            <a:r>
              <a:rPr lang="en-US" sz="1400" dirty="0" err="1"/>
              <a:t>tính</a:t>
            </a:r>
            <a:endParaRPr lang="en-US" sz="1400" dirty="0"/>
          </a:p>
          <a:p>
            <a:pPr marL="457200" lvl="1" indent="0"/>
            <a:r>
              <a:rPr lang="en-US" sz="1400" dirty="0"/>
              <a:t>3. </a:t>
            </a:r>
            <a:r>
              <a:rPr lang="en-US" sz="1400" dirty="0" err="1"/>
              <a:t>Dữ</a:t>
            </a:r>
            <a:r>
              <a:rPr lang="en-US" sz="1400" dirty="0"/>
              <a:t> </a:t>
            </a:r>
            <a:r>
              <a:rPr lang="en-US" sz="1400" dirty="0" err="1"/>
              <a:t>liệu</a:t>
            </a:r>
            <a:r>
              <a:rPr lang="en-US" sz="1400" dirty="0"/>
              <a:t> </a:t>
            </a:r>
            <a:r>
              <a:rPr lang="en-US" sz="1400" dirty="0" err="1"/>
              <a:t>có</a:t>
            </a:r>
            <a:r>
              <a:rPr lang="en-US" sz="1400" dirty="0"/>
              <a:t> </a:t>
            </a:r>
            <a:r>
              <a:rPr lang="en-US" sz="1400" dirty="0" err="1"/>
              <a:t>các</a:t>
            </a:r>
            <a:r>
              <a:rPr lang="en-US" sz="1400" dirty="0"/>
              <a:t> </a:t>
            </a:r>
            <a:r>
              <a:rPr lang="en-US" sz="1400" dirty="0" err="1"/>
              <a:t>dòng</a:t>
            </a:r>
            <a:r>
              <a:rPr lang="en-US" sz="1400" dirty="0"/>
              <a:t> </a:t>
            </a:r>
            <a:r>
              <a:rPr lang="en-US" sz="1400" dirty="0" err="1"/>
              <a:t>bị</a:t>
            </a:r>
            <a:r>
              <a:rPr lang="en-US" sz="1400" dirty="0"/>
              <a:t> </a:t>
            </a:r>
            <a:r>
              <a:rPr lang="en-US" sz="1400" dirty="0" err="1"/>
              <a:t>lặp</a:t>
            </a:r>
            <a:r>
              <a:rPr lang="en-US" sz="1400" dirty="0"/>
              <a:t> </a:t>
            </a:r>
            <a:r>
              <a:rPr lang="en-US" sz="1400" dirty="0" err="1"/>
              <a:t>không</a:t>
            </a:r>
            <a:r>
              <a:rPr lang="en-US" sz="1400" dirty="0"/>
              <a:t>?</a:t>
            </a:r>
          </a:p>
          <a:p>
            <a:pPr marL="457200" lvl="1" indent="0"/>
            <a:r>
              <a:rPr lang="en-US" sz="1400" dirty="0"/>
              <a:t>4. </a:t>
            </a:r>
            <a:r>
              <a:rPr lang="en-US" sz="1400" dirty="0" err="1"/>
              <a:t>Kiểm</a:t>
            </a:r>
            <a:r>
              <a:rPr lang="en-US" sz="1400" dirty="0"/>
              <a:t> </a:t>
            </a:r>
            <a:r>
              <a:rPr lang="en-US" sz="1400" dirty="0" err="1"/>
              <a:t>tra</a:t>
            </a:r>
            <a:r>
              <a:rPr lang="en-US" sz="1400" dirty="0"/>
              <a:t> </a:t>
            </a:r>
            <a:r>
              <a:rPr lang="en-US" sz="1400" dirty="0" err="1"/>
              <a:t>kiểu</a:t>
            </a:r>
            <a:r>
              <a:rPr lang="en-US" sz="1400" dirty="0"/>
              <a:t> </a:t>
            </a:r>
            <a:r>
              <a:rPr lang="en-US" sz="1400" dirty="0" err="1"/>
              <a:t>dữ</a:t>
            </a:r>
            <a:r>
              <a:rPr lang="en-US" sz="1400" dirty="0"/>
              <a:t> </a:t>
            </a:r>
            <a:r>
              <a:rPr lang="en-US" sz="1400" dirty="0" err="1"/>
              <a:t>liệu</a:t>
            </a:r>
            <a:r>
              <a:rPr lang="en-US" sz="1400" dirty="0"/>
              <a:t> </a:t>
            </a:r>
            <a:r>
              <a:rPr lang="en-US" sz="1400" dirty="0" err="1"/>
              <a:t>mỗi</a:t>
            </a:r>
            <a:r>
              <a:rPr lang="en-US" sz="1400" dirty="0"/>
              <a:t> </a:t>
            </a:r>
            <a:r>
              <a:rPr lang="en-US" sz="1400" dirty="0" err="1"/>
              <a:t>cột</a:t>
            </a:r>
            <a:endParaRPr lang="en-US" sz="1400" dirty="0"/>
          </a:p>
          <a:p>
            <a:pPr marL="457200" lvl="1" indent="0"/>
            <a:r>
              <a:rPr lang="en-US" sz="1400" dirty="0"/>
              <a:t>5. </a:t>
            </a:r>
            <a:r>
              <a:rPr lang="en-US" sz="1400" dirty="0" err="1"/>
              <a:t>Thay</a:t>
            </a:r>
            <a:r>
              <a:rPr lang="en-US" sz="1400" dirty="0"/>
              <a:t> </a:t>
            </a:r>
            <a:r>
              <a:rPr lang="en-US" sz="1400" dirty="0" err="1"/>
              <a:t>đổi</a:t>
            </a:r>
            <a:r>
              <a:rPr lang="en-US" sz="1400" dirty="0"/>
              <a:t> </a:t>
            </a:r>
            <a:r>
              <a:rPr lang="en-US" sz="1400" dirty="0" err="1"/>
              <a:t>kiểu</a:t>
            </a:r>
            <a:r>
              <a:rPr lang="en-US" sz="1400" dirty="0"/>
              <a:t> </a:t>
            </a:r>
            <a:r>
              <a:rPr lang="en-US" sz="1400" dirty="0" err="1"/>
              <a:t>dữ</a:t>
            </a:r>
            <a:r>
              <a:rPr lang="en-US" sz="1400" dirty="0"/>
              <a:t> </a:t>
            </a:r>
            <a:r>
              <a:rPr lang="en-US" sz="1400" dirty="0" err="1"/>
              <a:t>liệu</a:t>
            </a:r>
            <a:r>
              <a:rPr lang="en-US" sz="1400" dirty="0"/>
              <a:t> </a:t>
            </a:r>
            <a:r>
              <a:rPr lang="en-US" sz="1400" dirty="0" err="1"/>
              <a:t>phù</a:t>
            </a:r>
            <a:r>
              <a:rPr lang="en-US" sz="1400" dirty="0"/>
              <a:t> </a:t>
            </a:r>
            <a:r>
              <a:rPr lang="en-US" sz="1400" dirty="0" err="1"/>
              <a:t>hợp</a:t>
            </a:r>
            <a:r>
              <a:rPr lang="en-US" sz="1400" dirty="0"/>
              <a:t> </a:t>
            </a:r>
            <a:r>
              <a:rPr lang="en-US" sz="1400" dirty="0" err="1"/>
              <a:t>cho</a:t>
            </a:r>
            <a:r>
              <a:rPr lang="en-US" sz="1400" dirty="0"/>
              <a:t> </a:t>
            </a:r>
            <a:r>
              <a:rPr lang="en-US" sz="1400" dirty="0" err="1"/>
              <a:t>các</a:t>
            </a:r>
            <a:r>
              <a:rPr lang="en-US" sz="1400" dirty="0"/>
              <a:t> </a:t>
            </a:r>
            <a:r>
              <a:rPr lang="en-US" sz="1400" dirty="0" err="1"/>
              <a:t>cột</a:t>
            </a:r>
            <a:endParaRPr lang="vi-VN" sz="1400" b="1" dirty="0">
              <a:solidFill>
                <a:srgbClr val="434343"/>
              </a:solidFill>
            </a:endParaRPr>
          </a:p>
          <a:p>
            <a:pPr marL="0" indent="0"/>
            <a:r>
              <a:rPr lang="vi-VN" sz="1400" b="1" dirty="0">
                <a:solidFill>
                  <a:srgbClr val="434343"/>
                </a:solidFill>
              </a:rPr>
              <a:t>II. Kết quả </a:t>
            </a:r>
            <a:r>
              <a:rPr lang="en-US" sz="1400" b="1" dirty="0" err="1">
                <a:solidFill>
                  <a:srgbClr val="434343"/>
                </a:solidFill>
              </a:rPr>
              <a:t>thống</a:t>
            </a:r>
            <a:r>
              <a:rPr lang="en-US" sz="1400" b="1" dirty="0">
                <a:solidFill>
                  <a:srgbClr val="434343"/>
                </a:solidFill>
              </a:rPr>
              <a:t> </a:t>
            </a:r>
            <a:r>
              <a:rPr lang="en-US" sz="1400" b="1" dirty="0" err="1">
                <a:solidFill>
                  <a:srgbClr val="434343"/>
                </a:solidFill>
              </a:rPr>
              <a:t>kê</a:t>
            </a:r>
            <a:r>
              <a:rPr lang="en-US" sz="1400" b="1" dirty="0">
                <a:solidFill>
                  <a:srgbClr val="434343"/>
                </a:solidFill>
              </a:rPr>
              <a:t> </a:t>
            </a:r>
            <a:r>
              <a:rPr lang="en-US" sz="1400" b="1" dirty="0" err="1">
                <a:solidFill>
                  <a:srgbClr val="434343"/>
                </a:solidFill>
              </a:rPr>
              <a:t>mô</a:t>
            </a:r>
            <a:r>
              <a:rPr lang="en-US" sz="1400" b="1" dirty="0">
                <a:solidFill>
                  <a:srgbClr val="434343"/>
                </a:solidFill>
              </a:rPr>
              <a:t> </a:t>
            </a:r>
            <a:r>
              <a:rPr lang="en-US" sz="1400" b="1" dirty="0" err="1">
                <a:solidFill>
                  <a:srgbClr val="434343"/>
                </a:solidFill>
              </a:rPr>
              <a:t>tả</a:t>
            </a:r>
            <a:endParaRPr lang="vi-VN" sz="1400" b="1" dirty="0">
              <a:solidFill>
                <a:srgbClr val="434343"/>
              </a:solidFill>
            </a:endParaRPr>
          </a:p>
          <a:p>
            <a:pPr marL="457200" lvl="1" indent="0"/>
            <a:r>
              <a:rPr lang="vi-VN" sz="1400" dirty="0">
                <a:solidFill>
                  <a:srgbClr val="434343"/>
                </a:solidFill>
              </a:rPr>
              <a:t>1. Thống kê mô tả của từng cột</a:t>
            </a:r>
          </a:p>
          <a:p>
            <a:pPr marL="457200" lvl="1" indent="0"/>
            <a:r>
              <a:rPr lang="vi-VN" sz="1400" dirty="0">
                <a:solidFill>
                  <a:srgbClr val="434343"/>
                </a:solidFill>
              </a:rPr>
              <a:t>2. Sự phân bố giá trị của các cột dữ liệu dạng số</a:t>
            </a:r>
          </a:p>
          <a:p>
            <a:pPr marL="457200" lvl="1" indent="0"/>
            <a:r>
              <a:rPr lang="vi-VN" sz="1400" dirty="0">
                <a:solidFill>
                  <a:srgbClr val="434343"/>
                </a:solidFill>
              </a:rPr>
              <a:t>3. Sự phân bố giá trị của các cột dữ liệu dạng số</a:t>
            </a:r>
            <a:endParaRPr sz="1400"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315368" y="3024702"/>
            <a:ext cx="3081038"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Black"/>
                <a:cs typeface="Montserrat Black"/>
                <a:sym typeface="Montserrat Light"/>
              </a:rPr>
              <a:t>HANOI </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434343"/>
                </a:solidFill>
                <a:latin typeface="Montserrat Light"/>
                <a:ea typeface="Montserrat Light"/>
                <a:cs typeface="Montserrat Light"/>
                <a:sym typeface="Montserrat Light"/>
              </a:rPr>
              <a:t>REAL ESTATE</a:t>
            </a:r>
            <a:endParaRPr sz="1200" b="1" dirty="0">
              <a:solidFill>
                <a:srgbClr val="434343"/>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114151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Giới</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chung</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vi-VN" sz="1400" b="1" dirty="0">
                <a:solidFill>
                  <a:srgbClr val="434343"/>
                </a:solidFill>
              </a:rPr>
              <a:t>Khái niệm thống kê mô tả</a:t>
            </a:r>
          </a:p>
          <a:p>
            <a:pPr marL="0" lvl="0" indent="0" algn="l" rtl="0">
              <a:spcBef>
                <a:spcPts val="0"/>
              </a:spcBef>
              <a:spcAft>
                <a:spcPts val="800"/>
              </a:spcAft>
              <a:buNone/>
            </a:pP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1464937" y="1745192"/>
            <a:ext cx="5721509"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342900" marR="0" lvl="0" indent="-342900" algn="l">
              <a:lnSpc>
                <a:spcPct val="150000"/>
              </a:lnSpc>
              <a:spcBef>
                <a:spcPts val="200"/>
              </a:spcBef>
              <a:spcAft>
                <a:spcPts val="200"/>
              </a:spcAft>
              <a:buFont typeface="Wingdings" panose="05000000000000000000" pitchFamily="2" charset="2"/>
              <a:buChar char="q"/>
            </a:pPr>
            <a:r>
              <a:rPr lang="en-US" sz="1200" dirty="0">
                <a:effectLst/>
                <a:latin typeface="EB Garamond" panose="00000500000000000000" pitchFamily="2" charset="0"/>
                <a:ea typeface="EB Garamond" panose="00000500000000000000" pitchFamily="2" charset="0"/>
                <a:cs typeface="Times New Roman" panose="02020603050405020304" pitchFamily="18" charset="0"/>
              </a:rPr>
              <a:t>Trong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tích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trình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tóm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tắt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diễn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giải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thông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tin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từ</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tập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cung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cấp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nhìn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tổng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đặc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điểm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bằng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sử</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dụng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chỉ</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nhau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342900" marR="0" lvl="0" indent="-342900" algn="l">
              <a:lnSpc>
                <a:spcPct val="150000"/>
              </a:lnSpc>
              <a:spcBef>
                <a:spcPts val="200"/>
              </a:spcBef>
              <a:spcAft>
                <a:spcPts val="200"/>
              </a:spcAft>
              <a:buFont typeface="Wingdings" panose="05000000000000000000" pitchFamily="2" charset="2"/>
              <a:buChar char="q"/>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thường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bao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gồm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việc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toán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miêu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tham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như</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trung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bình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phương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sai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lệch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chuẩn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trung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342900" marR="0" lvl="0" indent="-342900" algn="l">
              <a:lnSpc>
                <a:spcPct val="150000"/>
              </a:lnSpc>
              <a:spcBef>
                <a:spcPts val="200"/>
              </a:spcBef>
              <a:spcAft>
                <a:spcPts val="200"/>
              </a:spcAft>
              <a:buFont typeface="Wingdings" panose="05000000000000000000" pitchFamily="2" charset="2"/>
              <a:buChar char="q"/>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Ngoài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ra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cũng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thường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liên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đến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việc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diễn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qua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phối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như</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đường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hộp</a:t>
            </a:r>
            <a:r>
              <a:rPr lang="en-US" sz="1200" dirty="0">
                <a:latin typeface="EB Garamond" panose="00000500000000000000" pitchFamily="2" charset="0"/>
                <a:ea typeface="EB Garamond" panose="00000500000000000000" pitchFamily="2" charset="0"/>
                <a:cs typeface="Times New Roman" panose="02020603050405020304" pitchFamily="18" charset="0"/>
              </a:rPr>
              <a:t>,…</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descr="A graphic of a pie chart&#10;&#10;Description automatically generated">
            <a:extLst>
              <a:ext uri="{FF2B5EF4-FFF2-40B4-BE49-F238E27FC236}">
                <a16:creationId xmlns:a16="http://schemas.microsoft.com/office/drawing/2014/main" id="{88647754-53D9-FB93-8D13-61C1360964AA}"/>
              </a:ext>
            </a:extLst>
          </p:cNvPr>
          <p:cNvPicPr>
            <a:picLocks noChangeAspect="1"/>
          </p:cNvPicPr>
          <p:nvPr/>
        </p:nvPicPr>
        <p:blipFill>
          <a:blip r:embed="rId3"/>
          <a:stretch>
            <a:fillRect/>
          </a:stretch>
        </p:blipFill>
        <p:spPr>
          <a:xfrm>
            <a:off x="19642" y="1824940"/>
            <a:ext cx="1158134" cy="1158134"/>
          </a:xfrm>
          <a:prstGeom prst="rect">
            <a:avLst/>
          </a:prstGeom>
        </p:spPr>
      </p:pic>
    </p:spTree>
    <p:extLst>
      <p:ext uri="{BB962C8B-B14F-4D97-AF65-F5344CB8AC3E}">
        <p14:creationId xmlns:p14="http://schemas.microsoft.com/office/powerpoint/2010/main" val="338310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Giới</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chung</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Phương</a:t>
            </a:r>
            <a:r>
              <a:rPr lang="en-US" b="1" dirty="0">
                <a:solidFill>
                  <a:srgbClr val="434343"/>
                </a:solidFill>
              </a:rPr>
              <a:t> </a:t>
            </a:r>
            <a:r>
              <a:rPr lang="en-US" b="1" dirty="0" err="1">
                <a:solidFill>
                  <a:srgbClr val="434343"/>
                </a:solidFill>
              </a:rPr>
              <a:t>pháp</a:t>
            </a:r>
            <a:r>
              <a:rPr lang="en-US" b="1" dirty="0">
                <a:solidFill>
                  <a:srgbClr val="434343"/>
                </a:solidFill>
              </a:rPr>
              <a:t> </a:t>
            </a:r>
            <a:r>
              <a:rPr lang="en-US" b="1" dirty="0" err="1">
                <a:solidFill>
                  <a:srgbClr val="434343"/>
                </a:solidFill>
              </a:rPr>
              <a:t>tiếp</a:t>
            </a:r>
            <a:r>
              <a:rPr lang="en-US" b="1" dirty="0">
                <a:solidFill>
                  <a:srgbClr val="434343"/>
                </a:solidFill>
              </a:rPr>
              <a:t> </a:t>
            </a:r>
            <a:r>
              <a:rPr lang="en-US" b="1" dirty="0" err="1">
                <a:solidFill>
                  <a:srgbClr val="434343"/>
                </a:solidFill>
              </a:rPr>
              <a:t>cận</a:t>
            </a:r>
            <a:endParaRPr lang="vi-VN" sz="1400" b="1" dirty="0">
              <a:solidFill>
                <a:srgbClr val="434343"/>
              </a:solidFill>
            </a:endParaRPr>
          </a:p>
          <a:p>
            <a:pPr marL="0" lvl="0" indent="0" algn="l" rtl="0">
              <a:spcBef>
                <a:spcPts val="0"/>
              </a:spcBef>
              <a:spcAft>
                <a:spcPts val="800"/>
              </a:spcAft>
              <a:buNone/>
            </a:pP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767254" y="1612124"/>
            <a:ext cx="5930325"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685800" marR="0" algn="l">
              <a:lnSpc>
                <a:spcPct val="150000"/>
              </a:lnSpc>
              <a:spcBef>
                <a:spcPts val="200"/>
              </a:spcBef>
              <a:spcAft>
                <a:spcPts val="480"/>
              </a:spcAft>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Nhận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thấy</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bước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trọng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cho</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ta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nhìn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do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nhóm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hiện</a:t>
            </a:r>
            <a:r>
              <a:rPr lang="en-US" sz="1200" dirty="0">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bước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sau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để</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tiếp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cận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với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800100" lvl="1" indent="-342900" algn="l">
              <a:lnSpc>
                <a:spcPct val="150000"/>
              </a:lnSpc>
              <a:spcBef>
                <a:spcPts val="200"/>
              </a:spcBef>
              <a:spcAft>
                <a:spcPts val="48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Bước</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1: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Đọc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khám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đặc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điểm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tập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1257300" lvl="2"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dòng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tập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257300" lvl="2"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latin typeface="EB Garamond" panose="00000500000000000000" pitchFamily="2" charset="0"/>
                <a:ea typeface="EB Garamond" panose="00000500000000000000" pitchFamily="2" charset="0"/>
                <a:cs typeface="Times New Roman" panose="02020603050405020304" pitchFamily="18" charset="0"/>
              </a:rPr>
              <a:t>t</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ên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thuộc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257300" lvl="2"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thuộc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257300" lvl="2"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Kiểm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lượng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trùng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lặp</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257300" lvl="2"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Kiểm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latin typeface="EB Garamond" panose="00000500000000000000" pitchFamily="2" charset="0"/>
                <a:ea typeface="EB Garamond" panose="00000500000000000000" pitchFamily="2" charset="0"/>
                <a:cs typeface="Times New Roman" panose="02020603050405020304" pitchFamily="18" charset="0"/>
              </a:rPr>
              <a:t>số</a:t>
            </a:r>
            <a:r>
              <a:rPr lang="en-US" sz="1200" dirty="0">
                <a:latin typeface="EB Garamond" panose="00000500000000000000" pitchFamily="2" charset="0"/>
                <a:ea typeface="EB Garamond" panose="00000500000000000000" pitchFamily="2" charset="0"/>
                <a:cs typeface="Times New Roman" panose="02020603050405020304" pitchFamily="18" charset="0"/>
              </a:rPr>
              <a:t> </a:t>
            </a:r>
            <a:r>
              <a:rPr lang="en-US" sz="1200" dirty="0" err="1">
                <a:latin typeface="EB Garamond" panose="00000500000000000000" pitchFamily="2" charset="0"/>
                <a:ea typeface="EB Garamond" panose="00000500000000000000" pitchFamily="2" charset="0"/>
                <a:cs typeface="Times New Roman" panose="02020603050405020304" pitchFamily="18" charset="0"/>
              </a:rPr>
              <a:t>lượng</a:t>
            </a:r>
            <a:r>
              <a:rPr lang="en-US" sz="1200" dirty="0">
                <a:latin typeface="EB Garamond" panose="00000500000000000000" pitchFamily="2" charset="0"/>
                <a:ea typeface="EB Garamond" panose="00000500000000000000" pitchFamily="2" charset="0"/>
                <a:cs typeface="Times New Roman" panose="02020603050405020304" pitchFamily="18" charset="0"/>
              </a:rPr>
              <a:t> </a:t>
            </a:r>
            <a:r>
              <a:rPr lang="en-US" sz="1200" dirty="0" err="1">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null</a:t>
            </a: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88198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Giới</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chung</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Phương</a:t>
            </a:r>
            <a:r>
              <a:rPr lang="en-US" b="1" dirty="0">
                <a:solidFill>
                  <a:srgbClr val="434343"/>
                </a:solidFill>
              </a:rPr>
              <a:t> </a:t>
            </a:r>
            <a:r>
              <a:rPr lang="en-US" b="1" dirty="0" err="1">
                <a:solidFill>
                  <a:srgbClr val="434343"/>
                </a:solidFill>
              </a:rPr>
              <a:t>pháp</a:t>
            </a:r>
            <a:r>
              <a:rPr lang="en-US" b="1" dirty="0">
                <a:solidFill>
                  <a:srgbClr val="434343"/>
                </a:solidFill>
              </a:rPr>
              <a:t> </a:t>
            </a:r>
            <a:r>
              <a:rPr lang="en-US" b="1" dirty="0" err="1">
                <a:solidFill>
                  <a:srgbClr val="434343"/>
                </a:solidFill>
              </a:rPr>
              <a:t>tiếp</a:t>
            </a:r>
            <a:r>
              <a:rPr lang="en-US" b="1" dirty="0">
                <a:solidFill>
                  <a:srgbClr val="434343"/>
                </a:solidFill>
              </a:rPr>
              <a:t> </a:t>
            </a:r>
            <a:r>
              <a:rPr lang="en-US" b="1" dirty="0" err="1">
                <a:solidFill>
                  <a:srgbClr val="434343"/>
                </a:solidFill>
              </a:rPr>
              <a:t>cận</a:t>
            </a:r>
            <a:endParaRPr lang="vi-VN" sz="1400" b="1" dirty="0">
              <a:solidFill>
                <a:srgbClr val="434343"/>
              </a:solidFill>
            </a:endParaRPr>
          </a:p>
          <a:p>
            <a:pPr marL="0" lvl="0" indent="0" algn="l" rtl="0">
              <a:spcBef>
                <a:spcPts val="0"/>
              </a:spcBef>
              <a:spcAft>
                <a:spcPts val="800"/>
              </a:spcAft>
              <a:buNone/>
            </a:pP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1819708"/>
            <a:ext cx="6476616"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171450" indent="-171450" algn="l">
              <a:buFont typeface="Wingdings" panose="05000000000000000000" pitchFamily="2" charset="2"/>
              <a:buChar char="q"/>
            </a:pPr>
            <a:r>
              <a:rPr lang="vi-VN" sz="1200" b="1" dirty="0">
                <a:solidFill>
                  <a:srgbClr val="434343"/>
                </a:solidFill>
                <a:latin typeface="EB Garamond" panose="00000500000000000000" pitchFamily="2" charset="0"/>
                <a:ea typeface="EB Garamond" panose="00000500000000000000" pitchFamily="2" charset="0"/>
              </a:rPr>
              <a:t>Bước 2: </a:t>
            </a:r>
            <a:r>
              <a:rPr lang="vi-VN" sz="1200" dirty="0">
                <a:solidFill>
                  <a:srgbClr val="434343"/>
                </a:solidFill>
                <a:latin typeface="EB Garamond" panose="00000500000000000000" pitchFamily="2" charset="0"/>
                <a:ea typeface="EB Garamond" panose="00000500000000000000" pitchFamily="2" charset="0"/>
              </a:rPr>
              <a:t>Thực hiện tiền xử lý dữ liệu dựa trên các vấn đề phát sinh (cần thiết cho bước thống kê mô tả)</a:t>
            </a:r>
            <a:endParaRPr lang="en-US" sz="1200" dirty="0">
              <a:solidFill>
                <a:srgbClr val="434343"/>
              </a:solidFill>
              <a:latin typeface="EB Garamond" panose="00000500000000000000" pitchFamily="2" charset="0"/>
              <a:ea typeface="EB Garamond" panose="00000500000000000000" pitchFamily="2" charset="0"/>
            </a:endParaRPr>
          </a:p>
          <a:p>
            <a:pPr marL="171450" marR="0" lvl="0" indent="-171450" algn="l">
              <a:lnSpc>
                <a:spcPct val="150000"/>
              </a:lnSpc>
              <a:spcBef>
                <a:spcPts val="200"/>
              </a:spcBef>
              <a:spcAft>
                <a:spcPts val="48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Bước</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3: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toán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800100" lvl="1" indent="-342900" algn="l">
              <a:lnSpc>
                <a:spcPct val="150000"/>
              </a:lnSpc>
              <a:spcBef>
                <a:spcPts val="200"/>
              </a:spcBef>
              <a:spcAft>
                <a:spcPts val="480"/>
              </a:spcAft>
              <a:buFont typeface="Courier New" panose="02070309020205020404" pitchFamily="49" charset="0"/>
              <a:buChar char="o"/>
            </a:pP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Tìm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ra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thống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kê</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mô</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cho</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thuộc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như</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max, min, mean, median, std, lower quartile (25%), upper quartile (75%), missing ratio</a:t>
            </a:r>
          </a:p>
          <a:p>
            <a:pPr marL="171450" indent="-171450" algn="l">
              <a:lnSpc>
                <a:spcPct val="150000"/>
              </a:lnSpc>
              <a:spcBef>
                <a:spcPts val="200"/>
              </a:spcBef>
              <a:spcAft>
                <a:spcPts val="48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Bước</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4: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thuộc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bằng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loại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đồ</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cho</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thấy</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được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chúng</a:t>
            </a:r>
            <a:r>
              <a:rPr lang="en-US" sz="1200" dirty="0">
                <a:solidFill>
                  <a:srgbClr val="434343"/>
                </a:solidFill>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effectLst/>
                <a:latin typeface="EB Garamond" panose="00000500000000000000" pitchFamily="2" charset="0"/>
                <a:ea typeface="EB Garamond" panose="00000500000000000000" pitchFamily="2" charset="0"/>
                <a:cs typeface="Times New Roman" panose="02020603050405020304" pitchFamily="18" charset="0"/>
              </a:rPr>
              <a:t>nh</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ư</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biểu</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đồ</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cột</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phân</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tán</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 </a:t>
            </a:r>
            <a:r>
              <a:rPr lang="en-US" sz="1200" dirty="0" err="1">
                <a:solidFill>
                  <a:srgbClr val="434343"/>
                </a:solidFill>
                <a:latin typeface="EB Garamond" panose="00000500000000000000" pitchFamily="2" charset="0"/>
                <a:ea typeface="EB Garamond" panose="00000500000000000000" pitchFamily="2" charset="0"/>
                <a:cs typeface="Times New Roman" panose="02020603050405020304" pitchFamily="18" charset="0"/>
              </a:rPr>
              <a:t>hộp</a:t>
            </a:r>
            <a:r>
              <a:rPr lang="en-US" sz="1200" dirty="0">
                <a:solidFill>
                  <a:srgbClr val="434343"/>
                </a:solidFill>
                <a:latin typeface="EB Garamond" panose="00000500000000000000" pitchFamily="2" charset="0"/>
                <a:ea typeface="EB Garamond" panose="00000500000000000000" pitchFamily="2" charset="0"/>
                <a:cs typeface="Times New Roman" panose="02020603050405020304" pitchFamily="18" charset="0"/>
              </a:rPr>
              <a:t>,…</a:t>
            </a: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350096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Đọc</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r>
              <a:rPr lang="en-US" b="1" dirty="0" err="1"/>
              <a:t>tính</a:t>
            </a:r>
            <a:r>
              <a:rPr lang="en-US" b="1" dirty="0"/>
              <a:t> </a:t>
            </a:r>
            <a:r>
              <a:rPr lang="en-US" b="1" dirty="0" err="1"/>
              <a:t>số</a:t>
            </a:r>
            <a:r>
              <a:rPr lang="en-US" b="1" dirty="0"/>
              <a:t> </a:t>
            </a:r>
            <a:r>
              <a:rPr lang="en-US" b="1" dirty="0" err="1"/>
              <a:t>dòng</a:t>
            </a:r>
            <a:r>
              <a:rPr lang="en-US" b="1" dirty="0"/>
              <a:t> </a:t>
            </a:r>
            <a:r>
              <a:rPr lang="en-US" b="1" dirty="0" err="1"/>
              <a:t>và</a:t>
            </a:r>
            <a:r>
              <a:rPr lang="en-US" b="1" dirty="0"/>
              <a:t> </a:t>
            </a:r>
            <a:r>
              <a:rPr lang="en-US" b="1" dirty="0" err="1"/>
              <a:t>cột</a:t>
            </a: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1819708"/>
            <a:ext cx="6476616"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pic>
        <p:nvPicPr>
          <p:cNvPr id="4" name="Picture 3">
            <a:extLst>
              <a:ext uri="{FF2B5EF4-FFF2-40B4-BE49-F238E27FC236}">
                <a16:creationId xmlns:a16="http://schemas.microsoft.com/office/drawing/2014/main" id="{4A95FA3D-E272-02ED-0187-A2FFDD0E0AD7}"/>
              </a:ext>
            </a:extLst>
          </p:cNvPr>
          <p:cNvPicPr>
            <a:picLocks noChangeAspect="1"/>
          </p:cNvPicPr>
          <p:nvPr/>
        </p:nvPicPr>
        <p:blipFill>
          <a:blip r:embed="rId3"/>
          <a:stretch>
            <a:fillRect/>
          </a:stretch>
        </p:blipFill>
        <p:spPr>
          <a:xfrm>
            <a:off x="870006" y="1761998"/>
            <a:ext cx="6916219" cy="2479919"/>
          </a:xfrm>
          <a:prstGeom prst="rect">
            <a:avLst/>
          </a:prstGeom>
        </p:spPr>
      </p:pic>
    </p:spTree>
    <p:extLst>
      <p:ext uri="{BB962C8B-B14F-4D97-AF65-F5344CB8AC3E}">
        <p14:creationId xmlns:p14="http://schemas.microsoft.com/office/powerpoint/2010/main" val="319092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Đọc</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r>
              <a:rPr lang="en-US" b="1" dirty="0" err="1"/>
              <a:t>tính</a:t>
            </a:r>
            <a:r>
              <a:rPr lang="en-US" b="1" dirty="0"/>
              <a:t> </a:t>
            </a:r>
            <a:r>
              <a:rPr lang="en-US" b="1" dirty="0" err="1"/>
              <a:t>số</a:t>
            </a:r>
            <a:r>
              <a:rPr lang="en-US" b="1" dirty="0"/>
              <a:t> </a:t>
            </a:r>
            <a:r>
              <a:rPr lang="en-US" b="1" dirty="0" err="1"/>
              <a:t>dòng</a:t>
            </a:r>
            <a:r>
              <a:rPr lang="en-US" b="1" dirty="0"/>
              <a:t> </a:t>
            </a:r>
            <a:r>
              <a:rPr lang="en-US" b="1" dirty="0" err="1"/>
              <a:t>và</a:t>
            </a:r>
            <a:r>
              <a:rPr lang="en-US" b="1" dirty="0"/>
              <a:t> </a:t>
            </a:r>
            <a:r>
              <a:rPr lang="en-US" b="1" dirty="0" err="1"/>
              <a:t>cột</a:t>
            </a: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1819708"/>
            <a:ext cx="6476616"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pic>
        <p:nvPicPr>
          <p:cNvPr id="8" name="Picture 7">
            <a:extLst>
              <a:ext uri="{FF2B5EF4-FFF2-40B4-BE49-F238E27FC236}">
                <a16:creationId xmlns:a16="http://schemas.microsoft.com/office/drawing/2014/main" id="{0231C227-400D-4BA3-1EBD-68AEFF14C8D3}"/>
              </a:ext>
            </a:extLst>
          </p:cNvPr>
          <p:cNvPicPr>
            <a:picLocks noChangeAspect="1"/>
          </p:cNvPicPr>
          <p:nvPr/>
        </p:nvPicPr>
        <p:blipFill>
          <a:blip r:embed="rId3"/>
          <a:stretch>
            <a:fillRect/>
          </a:stretch>
        </p:blipFill>
        <p:spPr>
          <a:xfrm>
            <a:off x="806500" y="1819708"/>
            <a:ext cx="5720215" cy="1436353"/>
          </a:xfrm>
          <a:prstGeom prst="rect">
            <a:avLst/>
          </a:prstGeom>
        </p:spPr>
      </p:pic>
    </p:spTree>
    <p:extLst>
      <p:ext uri="{BB962C8B-B14F-4D97-AF65-F5344CB8AC3E}">
        <p14:creationId xmlns:p14="http://schemas.microsoft.com/office/powerpoint/2010/main" val="354919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Liệt</a:t>
            </a:r>
            <a:r>
              <a:rPr lang="en-US" b="1" dirty="0"/>
              <a:t> </a:t>
            </a:r>
            <a:r>
              <a:rPr lang="en-US" b="1" dirty="0" err="1"/>
              <a:t>kê</a:t>
            </a:r>
            <a:r>
              <a:rPr lang="en-US" b="1" dirty="0"/>
              <a:t> </a:t>
            </a:r>
            <a:r>
              <a:rPr lang="en-US" b="1" dirty="0" err="1"/>
              <a:t>tên</a:t>
            </a:r>
            <a:r>
              <a:rPr lang="en-US" b="1" dirty="0"/>
              <a:t> </a:t>
            </a:r>
            <a:r>
              <a:rPr lang="en-US" b="1" dirty="0" err="1"/>
              <a:t>các</a:t>
            </a:r>
            <a:r>
              <a:rPr lang="en-US" b="1" dirty="0"/>
              <a:t> </a:t>
            </a:r>
            <a:r>
              <a:rPr lang="en-US" b="1" dirty="0" err="1"/>
              <a:t>thuộc</a:t>
            </a:r>
            <a:r>
              <a:rPr lang="en-US" b="1" dirty="0"/>
              <a:t> </a:t>
            </a:r>
            <a:r>
              <a:rPr lang="en-US" b="1" dirty="0" err="1"/>
              <a:t>tính</a:t>
            </a:r>
            <a:endParaRPr lang="en-US"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1819708"/>
            <a:ext cx="6476616"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pic>
        <p:nvPicPr>
          <p:cNvPr id="4" name="Picture 3">
            <a:extLst>
              <a:ext uri="{FF2B5EF4-FFF2-40B4-BE49-F238E27FC236}">
                <a16:creationId xmlns:a16="http://schemas.microsoft.com/office/drawing/2014/main" id="{7D3DC95B-705E-D625-91A7-9F170D07B60F}"/>
              </a:ext>
            </a:extLst>
          </p:cNvPr>
          <p:cNvPicPr>
            <a:picLocks noChangeAspect="1"/>
          </p:cNvPicPr>
          <p:nvPr/>
        </p:nvPicPr>
        <p:blipFill>
          <a:blip r:embed="rId3"/>
          <a:stretch>
            <a:fillRect/>
          </a:stretch>
        </p:blipFill>
        <p:spPr>
          <a:xfrm>
            <a:off x="1104416" y="1842986"/>
            <a:ext cx="6930153" cy="1456474"/>
          </a:xfrm>
          <a:prstGeom prst="rect">
            <a:avLst/>
          </a:prstGeom>
        </p:spPr>
      </p:pic>
    </p:spTree>
    <p:extLst>
      <p:ext uri="{BB962C8B-B14F-4D97-AF65-F5344CB8AC3E}">
        <p14:creationId xmlns:p14="http://schemas.microsoft.com/office/powerpoint/2010/main" val="226201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a:t> </a:t>
            </a:r>
            <a:r>
              <a:rPr lang="en-US" b="1" dirty="0" err="1"/>
              <a:t>Dữ</a:t>
            </a:r>
            <a:r>
              <a:rPr lang="en-US" b="1" dirty="0"/>
              <a:t> </a:t>
            </a:r>
            <a:r>
              <a:rPr lang="en-US" b="1" dirty="0" err="1"/>
              <a:t>liệu</a:t>
            </a:r>
            <a:r>
              <a:rPr lang="en-US" b="1" dirty="0"/>
              <a:t> </a:t>
            </a:r>
            <a:r>
              <a:rPr lang="en-US" b="1" dirty="0" err="1"/>
              <a:t>có</a:t>
            </a:r>
            <a:r>
              <a:rPr lang="en-US" b="1" dirty="0"/>
              <a:t> </a:t>
            </a:r>
            <a:r>
              <a:rPr lang="en-US" b="1" dirty="0" err="1"/>
              <a:t>các</a:t>
            </a:r>
            <a:r>
              <a:rPr lang="en-US" b="1" dirty="0"/>
              <a:t> </a:t>
            </a:r>
            <a:r>
              <a:rPr lang="en-US" b="1" dirty="0" err="1"/>
              <a:t>dòng</a:t>
            </a:r>
            <a:r>
              <a:rPr lang="en-US" b="1" dirty="0"/>
              <a:t> </a:t>
            </a:r>
            <a:r>
              <a:rPr lang="en-US" b="1" dirty="0" err="1"/>
              <a:t>bị</a:t>
            </a:r>
            <a:r>
              <a:rPr lang="en-US" b="1" dirty="0"/>
              <a:t> </a:t>
            </a:r>
            <a:r>
              <a:rPr lang="en-US" b="1" dirty="0" err="1"/>
              <a:t>lặp</a:t>
            </a:r>
            <a:r>
              <a:rPr lang="en-US" b="1" dirty="0"/>
              <a:t> </a:t>
            </a:r>
            <a:r>
              <a:rPr lang="en-US" b="1" dirty="0" err="1"/>
              <a:t>không</a:t>
            </a:r>
            <a:r>
              <a:rPr lang="en-US" b="1" dirty="0"/>
              <a:t>?</a:t>
            </a:r>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3124200"/>
            <a:ext cx="6476616" cy="148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pic>
        <p:nvPicPr>
          <p:cNvPr id="8" name="Picture 7">
            <a:extLst>
              <a:ext uri="{FF2B5EF4-FFF2-40B4-BE49-F238E27FC236}">
                <a16:creationId xmlns:a16="http://schemas.microsoft.com/office/drawing/2014/main" id="{19736616-DCA2-ECF4-9535-BCF51DA7B1EB}"/>
              </a:ext>
            </a:extLst>
          </p:cNvPr>
          <p:cNvPicPr>
            <a:picLocks noChangeAspect="1"/>
          </p:cNvPicPr>
          <p:nvPr/>
        </p:nvPicPr>
        <p:blipFill>
          <a:blip r:embed="rId3"/>
          <a:stretch>
            <a:fillRect/>
          </a:stretch>
        </p:blipFill>
        <p:spPr>
          <a:xfrm>
            <a:off x="753936" y="1710075"/>
            <a:ext cx="8054340" cy="1157851"/>
          </a:xfrm>
          <a:prstGeom prst="rect">
            <a:avLst/>
          </a:prstGeom>
        </p:spPr>
      </p:pic>
      <p:sp>
        <p:nvSpPr>
          <p:cNvPr id="9" name="Oval 8">
            <a:extLst>
              <a:ext uri="{FF2B5EF4-FFF2-40B4-BE49-F238E27FC236}">
                <a16:creationId xmlns:a16="http://schemas.microsoft.com/office/drawing/2014/main" id="{B04CCEE1-33A8-6906-56C6-EFB2F7D5BA9F}"/>
              </a:ext>
            </a:extLst>
          </p:cNvPr>
          <p:cNvSpPr/>
          <p:nvPr/>
        </p:nvSpPr>
        <p:spPr>
          <a:xfrm>
            <a:off x="714375" y="2634628"/>
            <a:ext cx="550545" cy="264460"/>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0ACA545-A5C2-06C3-B21F-455884937C35}"/>
              </a:ext>
            </a:extLst>
          </p:cNvPr>
          <p:cNvCxnSpPr>
            <a:endCxn id="9" idx="3"/>
          </p:cNvCxnSpPr>
          <p:nvPr/>
        </p:nvCxnSpPr>
        <p:spPr>
          <a:xfrm flipV="1">
            <a:off x="487680" y="2860359"/>
            <a:ext cx="307320" cy="1440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3" name="TextBox 12">
            <a:extLst>
              <a:ext uri="{FF2B5EF4-FFF2-40B4-BE49-F238E27FC236}">
                <a16:creationId xmlns:a16="http://schemas.microsoft.com/office/drawing/2014/main" id="{E9FDBE34-11DA-2DDA-9EF1-FF337F8543E2}"/>
              </a:ext>
            </a:extLst>
          </p:cNvPr>
          <p:cNvSpPr txBox="1"/>
          <p:nvPr/>
        </p:nvSpPr>
        <p:spPr>
          <a:xfrm>
            <a:off x="859379" y="3155362"/>
            <a:ext cx="6476616" cy="1015663"/>
          </a:xfrm>
          <a:prstGeom prst="rect">
            <a:avLst/>
          </a:prstGeom>
          <a:noFill/>
        </p:spPr>
        <p:txBody>
          <a:bodyPr wrap="square">
            <a:spAutoFit/>
          </a:bodyPr>
          <a:lstStyle/>
          <a:p>
            <a:r>
              <a:rPr lang="en-US" sz="1200" b="1" dirty="0">
                <a:latin typeface="EB Garamond" panose="00000500000000000000" pitchFamily="2" charset="0"/>
                <a:ea typeface="EB Garamond" panose="00000500000000000000" pitchFamily="2" charset="0"/>
              </a:rPr>
              <a:t>💬 </a:t>
            </a:r>
            <a:r>
              <a:rPr lang="vi-VN" sz="1200" b="1" dirty="0">
                <a:latin typeface="EB Garamond" panose="00000500000000000000" pitchFamily="2" charset="0"/>
                <a:ea typeface="EB Garamond" panose="00000500000000000000" pitchFamily="2" charset="0"/>
              </a:rPr>
              <a:t>Nhận xét:</a:t>
            </a:r>
            <a:endParaRPr lang="vi-VN" sz="1200" dirty="0">
              <a:latin typeface="EB Garamond" panose="00000500000000000000" pitchFamily="2" charset="0"/>
              <a:ea typeface="EB Garamond" panose="00000500000000000000" pitchFamily="2" charset="0"/>
            </a:endParaRPr>
          </a:p>
          <a:p>
            <a:r>
              <a:rPr lang="vi-VN" sz="1200" dirty="0">
                <a:latin typeface="EB Garamond" panose="00000500000000000000" pitchFamily="2" charset="0"/>
                <a:ea typeface="EB Garamond" panose="00000500000000000000" pitchFamily="2" charset="0"/>
              </a:rPr>
              <a:t>Giá trị trả về là True, do đó ta khẳng định dữ liệu có các dòng bị trùng lặp.</a:t>
            </a:r>
          </a:p>
          <a:p>
            <a:r>
              <a:rPr lang="vi-VN" sz="1200" dirty="0">
                <a:latin typeface="EB Garamond" panose="00000500000000000000" pitchFamily="2" charset="0"/>
                <a:ea typeface="EB Garamond" panose="00000500000000000000" pitchFamily="2" charset="0"/>
              </a:rPr>
              <a:t>Nguyên nhân của sự trùng lặp này có thể là do:</a:t>
            </a:r>
          </a:p>
          <a:p>
            <a:pPr marL="171450" indent="-171450">
              <a:buFont typeface="Courier New" panose="02070309020205020404" pitchFamily="49" charset="0"/>
              <a:buChar char="o"/>
            </a:pPr>
            <a:r>
              <a:rPr lang="vi-VN" sz="1200" dirty="0">
                <a:latin typeface="EB Garamond" panose="00000500000000000000" pitchFamily="2" charset="0"/>
                <a:ea typeface="EB Garamond" panose="00000500000000000000" pitchFamily="2" charset="0"/>
              </a:rPr>
              <a:t>Cùng 1 căn nhà cần bán nhưng người mô giới đã đăng thông tin nhiều lần</a:t>
            </a:r>
          </a:p>
          <a:p>
            <a:pPr marL="171450" indent="-171450">
              <a:buFont typeface="Courier New" panose="02070309020205020404" pitchFamily="49" charset="0"/>
              <a:buChar char="o"/>
            </a:pPr>
            <a:r>
              <a:rPr lang="vi-VN" sz="1200" dirty="0">
                <a:latin typeface="EB Garamond" panose="00000500000000000000" pitchFamily="2" charset="0"/>
                <a:ea typeface="EB Garamond" panose="00000500000000000000" pitchFamily="2" charset="0"/>
              </a:rPr>
              <a:t>Các căn nhà là khác nhau, nhưng chúng lại sở hữu các thông tin hoàn toàn giống nhau giống nhau</a:t>
            </a:r>
            <a:endParaRPr lang="en-US" sz="1200"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279726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a:t> </a:t>
            </a:r>
            <a:r>
              <a:rPr lang="en-US" b="1" dirty="0" err="1"/>
              <a:t>Dữ</a:t>
            </a:r>
            <a:r>
              <a:rPr lang="en-US" b="1" dirty="0"/>
              <a:t> </a:t>
            </a:r>
            <a:r>
              <a:rPr lang="en-US" b="1" dirty="0" err="1"/>
              <a:t>liệu</a:t>
            </a:r>
            <a:r>
              <a:rPr lang="en-US" b="1" dirty="0"/>
              <a:t> </a:t>
            </a:r>
            <a:r>
              <a:rPr lang="en-US" b="1" dirty="0" err="1"/>
              <a:t>có</a:t>
            </a:r>
            <a:r>
              <a:rPr lang="en-US" b="1" dirty="0"/>
              <a:t> </a:t>
            </a:r>
            <a:r>
              <a:rPr lang="en-US" b="1" dirty="0" err="1"/>
              <a:t>các</a:t>
            </a:r>
            <a:r>
              <a:rPr lang="en-US" b="1" dirty="0"/>
              <a:t> </a:t>
            </a:r>
            <a:r>
              <a:rPr lang="en-US" b="1" dirty="0" err="1"/>
              <a:t>dòng</a:t>
            </a:r>
            <a:r>
              <a:rPr lang="en-US" b="1" dirty="0"/>
              <a:t> </a:t>
            </a:r>
            <a:r>
              <a:rPr lang="en-US" b="1" dirty="0" err="1"/>
              <a:t>bị</a:t>
            </a:r>
            <a:r>
              <a:rPr lang="en-US" b="1" dirty="0"/>
              <a:t> </a:t>
            </a:r>
            <a:r>
              <a:rPr lang="en-US" b="1" dirty="0" err="1"/>
              <a:t>lặp</a:t>
            </a:r>
            <a:r>
              <a:rPr lang="en-US" b="1" dirty="0"/>
              <a:t> </a:t>
            </a:r>
            <a:r>
              <a:rPr lang="en-US" b="1" dirty="0" err="1"/>
              <a:t>không</a:t>
            </a:r>
            <a:r>
              <a:rPr lang="en-US" b="1" dirty="0"/>
              <a:t>?</a:t>
            </a:r>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806500" y="3124200"/>
            <a:ext cx="6476616" cy="148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lnSpc>
                <a:spcPct val="150000"/>
              </a:lnSpc>
              <a:spcBef>
                <a:spcPts val="200"/>
              </a:spcBef>
              <a:spcAft>
                <a:spcPts val="48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171450" indent="-171450" algn="l">
              <a:buFont typeface="Wingdings" panose="05000000000000000000" pitchFamily="2" charset="2"/>
              <a:buChar char="q"/>
            </a:pPr>
            <a:endParaRPr lang="vi-VN" sz="1200" b="1" dirty="0">
              <a:solidFill>
                <a:srgbClr val="434343"/>
              </a:solidFill>
              <a:latin typeface="EB Garamond" panose="00000500000000000000" pitchFamily="2" charset="0"/>
              <a:ea typeface="EB Garamond" panose="00000500000000000000" pitchFamily="2" charset="0"/>
            </a:endParaRPr>
          </a:p>
        </p:txBody>
      </p:sp>
      <p:sp>
        <p:nvSpPr>
          <p:cNvPr id="13" name="TextBox 12">
            <a:extLst>
              <a:ext uri="{FF2B5EF4-FFF2-40B4-BE49-F238E27FC236}">
                <a16:creationId xmlns:a16="http://schemas.microsoft.com/office/drawing/2014/main" id="{E9FDBE34-11DA-2DDA-9EF1-FF337F8543E2}"/>
              </a:ext>
            </a:extLst>
          </p:cNvPr>
          <p:cNvSpPr txBox="1"/>
          <p:nvPr/>
        </p:nvSpPr>
        <p:spPr>
          <a:xfrm>
            <a:off x="814698" y="3334998"/>
            <a:ext cx="6476616" cy="1200329"/>
          </a:xfrm>
          <a:prstGeom prst="rect">
            <a:avLst/>
          </a:prstGeom>
          <a:noFill/>
        </p:spPr>
        <p:txBody>
          <a:bodyPr wrap="square">
            <a:spAutoFit/>
          </a:bodyPr>
          <a:lstStyle/>
          <a:p>
            <a:pPr algn="l"/>
            <a:r>
              <a:rPr lang="en-US" sz="1200" b="1" i="0" dirty="0">
                <a:solidFill>
                  <a:srgbClr val="000000"/>
                </a:solidFill>
                <a:effectLst/>
                <a:latin typeface="EB Garamond" panose="00000500000000000000" pitchFamily="2" charset="0"/>
                <a:ea typeface="EB Garamond" panose="00000500000000000000" pitchFamily="2" charset="0"/>
              </a:rPr>
              <a:t>💬 </a:t>
            </a:r>
            <a:r>
              <a:rPr lang="vi-VN" sz="1200" b="1" i="0" dirty="0">
                <a:solidFill>
                  <a:srgbClr val="000000"/>
                </a:solidFill>
                <a:effectLst/>
                <a:latin typeface="EB Garamond" panose="00000500000000000000" pitchFamily="2" charset="0"/>
                <a:ea typeface="EB Garamond" panose="00000500000000000000" pitchFamily="2" charset="0"/>
              </a:rPr>
              <a:t>Nhận xét:</a:t>
            </a:r>
            <a:endParaRPr lang="vi-VN" sz="1200" b="0" i="0" dirty="0">
              <a:solidFill>
                <a:srgbClr val="000000"/>
              </a:solidFill>
              <a:effectLst/>
              <a:latin typeface="EB Garamond" panose="00000500000000000000" pitchFamily="2" charset="0"/>
              <a:ea typeface="EB Garamond" panose="00000500000000000000" pitchFamily="2" charset="0"/>
            </a:endParaRPr>
          </a:p>
          <a:p>
            <a:pPr marL="171450" indent="-171450" algn="l">
              <a:buFont typeface="Courier New" panose="02070309020205020404" pitchFamily="49" charset="0"/>
              <a:buChar char="o"/>
            </a:pPr>
            <a:r>
              <a:rPr lang="vi-VN" sz="1200" b="0" i="0" dirty="0">
                <a:solidFill>
                  <a:srgbClr val="000000"/>
                </a:solidFill>
                <a:effectLst/>
                <a:latin typeface="EB Garamond" panose="00000500000000000000" pitchFamily="2" charset="0"/>
                <a:ea typeface="EB Garamond" panose="00000500000000000000" pitchFamily="2" charset="0"/>
              </a:rPr>
              <a:t>Tồn tại 815 dòng dữ liệu trùng lặp trên tổng số 82497 dòng dữ liệu (~10%).</a:t>
            </a:r>
          </a:p>
          <a:p>
            <a:pPr marL="171450" indent="-171450" algn="l">
              <a:buFont typeface="Courier New" panose="02070309020205020404" pitchFamily="49" charset="0"/>
              <a:buChar char="o"/>
            </a:pPr>
            <a:r>
              <a:rPr lang="vi-VN" sz="1200" b="0" i="0" dirty="0">
                <a:solidFill>
                  <a:srgbClr val="000000"/>
                </a:solidFill>
                <a:effectLst/>
                <a:latin typeface="EB Garamond" panose="00000500000000000000" pitchFamily="2" charset="0"/>
                <a:ea typeface="EB Garamond" panose="00000500000000000000" pitchFamily="2" charset="0"/>
              </a:rPr>
              <a:t>Có thể thấy có một số lượng khá lớn các dòng dữ liệu trùng lặp, điều này được đánh giá là không tốt nếu các dòng trùng lặp này thuộc nguyên nhân: cùng 1 căn nhà cần bán nhưng người mô giới đã đăng thông tin nhiều lần.</a:t>
            </a:r>
          </a:p>
          <a:p>
            <a:endParaRPr lang="en-US" sz="1200" dirty="0">
              <a:latin typeface="EB Garamond" panose="00000500000000000000" pitchFamily="2" charset="0"/>
              <a:ea typeface="EB Garamond" panose="00000500000000000000" pitchFamily="2" charset="0"/>
            </a:endParaRPr>
          </a:p>
        </p:txBody>
      </p:sp>
      <p:pic>
        <p:nvPicPr>
          <p:cNvPr id="4" name="Picture 3">
            <a:extLst>
              <a:ext uri="{FF2B5EF4-FFF2-40B4-BE49-F238E27FC236}">
                <a16:creationId xmlns:a16="http://schemas.microsoft.com/office/drawing/2014/main" id="{4ED1A753-5681-5968-427C-00B3C8C95384}"/>
              </a:ext>
            </a:extLst>
          </p:cNvPr>
          <p:cNvPicPr>
            <a:picLocks noChangeAspect="1"/>
          </p:cNvPicPr>
          <p:nvPr/>
        </p:nvPicPr>
        <p:blipFill>
          <a:blip r:embed="rId3"/>
          <a:stretch>
            <a:fillRect/>
          </a:stretch>
        </p:blipFill>
        <p:spPr>
          <a:xfrm>
            <a:off x="818914" y="1661341"/>
            <a:ext cx="6476617" cy="1478440"/>
          </a:xfrm>
          <a:prstGeom prst="rect">
            <a:avLst/>
          </a:prstGeom>
        </p:spPr>
      </p:pic>
      <p:sp>
        <p:nvSpPr>
          <p:cNvPr id="10" name="Rectangle 9">
            <a:extLst>
              <a:ext uri="{FF2B5EF4-FFF2-40B4-BE49-F238E27FC236}">
                <a16:creationId xmlns:a16="http://schemas.microsoft.com/office/drawing/2014/main" id="{3FC26141-8DE0-48BB-AD1C-3FD7E8F98C9F}"/>
              </a:ext>
            </a:extLst>
          </p:cNvPr>
          <p:cNvSpPr/>
          <p:nvPr/>
        </p:nvSpPr>
        <p:spPr>
          <a:xfrm>
            <a:off x="859379" y="2887980"/>
            <a:ext cx="2661061" cy="23622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75913A-BBD0-DE64-BEEF-C68E9F273825}"/>
              </a:ext>
            </a:extLst>
          </p:cNvPr>
          <p:cNvCxnSpPr>
            <a:cxnSpLocks/>
          </p:cNvCxnSpPr>
          <p:nvPr/>
        </p:nvCxnSpPr>
        <p:spPr>
          <a:xfrm flipV="1">
            <a:off x="379851" y="3098778"/>
            <a:ext cx="532407" cy="43690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9348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04</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Kiểm</a:t>
            </a:r>
            <a:r>
              <a:rPr lang="en-US" b="1" dirty="0"/>
              <a:t> </a:t>
            </a:r>
            <a:r>
              <a:rPr lang="en-US" b="1" dirty="0" err="1"/>
              <a:t>tra</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mỗi</a:t>
            </a:r>
            <a:r>
              <a:rPr lang="en-US" b="1" dirty="0"/>
              <a:t> </a:t>
            </a:r>
            <a:r>
              <a:rPr lang="en-US" b="1" dirty="0" err="1"/>
              <a:t>cột</a:t>
            </a:r>
            <a:endParaRPr lang="en-US" b="1" dirty="0"/>
          </a:p>
        </p:txBody>
      </p:sp>
      <p:pic>
        <p:nvPicPr>
          <p:cNvPr id="8" name="Picture 7">
            <a:extLst>
              <a:ext uri="{FF2B5EF4-FFF2-40B4-BE49-F238E27FC236}">
                <a16:creationId xmlns:a16="http://schemas.microsoft.com/office/drawing/2014/main" id="{5C9A4886-ECFF-8639-FFC8-5EF676290D2D}"/>
              </a:ext>
            </a:extLst>
          </p:cNvPr>
          <p:cNvPicPr>
            <a:picLocks noChangeAspect="1"/>
          </p:cNvPicPr>
          <p:nvPr/>
        </p:nvPicPr>
        <p:blipFill>
          <a:blip r:embed="rId3"/>
          <a:stretch>
            <a:fillRect/>
          </a:stretch>
        </p:blipFill>
        <p:spPr>
          <a:xfrm>
            <a:off x="189925" y="1690628"/>
            <a:ext cx="8764149" cy="511472"/>
          </a:xfrm>
          <a:prstGeom prst="rect">
            <a:avLst/>
          </a:prstGeom>
        </p:spPr>
      </p:pic>
      <p:pic>
        <p:nvPicPr>
          <p:cNvPr id="10" name="Picture 9">
            <a:extLst>
              <a:ext uri="{FF2B5EF4-FFF2-40B4-BE49-F238E27FC236}">
                <a16:creationId xmlns:a16="http://schemas.microsoft.com/office/drawing/2014/main" id="{1F163419-F9B0-E535-DD87-7DB0B15DEF6C}"/>
              </a:ext>
            </a:extLst>
          </p:cNvPr>
          <p:cNvPicPr>
            <a:picLocks noChangeAspect="1"/>
          </p:cNvPicPr>
          <p:nvPr/>
        </p:nvPicPr>
        <p:blipFill>
          <a:blip r:embed="rId4"/>
          <a:stretch>
            <a:fillRect/>
          </a:stretch>
        </p:blipFill>
        <p:spPr>
          <a:xfrm>
            <a:off x="706145" y="2170889"/>
            <a:ext cx="2526085" cy="2533221"/>
          </a:xfrm>
          <a:prstGeom prst="rect">
            <a:avLst/>
          </a:prstGeom>
        </p:spPr>
      </p:pic>
      <p:sp>
        <p:nvSpPr>
          <p:cNvPr id="11" name="TextBox 10">
            <a:extLst>
              <a:ext uri="{FF2B5EF4-FFF2-40B4-BE49-F238E27FC236}">
                <a16:creationId xmlns:a16="http://schemas.microsoft.com/office/drawing/2014/main" id="{B311C0A0-1F01-DDC4-3AE9-815392D46770}"/>
              </a:ext>
            </a:extLst>
          </p:cNvPr>
          <p:cNvSpPr txBox="1"/>
          <p:nvPr/>
        </p:nvSpPr>
        <p:spPr>
          <a:xfrm>
            <a:off x="3369068" y="2360849"/>
            <a:ext cx="4720089" cy="1569660"/>
          </a:xfrm>
          <a:prstGeom prst="rect">
            <a:avLst/>
          </a:prstGeom>
          <a:noFill/>
        </p:spPr>
        <p:txBody>
          <a:bodyPr wrap="square" rtlCol="0">
            <a:spAutoFit/>
          </a:bodyPr>
          <a:lstStyle/>
          <a:p>
            <a:r>
              <a:rPr lang="en-US" sz="1200" b="1" dirty="0">
                <a:latin typeface="EB Garamond" panose="00000500000000000000" pitchFamily="2" charset="0"/>
                <a:ea typeface="EB Garamond" panose="00000500000000000000" pitchFamily="2" charset="0"/>
              </a:rPr>
              <a:t>💬 </a:t>
            </a:r>
            <a:r>
              <a:rPr lang="vi-VN" sz="1200" b="1" dirty="0">
                <a:latin typeface="EB Garamond" panose="00000500000000000000" pitchFamily="2" charset="0"/>
                <a:ea typeface="EB Garamond" panose="00000500000000000000" pitchFamily="2" charset="0"/>
              </a:rPr>
              <a:t>Nhận xét:</a:t>
            </a:r>
            <a:endParaRPr lang="en-US" sz="1200" b="1" dirty="0">
              <a:latin typeface="EB Garamond" panose="00000500000000000000" pitchFamily="2" charset="0"/>
              <a:ea typeface="EB Garamond" panose="00000500000000000000" pitchFamily="2" charset="0"/>
            </a:endParaRPr>
          </a:p>
          <a:p>
            <a:endParaRPr lang="vi-VN" sz="1200" dirty="0">
              <a:latin typeface="EB Garamond" panose="00000500000000000000" pitchFamily="2" charset="0"/>
              <a:ea typeface="EB Garamond" panose="00000500000000000000" pitchFamily="2" charset="0"/>
            </a:endParaRPr>
          </a:p>
          <a:p>
            <a:r>
              <a:rPr lang="vi-VN" sz="1200" dirty="0">
                <a:latin typeface="EB Garamond" panose="00000500000000000000" pitchFamily="2" charset="0"/>
                <a:ea typeface="EB Garamond" panose="00000500000000000000" pitchFamily="2" charset="0"/>
              </a:rPr>
              <a:t>Về mặt kiểu dữ liệu, các thuộc tính đều có kiểu object. Nhưng xét thấy một số thuộc tính có kiểu dữ liệu chưa phù hợp như:</a:t>
            </a:r>
          </a:p>
          <a:p>
            <a:pPr marL="285750" indent="-285750">
              <a:buFont typeface="Courier New" panose="02070309020205020404" pitchFamily="49" charset="0"/>
              <a:buChar char="o"/>
            </a:pPr>
            <a:r>
              <a:rPr lang="vi-VN" sz="1200" dirty="0">
                <a:latin typeface="EB Garamond" panose="00000500000000000000" pitchFamily="2" charset="0"/>
                <a:ea typeface="EB Garamond" panose="00000500000000000000" pitchFamily="2" charset="0"/>
              </a:rPr>
              <a:t>Các cột: 'Diện tích', 'Giá/m2', 'Số phòng ngủ', 'Số tầng', 'Dài', 'Rộng' nên được đưa về kiểu dữ liệu numerical</a:t>
            </a:r>
            <a:endParaRPr lang="en-US" sz="1200" dirty="0">
              <a:latin typeface="EB Garamond" panose="00000500000000000000" pitchFamily="2" charset="0"/>
              <a:ea typeface="EB Garamond" panose="00000500000000000000" pitchFamily="2" charset="0"/>
            </a:endParaRPr>
          </a:p>
          <a:p>
            <a:pPr marL="285750" indent="-285750">
              <a:buFont typeface="Courier New" panose="02070309020205020404" pitchFamily="49" charset="0"/>
              <a:buChar char="o"/>
            </a:pPr>
            <a:r>
              <a:rPr lang="vi-VN" sz="1200" dirty="0">
                <a:latin typeface="EB Garamond" panose="00000500000000000000" pitchFamily="2" charset="0"/>
                <a:ea typeface="EB Garamond" panose="00000500000000000000" pitchFamily="2" charset="0"/>
              </a:rPr>
              <a:t>Cột: 'Ngày' ta nên chuyển về dạng datetime để phù hợp với tính chất dữ liệu hơn.</a:t>
            </a:r>
            <a:endParaRPr lang="en-US" sz="1200"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153261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p14">
            <a:extLst>
              <a:ext uri="{FF2B5EF4-FFF2-40B4-BE49-F238E27FC236}">
                <a16:creationId xmlns:a16="http://schemas.microsoft.com/office/drawing/2014/main" id="{939BC9CD-3A2F-B763-62CF-875D4D34BBED}"/>
              </a:ext>
            </a:extLst>
          </p:cNvPr>
          <p:cNvSpPr txBox="1">
            <a:spLocks noGrp="1"/>
          </p:cNvSpPr>
          <p:nvPr>
            <p:ph type="ctrTitle"/>
          </p:nvPr>
        </p:nvSpPr>
        <p:spPr>
          <a:xfrm flipH="1">
            <a:off x="228381" y="1069736"/>
            <a:ext cx="8915817" cy="19563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THỊ TRƯỜNG </a:t>
            </a:r>
            <a:r>
              <a:rPr lang="en" sz="3600" dirty="0">
                <a:solidFill>
                  <a:schemeClr val="tx2">
                    <a:lumMod val="75000"/>
                  </a:schemeClr>
                </a:solidFill>
              </a:rPr>
              <a:t>GIÁ NHÀ Ở </a:t>
            </a:r>
            <a:r>
              <a:rPr lang="en" sz="3600" dirty="0"/>
              <a:t>TẠI </a:t>
            </a:r>
            <a:r>
              <a:rPr lang="en" sz="3600" dirty="0">
                <a:solidFill>
                  <a:schemeClr val="accent1">
                    <a:lumMod val="75000"/>
                  </a:schemeClr>
                </a:solidFill>
              </a:rPr>
              <a:t>HÀ NỘI</a:t>
            </a:r>
            <a:br>
              <a:rPr lang="en" sz="4000" dirty="0">
                <a:solidFill>
                  <a:schemeClr val="accent2">
                    <a:lumMod val="75000"/>
                  </a:schemeClr>
                </a:solidFill>
              </a:rPr>
            </a:br>
            <a:br>
              <a:rPr lang="en" sz="4000" dirty="0">
                <a:solidFill>
                  <a:schemeClr val="accent2">
                    <a:lumMod val="75000"/>
                  </a:schemeClr>
                </a:solidFill>
              </a:rPr>
            </a:br>
            <a:endParaRPr sz="2000" dirty="0">
              <a:solidFill>
                <a:schemeClr val="tx1">
                  <a:lumMod val="75000"/>
                  <a:lumOff val="25000"/>
                </a:schemeClr>
              </a:solidFill>
            </a:endParaRPr>
          </a:p>
        </p:txBody>
      </p:sp>
      <p:cxnSp>
        <p:nvCxnSpPr>
          <p:cNvPr id="7" name="Google Shape;95;p14">
            <a:extLst>
              <a:ext uri="{FF2B5EF4-FFF2-40B4-BE49-F238E27FC236}">
                <a16:creationId xmlns:a16="http://schemas.microsoft.com/office/drawing/2014/main" id="{56CD196B-6E77-6F6D-505F-7A836728B497}"/>
              </a:ext>
            </a:extLst>
          </p:cNvPr>
          <p:cNvCxnSpPr>
            <a:cxnSpLocks/>
          </p:cNvCxnSpPr>
          <p:nvPr/>
        </p:nvCxnSpPr>
        <p:spPr>
          <a:xfrm flipV="1">
            <a:off x="2993220" y="2256695"/>
            <a:ext cx="3386137" cy="21659"/>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05</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Thay</a:t>
            </a:r>
            <a:r>
              <a:rPr lang="en-US" b="1" dirty="0"/>
              <a:t> </a:t>
            </a:r>
            <a:r>
              <a:rPr lang="en-US" b="1" dirty="0" err="1"/>
              <a:t>đổi</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phù</a:t>
            </a:r>
            <a:r>
              <a:rPr lang="en-US" b="1" dirty="0"/>
              <a:t> </a:t>
            </a:r>
            <a:r>
              <a:rPr lang="en-US" b="1" dirty="0" err="1"/>
              <a:t>hợp</a:t>
            </a:r>
            <a:r>
              <a:rPr lang="en-US" b="1" dirty="0"/>
              <a:t> </a:t>
            </a:r>
            <a:r>
              <a:rPr lang="en-US" b="1" dirty="0" err="1"/>
              <a:t>cho</a:t>
            </a:r>
            <a:r>
              <a:rPr lang="en-US" b="1" dirty="0"/>
              <a:t> </a:t>
            </a:r>
            <a:r>
              <a:rPr lang="en-US" b="1" dirty="0" err="1"/>
              <a:t>các</a:t>
            </a:r>
            <a:r>
              <a:rPr lang="en-US" b="1" dirty="0"/>
              <a:t> </a:t>
            </a:r>
            <a:r>
              <a:rPr lang="en-US" b="1" dirty="0" err="1"/>
              <a:t>cột</a:t>
            </a:r>
            <a:endParaRPr lang="en-US" b="1" dirty="0"/>
          </a:p>
        </p:txBody>
      </p:sp>
      <p:sp>
        <p:nvSpPr>
          <p:cNvPr id="3" name="Rectangle: Rounded Corners 2">
            <a:extLst>
              <a:ext uri="{FF2B5EF4-FFF2-40B4-BE49-F238E27FC236}">
                <a16:creationId xmlns:a16="http://schemas.microsoft.com/office/drawing/2014/main" id="{C9038366-2264-7D60-FC34-94E8A1140F59}"/>
              </a:ext>
            </a:extLst>
          </p:cNvPr>
          <p:cNvSpPr/>
          <p:nvPr/>
        </p:nvSpPr>
        <p:spPr>
          <a:xfrm>
            <a:off x="1209675" y="1846326"/>
            <a:ext cx="1274445" cy="350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t>Before</a:t>
            </a:r>
          </a:p>
        </p:txBody>
      </p:sp>
      <p:sp>
        <p:nvSpPr>
          <p:cNvPr id="8" name="Rectangle: Rounded Corners 7">
            <a:extLst>
              <a:ext uri="{FF2B5EF4-FFF2-40B4-BE49-F238E27FC236}">
                <a16:creationId xmlns:a16="http://schemas.microsoft.com/office/drawing/2014/main" id="{D6074F24-2F19-912B-063A-690608B2F308}"/>
              </a:ext>
            </a:extLst>
          </p:cNvPr>
          <p:cNvSpPr/>
          <p:nvPr/>
        </p:nvSpPr>
        <p:spPr>
          <a:xfrm>
            <a:off x="5692147" y="1840457"/>
            <a:ext cx="1274445" cy="3505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t>After</a:t>
            </a:r>
          </a:p>
        </p:txBody>
      </p:sp>
      <p:pic>
        <p:nvPicPr>
          <p:cNvPr id="10" name="Picture 9">
            <a:extLst>
              <a:ext uri="{FF2B5EF4-FFF2-40B4-BE49-F238E27FC236}">
                <a16:creationId xmlns:a16="http://schemas.microsoft.com/office/drawing/2014/main" id="{7A0CCC16-D872-A913-D54D-C00523036B5C}"/>
              </a:ext>
            </a:extLst>
          </p:cNvPr>
          <p:cNvPicPr>
            <a:picLocks noChangeAspect="1"/>
          </p:cNvPicPr>
          <p:nvPr/>
        </p:nvPicPr>
        <p:blipFill>
          <a:blip r:embed="rId3"/>
          <a:stretch>
            <a:fillRect/>
          </a:stretch>
        </p:blipFill>
        <p:spPr>
          <a:xfrm>
            <a:off x="806500" y="2393787"/>
            <a:ext cx="2256740" cy="2481550"/>
          </a:xfrm>
          <a:prstGeom prst="rect">
            <a:avLst/>
          </a:prstGeom>
        </p:spPr>
      </p:pic>
      <p:pic>
        <p:nvPicPr>
          <p:cNvPr id="12" name="Picture 11">
            <a:extLst>
              <a:ext uri="{FF2B5EF4-FFF2-40B4-BE49-F238E27FC236}">
                <a16:creationId xmlns:a16="http://schemas.microsoft.com/office/drawing/2014/main" id="{9047DE3E-ABFF-B04B-690E-FE39652674AE}"/>
              </a:ext>
            </a:extLst>
          </p:cNvPr>
          <p:cNvPicPr>
            <a:picLocks noChangeAspect="1"/>
          </p:cNvPicPr>
          <p:nvPr/>
        </p:nvPicPr>
        <p:blipFill>
          <a:blip r:embed="rId4"/>
          <a:stretch>
            <a:fillRect/>
          </a:stretch>
        </p:blipFill>
        <p:spPr>
          <a:xfrm>
            <a:off x="5095206" y="2393787"/>
            <a:ext cx="2638140" cy="2288865"/>
          </a:xfrm>
          <a:prstGeom prst="rect">
            <a:avLst/>
          </a:prstGeom>
        </p:spPr>
      </p:pic>
      <p:sp>
        <p:nvSpPr>
          <p:cNvPr id="13" name="Arrow: Right 12">
            <a:extLst>
              <a:ext uri="{FF2B5EF4-FFF2-40B4-BE49-F238E27FC236}">
                <a16:creationId xmlns:a16="http://schemas.microsoft.com/office/drawing/2014/main" id="{51D4A33B-5A35-C50F-25CE-371B06821C62}"/>
              </a:ext>
            </a:extLst>
          </p:cNvPr>
          <p:cNvSpPr/>
          <p:nvPr/>
        </p:nvSpPr>
        <p:spPr>
          <a:xfrm>
            <a:off x="3230880" y="2872740"/>
            <a:ext cx="1783080" cy="761822"/>
          </a:xfrm>
          <a:prstGeom prst="rightArrow">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preprocessing</a:t>
            </a:r>
          </a:p>
        </p:txBody>
      </p:sp>
    </p:spTree>
    <p:extLst>
      <p:ext uri="{BB962C8B-B14F-4D97-AF65-F5344CB8AC3E}">
        <p14:creationId xmlns:p14="http://schemas.microsoft.com/office/powerpoint/2010/main" val="324332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Phân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tích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giản</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A yellow smiley face with a white glove and a hand&#10;&#10;Description automatically generated">
            <a:extLst>
              <a:ext uri="{FF2B5EF4-FFF2-40B4-BE49-F238E27FC236}">
                <a16:creationId xmlns:a16="http://schemas.microsoft.com/office/drawing/2014/main" id="{2905BD19-95FB-8337-0612-75E92AB00E43}"/>
              </a:ext>
            </a:extLst>
          </p:cNvPr>
          <p:cNvPicPr>
            <a:picLocks noChangeAspect="1"/>
          </p:cNvPicPr>
          <p:nvPr/>
        </p:nvPicPr>
        <p:blipFill>
          <a:blip r:embed="rId3"/>
          <a:stretch>
            <a:fillRect/>
          </a:stretch>
        </p:blipFill>
        <p:spPr>
          <a:xfrm>
            <a:off x="2042872" y="3104105"/>
            <a:ext cx="1240929" cy="1240929"/>
          </a:xfrm>
          <a:prstGeom prst="rect">
            <a:avLst/>
          </a:prstGeom>
        </p:spPr>
      </p:pic>
      <p:sp>
        <p:nvSpPr>
          <p:cNvPr id="10" name="Speech Bubble: Oval 9">
            <a:extLst>
              <a:ext uri="{FF2B5EF4-FFF2-40B4-BE49-F238E27FC236}">
                <a16:creationId xmlns:a16="http://schemas.microsoft.com/office/drawing/2014/main" id="{86E653B7-5DBF-CBD6-6DFB-2980CEA499FC}"/>
              </a:ext>
            </a:extLst>
          </p:cNvPr>
          <p:cNvSpPr/>
          <p:nvPr/>
        </p:nvSpPr>
        <p:spPr>
          <a:xfrm>
            <a:off x="2358390" y="1614020"/>
            <a:ext cx="4427220" cy="1490085"/>
          </a:xfrm>
          <a:prstGeom prst="wedgeEllipseCallout">
            <a:avLst/>
          </a:prstGeom>
          <a:solidFill>
            <a:schemeClr val="tx2"/>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63B31F-A35F-F197-4CCD-A8C983CCF16B}"/>
              </a:ext>
            </a:extLst>
          </p:cNvPr>
          <p:cNvSpPr txBox="1"/>
          <p:nvPr/>
        </p:nvSpPr>
        <p:spPr>
          <a:xfrm>
            <a:off x="2598457" y="2094696"/>
            <a:ext cx="4190963" cy="738664"/>
          </a:xfrm>
          <a:prstGeom prst="rect">
            <a:avLst/>
          </a:prstGeom>
          <a:noFill/>
        </p:spPr>
        <p:txBody>
          <a:bodyPr wrap="square">
            <a:spAutoFit/>
          </a:bodyPr>
          <a:lstStyle/>
          <a:p>
            <a:pPr rtl="0">
              <a:spcBef>
                <a:spcPts val="0"/>
              </a:spcBef>
              <a:spcAft>
                <a:spcPts val="0"/>
              </a:spcAft>
            </a:pPr>
            <a:r>
              <a:rPr lang="vi-VN" sz="1400" b="1" i="0" u="none" strike="noStrike" dirty="0">
                <a:solidFill>
                  <a:srgbClr val="000000"/>
                </a:solidFill>
                <a:effectLst/>
                <a:latin typeface="EB Garamond" panose="00000500000000000000" pitchFamily="2" charset="0"/>
                <a:ea typeface="EB Garamond" panose="00000500000000000000" pitchFamily="2" charset="0"/>
              </a:rPr>
              <a:t>Bây giờ thì </a:t>
            </a:r>
            <a:r>
              <a:rPr lang="en-US" sz="1400" b="1" i="0" u="none" strike="noStrike" dirty="0" err="1">
                <a:solidFill>
                  <a:srgbClr val="000000"/>
                </a:solidFill>
                <a:effectLst/>
                <a:latin typeface="EB Garamond" panose="00000500000000000000" pitchFamily="2" charset="0"/>
                <a:ea typeface="EB Garamond" panose="00000500000000000000" pitchFamily="2" charset="0"/>
              </a:rPr>
              <a:t>dữ</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liệu</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vi-VN" sz="1400" b="1" i="0" u="none" strike="noStrike" dirty="0">
                <a:solidFill>
                  <a:srgbClr val="000000"/>
                </a:solidFill>
                <a:effectLst/>
                <a:latin typeface="EB Garamond" panose="00000500000000000000" pitchFamily="2" charset="0"/>
                <a:ea typeface="EB Garamond" panose="00000500000000000000" pitchFamily="2" charset="0"/>
              </a:rPr>
              <a:t>đầu vào đã được tiền xử</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lý</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để</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phù</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hợp</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cho</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bước</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thống</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kê</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mô</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tả</a:t>
            </a:r>
            <a:r>
              <a:rPr lang="en-US" sz="1400" b="1" i="0" u="none" strike="noStrike" dirty="0">
                <a:solidFill>
                  <a:srgbClr val="000000"/>
                </a:solidFill>
                <a:effectLst/>
                <a:latin typeface="EB Garamond" panose="00000500000000000000" pitchFamily="2" charset="0"/>
                <a:ea typeface="EB Garamond" panose="00000500000000000000" pitchFamily="2" charset="0"/>
              </a:rPr>
              <a:t>!</a:t>
            </a:r>
            <a:br>
              <a:rPr lang="vi-VN" dirty="0"/>
            </a:br>
            <a:endParaRPr lang="en-US" dirty="0"/>
          </a:p>
        </p:txBody>
      </p:sp>
    </p:spTree>
    <p:extLst>
      <p:ext uri="{BB962C8B-B14F-4D97-AF65-F5344CB8AC3E}">
        <p14:creationId xmlns:p14="http://schemas.microsoft.com/office/powerpoint/2010/main" val="217862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sz="1400" b="1" dirty="0" err="1">
                <a:solidFill>
                  <a:srgbClr val="434343"/>
                </a:solidFill>
              </a:rPr>
              <a:t>Thống</a:t>
            </a:r>
            <a:r>
              <a:rPr lang="en-US" sz="1400" b="1" dirty="0">
                <a:solidFill>
                  <a:srgbClr val="434343"/>
                </a:solidFill>
              </a:rPr>
              <a:t> </a:t>
            </a:r>
            <a:r>
              <a:rPr lang="en-US" sz="1400" b="1" dirty="0" err="1">
                <a:solidFill>
                  <a:srgbClr val="434343"/>
                </a:solidFill>
              </a:rPr>
              <a:t>kê</a:t>
            </a:r>
            <a:r>
              <a:rPr lang="en-US" sz="1400" b="1" dirty="0">
                <a:solidFill>
                  <a:srgbClr val="434343"/>
                </a:solidFill>
              </a:rPr>
              <a:t> </a:t>
            </a:r>
            <a:r>
              <a:rPr lang="en-US" sz="1400" b="1" dirty="0" err="1">
                <a:solidFill>
                  <a:srgbClr val="434343"/>
                </a:solidFill>
              </a:rPr>
              <a:t>mô</a:t>
            </a:r>
            <a:r>
              <a:rPr lang="en-US" sz="1400" b="1" dirty="0">
                <a:solidFill>
                  <a:srgbClr val="434343"/>
                </a:solidFill>
              </a:rPr>
              <a:t> </a:t>
            </a:r>
            <a:r>
              <a:rPr lang="en-US" sz="1400" b="1" dirty="0" err="1">
                <a:solidFill>
                  <a:srgbClr val="434343"/>
                </a:solidFill>
              </a:rPr>
              <a:t>tả</a:t>
            </a:r>
            <a:r>
              <a:rPr lang="en-US" sz="1400" b="1" dirty="0">
                <a:solidFill>
                  <a:srgbClr val="434343"/>
                </a:solidFill>
              </a:rPr>
              <a:t> </a:t>
            </a:r>
            <a:r>
              <a:rPr lang="en-US" sz="1400" b="1" dirty="0" err="1">
                <a:solidFill>
                  <a:srgbClr val="434343"/>
                </a:solidFill>
              </a:rPr>
              <a:t>của</a:t>
            </a:r>
            <a:r>
              <a:rPr lang="en-US" sz="1400" b="1" dirty="0">
                <a:solidFill>
                  <a:srgbClr val="434343"/>
                </a:solidFill>
              </a:rPr>
              <a:t> </a:t>
            </a:r>
            <a:r>
              <a:rPr lang="en-US" sz="1400" b="1" dirty="0" err="1">
                <a:solidFill>
                  <a:srgbClr val="434343"/>
                </a:solidFill>
              </a:rPr>
              <a:t>từng</a:t>
            </a:r>
            <a:r>
              <a:rPr lang="en-US" sz="1400" b="1" dirty="0">
                <a:solidFill>
                  <a:srgbClr val="434343"/>
                </a:solidFill>
              </a:rPr>
              <a:t> </a:t>
            </a:r>
            <a:r>
              <a:rPr lang="en-US" sz="1400" b="1" dirty="0" err="1">
                <a:solidFill>
                  <a:srgbClr val="434343"/>
                </a:solidFill>
              </a:rPr>
              <a:t>cột</a:t>
            </a:r>
            <a:endParaRPr lang="vi-VN" sz="1400" b="1" dirty="0">
              <a:solidFill>
                <a:srgbClr val="434343"/>
              </a:solidFill>
            </a:endParaRPr>
          </a:p>
          <a:p>
            <a:pPr marL="0" lvl="0" indent="0" algn="l" rtl="0">
              <a:spcBef>
                <a:spcPts val="0"/>
              </a:spcBef>
              <a:spcAft>
                <a:spcPts val="800"/>
              </a:spcAft>
              <a:buNone/>
            </a:pPr>
            <a:endParaRPr b="1" dirty="0"/>
          </a:p>
        </p:txBody>
      </p:sp>
      <p:pic>
        <p:nvPicPr>
          <p:cNvPr id="4" name="Picture 3">
            <a:extLst>
              <a:ext uri="{FF2B5EF4-FFF2-40B4-BE49-F238E27FC236}">
                <a16:creationId xmlns:a16="http://schemas.microsoft.com/office/drawing/2014/main" id="{AA98E8A9-E49A-270F-FB77-CCD5A500F4FD}"/>
              </a:ext>
            </a:extLst>
          </p:cNvPr>
          <p:cNvPicPr>
            <a:picLocks noChangeAspect="1"/>
          </p:cNvPicPr>
          <p:nvPr/>
        </p:nvPicPr>
        <p:blipFill>
          <a:blip r:embed="rId3"/>
          <a:stretch>
            <a:fillRect/>
          </a:stretch>
        </p:blipFill>
        <p:spPr>
          <a:xfrm>
            <a:off x="1307392" y="1861031"/>
            <a:ext cx="6117685" cy="2877578"/>
          </a:xfrm>
          <a:prstGeom prst="rect">
            <a:avLst/>
          </a:prstGeom>
        </p:spPr>
      </p:pic>
      <p:sp>
        <p:nvSpPr>
          <p:cNvPr id="8" name="TextBox 7">
            <a:extLst>
              <a:ext uri="{FF2B5EF4-FFF2-40B4-BE49-F238E27FC236}">
                <a16:creationId xmlns:a16="http://schemas.microsoft.com/office/drawing/2014/main" id="{F0661378-BDA5-69A8-9913-B6F14F570D0B}"/>
              </a:ext>
            </a:extLst>
          </p:cNvPr>
          <p:cNvSpPr txBox="1"/>
          <p:nvPr/>
        </p:nvSpPr>
        <p:spPr>
          <a:xfrm>
            <a:off x="6012180" y="1293153"/>
            <a:ext cx="2148840" cy="276999"/>
          </a:xfrm>
          <a:prstGeom prst="rect">
            <a:avLst/>
          </a:prstGeom>
          <a:solidFill>
            <a:schemeClr val="accent6">
              <a:lumMod val="60000"/>
              <a:lumOff val="40000"/>
            </a:schemeClr>
          </a:solidFill>
        </p:spPr>
        <p:txBody>
          <a:bodyPr wrap="square" rtlCol="0">
            <a:spAutoFit/>
          </a:bodyPr>
          <a:lstStyle/>
          <a:p>
            <a:r>
              <a:rPr lang="en-US" sz="1200" dirty="0" err="1">
                <a:latin typeface="EB Garamond" panose="00000500000000000000" pitchFamily="2" charset="0"/>
                <a:ea typeface="EB Garamond" panose="00000500000000000000" pitchFamily="2" charset="0"/>
              </a:rPr>
              <a:t>Dùng</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phương</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thức</a:t>
            </a:r>
            <a:r>
              <a:rPr lang="en-US" sz="1200" dirty="0">
                <a:latin typeface="EB Garamond" panose="00000500000000000000" pitchFamily="2" charset="0"/>
                <a:ea typeface="EB Garamond" panose="00000500000000000000" pitchFamily="2" charset="0"/>
              </a:rPr>
              <a:t> </a:t>
            </a:r>
            <a:r>
              <a:rPr lang="en-US" sz="1200" b="1" i="1" dirty="0">
                <a:latin typeface="EB Garamond" panose="00000500000000000000" pitchFamily="2" charset="0"/>
                <a:ea typeface="EB Garamond" panose="00000500000000000000" pitchFamily="2" charset="0"/>
              </a:rPr>
              <a:t>describe()</a:t>
            </a:r>
          </a:p>
        </p:txBody>
      </p:sp>
      <p:cxnSp>
        <p:nvCxnSpPr>
          <p:cNvPr id="10" name="Straight Arrow Connector 9">
            <a:extLst>
              <a:ext uri="{FF2B5EF4-FFF2-40B4-BE49-F238E27FC236}">
                <a16:creationId xmlns:a16="http://schemas.microsoft.com/office/drawing/2014/main" id="{9D7040CF-B755-4045-8066-254C334DEEB9}"/>
              </a:ext>
            </a:extLst>
          </p:cNvPr>
          <p:cNvCxnSpPr>
            <a:stCxn id="8" idx="1"/>
          </p:cNvCxnSpPr>
          <p:nvPr/>
        </p:nvCxnSpPr>
        <p:spPr>
          <a:xfrm flipH="1">
            <a:off x="5090160" y="1431653"/>
            <a:ext cx="922020" cy="429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634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b="1" dirty="0">
              <a:solidFill>
                <a:srgbClr val="434343"/>
              </a:solidFill>
            </a:endParaRPr>
          </a:p>
          <a:p>
            <a:pPr marL="0" indent="0" algn="l">
              <a:spcAft>
                <a:spcPts val="800"/>
              </a:spcAft>
            </a:pPr>
            <a:endParaRPr lang="vi-VN"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nSpc>
                <a:spcPct val="150000"/>
              </a:lnSpc>
              <a:spcBef>
                <a:spcPts val="200"/>
              </a:spcBef>
              <a:spcAft>
                <a:spcPts val="480"/>
              </a:spcAft>
              <a:buFont typeface="Wingdings" panose="05000000000000000000" pitchFamily="2" charset="2"/>
              <a:buChar char="q"/>
            </a:pPr>
            <a:r>
              <a:rPr lang="en-US" b="1" dirty="0">
                <a:latin typeface="EB Garamond" panose="00000500000000000000" pitchFamily="2" charset="0"/>
                <a:ea typeface="EB Garamond" panose="00000500000000000000" pitchFamily="2" charset="0"/>
                <a:cs typeface="Times New Roman" panose="02020603050405020304" pitchFamily="18" charset="0"/>
              </a:rPr>
              <a:t>a</a:t>
            </a:r>
            <a:r>
              <a:rPr lang="en-US"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Tính</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toán</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các</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giá</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trị</a:t>
            </a:r>
            <a:endParaRPr lang="en-US" dirty="0">
              <a:effectLst/>
              <a:latin typeface="EB Garamond" panose="00000500000000000000" pitchFamily="2" charset="0"/>
              <a:ea typeface="EB Garamond" panose="00000500000000000000" pitchFamily="2" charset="0"/>
              <a:cs typeface="Times New Roman" panose="02020603050405020304" pitchFamily="18" charset="0"/>
            </a:endParaRPr>
          </a:p>
        </p:txBody>
      </p:sp>
      <p:sp>
        <p:nvSpPr>
          <p:cNvPr id="10" name="Google Shape;185;p17">
            <a:extLst>
              <a:ext uri="{FF2B5EF4-FFF2-40B4-BE49-F238E27FC236}">
                <a16:creationId xmlns:a16="http://schemas.microsoft.com/office/drawing/2014/main" id="{A04BE4AF-F0DF-39E0-E8E7-6FF9C8B97E05}"/>
              </a:ext>
            </a:extLst>
          </p:cNvPr>
          <p:cNvSpPr txBox="1">
            <a:spLocks/>
          </p:cNvSpPr>
          <p:nvPr/>
        </p:nvSpPr>
        <p:spPr>
          <a:xfrm>
            <a:off x="1150957" y="2021586"/>
            <a:ext cx="7136801"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285750" indent="-285750" algn="l">
              <a:buFont typeface="Wingdings" panose="05000000000000000000" pitchFamily="2" charset="2"/>
              <a:buChar char="q"/>
            </a:pPr>
            <a:r>
              <a:rPr lang="vi-VN" sz="1200" b="0" i="0" dirty="0">
                <a:solidFill>
                  <a:srgbClr val="000000"/>
                </a:solidFill>
                <a:effectLst/>
                <a:latin typeface="EB Garamond" panose="00000500000000000000" pitchFamily="2" charset="0"/>
                <a:ea typeface="EB Garamond" panose="00000500000000000000" pitchFamily="2" charset="0"/>
              </a:rPr>
              <a:t>Ta thấy sau các bước tiền xử lý ở trên có 6 cột dữ liệu kiểu số là: Giá/m2, Diện tích, Số tầng, Số phòng ngủ, Dài, Rộng.</a:t>
            </a:r>
          </a:p>
          <a:p>
            <a:pPr marL="285750" indent="-285750" algn="l">
              <a:buFont typeface="Wingdings" panose="05000000000000000000" pitchFamily="2" charset="2"/>
              <a:buChar char="q"/>
            </a:pPr>
            <a:r>
              <a:rPr lang="vi-VN" sz="1200" b="0" i="0" dirty="0">
                <a:solidFill>
                  <a:srgbClr val="000000"/>
                </a:solidFill>
                <a:effectLst/>
                <a:latin typeface="EB Garamond" panose="00000500000000000000" pitchFamily="2" charset="0"/>
                <a:ea typeface="EB Garamond" panose="00000500000000000000" pitchFamily="2" charset="0"/>
              </a:rPr>
              <a:t>Thực hiện thống kê trên 6 cột </a:t>
            </a:r>
            <a:r>
              <a:rPr lang="en-US" sz="1200" dirty="0" err="1">
                <a:latin typeface="EB Garamond" panose="00000500000000000000" pitchFamily="2" charset="0"/>
                <a:ea typeface="EB Garamond" panose="00000500000000000000" pitchFamily="2" charset="0"/>
              </a:rPr>
              <a:t>với</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các</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giá</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trị</a:t>
            </a:r>
            <a:endParaRPr lang="en-US" sz="1200" dirty="0">
              <a:latin typeface="EB Garamond" panose="00000500000000000000" pitchFamily="2" charset="0"/>
              <a:ea typeface="EB Garamond" panose="00000500000000000000" pitchFamily="2" charset="0"/>
            </a:endParaRPr>
          </a:p>
          <a:p>
            <a:pPr marL="285750" lvl="3"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Tỉ lệ % (từ 0 đến 100) các giá trị thiếu (missing_ratio).</a:t>
            </a:r>
          </a:p>
          <a:p>
            <a:pPr marL="285750" lvl="7"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Giá trị min (min).</a:t>
            </a:r>
          </a:p>
          <a:p>
            <a:pPr marL="285750" lvl="7"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Giá trị lower quartile (phân vị 25) (lower_quartile).</a:t>
            </a:r>
          </a:p>
          <a:p>
            <a:pPr marL="285750" lvl="7"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Giá trị median (phân vị 50) (median).</a:t>
            </a:r>
          </a:p>
          <a:p>
            <a:pPr marL="285750" lvl="7"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Giá trị upper quartile (phân vị 75) (upper_quartile).</a:t>
            </a:r>
          </a:p>
          <a:p>
            <a:pPr marL="285750" lvl="7" indent="-285750" algn="l">
              <a:spcBef>
                <a:spcPts val="0"/>
              </a:spcBef>
              <a:buFont typeface="Courier New" panose="02070309020205020404" pitchFamily="49" charset="0"/>
              <a:buChar char="o"/>
            </a:pPr>
            <a:r>
              <a:rPr lang="en-US" sz="1200" b="0" i="0" dirty="0">
                <a:solidFill>
                  <a:srgbClr val="000000"/>
                </a:solidFill>
                <a:effectLst/>
                <a:latin typeface="EB Garamond" panose="00000500000000000000" pitchFamily="2" charset="0"/>
                <a:ea typeface="EB Garamond" panose="00000500000000000000" pitchFamily="2" charset="0"/>
              </a:rPr>
              <a:t>	</a:t>
            </a:r>
            <a:r>
              <a:rPr lang="vi-VN" sz="1200" b="0" i="0" dirty="0">
                <a:solidFill>
                  <a:srgbClr val="000000"/>
                </a:solidFill>
                <a:effectLst/>
                <a:latin typeface="EB Garamond" panose="00000500000000000000" pitchFamily="2" charset="0"/>
                <a:ea typeface="EB Garamond" panose="00000500000000000000" pitchFamily="2" charset="0"/>
              </a:rPr>
              <a:t>Giá trị max (max).</a:t>
            </a:r>
          </a:p>
          <a:p>
            <a:pPr marL="0" indent="0" algn="l"/>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422408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b="1" dirty="0">
                <a:latin typeface="EB Garamond" panose="00000500000000000000" pitchFamily="2" charset="0"/>
                <a:ea typeface="EB Garamond" panose="00000500000000000000" pitchFamily="2" charset="0"/>
                <a:cs typeface="Times New Roman" panose="02020603050405020304" pitchFamily="18" charset="0"/>
              </a:rPr>
              <a:t>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Tính</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toán</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các</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giá</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trị</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71503A26-EBCA-012C-7C97-74AE57497D1B}"/>
              </a:ext>
            </a:extLst>
          </p:cNvPr>
          <p:cNvPicPr>
            <a:picLocks noChangeAspect="1"/>
          </p:cNvPicPr>
          <p:nvPr/>
        </p:nvPicPr>
        <p:blipFill>
          <a:blip r:embed="rId3"/>
          <a:stretch>
            <a:fillRect/>
          </a:stretch>
        </p:blipFill>
        <p:spPr>
          <a:xfrm>
            <a:off x="1040088" y="2036452"/>
            <a:ext cx="6693258" cy="2391724"/>
          </a:xfrm>
          <a:prstGeom prst="rect">
            <a:avLst/>
          </a:prstGeom>
        </p:spPr>
      </p:pic>
    </p:spTree>
    <p:extLst>
      <p:ext uri="{BB962C8B-B14F-4D97-AF65-F5344CB8AC3E}">
        <p14:creationId xmlns:p14="http://schemas.microsoft.com/office/powerpoint/2010/main" val="239655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lvl="0" indent="0" algn="l" rtl="0">
              <a:spcBef>
                <a:spcPts val="0"/>
              </a:spcBef>
              <a:spcAft>
                <a:spcPts val="800"/>
              </a:spcAft>
              <a:buNone/>
            </a:pPr>
            <a:endParaRPr b="1" dirty="0"/>
          </a:p>
        </p:txBody>
      </p:sp>
      <p:pic>
        <p:nvPicPr>
          <p:cNvPr id="7" name="Picture 6">
            <a:extLst>
              <a:ext uri="{FF2B5EF4-FFF2-40B4-BE49-F238E27FC236}">
                <a16:creationId xmlns:a16="http://schemas.microsoft.com/office/drawing/2014/main" id="{7B151B73-FA7C-32DE-2026-45D52C74B28F}"/>
              </a:ext>
            </a:extLst>
          </p:cNvPr>
          <p:cNvPicPr>
            <a:picLocks noChangeAspect="1"/>
          </p:cNvPicPr>
          <p:nvPr/>
        </p:nvPicPr>
        <p:blipFill>
          <a:blip r:embed="rId3"/>
          <a:stretch>
            <a:fillRect/>
          </a:stretch>
        </p:blipFill>
        <p:spPr>
          <a:xfrm>
            <a:off x="1112015" y="1893709"/>
            <a:ext cx="6621331" cy="3119615"/>
          </a:xfrm>
          <a:prstGeom prst="rect">
            <a:avLst/>
          </a:prstGeom>
        </p:spPr>
      </p:pic>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sp>
        <p:nvSpPr>
          <p:cNvPr id="3" name="TextBox 2">
            <a:extLst>
              <a:ext uri="{FF2B5EF4-FFF2-40B4-BE49-F238E27FC236}">
                <a16:creationId xmlns:a16="http://schemas.microsoft.com/office/drawing/2014/main" id="{7DF74915-F90E-F055-321B-A2C98B1BB0EA}"/>
              </a:ext>
            </a:extLst>
          </p:cNvPr>
          <p:cNvSpPr txBox="1"/>
          <p:nvPr/>
        </p:nvSpPr>
        <p:spPr>
          <a:xfrm>
            <a:off x="5980632" y="1339593"/>
            <a:ext cx="2639368" cy="307777"/>
          </a:xfrm>
          <a:prstGeom prst="rect">
            <a:avLst/>
          </a:prstGeom>
          <a:solidFill>
            <a:schemeClr val="accent6">
              <a:lumMod val="60000"/>
              <a:lumOff val="40000"/>
            </a:schemeClr>
          </a:solidFill>
        </p:spPr>
        <p:txBody>
          <a:bodyPr wrap="square" rtlCol="0">
            <a:spAutoFit/>
          </a:bodyPr>
          <a:lstStyle/>
          <a:p>
            <a:r>
              <a:rPr lang="en-US" dirty="0" err="1">
                <a:latin typeface="EB Garamond" panose="00000500000000000000" pitchFamily="2" charset="0"/>
                <a:ea typeface="EB Garamond" panose="00000500000000000000" pitchFamily="2" charset="0"/>
              </a:rPr>
              <a:t>Dùng</a:t>
            </a:r>
            <a:r>
              <a:rPr lang="en-US" dirty="0">
                <a:latin typeface="EB Garamond" panose="00000500000000000000" pitchFamily="2" charset="0"/>
                <a:ea typeface="EB Garamond" panose="00000500000000000000" pitchFamily="2" charset="0"/>
              </a:rPr>
              <a:t> </a:t>
            </a:r>
            <a:r>
              <a:rPr lang="en-US" dirty="0" err="1">
                <a:latin typeface="EB Garamond" panose="00000500000000000000" pitchFamily="2" charset="0"/>
                <a:ea typeface="EB Garamond" panose="00000500000000000000" pitchFamily="2" charset="0"/>
              </a:rPr>
              <a:t>thư</a:t>
            </a:r>
            <a:r>
              <a:rPr lang="en-US" dirty="0">
                <a:latin typeface="EB Garamond" panose="00000500000000000000" pitchFamily="2" charset="0"/>
                <a:ea typeface="EB Garamond" panose="00000500000000000000" pitchFamily="2" charset="0"/>
              </a:rPr>
              <a:t> </a:t>
            </a:r>
            <a:r>
              <a:rPr lang="en-US" dirty="0" err="1">
                <a:latin typeface="EB Garamond" panose="00000500000000000000" pitchFamily="2" charset="0"/>
                <a:ea typeface="EB Garamond" panose="00000500000000000000" pitchFamily="2" charset="0"/>
              </a:rPr>
              <a:t>viện</a:t>
            </a:r>
            <a:r>
              <a:rPr lang="en-US" dirty="0">
                <a:latin typeface="EB Garamond" panose="00000500000000000000" pitchFamily="2" charset="0"/>
                <a:ea typeface="EB Garamond" panose="00000500000000000000" pitchFamily="2" charset="0"/>
              </a:rPr>
              <a:t> </a:t>
            </a:r>
            <a:r>
              <a:rPr lang="en-US" b="1" i="1" dirty="0" err="1">
                <a:latin typeface="EB Garamond" panose="00000500000000000000" pitchFamily="2" charset="0"/>
                <a:ea typeface="EB Garamond" panose="00000500000000000000" pitchFamily="2" charset="0"/>
              </a:rPr>
              <a:t>missingno</a:t>
            </a:r>
            <a:endParaRPr lang="en-US" b="1" i="1" dirty="0">
              <a:latin typeface="EB Garamond" panose="00000500000000000000" pitchFamily="2" charset="0"/>
              <a:ea typeface="EB Garamond" panose="00000500000000000000" pitchFamily="2" charset="0"/>
            </a:endParaRPr>
          </a:p>
        </p:txBody>
      </p:sp>
      <p:cxnSp>
        <p:nvCxnSpPr>
          <p:cNvPr id="8" name="Straight Arrow Connector 7">
            <a:extLst>
              <a:ext uri="{FF2B5EF4-FFF2-40B4-BE49-F238E27FC236}">
                <a16:creationId xmlns:a16="http://schemas.microsoft.com/office/drawing/2014/main" id="{D3200E55-0E9D-2B4A-554E-31C914DF68FE}"/>
              </a:ext>
            </a:extLst>
          </p:cNvPr>
          <p:cNvCxnSpPr/>
          <p:nvPr/>
        </p:nvCxnSpPr>
        <p:spPr>
          <a:xfrm flipH="1">
            <a:off x="6431487" y="1647370"/>
            <a:ext cx="341832" cy="394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6C36DC62-0B80-2381-F8CC-0E71E18B4784}"/>
              </a:ext>
            </a:extLst>
          </p:cNvPr>
          <p:cNvSpPr/>
          <p:nvPr/>
        </p:nvSpPr>
        <p:spPr>
          <a:xfrm>
            <a:off x="40820" y="2983484"/>
            <a:ext cx="1425422"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Giá</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trị</a:t>
            </a:r>
            <a:r>
              <a:rPr lang="en-US" sz="1200" b="1" dirty="0">
                <a:latin typeface="EB Garamond" panose="00000500000000000000" pitchFamily="2" charset="0"/>
                <a:ea typeface="EB Garamond" panose="00000500000000000000" pitchFamily="2" charset="0"/>
              </a:rPr>
              <a:t> null</a:t>
            </a:r>
          </a:p>
        </p:txBody>
      </p:sp>
    </p:spTree>
    <p:extLst>
      <p:ext uri="{BB962C8B-B14F-4D97-AF65-F5344CB8AC3E}">
        <p14:creationId xmlns:p14="http://schemas.microsoft.com/office/powerpoint/2010/main" val="177148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EA8A62EC-75DC-FC60-80C6-D042E10301CD}"/>
              </a:ext>
            </a:extLst>
          </p:cNvPr>
          <p:cNvPicPr>
            <a:picLocks noChangeAspect="1"/>
          </p:cNvPicPr>
          <p:nvPr/>
        </p:nvPicPr>
        <p:blipFill>
          <a:blip r:embed="rId3"/>
          <a:stretch>
            <a:fillRect/>
          </a:stretch>
        </p:blipFill>
        <p:spPr>
          <a:xfrm>
            <a:off x="1459832" y="1885677"/>
            <a:ext cx="6108458" cy="3199669"/>
          </a:xfrm>
          <a:prstGeom prst="rect">
            <a:avLst/>
          </a:prstGeom>
        </p:spPr>
      </p:pic>
      <p:sp>
        <p:nvSpPr>
          <p:cNvPr id="7" name="Arrow: Right 6">
            <a:extLst>
              <a:ext uri="{FF2B5EF4-FFF2-40B4-BE49-F238E27FC236}">
                <a16:creationId xmlns:a16="http://schemas.microsoft.com/office/drawing/2014/main" id="{AD3EFB39-D244-C495-5406-2E022C2971A1}"/>
              </a:ext>
            </a:extLst>
          </p:cNvPr>
          <p:cNvSpPr/>
          <p:nvPr/>
        </p:nvSpPr>
        <p:spPr>
          <a:xfrm>
            <a:off x="40820" y="2983484"/>
            <a:ext cx="1347110"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Diện</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tích</a:t>
            </a:r>
            <a:r>
              <a:rPr lang="en-US" sz="1200" b="1" dirty="0">
                <a:latin typeface="EB Garamond" panose="00000500000000000000" pitchFamily="2" charset="0"/>
                <a:ea typeface="EB Garamond" panose="00000500000000000000" pitchFamily="2" charset="0"/>
              </a:rPr>
              <a:t> (m2)</a:t>
            </a:r>
          </a:p>
        </p:txBody>
      </p:sp>
    </p:spTree>
    <p:extLst>
      <p:ext uri="{BB962C8B-B14F-4D97-AF65-F5344CB8AC3E}">
        <p14:creationId xmlns:p14="http://schemas.microsoft.com/office/powerpoint/2010/main" val="267162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EB5C0B25-646A-958E-645D-D8F914A43A80}"/>
              </a:ext>
            </a:extLst>
          </p:cNvPr>
          <p:cNvPicPr>
            <a:picLocks noChangeAspect="1"/>
          </p:cNvPicPr>
          <p:nvPr/>
        </p:nvPicPr>
        <p:blipFill>
          <a:blip r:embed="rId3"/>
          <a:stretch>
            <a:fillRect/>
          </a:stretch>
        </p:blipFill>
        <p:spPr>
          <a:xfrm>
            <a:off x="2132514" y="1949116"/>
            <a:ext cx="4878971" cy="3112168"/>
          </a:xfrm>
          <a:prstGeom prst="rect">
            <a:avLst/>
          </a:prstGeom>
        </p:spPr>
      </p:pic>
      <p:sp>
        <p:nvSpPr>
          <p:cNvPr id="3" name="Arrow: Right 2">
            <a:extLst>
              <a:ext uri="{FF2B5EF4-FFF2-40B4-BE49-F238E27FC236}">
                <a16:creationId xmlns:a16="http://schemas.microsoft.com/office/drawing/2014/main" id="{69CB704E-B34F-CA41-4E32-42B0EEBDC1E1}"/>
              </a:ext>
            </a:extLst>
          </p:cNvPr>
          <p:cNvSpPr/>
          <p:nvPr/>
        </p:nvSpPr>
        <p:spPr>
          <a:xfrm>
            <a:off x="319328" y="3004386"/>
            <a:ext cx="1347110"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Dài</a:t>
            </a:r>
            <a:r>
              <a:rPr lang="en-US" sz="1200" b="1" dirty="0">
                <a:latin typeface="EB Garamond" panose="00000500000000000000" pitchFamily="2" charset="0"/>
                <a:ea typeface="EB Garamond" panose="00000500000000000000" pitchFamily="2" charset="0"/>
              </a:rPr>
              <a:t> &amp; </a:t>
            </a:r>
            <a:r>
              <a:rPr lang="en-US" sz="1200" b="1" dirty="0" err="1">
                <a:latin typeface="EB Garamond" panose="00000500000000000000" pitchFamily="2" charset="0"/>
                <a:ea typeface="EB Garamond" panose="00000500000000000000" pitchFamily="2" charset="0"/>
              </a:rPr>
              <a:t>Rộng</a:t>
            </a:r>
            <a:endParaRPr lang="en-US" sz="1200" b="1"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215311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A400DB13-194E-EDD9-3F32-00A16C743539}"/>
              </a:ext>
            </a:extLst>
          </p:cNvPr>
          <p:cNvPicPr>
            <a:picLocks noChangeAspect="1"/>
          </p:cNvPicPr>
          <p:nvPr/>
        </p:nvPicPr>
        <p:blipFill>
          <a:blip r:embed="rId3"/>
          <a:stretch>
            <a:fillRect/>
          </a:stretch>
        </p:blipFill>
        <p:spPr>
          <a:xfrm>
            <a:off x="1973903" y="2021586"/>
            <a:ext cx="4673622" cy="3027346"/>
          </a:xfrm>
          <a:prstGeom prst="rect">
            <a:avLst/>
          </a:prstGeom>
        </p:spPr>
      </p:pic>
      <p:sp>
        <p:nvSpPr>
          <p:cNvPr id="3" name="Arrow: Right 2">
            <a:extLst>
              <a:ext uri="{FF2B5EF4-FFF2-40B4-BE49-F238E27FC236}">
                <a16:creationId xmlns:a16="http://schemas.microsoft.com/office/drawing/2014/main" id="{AB57DA76-B27F-6123-6BE5-C92B68DAFC66}"/>
              </a:ext>
            </a:extLst>
          </p:cNvPr>
          <p:cNvSpPr/>
          <p:nvPr/>
        </p:nvSpPr>
        <p:spPr>
          <a:xfrm>
            <a:off x="379851" y="2996864"/>
            <a:ext cx="1347110"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Số</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phòng</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ngủ</a:t>
            </a:r>
            <a:endParaRPr lang="en-US" sz="1200" b="1"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199743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5337626"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không</a:t>
            </a:r>
            <a:r>
              <a:rPr lang="en-US" b="1" dirty="0">
                <a:solidFill>
                  <a:srgbClr val="434343"/>
                </a:solidFill>
              </a:rPr>
              <a:t> </a:t>
            </a:r>
            <a:r>
              <a:rPr lang="en-US" b="1" dirty="0" err="1">
                <a:solidFill>
                  <a:srgbClr val="434343"/>
                </a:solidFill>
              </a:rPr>
              <a:t>phải</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b="1" dirty="0">
                <a:latin typeface="EB Garamond" panose="00000500000000000000" pitchFamily="2" charset="0"/>
                <a:ea typeface="EB Garamond" panose="00000500000000000000" pitchFamily="2" charset="0"/>
                <a:cs typeface="Times New Roman" panose="02020603050405020304" pitchFamily="18" charset="0"/>
              </a:rPr>
              <a:t>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Tính</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toán</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các</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giá</a:t>
            </a:r>
            <a:r>
              <a:rPr lang="en-US" dirty="0">
                <a:latin typeface="EB Garamond" panose="00000500000000000000" pitchFamily="2" charset="0"/>
                <a:ea typeface="EB Garamond" panose="00000500000000000000" pitchFamily="2" charset="0"/>
                <a:cs typeface="Times New Roman" panose="02020603050405020304" pitchFamily="18" charset="0"/>
              </a:rPr>
              <a:t> </a:t>
            </a:r>
            <a:r>
              <a:rPr lang="en-US" dirty="0" err="1">
                <a:latin typeface="EB Garamond" panose="00000500000000000000" pitchFamily="2" charset="0"/>
                <a:ea typeface="EB Garamond" panose="00000500000000000000" pitchFamily="2" charset="0"/>
                <a:cs typeface="Times New Roman" panose="02020603050405020304" pitchFamily="18" charset="0"/>
              </a:rPr>
              <a:t>trị</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AFD405A4-C805-37D7-E407-7FCEAB713536}"/>
              </a:ext>
            </a:extLst>
          </p:cNvPr>
          <p:cNvPicPr>
            <a:picLocks noChangeAspect="1"/>
          </p:cNvPicPr>
          <p:nvPr/>
        </p:nvPicPr>
        <p:blipFill>
          <a:blip r:embed="rId3"/>
          <a:stretch>
            <a:fillRect/>
          </a:stretch>
        </p:blipFill>
        <p:spPr>
          <a:xfrm>
            <a:off x="389715" y="2092965"/>
            <a:ext cx="7715838" cy="1936596"/>
          </a:xfrm>
          <a:prstGeom prst="rect">
            <a:avLst/>
          </a:prstGeom>
        </p:spPr>
      </p:pic>
    </p:spTree>
    <p:extLst>
      <p:ext uri="{BB962C8B-B14F-4D97-AF65-F5344CB8AC3E}">
        <p14:creationId xmlns:p14="http://schemas.microsoft.com/office/powerpoint/2010/main" val="210795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40"/>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rial Rounded MT Bold" panose="020F0704030504030204" pitchFamily="34" charset="0"/>
                <a:ea typeface="Microsoft JhengHei UI" panose="020B0604030504040204" pitchFamily="34" charset="-120"/>
                <a:cs typeface="Aharoni" panose="02010803020104030203" pitchFamily="2" charset="-79"/>
              </a:rPr>
              <a:t>NỘI DUNG</a:t>
            </a:r>
            <a:endParaRPr dirty="0">
              <a:latin typeface="Arial Rounded MT Bold" panose="020F0704030504030204" pitchFamily="34" charset="0"/>
              <a:ea typeface="Microsoft JhengHei UI" panose="020B0604030504040204" pitchFamily="34" charset="-120"/>
              <a:cs typeface="Aharoni" panose="02010803020104030203" pitchFamily="2" charset="-79"/>
            </a:endParaRPr>
          </a:p>
        </p:txBody>
      </p:sp>
      <p:sp>
        <p:nvSpPr>
          <p:cNvPr id="818" name="Google Shape;818;p40"/>
          <p:cNvSpPr txBox="1">
            <a:spLocks noGrp="1"/>
          </p:cNvSpPr>
          <p:nvPr>
            <p:ph type="subTitle" idx="2"/>
          </p:nvPr>
        </p:nvSpPr>
        <p:spPr>
          <a:xfrm>
            <a:off x="1949592" y="210344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800" dirty="0"/>
              <a:t>Tổng quan</a:t>
            </a:r>
            <a:endParaRPr sz="1800" dirty="0"/>
          </a:p>
        </p:txBody>
      </p:sp>
      <p:sp>
        <p:nvSpPr>
          <p:cNvPr id="819" name="Google Shape;819;p40"/>
          <p:cNvSpPr txBox="1">
            <a:spLocks noGrp="1"/>
          </p:cNvSpPr>
          <p:nvPr>
            <p:ph type="title" idx="3"/>
          </p:nvPr>
        </p:nvSpPr>
        <p:spPr>
          <a:xfrm>
            <a:off x="713225"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t>
            </a:r>
            <a:endParaRPr dirty="0"/>
          </a:p>
        </p:txBody>
      </p:sp>
      <p:sp>
        <p:nvSpPr>
          <p:cNvPr id="821" name="Google Shape;821;p40"/>
          <p:cNvSpPr txBox="1">
            <a:spLocks noGrp="1"/>
          </p:cNvSpPr>
          <p:nvPr>
            <p:ph type="subTitle" idx="5"/>
          </p:nvPr>
        </p:nvSpPr>
        <p:spPr>
          <a:xfrm>
            <a:off x="1901178" y="3588901"/>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800" dirty="0"/>
              <a:t>Trực quan hóa dữ liệu</a:t>
            </a:r>
            <a:endParaRPr sz="1800" dirty="0"/>
          </a:p>
        </p:txBody>
      </p:sp>
      <p:sp>
        <p:nvSpPr>
          <p:cNvPr id="822" name="Google Shape;822;p40"/>
          <p:cNvSpPr txBox="1">
            <a:spLocks noGrp="1"/>
          </p:cNvSpPr>
          <p:nvPr>
            <p:ph type="title" idx="6"/>
          </p:nvPr>
        </p:nvSpPr>
        <p:spPr>
          <a:xfrm>
            <a:off x="713225"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
            </a:r>
            <a:endParaRPr dirty="0"/>
          </a:p>
        </p:txBody>
      </p:sp>
      <p:sp>
        <p:nvSpPr>
          <p:cNvPr id="824" name="Google Shape;824;p40"/>
          <p:cNvSpPr txBox="1">
            <a:spLocks noGrp="1"/>
          </p:cNvSpPr>
          <p:nvPr>
            <p:ph type="subTitle" idx="8"/>
          </p:nvPr>
        </p:nvSpPr>
        <p:spPr>
          <a:xfrm>
            <a:off x="5895807" y="2041150"/>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800" dirty="0"/>
              <a:t>Phân tích dữ liệu đơn giản &amp; Thống kê mô tả</a:t>
            </a:r>
            <a:endParaRPr sz="1800" dirty="0"/>
          </a:p>
        </p:txBody>
      </p:sp>
      <p:sp>
        <p:nvSpPr>
          <p:cNvPr id="825" name="Google Shape;825;p40"/>
          <p:cNvSpPr txBox="1">
            <a:spLocks noGrp="1"/>
          </p:cNvSpPr>
          <p:nvPr>
            <p:ph type="title" idx="9"/>
          </p:nvPr>
        </p:nvSpPr>
        <p:spPr>
          <a:xfrm>
            <a:off x="4720400"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t>
            </a:r>
            <a:endParaRPr dirty="0"/>
          </a:p>
        </p:txBody>
      </p:sp>
      <p:sp>
        <p:nvSpPr>
          <p:cNvPr id="827" name="Google Shape;827;p40"/>
          <p:cNvSpPr txBox="1">
            <a:spLocks noGrp="1"/>
          </p:cNvSpPr>
          <p:nvPr>
            <p:ph type="subTitle" idx="14"/>
          </p:nvPr>
        </p:nvSpPr>
        <p:spPr>
          <a:xfrm>
            <a:off x="5925132" y="3632196"/>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800" dirty="0"/>
              <a:t>Phân tích hồi quy</a:t>
            </a:r>
            <a:endParaRPr sz="1800" dirty="0"/>
          </a:p>
        </p:txBody>
      </p:sp>
      <p:sp>
        <p:nvSpPr>
          <p:cNvPr id="828" name="Google Shape;828;p40"/>
          <p:cNvSpPr txBox="1">
            <a:spLocks noGrp="1"/>
          </p:cNvSpPr>
          <p:nvPr>
            <p:ph type="title" idx="15"/>
          </p:nvPr>
        </p:nvSpPr>
        <p:spPr>
          <a:xfrm>
            <a:off x="4720400"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grpSp>
        <p:nvGrpSpPr>
          <p:cNvPr id="2" name="Google Shape;174;p16">
            <a:extLst>
              <a:ext uri="{FF2B5EF4-FFF2-40B4-BE49-F238E27FC236}">
                <a16:creationId xmlns:a16="http://schemas.microsoft.com/office/drawing/2014/main" id="{7ED8AE83-1733-B4E5-88AC-394EB6494D64}"/>
              </a:ext>
            </a:extLst>
          </p:cNvPr>
          <p:cNvGrpSpPr/>
          <p:nvPr/>
        </p:nvGrpSpPr>
        <p:grpSpPr>
          <a:xfrm>
            <a:off x="8193927" y="2958725"/>
            <a:ext cx="1038447" cy="2176554"/>
            <a:chOff x="2106350" y="2477950"/>
            <a:chExt cx="872425" cy="1828576"/>
          </a:xfrm>
        </p:grpSpPr>
        <p:sp>
          <p:nvSpPr>
            <p:cNvPr id="3" name="Google Shape;175;p16">
              <a:extLst>
                <a:ext uri="{FF2B5EF4-FFF2-40B4-BE49-F238E27FC236}">
                  <a16:creationId xmlns:a16="http://schemas.microsoft.com/office/drawing/2014/main" id="{3CA1ABA8-0FCB-9C1F-7010-9B2AE1894349}"/>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6;p16">
              <a:extLst>
                <a:ext uri="{FF2B5EF4-FFF2-40B4-BE49-F238E27FC236}">
                  <a16:creationId xmlns:a16="http://schemas.microsoft.com/office/drawing/2014/main" id="{D8703A89-3CFF-2814-DD32-8CF337211EAE}"/>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77;p16">
            <a:extLst>
              <a:ext uri="{FF2B5EF4-FFF2-40B4-BE49-F238E27FC236}">
                <a16:creationId xmlns:a16="http://schemas.microsoft.com/office/drawing/2014/main" id="{A17F5DB6-3E3F-CB78-A839-B1D76BAE82CF}"/>
              </a:ext>
            </a:extLst>
          </p:cNvPr>
          <p:cNvGrpSpPr/>
          <p:nvPr/>
        </p:nvGrpSpPr>
        <p:grpSpPr>
          <a:xfrm>
            <a:off x="8052674" y="3866496"/>
            <a:ext cx="755602" cy="1299808"/>
            <a:chOff x="5609750" y="3138575"/>
            <a:chExt cx="634800" cy="1092000"/>
          </a:xfrm>
        </p:grpSpPr>
        <p:sp>
          <p:nvSpPr>
            <p:cNvPr id="6" name="Google Shape;178;p16">
              <a:extLst>
                <a:ext uri="{FF2B5EF4-FFF2-40B4-BE49-F238E27FC236}">
                  <a16:creationId xmlns:a16="http://schemas.microsoft.com/office/drawing/2014/main" id="{44F7303C-2D26-CB63-F223-99702C913B8C}"/>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9;p16">
              <a:extLst>
                <a:ext uri="{FF2B5EF4-FFF2-40B4-BE49-F238E27FC236}">
                  <a16:creationId xmlns:a16="http://schemas.microsoft.com/office/drawing/2014/main" id="{C7768444-C3AB-DE22-1137-C5ABC015CAC7}"/>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5337626"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không</a:t>
            </a:r>
            <a:r>
              <a:rPr lang="en-US" b="1" dirty="0">
                <a:solidFill>
                  <a:srgbClr val="434343"/>
                </a:solidFill>
              </a:rPr>
              <a:t> </a:t>
            </a:r>
            <a:r>
              <a:rPr lang="en-US" b="1" dirty="0" err="1">
                <a:solidFill>
                  <a:srgbClr val="434343"/>
                </a:solidFill>
              </a:rPr>
              <a:t>phải</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7" name="Picture 6">
            <a:extLst>
              <a:ext uri="{FF2B5EF4-FFF2-40B4-BE49-F238E27FC236}">
                <a16:creationId xmlns:a16="http://schemas.microsoft.com/office/drawing/2014/main" id="{D8B40AFE-D6AE-A51C-3F65-2DA36EB8A0A7}"/>
              </a:ext>
            </a:extLst>
          </p:cNvPr>
          <p:cNvPicPr>
            <a:picLocks noChangeAspect="1"/>
          </p:cNvPicPr>
          <p:nvPr/>
        </p:nvPicPr>
        <p:blipFill>
          <a:blip r:embed="rId3"/>
          <a:stretch>
            <a:fillRect/>
          </a:stretch>
        </p:blipFill>
        <p:spPr>
          <a:xfrm>
            <a:off x="827721" y="1877370"/>
            <a:ext cx="6905625" cy="3263097"/>
          </a:xfrm>
          <a:prstGeom prst="rect">
            <a:avLst/>
          </a:prstGeom>
        </p:spPr>
      </p:pic>
      <p:sp>
        <p:nvSpPr>
          <p:cNvPr id="3" name="TextBox 2">
            <a:extLst>
              <a:ext uri="{FF2B5EF4-FFF2-40B4-BE49-F238E27FC236}">
                <a16:creationId xmlns:a16="http://schemas.microsoft.com/office/drawing/2014/main" id="{55DE7A65-BAF7-92B7-7A7D-129EF42DC369}"/>
              </a:ext>
            </a:extLst>
          </p:cNvPr>
          <p:cNvSpPr txBox="1"/>
          <p:nvPr/>
        </p:nvSpPr>
        <p:spPr>
          <a:xfrm>
            <a:off x="5980632" y="1339593"/>
            <a:ext cx="2639368" cy="307777"/>
          </a:xfrm>
          <a:prstGeom prst="rect">
            <a:avLst/>
          </a:prstGeom>
          <a:solidFill>
            <a:schemeClr val="accent6">
              <a:lumMod val="60000"/>
              <a:lumOff val="40000"/>
            </a:schemeClr>
          </a:solidFill>
        </p:spPr>
        <p:txBody>
          <a:bodyPr wrap="square" rtlCol="0">
            <a:spAutoFit/>
          </a:bodyPr>
          <a:lstStyle/>
          <a:p>
            <a:r>
              <a:rPr lang="en-US" dirty="0" err="1">
                <a:latin typeface="EB Garamond" panose="00000500000000000000" pitchFamily="2" charset="0"/>
                <a:ea typeface="EB Garamond" panose="00000500000000000000" pitchFamily="2" charset="0"/>
              </a:rPr>
              <a:t>Dùng</a:t>
            </a:r>
            <a:r>
              <a:rPr lang="en-US" dirty="0">
                <a:latin typeface="EB Garamond" panose="00000500000000000000" pitchFamily="2" charset="0"/>
                <a:ea typeface="EB Garamond" panose="00000500000000000000" pitchFamily="2" charset="0"/>
              </a:rPr>
              <a:t> </a:t>
            </a:r>
            <a:r>
              <a:rPr lang="en-US" dirty="0" err="1">
                <a:latin typeface="EB Garamond" panose="00000500000000000000" pitchFamily="2" charset="0"/>
                <a:ea typeface="EB Garamond" panose="00000500000000000000" pitchFamily="2" charset="0"/>
              </a:rPr>
              <a:t>thư</a:t>
            </a:r>
            <a:r>
              <a:rPr lang="en-US" dirty="0">
                <a:latin typeface="EB Garamond" panose="00000500000000000000" pitchFamily="2" charset="0"/>
                <a:ea typeface="EB Garamond" panose="00000500000000000000" pitchFamily="2" charset="0"/>
              </a:rPr>
              <a:t> </a:t>
            </a:r>
            <a:r>
              <a:rPr lang="en-US" dirty="0" err="1">
                <a:latin typeface="EB Garamond" panose="00000500000000000000" pitchFamily="2" charset="0"/>
                <a:ea typeface="EB Garamond" panose="00000500000000000000" pitchFamily="2" charset="0"/>
              </a:rPr>
              <a:t>viện</a:t>
            </a:r>
            <a:r>
              <a:rPr lang="en-US" dirty="0">
                <a:latin typeface="EB Garamond" panose="00000500000000000000" pitchFamily="2" charset="0"/>
                <a:ea typeface="EB Garamond" panose="00000500000000000000" pitchFamily="2" charset="0"/>
              </a:rPr>
              <a:t> </a:t>
            </a:r>
            <a:r>
              <a:rPr lang="en-US" b="1" i="1" dirty="0" err="1">
                <a:latin typeface="EB Garamond" panose="00000500000000000000" pitchFamily="2" charset="0"/>
                <a:ea typeface="EB Garamond" panose="00000500000000000000" pitchFamily="2" charset="0"/>
              </a:rPr>
              <a:t>missingno</a:t>
            </a:r>
            <a:endParaRPr lang="en-US" b="1" i="1" dirty="0">
              <a:latin typeface="EB Garamond" panose="00000500000000000000" pitchFamily="2" charset="0"/>
              <a:ea typeface="EB Garamond" panose="00000500000000000000" pitchFamily="2" charset="0"/>
            </a:endParaRPr>
          </a:p>
        </p:txBody>
      </p:sp>
      <p:cxnSp>
        <p:nvCxnSpPr>
          <p:cNvPr id="8" name="Straight Arrow Connector 7">
            <a:extLst>
              <a:ext uri="{FF2B5EF4-FFF2-40B4-BE49-F238E27FC236}">
                <a16:creationId xmlns:a16="http://schemas.microsoft.com/office/drawing/2014/main" id="{B723872F-7E3B-EA63-4386-88A1451C4856}"/>
              </a:ext>
            </a:extLst>
          </p:cNvPr>
          <p:cNvCxnSpPr>
            <a:cxnSpLocks/>
          </p:cNvCxnSpPr>
          <p:nvPr/>
        </p:nvCxnSpPr>
        <p:spPr>
          <a:xfrm flipH="1">
            <a:off x="5791200" y="1647370"/>
            <a:ext cx="1219200" cy="402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Arrow: Right 10">
            <a:extLst>
              <a:ext uri="{FF2B5EF4-FFF2-40B4-BE49-F238E27FC236}">
                <a16:creationId xmlns:a16="http://schemas.microsoft.com/office/drawing/2014/main" id="{69A48892-252D-6D2A-455A-8A79A2FED587}"/>
              </a:ext>
            </a:extLst>
          </p:cNvPr>
          <p:cNvSpPr/>
          <p:nvPr/>
        </p:nvSpPr>
        <p:spPr>
          <a:xfrm>
            <a:off x="79465" y="3051886"/>
            <a:ext cx="1269820" cy="58267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Giá</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trị</a:t>
            </a:r>
            <a:r>
              <a:rPr lang="en-US" sz="1200" b="1" dirty="0">
                <a:latin typeface="EB Garamond" panose="00000500000000000000" pitchFamily="2" charset="0"/>
                <a:ea typeface="EB Garamond" panose="00000500000000000000" pitchFamily="2" charset="0"/>
              </a:rPr>
              <a:t> null</a:t>
            </a:r>
          </a:p>
        </p:txBody>
      </p:sp>
    </p:spTree>
    <p:extLst>
      <p:ext uri="{BB962C8B-B14F-4D97-AF65-F5344CB8AC3E}">
        <p14:creationId xmlns:p14="http://schemas.microsoft.com/office/powerpoint/2010/main" val="4213860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5337626"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không</a:t>
            </a:r>
            <a:r>
              <a:rPr lang="en-US" b="1" dirty="0">
                <a:solidFill>
                  <a:srgbClr val="434343"/>
                </a:solidFill>
              </a:rPr>
              <a:t> </a:t>
            </a:r>
            <a:r>
              <a:rPr lang="en-US" b="1" dirty="0" err="1">
                <a:solidFill>
                  <a:srgbClr val="434343"/>
                </a:solidFill>
              </a:rPr>
              <a:t>phải</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F1F13D8C-7B44-C80E-446D-7A8B76FD7BF2}"/>
              </a:ext>
            </a:extLst>
          </p:cNvPr>
          <p:cNvPicPr>
            <a:picLocks noChangeAspect="1"/>
          </p:cNvPicPr>
          <p:nvPr/>
        </p:nvPicPr>
        <p:blipFill>
          <a:blip r:embed="rId3"/>
          <a:stretch>
            <a:fillRect/>
          </a:stretch>
        </p:blipFill>
        <p:spPr>
          <a:xfrm>
            <a:off x="1676399" y="1877370"/>
            <a:ext cx="5776833" cy="3224756"/>
          </a:xfrm>
          <a:prstGeom prst="rect">
            <a:avLst/>
          </a:prstGeom>
        </p:spPr>
      </p:pic>
      <p:sp>
        <p:nvSpPr>
          <p:cNvPr id="3" name="Arrow: Right 2">
            <a:extLst>
              <a:ext uri="{FF2B5EF4-FFF2-40B4-BE49-F238E27FC236}">
                <a16:creationId xmlns:a16="http://schemas.microsoft.com/office/drawing/2014/main" id="{D1474652-8D08-D1CC-9C59-D17DA22D72F7}"/>
              </a:ext>
            </a:extLst>
          </p:cNvPr>
          <p:cNvSpPr/>
          <p:nvPr/>
        </p:nvSpPr>
        <p:spPr>
          <a:xfrm>
            <a:off x="132945" y="2996864"/>
            <a:ext cx="1347110"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Quận</a:t>
            </a:r>
            <a:endParaRPr lang="en-US" sz="1200" b="1"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870322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Kết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quả</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thống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kê</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tả</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5337626"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434343"/>
                </a:solidFill>
              </a:rPr>
              <a:t>Sự</a:t>
            </a:r>
            <a:r>
              <a:rPr lang="en-US" b="1" dirty="0">
                <a:solidFill>
                  <a:srgbClr val="434343"/>
                </a:solidFill>
              </a:rPr>
              <a:t> </a:t>
            </a:r>
            <a:r>
              <a:rPr lang="en-US" b="1" dirty="0" err="1">
                <a:solidFill>
                  <a:srgbClr val="434343"/>
                </a:solidFill>
              </a:rPr>
              <a:t>phân</a:t>
            </a:r>
            <a:r>
              <a:rPr lang="en-US" b="1" dirty="0">
                <a:solidFill>
                  <a:srgbClr val="434343"/>
                </a:solidFill>
              </a:rPr>
              <a:t> </a:t>
            </a:r>
            <a:r>
              <a:rPr lang="en-US" b="1" dirty="0" err="1">
                <a:solidFill>
                  <a:srgbClr val="434343"/>
                </a:solidFill>
              </a:rPr>
              <a:t>bố</a:t>
            </a:r>
            <a:r>
              <a:rPr lang="en-US" b="1" dirty="0">
                <a:solidFill>
                  <a:srgbClr val="434343"/>
                </a:solidFill>
              </a:rPr>
              <a:t> </a:t>
            </a:r>
            <a:r>
              <a:rPr lang="en-US" b="1" dirty="0" err="1">
                <a:solidFill>
                  <a:srgbClr val="434343"/>
                </a:solidFill>
              </a:rPr>
              <a:t>của</a:t>
            </a:r>
            <a:r>
              <a:rPr lang="en-US" b="1" dirty="0">
                <a:solidFill>
                  <a:srgbClr val="434343"/>
                </a:solidFill>
              </a:rPr>
              <a:t> </a:t>
            </a:r>
            <a:r>
              <a:rPr lang="en-US" b="1" dirty="0" err="1">
                <a:solidFill>
                  <a:srgbClr val="434343"/>
                </a:solidFill>
              </a:rPr>
              <a:t>các</a:t>
            </a:r>
            <a:r>
              <a:rPr lang="en-US" b="1" dirty="0">
                <a:solidFill>
                  <a:srgbClr val="434343"/>
                </a:solidFill>
              </a:rPr>
              <a:t> </a:t>
            </a:r>
            <a:r>
              <a:rPr lang="en-US" b="1" dirty="0" err="1">
                <a:solidFill>
                  <a:srgbClr val="434343"/>
                </a:solidFill>
              </a:rPr>
              <a:t>cột</a:t>
            </a:r>
            <a:r>
              <a:rPr lang="en-US" b="1" dirty="0">
                <a:solidFill>
                  <a:srgbClr val="434343"/>
                </a:solidFill>
              </a:rPr>
              <a:t> </a:t>
            </a:r>
            <a:r>
              <a:rPr lang="en-US" b="1" dirty="0" err="1">
                <a:solidFill>
                  <a:srgbClr val="434343"/>
                </a:solidFill>
              </a:rPr>
              <a:t>dữ</a:t>
            </a:r>
            <a:r>
              <a:rPr lang="en-US" b="1" dirty="0">
                <a:solidFill>
                  <a:srgbClr val="434343"/>
                </a:solidFill>
              </a:rPr>
              <a:t> </a:t>
            </a:r>
            <a:r>
              <a:rPr lang="en-US" b="1" dirty="0" err="1">
                <a:solidFill>
                  <a:srgbClr val="434343"/>
                </a:solidFill>
              </a:rPr>
              <a:t>liệu</a:t>
            </a:r>
            <a:r>
              <a:rPr lang="en-US" b="1" dirty="0">
                <a:solidFill>
                  <a:srgbClr val="434343"/>
                </a:solidFill>
              </a:rPr>
              <a:t> </a:t>
            </a:r>
            <a:r>
              <a:rPr lang="en-US" b="1" dirty="0" err="1">
                <a:solidFill>
                  <a:srgbClr val="434343"/>
                </a:solidFill>
              </a:rPr>
              <a:t>không</a:t>
            </a:r>
            <a:r>
              <a:rPr lang="en-US" b="1" dirty="0">
                <a:solidFill>
                  <a:srgbClr val="434343"/>
                </a:solidFill>
              </a:rPr>
              <a:t> </a:t>
            </a:r>
            <a:r>
              <a:rPr lang="en-US" b="1" dirty="0" err="1">
                <a:solidFill>
                  <a:srgbClr val="434343"/>
                </a:solidFill>
              </a:rPr>
              <a:t>phải</a:t>
            </a:r>
            <a:r>
              <a:rPr lang="en-US" b="1" dirty="0">
                <a:solidFill>
                  <a:srgbClr val="434343"/>
                </a:solidFill>
              </a:rPr>
              <a:t> </a:t>
            </a:r>
            <a:r>
              <a:rPr lang="en-US" b="1" dirty="0" err="1">
                <a:solidFill>
                  <a:srgbClr val="434343"/>
                </a:solidFill>
              </a:rPr>
              <a:t>dạng</a:t>
            </a:r>
            <a:r>
              <a:rPr lang="en-US" b="1" dirty="0">
                <a:solidFill>
                  <a:srgbClr val="434343"/>
                </a:solidFill>
              </a:rPr>
              <a:t> </a:t>
            </a:r>
            <a:r>
              <a:rPr lang="en-US" b="1" dirty="0" err="1">
                <a:solidFill>
                  <a:srgbClr val="434343"/>
                </a:solidFill>
              </a:rPr>
              <a:t>số</a:t>
            </a:r>
            <a:endParaRPr lang="vi-VN" sz="1400" b="1" dirty="0">
              <a:solidFill>
                <a:srgbClr val="434343"/>
              </a:solidFill>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9" name="TextBox 8">
            <a:extLst>
              <a:ext uri="{FF2B5EF4-FFF2-40B4-BE49-F238E27FC236}">
                <a16:creationId xmlns:a16="http://schemas.microsoft.com/office/drawing/2014/main" id="{5EB8EEA8-3116-59EC-5DBE-20BDB6165525}"/>
              </a:ext>
            </a:extLst>
          </p:cNvPr>
          <p:cNvSpPr txBox="1"/>
          <p:nvPr/>
        </p:nvSpPr>
        <p:spPr>
          <a:xfrm>
            <a:off x="792687" y="1493482"/>
            <a:ext cx="4572000"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en-US" sz="1400" b="1" dirty="0">
                <a:effectLst/>
                <a:latin typeface="EB Garamond" panose="00000500000000000000" pitchFamily="2" charset="0"/>
                <a:ea typeface="EB Garamond" panose="00000500000000000000" pitchFamily="2" charset="0"/>
                <a:cs typeface="Times New Roman" panose="02020603050405020304" pitchFamily="18" charset="0"/>
              </a:rPr>
              <a:t>b</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Trực</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bố</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4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400" dirty="0" err="1">
                <a:effectLst/>
                <a:latin typeface="EB Garamond" panose="00000500000000000000" pitchFamily="2" charset="0"/>
                <a:ea typeface="EB Garamond" panose="00000500000000000000" pitchFamily="2" charset="0"/>
                <a:cs typeface="Times New Roman" panose="02020603050405020304" pitchFamily="18" charset="0"/>
              </a:rPr>
              <a:t>liệu</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7" name="Picture 6">
            <a:extLst>
              <a:ext uri="{FF2B5EF4-FFF2-40B4-BE49-F238E27FC236}">
                <a16:creationId xmlns:a16="http://schemas.microsoft.com/office/drawing/2014/main" id="{DA2F2402-21B0-6258-C88A-6738A000056F}"/>
              </a:ext>
            </a:extLst>
          </p:cNvPr>
          <p:cNvPicPr>
            <a:picLocks noChangeAspect="1"/>
          </p:cNvPicPr>
          <p:nvPr/>
        </p:nvPicPr>
        <p:blipFill>
          <a:blip r:embed="rId3"/>
          <a:stretch>
            <a:fillRect/>
          </a:stretch>
        </p:blipFill>
        <p:spPr>
          <a:xfrm>
            <a:off x="1466242" y="1861031"/>
            <a:ext cx="6029794" cy="3197440"/>
          </a:xfrm>
          <a:prstGeom prst="rect">
            <a:avLst/>
          </a:prstGeom>
        </p:spPr>
      </p:pic>
      <p:sp>
        <p:nvSpPr>
          <p:cNvPr id="3" name="Arrow: Right 2">
            <a:extLst>
              <a:ext uri="{FF2B5EF4-FFF2-40B4-BE49-F238E27FC236}">
                <a16:creationId xmlns:a16="http://schemas.microsoft.com/office/drawing/2014/main" id="{5B80D16F-0DF9-BA74-221D-E10E2F2DEA72}"/>
              </a:ext>
            </a:extLst>
          </p:cNvPr>
          <p:cNvSpPr/>
          <p:nvPr/>
        </p:nvSpPr>
        <p:spPr>
          <a:xfrm>
            <a:off x="40820" y="2983484"/>
            <a:ext cx="1425422" cy="63769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b="1" dirty="0" err="1">
                <a:latin typeface="EB Garamond" panose="00000500000000000000" pitchFamily="2" charset="0"/>
                <a:ea typeface="EB Garamond" panose="00000500000000000000" pitchFamily="2" charset="0"/>
              </a:rPr>
              <a:t>Loại</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hình</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nhà</a:t>
            </a:r>
            <a:r>
              <a:rPr lang="en-US" sz="1200" b="1" dirty="0">
                <a:latin typeface="EB Garamond" panose="00000500000000000000" pitchFamily="2" charset="0"/>
                <a:ea typeface="EB Garamond" panose="00000500000000000000" pitchFamily="2" charset="0"/>
              </a:rPr>
              <a:t> ở</a:t>
            </a:r>
          </a:p>
        </p:txBody>
      </p:sp>
    </p:spTree>
    <p:extLst>
      <p:ext uri="{BB962C8B-B14F-4D97-AF65-F5344CB8AC3E}">
        <p14:creationId xmlns:p14="http://schemas.microsoft.com/office/powerpoint/2010/main" val="390365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8820" y="1412698"/>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 Trực quan hóa dữ liệu</a:t>
            </a:r>
            <a:endParaRPr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315368" y="3024702"/>
            <a:ext cx="3081038"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Black"/>
                <a:cs typeface="Montserrat Black"/>
                <a:sym typeface="Montserrat Light"/>
              </a:rPr>
              <a:t>HANOI </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434343"/>
                </a:solidFill>
                <a:latin typeface="Montserrat Light"/>
                <a:ea typeface="Montserrat Light"/>
                <a:cs typeface="Montserrat Light"/>
                <a:sym typeface="Montserrat Light"/>
              </a:rPr>
              <a:t>REAL ESTATE</a:t>
            </a:r>
            <a:endParaRPr sz="1200" b="1" dirty="0">
              <a:solidFill>
                <a:srgbClr val="434343"/>
              </a:solidFill>
              <a:latin typeface="Montserrat Light"/>
              <a:ea typeface="Montserrat Light"/>
              <a:cs typeface="Montserrat Light"/>
              <a:sym typeface="Montserrat Light"/>
            </a:endParaRPr>
          </a:p>
        </p:txBody>
      </p:sp>
      <p:sp>
        <p:nvSpPr>
          <p:cNvPr id="2" name="Google Shape;185;p17">
            <a:extLst>
              <a:ext uri="{FF2B5EF4-FFF2-40B4-BE49-F238E27FC236}">
                <a16:creationId xmlns:a16="http://schemas.microsoft.com/office/drawing/2014/main" id="{96B35DEB-DA2B-4B0C-2FC1-E6A34B14B4A4}"/>
              </a:ext>
            </a:extLst>
          </p:cNvPr>
          <p:cNvSpPr txBox="1">
            <a:spLocks noGrp="1"/>
          </p:cNvSpPr>
          <p:nvPr>
            <p:ph type="subTitle" idx="1"/>
          </p:nvPr>
        </p:nvSpPr>
        <p:spPr>
          <a:xfrm>
            <a:off x="-90344" y="2237398"/>
            <a:ext cx="5785742" cy="2635606"/>
          </a:xfrm>
          <a:prstGeom prst="rect">
            <a:avLst/>
          </a:prstGeom>
        </p:spPr>
        <p:txBody>
          <a:bodyPr spcFirstLastPara="1" wrap="square" lIns="91425" tIns="91425" rIns="91425" bIns="91425" anchor="t" anchorCtr="0">
            <a:noAutofit/>
          </a:bodyPr>
          <a:lstStyle/>
          <a:p>
            <a:pPr marL="1200150" lvl="2" indent="-285750">
              <a:spcBef>
                <a:spcPts val="200"/>
              </a:spcBef>
              <a:spcAft>
                <a:spcPts val="200"/>
              </a:spcAft>
              <a:buFont typeface="+mj-lt"/>
              <a:buAutoNum type="romanUcPeriod"/>
            </a:pP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Giới</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thiệu</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công</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cụ</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lập</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trình</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Streamlit</a:t>
            </a:r>
            <a:endParaRPr lang="en-US" sz="1400" b="1" dirty="0">
              <a:solidFill>
                <a:schemeClr val="tx1">
                  <a:lumMod val="75000"/>
                  <a:lumOff val="25000"/>
                </a:schemeClr>
              </a:solidFill>
              <a:latin typeface="EB Garamond" panose="00000500000000000000" pitchFamily="2" charset="0"/>
              <a:ea typeface="EB Garamond" panose="00000500000000000000" pitchFamily="2" charset="0"/>
            </a:endParaRPr>
          </a:p>
          <a:p>
            <a:pPr marL="1200150" lvl="2" indent="-285750">
              <a:spcBef>
                <a:spcPts val="200"/>
              </a:spcBef>
              <a:spcAft>
                <a:spcPts val="200"/>
              </a:spcAft>
              <a:buFont typeface="+mj-lt"/>
              <a:buAutoNum type="romanUcPeriod"/>
            </a:pPr>
            <a:r>
              <a:rPr lang="en-US" sz="1400" b="1" dirty="0">
                <a:solidFill>
                  <a:schemeClr val="tx1">
                    <a:lumMod val="75000"/>
                    <a:lumOff val="25000"/>
                  </a:schemeClr>
                </a:solidFill>
                <a:latin typeface="EB Garamond" panose="00000500000000000000" pitchFamily="2" charset="0"/>
                <a:ea typeface="EB Garamond" panose="00000500000000000000" pitchFamily="2" charset="0"/>
              </a:rPr>
              <a:t>Lý do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lựa</a:t>
            </a:r>
            <a:r>
              <a:rPr lang="en-US" sz="1400" b="1" dirty="0">
                <a:solidFill>
                  <a:schemeClr val="tx1">
                    <a:lumMod val="75000"/>
                    <a:lumOff val="25000"/>
                  </a:schemeClr>
                </a:solidFill>
                <a:latin typeface="EB Garamond" panose="00000500000000000000" pitchFamily="2" charset="0"/>
                <a:ea typeface="EB Garamond" panose="00000500000000000000" pitchFamily="2" charset="0"/>
              </a:rPr>
              <a:t> </a:t>
            </a:r>
            <a:r>
              <a:rPr lang="en-US" sz="1400" b="1" dirty="0" err="1">
                <a:solidFill>
                  <a:schemeClr val="tx1">
                    <a:lumMod val="75000"/>
                    <a:lumOff val="25000"/>
                  </a:schemeClr>
                </a:solidFill>
                <a:latin typeface="EB Garamond" panose="00000500000000000000" pitchFamily="2" charset="0"/>
                <a:ea typeface="EB Garamond" panose="00000500000000000000" pitchFamily="2" charset="0"/>
              </a:rPr>
              <a:t>chọn</a:t>
            </a:r>
            <a:br>
              <a:rPr lang="en-US" sz="1400" dirty="0">
                <a:latin typeface="EB Garamond" panose="00000500000000000000" pitchFamily="2" charset="0"/>
                <a:ea typeface="EB Garamond" panose="00000500000000000000" pitchFamily="2" charset="0"/>
              </a:rPr>
            </a:br>
            <a:endParaRPr lang="en-US" sz="1400" i="0" u="none" strike="noStrike" dirty="0">
              <a:solidFill>
                <a:srgbClr val="000000"/>
              </a:solidFill>
              <a:effectLst/>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2423509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Giới</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thiệu</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công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cụ</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lập</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trình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Streamlit</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5EB8EEA8-3116-59EC-5DBE-20BDB6165525}"/>
              </a:ext>
            </a:extLst>
          </p:cNvPr>
          <p:cNvSpPr txBox="1"/>
          <p:nvPr/>
        </p:nvSpPr>
        <p:spPr>
          <a:xfrm>
            <a:off x="2805995" y="1529828"/>
            <a:ext cx="4727097" cy="2712089"/>
          </a:xfrm>
          <a:prstGeom prst="rect">
            <a:avLst/>
          </a:prstGeom>
          <a:noFill/>
        </p:spPr>
        <p:txBody>
          <a:bodyPr wrap="square">
            <a:spAutoFit/>
          </a:bodyPr>
          <a:lstStyle/>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Là một thư viện Python mã nguồn mở.</a:t>
            </a:r>
          </a:p>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Giúp dễ dàng xây dựng các ứng dụng web tùy chỉnh với nỗ lực tối thiểu và không cần kiến thức về các khung thiết kế front-end.</a:t>
            </a:r>
          </a:p>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Cho phép hiển thị text cũng như dataframe với nhiều kích thước khác nhau thông qua một số class chuyên dụng.</a:t>
            </a:r>
          </a:p>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Có thể hiển thị khi mà không cần sử dụng các method của Streamlit.</a:t>
            </a:r>
          </a:p>
          <a:p>
            <a:pPr marL="285750" indent="-285750" rtl="0" fontAlgn="base">
              <a:lnSpc>
                <a:spcPct val="150000"/>
              </a:lnSpc>
              <a:spcBef>
                <a:spcPts val="0"/>
              </a:spcBef>
              <a:spcAft>
                <a:spcPts val="120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Cho phép vẽ biểu đồ và bản đồ và có thể thêm tính tương tác với các widget.</a:t>
            </a:r>
          </a:p>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rPr>
              <a:t>Có thể triển khai ứng dụng bằng Heroku hoặc GitHub.</a:t>
            </a:r>
          </a:p>
        </p:txBody>
      </p:sp>
      <p:pic>
        <p:nvPicPr>
          <p:cNvPr id="11" name="Picture 10" descr="A red paper boat with black text&#10;&#10;Description automatically generated">
            <a:extLst>
              <a:ext uri="{FF2B5EF4-FFF2-40B4-BE49-F238E27FC236}">
                <a16:creationId xmlns:a16="http://schemas.microsoft.com/office/drawing/2014/main" id="{EBA6D6E1-3898-6558-BF63-241D82FFBA9F}"/>
              </a:ext>
            </a:extLst>
          </p:cNvPr>
          <p:cNvPicPr>
            <a:picLocks noChangeAspect="1"/>
          </p:cNvPicPr>
          <p:nvPr/>
        </p:nvPicPr>
        <p:blipFill>
          <a:blip r:embed="rId3"/>
          <a:stretch>
            <a:fillRect/>
          </a:stretch>
        </p:blipFill>
        <p:spPr>
          <a:xfrm>
            <a:off x="-201335" y="1629803"/>
            <a:ext cx="2954451" cy="1729218"/>
          </a:xfrm>
          <a:prstGeom prst="rect">
            <a:avLst/>
          </a:prstGeom>
        </p:spPr>
      </p:pic>
    </p:spTree>
    <p:extLst>
      <p:ext uri="{BB962C8B-B14F-4D97-AF65-F5344CB8AC3E}">
        <p14:creationId xmlns:p14="http://schemas.microsoft.com/office/powerpoint/2010/main" val="3490603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Lý do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lựa</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chọn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Streamlit</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5EB8EEA8-3116-59EC-5DBE-20BDB6165525}"/>
              </a:ext>
            </a:extLst>
          </p:cNvPr>
          <p:cNvSpPr txBox="1"/>
          <p:nvPr/>
        </p:nvSpPr>
        <p:spPr>
          <a:xfrm>
            <a:off x="379851" y="1313568"/>
            <a:ext cx="7475043" cy="2158091"/>
          </a:xfrm>
          <a:prstGeom prst="rect">
            <a:avLst/>
          </a:prstGeom>
          <a:noFill/>
        </p:spPr>
        <p:txBody>
          <a:bodyPr wrap="square">
            <a:spAutoFit/>
          </a:bodyPr>
          <a:lstStyle/>
          <a:p>
            <a:pPr marL="285750" indent="-285750" rtl="0" fontAlgn="base">
              <a:lnSpc>
                <a:spcPct val="150000"/>
              </a:lnSpc>
              <a:spcBef>
                <a:spcPts val="0"/>
              </a:spcBef>
              <a:spcAft>
                <a:spcPts val="0"/>
              </a:spcAft>
              <a:buFont typeface="Wingdings" panose="05000000000000000000" pitchFamily="2" charset="2"/>
              <a:buChar char="q"/>
            </a:pPr>
            <a:r>
              <a:rPr lang="vi-VN" sz="1200" b="0" i="0" u="none" strike="noStrike" dirty="0">
                <a:solidFill>
                  <a:srgbClr val="595959"/>
                </a:solidFill>
                <a:effectLst/>
                <a:latin typeface="EB Garamond" panose="00000500000000000000" pitchFamily="2" charset="0"/>
                <a:ea typeface="EB Garamond" panose="00000500000000000000" pitchFamily="2" charset="0"/>
              </a:rPr>
              <a:t>Lý do lựa chọn Streamlit:</a:t>
            </a:r>
          </a:p>
          <a:p>
            <a:pPr marL="742950" lvl="1" indent="-285750" rtl="0" fontAlgn="base">
              <a:lnSpc>
                <a:spcPct val="150000"/>
              </a:lnSpc>
              <a:spcBef>
                <a:spcPts val="0"/>
              </a:spcBef>
              <a:spcAft>
                <a:spcPts val="0"/>
              </a:spcAft>
              <a:buFont typeface="Courier New" panose="02070309020205020404" pitchFamily="49" charset="0"/>
              <a:buChar char="o"/>
            </a:pPr>
            <a:r>
              <a:rPr lang="vi-VN" sz="1200" b="0" i="0" u="none" strike="noStrike" dirty="0">
                <a:solidFill>
                  <a:srgbClr val="595959"/>
                </a:solidFill>
                <a:effectLst/>
                <a:latin typeface="EB Garamond" panose="00000500000000000000" pitchFamily="2" charset="0"/>
                <a:ea typeface="EB Garamond" panose="00000500000000000000" pitchFamily="2" charset="0"/>
              </a:rPr>
              <a:t>Dễ dàng cài đặt và sử dụng.</a:t>
            </a:r>
          </a:p>
          <a:p>
            <a:pPr marL="742950" lvl="1" indent="-285750" rtl="0" fontAlgn="base">
              <a:lnSpc>
                <a:spcPct val="150000"/>
              </a:lnSpc>
              <a:spcBef>
                <a:spcPts val="0"/>
              </a:spcBef>
              <a:spcAft>
                <a:spcPts val="0"/>
              </a:spcAft>
              <a:buFont typeface="Courier New" panose="02070309020205020404" pitchFamily="49" charset="0"/>
              <a:buChar char="o"/>
            </a:pPr>
            <a:r>
              <a:rPr lang="vi-VN" sz="1200" b="0" i="0" u="none" strike="noStrike" dirty="0">
                <a:solidFill>
                  <a:srgbClr val="595959"/>
                </a:solidFill>
                <a:effectLst/>
                <a:latin typeface="EB Garamond" panose="00000500000000000000" pitchFamily="2" charset="0"/>
                <a:ea typeface="EB Garamond" panose="00000500000000000000" pitchFamily="2" charset="0"/>
              </a:rPr>
              <a:t>Triển khai dưới dạng web-app nên rất thân thiện với người dùng.</a:t>
            </a:r>
          </a:p>
          <a:p>
            <a:pPr marL="742950" lvl="1" indent="-285750" rtl="0" fontAlgn="base">
              <a:lnSpc>
                <a:spcPct val="150000"/>
              </a:lnSpc>
              <a:spcBef>
                <a:spcPts val="0"/>
              </a:spcBef>
              <a:spcAft>
                <a:spcPts val="1200"/>
              </a:spcAft>
              <a:buFont typeface="Courier New" panose="02070309020205020404" pitchFamily="49" charset="0"/>
              <a:buChar char="o"/>
            </a:pPr>
            <a:r>
              <a:rPr lang="vi-VN" sz="1200" b="0" i="0" u="none" strike="noStrike" dirty="0">
                <a:solidFill>
                  <a:srgbClr val="595959"/>
                </a:solidFill>
                <a:effectLst/>
                <a:latin typeface="EB Garamond" panose="00000500000000000000" pitchFamily="2" charset="0"/>
                <a:ea typeface="EB Garamond" panose="00000500000000000000" pitchFamily="2" charset="0"/>
              </a:rPr>
              <a:t>Hỗ trợ nhiều định dạng text như markdown, html và việc xử lý các sự kiện như click vào một button, chọn items ở select box, …</a:t>
            </a:r>
          </a:p>
          <a:p>
            <a:pPr marL="742950" lvl="1" indent="-285750" rtl="0" fontAlgn="base">
              <a:lnSpc>
                <a:spcPct val="150000"/>
              </a:lnSpc>
              <a:spcBef>
                <a:spcPts val="0"/>
              </a:spcBef>
              <a:spcAft>
                <a:spcPts val="0"/>
              </a:spcAft>
              <a:buFont typeface="Courier New" panose="02070309020205020404" pitchFamily="49" charset="0"/>
              <a:buChar char="o"/>
            </a:pPr>
            <a:r>
              <a:rPr lang="vi-VN" sz="1200" b="0" i="0" u="none" strike="noStrike" dirty="0">
                <a:solidFill>
                  <a:srgbClr val="595959"/>
                </a:solidFill>
                <a:effectLst/>
                <a:latin typeface="EB Garamond" panose="00000500000000000000" pitchFamily="2" charset="0"/>
                <a:ea typeface="EB Garamond" panose="00000500000000000000" pitchFamily="2" charset="0"/>
              </a:rPr>
              <a:t>Hỗ trợ vẽ các biểu đồ cơ bản và vẽ biểu đồ bằng các thư viện như mathplotlib, seaborn, …</a:t>
            </a:r>
          </a:p>
          <a:p>
            <a:pPr marL="285750" indent="-285750" rtl="0" fontAlgn="base">
              <a:lnSpc>
                <a:spcPct val="150000"/>
              </a:lnSpc>
              <a:spcBef>
                <a:spcPts val="0"/>
              </a:spcBef>
              <a:spcAft>
                <a:spcPts val="0"/>
              </a:spcAft>
              <a:buFont typeface="Wingdings" panose="05000000000000000000" pitchFamily="2" charset="2"/>
              <a:buChar char="q"/>
            </a:pPr>
            <a:endParaRPr lang="vi-VN" sz="1200" b="0" i="0" u="none" strike="noStrike" dirty="0">
              <a:solidFill>
                <a:srgbClr val="595959"/>
              </a:solidFill>
              <a:effectLst/>
              <a:latin typeface="EB Garamond" panose="00000500000000000000" pitchFamily="2" charset="0"/>
              <a:ea typeface="EB Garamond" panose="00000500000000000000" pitchFamily="2" charset="0"/>
              <a:cs typeface="Ebrima" panose="02000000000000000000" pitchFamily="2" charset="0"/>
            </a:endParaRPr>
          </a:p>
        </p:txBody>
      </p:sp>
      <p:pic>
        <p:nvPicPr>
          <p:cNvPr id="4" name="Picture 3" descr="A person pointing at a large smartphone&#10;&#10;Description automatically generated">
            <a:extLst>
              <a:ext uri="{FF2B5EF4-FFF2-40B4-BE49-F238E27FC236}">
                <a16:creationId xmlns:a16="http://schemas.microsoft.com/office/drawing/2014/main" id="{E86FB333-C473-F1B9-86DF-E6CA1E9DD155}"/>
              </a:ext>
            </a:extLst>
          </p:cNvPr>
          <p:cNvPicPr>
            <a:picLocks noChangeAspect="1"/>
          </p:cNvPicPr>
          <p:nvPr/>
        </p:nvPicPr>
        <p:blipFill>
          <a:blip r:embed="rId3"/>
          <a:stretch>
            <a:fillRect/>
          </a:stretch>
        </p:blipFill>
        <p:spPr>
          <a:xfrm>
            <a:off x="129192" y="3270483"/>
            <a:ext cx="2800865" cy="1680519"/>
          </a:xfrm>
          <a:prstGeom prst="rect">
            <a:avLst/>
          </a:prstGeom>
        </p:spPr>
      </p:pic>
    </p:spTree>
    <p:extLst>
      <p:ext uri="{BB962C8B-B14F-4D97-AF65-F5344CB8AC3E}">
        <p14:creationId xmlns:p14="http://schemas.microsoft.com/office/powerpoint/2010/main" val="849560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793100" y="1111432"/>
            <a:ext cx="4109768"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 Phân tích hồi quy</a:t>
            </a:r>
            <a:endParaRPr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315368" y="3024702"/>
            <a:ext cx="3081038"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Black"/>
                <a:cs typeface="Montserrat Black"/>
                <a:sym typeface="Montserrat Light"/>
              </a:rPr>
              <a:t>HANOI </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434343"/>
                </a:solidFill>
                <a:latin typeface="Montserrat Light"/>
                <a:ea typeface="Montserrat Light"/>
                <a:cs typeface="Montserrat Light"/>
                <a:sym typeface="Montserrat Light"/>
              </a:rPr>
              <a:t>REAL ESTATE</a:t>
            </a:r>
            <a:endParaRPr sz="1200" b="1" dirty="0">
              <a:solidFill>
                <a:srgbClr val="434343"/>
              </a:solidFill>
              <a:latin typeface="Montserrat Light"/>
              <a:ea typeface="Montserrat Light"/>
              <a:cs typeface="Montserrat Light"/>
              <a:sym typeface="Montserrat Light"/>
            </a:endParaRPr>
          </a:p>
        </p:txBody>
      </p:sp>
      <p:sp>
        <p:nvSpPr>
          <p:cNvPr id="2" name="Google Shape;185;p17">
            <a:extLst>
              <a:ext uri="{FF2B5EF4-FFF2-40B4-BE49-F238E27FC236}">
                <a16:creationId xmlns:a16="http://schemas.microsoft.com/office/drawing/2014/main" id="{395492A9-227B-C05E-2831-2196D840896F}"/>
              </a:ext>
            </a:extLst>
          </p:cNvPr>
          <p:cNvSpPr txBox="1">
            <a:spLocks noGrp="1"/>
          </p:cNvSpPr>
          <p:nvPr>
            <p:ph type="subTitle" idx="1"/>
          </p:nvPr>
        </p:nvSpPr>
        <p:spPr>
          <a:xfrm>
            <a:off x="-133406" y="1936132"/>
            <a:ext cx="5785742" cy="2635606"/>
          </a:xfrm>
          <a:prstGeom prst="rect">
            <a:avLst/>
          </a:prstGeom>
        </p:spPr>
        <p:txBody>
          <a:bodyPr spcFirstLastPara="1" wrap="square" lIns="91425" tIns="91425" rIns="91425" bIns="91425" anchor="t" anchorCtr="0">
            <a:noAutofit/>
          </a:bodyPr>
          <a:lstStyle/>
          <a:p>
            <a:pPr marL="1200150" lvl="2" indent="-285750">
              <a:spcBef>
                <a:spcPts val="200"/>
              </a:spcBef>
              <a:spcAft>
                <a:spcPts val="200"/>
              </a:spcAft>
              <a:buFont typeface="+mj-lt"/>
              <a:buAutoNum type="romanUcPeriod"/>
            </a:pPr>
            <a:r>
              <a:rPr lang="en-US" b="1" dirty="0" err="1">
                <a:solidFill>
                  <a:schemeClr val="tx1">
                    <a:lumMod val="75000"/>
                    <a:lumOff val="25000"/>
                  </a:schemeClr>
                </a:solidFill>
                <a:latin typeface="EB Garamond" panose="00000500000000000000" pitchFamily="2" charset="0"/>
                <a:ea typeface="EB Garamond" panose="00000500000000000000" pitchFamily="2" charset="0"/>
              </a:rPr>
              <a:t>Bài</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toán</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đặt</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ra</a:t>
            </a:r>
            <a:endParaRPr lang="en-US" b="1" dirty="0">
              <a:solidFill>
                <a:schemeClr val="tx1">
                  <a:lumMod val="75000"/>
                  <a:lumOff val="25000"/>
                </a:schemeClr>
              </a:solidFill>
              <a:latin typeface="EB Garamond" panose="00000500000000000000" pitchFamily="2" charset="0"/>
              <a:ea typeface="EB Garamond" panose="00000500000000000000" pitchFamily="2" charset="0"/>
            </a:endParaRPr>
          </a:p>
          <a:p>
            <a:pPr marL="1200150" lvl="2" indent="-285750">
              <a:spcBef>
                <a:spcPts val="200"/>
              </a:spcBef>
              <a:spcAft>
                <a:spcPts val="200"/>
              </a:spcAft>
              <a:buFont typeface="+mj-lt"/>
              <a:buAutoNum type="romanUcPeriod"/>
            </a:pPr>
            <a:r>
              <a:rPr lang="en-US" b="1"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Tiền</a:t>
            </a:r>
            <a:r>
              <a:rPr lang="en-US" b="1"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1"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xử</a:t>
            </a:r>
            <a:r>
              <a:rPr lang="en-US" b="1"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1"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lý</a:t>
            </a:r>
            <a:r>
              <a:rPr lang="en-US" b="1"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1"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dữ</a:t>
            </a:r>
            <a:r>
              <a:rPr lang="en-US" b="1"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1"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liệu</a:t>
            </a:r>
            <a:r>
              <a:rPr lang="en-US" b="1"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a:t>
            </a:r>
          </a:p>
          <a:p>
            <a:pPr lvl="2">
              <a:spcBef>
                <a:spcPts val="200"/>
              </a:spcBef>
              <a:spcAft>
                <a:spcPts val="200"/>
              </a:spcAft>
              <a:buFont typeface="+mj-lt"/>
              <a:buAutoNum type="arabicPeriod"/>
            </a:pP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Loại</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những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thuộc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tính</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không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có</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ý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nghĩa</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cho</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việc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mô</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hình</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hóa</a:t>
            </a:r>
            <a:endParaRPr lang="en-US" dirty="0">
              <a:solidFill>
                <a:schemeClr val="tx1">
                  <a:lumMod val="75000"/>
                  <a:lumOff val="25000"/>
                </a:schemeClr>
              </a:solidFill>
              <a:effectLst/>
              <a:latin typeface="EB Garamond" panose="00000500000000000000" pitchFamily="2" charset="0"/>
              <a:ea typeface="EB Garamond" panose="00000500000000000000" pitchFamily="2" charset="0"/>
            </a:endParaRPr>
          </a:p>
          <a:p>
            <a:pPr lvl="2">
              <a:spcBef>
                <a:spcPts val="200"/>
              </a:spcBef>
              <a:spcAft>
                <a:spcPts val="200"/>
              </a:spcAft>
              <a:buFont typeface="+mj-lt"/>
              <a:buAutoNum type="arabicPeriod"/>
            </a:pP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Chuyển</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đổi</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các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cột</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không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phải</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dạng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số</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về</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dạng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số</a:t>
            </a:r>
            <a:endParaRPr lang="en-US" dirty="0">
              <a:solidFill>
                <a:schemeClr val="tx1">
                  <a:lumMod val="75000"/>
                  <a:lumOff val="25000"/>
                </a:schemeClr>
              </a:solidFill>
              <a:effectLst/>
              <a:latin typeface="EB Garamond" panose="00000500000000000000" pitchFamily="2" charset="0"/>
              <a:ea typeface="EB Garamond" panose="00000500000000000000" pitchFamily="2" charset="0"/>
            </a:endParaRPr>
          </a:p>
          <a:p>
            <a:pPr lvl="2">
              <a:spcBef>
                <a:spcPts val="200"/>
              </a:spcBef>
              <a:spcAft>
                <a:spcPts val="200"/>
              </a:spcAft>
              <a:buFont typeface="+mj-lt"/>
              <a:buAutoNum type="arabicPeriod"/>
            </a:pP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Tính</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Correlations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và</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tiếp</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tục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chọn</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những</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thuộc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tính</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thật</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sự</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có</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giá</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trị</a:t>
            </a:r>
            <a:endParaRPr lang="en-US" dirty="0">
              <a:solidFill>
                <a:schemeClr val="tx1">
                  <a:lumMod val="75000"/>
                  <a:lumOff val="25000"/>
                </a:schemeClr>
              </a:solidFill>
              <a:effectLst/>
              <a:latin typeface="EB Garamond" panose="00000500000000000000" pitchFamily="2" charset="0"/>
              <a:ea typeface="EB Garamond" panose="00000500000000000000" pitchFamily="2" charset="0"/>
            </a:endParaRPr>
          </a:p>
          <a:p>
            <a:pPr lvl="2">
              <a:spcBef>
                <a:spcPts val="200"/>
              </a:spcBef>
              <a:spcAft>
                <a:spcPts val="200"/>
              </a:spcAft>
              <a:buFont typeface="+mj-lt"/>
              <a:buAutoNum type="arabicPeriod"/>
            </a:pP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Xử</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lý</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các</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giá</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trị</a:t>
            </a:r>
            <a:r>
              <a:rPr lang="en-US"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NaN</a:t>
            </a:r>
            <a:endParaRPr lang="en-US" b="1" dirty="0">
              <a:solidFill>
                <a:schemeClr val="tx1">
                  <a:lumMod val="75000"/>
                  <a:lumOff val="25000"/>
                </a:schemeClr>
              </a:solidFill>
              <a:latin typeface="EB Garamond" panose="00000500000000000000" pitchFamily="2" charset="0"/>
              <a:ea typeface="EB Garamond" panose="00000500000000000000" pitchFamily="2" charset="0"/>
            </a:endParaRPr>
          </a:p>
          <a:p>
            <a:pPr marL="609600" lvl="1" indent="0">
              <a:spcBef>
                <a:spcPts val="200"/>
              </a:spcBef>
              <a:spcAft>
                <a:spcPts val="200"/>
              </a:spcAft>
            </a:pPr>
            <a:r>
              <a:rPr lang="en-US" b="1" dirty="0">
                <a:solidFill>
                  <a:schemeClr val="tx1">
                    <a:lumMod val="75000"/>
                    <a:lumOff val="25000"/>
                  </a:schemeClr>
                </a:solidFill>
                <a:latin typeface="EB Garamond" panose="00000500000000000000" pitchFamily="2" charset="0"/>
                <a:ea typeface="EB Garamond" panose="00000500000000000000" pitchFamily="2" charset="0"/>
              </a:rPr>
              <a:t>        III.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Xây</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dựng</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mô</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hình</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học</a:t>
            </a:r>
            <a:r>
              <a:rPr lang="en-US" b="1" dirty="0">
                <a:solidFill>
                  <a:schemeClr val="tx1">
                    <a:lumMod val="75000"/>
                    <a:lumOff val="25000"/>
                  </a:schemeClr>
                </a:solidFill>
                <a:latin typeface="EB Garamond" panose="00000500000000000000" pitchFamily="2" charset="0"/>
                <a:ea typeface="EB Garamond" panose="00000500000000000000" pitchFamily="2" charset="0"/>
              </a:rPr>
              <a:t> </a:t>
            </a:r>
            <a:r>
              <a:rPr lang="en-US" b="1" dirty="0" err="1">
                <a:solidFill>
                  <a:schemeClr val="tx1">
                    <a:lumMod val="75000"/>
                    <a:lumOff val="25000"/>
                  </a:schemeClr>
                </a:solidFill>
                <a:latin typeface="EB Garamond" panose="00000500000000000000" pitchFamily="2" charset="0"/>
                <a:ea typeface="EB Garamond" panose="00000500000000000000" pitchFamily="2" charset="0"/>
              </a:rPr>
              <a:t>máy</a:t>
            </a:r>
            <a:endParaRPr lang="en-US" b="1" dirty="0">
              <a:solidFill>
                <a:schemeClr val="tx1">
                  <a:lumMod val="75000"/>
                  <a:lumOff val="25000"/>
                </a:schemeClr>
              </a:solidFill>
              <a:latin typeface="EB Garamond" panose="00000500000000000000" pitchFamily="2" charset="0"/>
              <a:ea typeface="EB Garamond" panose="00000500000000000000" pitchFamily="2" charset="0"/>
            </a:endParaRPr>
          </a:p>
          <a:p>
            <a:pPr marL="1295400" lvl="2" indent="-228600">
              <a:spcBef>
                <a:spcPts val="200"/>
              </a:spcBef>
              <a:spcAft>
                <a:spcPts val="200"/>
              </a:spcAft>
              <a:buFont typeface="+mj-lt"/>
              <a:buAutoNum type="arabicPeriod"/>
            </a:pP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Hồi</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quy</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tuyến</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tính</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đa</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biến</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(Linear Regression with Multi Variables).</a:t>
            </a:r>
            <a:endParaRPr lang="en-US" dirty="0">
              <a:solidFill>
                <a:schemeClr val="tx1">
                  <a:lumMod val="75000"/>
                  <a:lumOff val="25000"/>
                </a:schemeClr>
              </a:solidFill>
              <a:latin typeface="EB Garamond" panose="00000500000000000000" pitchFamily="2" charset="0"/>
              <a:ea typeface="EB Garamond" panose="00000500000000000000" pitchFamily="2" charset="0"/>
            </a:endParaRPr>
          </a:p>
          <a:p>
            <a:pPr marL="1295400" lvl="2" indent="-228600">
              <a:spcBef>
                <a:spcPts val="200"/>
              </a:spcBef>
              <a:spcAft>
                <a:spcPts val="200"/>
              </a:spcAft>
              <a:buFont typeface="+mj-lt"/>
              <a:buAutoNum type="arabicPeriod"/>
            </a:pP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Đánh</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giá</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mô</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hình</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(Evaluation)</a:t>
            </a:r>
          </a:p>
          <a:p>
            <a:pPr marL="1295400" lvl="2" indent="-228600">
              <a:spcBef>
                <a:spcPts val="200"/>
              </a:spcBef>
              <a:spcAft>
                <a:spcPts val="200"/>
              </a:spcAft>
              <a:buFont typeface="+mj-lt"/>
              <a:buAutoNum type="arabicPeriod"/>
            </a:pP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Cải</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tiến</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hồi</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quy</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tuyến</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tính</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với</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SNN (Shallow Neural Networks)</a:t>
            </a:r>
          </a:p>
          <a:p>
            <a:pPr marL="1295400" lvl="2" indent="-228600">
              <a:spcBef>
                <a:spcPts val="200"/>
              </a:spcBef>
              <a:spcAft>
                <a:spcPts val="200"/>
              </a:spcAft>
              <a:buFont typeface="+mj-lt"/>
              <a:buAutoNum type="arabicPeriod"/>
            </a:pP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Tổng</a:t>
            </a:r>
            <a:r>
              <a:rPr lang="en-US" b="0" i="0" u="none" strike="noStrike" dirty="0">
                <a:solidFill>
                  <a:schemeClr val="tx1">
                    <a:lumMod val="75000"/>
                    <a:lumOff val="25000"/>
                  </a:schemeClr>
                </a:solidFill>
                <a:effectLst/>
                <a:latin typeface="EB Garamond" panose="00000500000000000000" pitchFamily="2" charset="0"/>
                <a:ea typeface="EB Garamond" panose="00000500000000000000" pitchFamily="2" charset="0"/>
              </a:rPr>
              <a:t> </a:t>
            </a:r>
            <a:r>
              <a:rPr lang="en-US" b="0" i="0" u="none" strike="noStrike" dirty="0" err="1">
                <a:solidFill>
                  <a:schemeClr val="tx1">
                    <a:lumMod val="75000"/>
                    <a:lumOff val="25000"/>
                  </a:schemeClr>
                </a:solidFill>
                <a:effectLst/>
                <a:latin typeface="EB Garamond" panose="00000500000000000000" pitchFamily="2" charset="0"/>
                <a:ea typeface="EB Garamond" panose="00000500000000000000" pitchFamily="2" charset="0"/>
              </a:rPr>
              <a:t>kết</a:t>
            </a:r>
            <a:endParaRPr lang="en-US" b="0" dirty="0">
              <a:solidFill>
                <a:schemeClr val="tx1">
                  <a:lumMod val="75000"/>
                  <a:lumOff val="25000"/>
                </a:schemeClr>
              </a:solidFill>
              <a:effectLst/>
              <a:latin typeface="EB Garamond" panose="00000500000000000000" pitchFamily="2" charset="0"/>
              <a:ea typeface="EB Garamond" panose="00000500000000000000" pitchFamily="2" charset="0"/>
            </a:endParaRPr>
          </a:p>
          <a:p>
            <a:br>
              <a:rPr lang="en-US" dirty="0">
                <a:latin typeface="EB Garamond" panose="00000500000000000000" pitchFamily="2" charset="0"/>
                <a:ea typeface="EB Garamond" panose="00000500000000000000" pitchFamily="2" charset="0"/>
              </a:rPr>
            </a:br>
            <a:endParaRPr lang="en-US" i="0" u="none" strike="noStrike" dirty="0">
              <a:solidFill>
                <a:srgbClr val="000000"/>
              </a:solidFill>
              <a:effectLst/>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2187118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Bài</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toán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đặt</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ra</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5EB8EEA8-3116-59EC-5DBE-20BDB6165525}"/>
              </a:ext>
            </a:extLst>
          </p:cNvPr>
          <p:cNvSpPr txBox="1"/>
          <p:nvPr/>
        </p:nvSpPr>
        <p:spPr>
          <a:xfrm>
            <a:off x="1368534" y="1355184"/>
            <a:ext cx="6417691" cy="2677656"/>
          </a:xfrm>
          <a:prstGeom prst="rect">
            <a:avLst/>
          </a:prstGeom>
          <a:noFill/>
        </p:spPr>
        <p:txBody>
          <a:bodyPr wrap="square">
            <a:spAutoFit/>
          </a:bodyPr>
          <a:lstStyle/>
          <a:p>
            <a:pPr marL="171450" indent="-171450" rtl="0">
              <a:lnSpc>
                <a:spcPct val="150000"/>
              </a:lnSpc>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Tên bài toán: </a:t>
            </a:r>
            <a:r>
              <a:rPr lang="vi-VN" sz="1200" b="0" i="0" u="none" strike="noStrike" dirty="0">
                <a:solidFill>
                  <a:srgbClr val="000000"/>
                </a:solidFill>
                <a:effectLst/>
                <a:latin typeface="EB Garamond" panose="00000500000000000000" pitchFamily="2" charset="0"/>
                <a:ea typeface="EB Garamond" panose="00000500000000000000" pitchFamily="2" charset="0"/>
              </a:rPr>
              <a:t>Dự đoán giá bán căn hộ chung cư trong phạm vi thành phố Hồ Chí Minh.</a:t>
            </a:r>
            <a:endParaRPr lang="vi-VN" sz="1200" b="0" dirty="0">
              <a:effectLst/>
              <a:latin typeface="EB Garamond" panose="00000500000000000000" pitchFamily="2" charset="0"/>
              <a:ea typeface="EB Garamond" panose="00000500000000000000" pitchFamily="2" charset="0"/>
            </a:endParaRPr>
          </a:p>
          <a:p>
            <a:pPr marL="171450" indent="-171450" rtl="0">
              <a:lnSpc>
                <a:spcPct val="150000"/>
              </a:lnSpc>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Giới thiệu chung:</a:t>
            </a:r>
            <a:endParaRPr lang="vi-VN" sz="1200" b="1" dirty="0">
              <a:effectLst/>
              <a:latin typeface="EB Garamond" panose="00000500000000000000" pitchFamily="2" charset="0"/>
              <a:ea typeface="EB Garamond" panose="00000500000000000000" pitchFamily="2" charset="0"/>
            </a:endParaRPr>
          </a:p>
          <a:p>
            <a:pPr marL="171450" lvl="3" indent="-171450">
              <a:lnSpc>
                <a:spcPct val="150000"/>
              </a:lnSpc>
              <a:buFont typeface="Courier New" panose="02070309020205020404" pitchFamily="49" charset="0"/>
              <a:buChar char="o"/>
            </a:pPr>
            <a:r>
              <a:rPr lang="vi-VN" sz="1200" b="0" i="0" u="none" strike="noStrike" dirty="0">
                <a:solidFill>
                  <a:srgbClr val="000000"/>
                </a:solidFill>
                <a:effectLst/>
                <a:latin typeface="EB Garamond" panose="00000500000000000000" pitchFamily="2" charset="0"/>
                <a:ea typeface="EB Garamond" panose="00000500000000000000" pitchFamily="2" charset="0"/>
              </a:rPr>
              <a:t> Trong học máy, học có giám sát là một nhóm các thuật toán phổ biến trong lĩnh vực này và một trong những vấn đề quan trọng của học có giám sát là hồi quy(regression). Hồi quy là các bài toán liên quan đến việc dự đoán đầu ra có giá trị liên tục (predicting continous valued output).</a:t>
            </a:r>
            <a:endParaRPr lang="vi-VN" sz="1200" b="0" dirty="0">
              <a:effectLst/>
              <a:latin typeface="EB Garamond" panose="00000500000000000000" pitchFamily="2" charset="0"/>
              <a:ea typeface="EB Garamond" panose="00000500000000000000" pitchFamily="2" charset="0"/>
            </a:endParaRPr>
          </a:p>
          <a:p>
            <a:pPr marL="171450" lvl="3" indent="-171450">
              <a:lnSpc>
                <a:spcPct val="150000"/>
              </a:lnSpc>
              <a:buFont typeface="Courier New" panose="02070309020205020404" pitchFamily="49" charset="0"/>
              <a:buChar char="o"/>
            </a:pPr>
            <a:r>
              <a:rPr lang="vi-VN" sz="1200" b="0" i="0" u="none" strike="noStrike" dirty="0">
                <a:solidFill>
                  <a:srgbClr val="000000"/>
                </a:solidFill>
                <a:effectLst/>
                <a:latin typeface="EB Garamond" panose="00000500000000000000" pitchFamily="2" charset="0"/>
                <a:ea typeface="EB Garamond" panose="00000500000000000000" pitchFamily="2" charset="0"/>
              </a:rPr>
              <a:t>Và trong bài toán mà nhóm đề ra thì từ những cột thuộc tính đầu vào như diện tích căn hộ, số tầng, số phòng, .... Nhóm tiến hành dự đoán cột mục tiêu là giá bán (trên m2) của chung cư, nhà ở bằng thuật toán hồi quy tuyến tính (linear regression).</a:t>
            </a:r>
            <a:endParaRPr lang="vi-VN" sz="1200" b="0" dirty="0">
              <a:effectLst/>
              <a:latin typeface="EB Garamond" panose="00000500000000000000" pitchFamily="2" charset="0"/>
              <a:ea typeface="EB Garamond" panose="00000500000000000000" pitchFamily="2" charset="0"/>
            </a:endParaRPr>
          </a:p>
          <a:p>
            <a:br>
              <a:rPr lang="vi-VN" sz="1200" dirty="0">
                <a:latin typeface="EB Garamond" panose="00000500000000000000" pitchFamily="2" charset="0"/>
                <a:ea typeface="EB Garamond" panose="00000500000000000000" pitchFamily="2" charset="0"/>
              </a:rPr>
            </a:b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10" name="Picture 9" descr="A cartoon of a person with a question mark&#10;&#10;Description automatically generated">
            <a:extLst>
              <a:ext uri="{FF2B5EF4-FFF2-40B4-BE49-F238E27FC236}">
                <a16:creationId xmlns:a16="http://schemas.microsoft.com/office/drawing/2014/main" id="{86E8009C-3EA2-4828-007C-559A98DD624B}"/>
              </a:ext>
            </a:extLst>
          </p:cNvPr>
          <p:cNvPicPr>
            <a:picLocks noChangeAspect="1"/>
          </p:cNvPicPr>
          <p:nvPr/>
        </p:nvPicPr>
        <p:blipFill>
          <a:blip r:embed="rId3"/>
          <a:stretch>
            <a:fillRect/>
          </a:stretch>
        </p:blipFill>
        <p:spPr>
          <a:xfrm>
            <a:off x="-54546" y="3503041"/>
            <a:ext cx="1640459" cy="1640459"/>
          </a:xfrm>
          <a:prstGeom prst="rect">
            <a:avLst/>
          </a:prstGeom>
        </p:spPr>
      </p:pic>
    </p:spTree>
    <p:extLst>
      <p:ext uri="{BB962C8B-B14F-4D97-AF65-F5344CB8AC3E}">
        <p14:creationId xmlns:p14="http://schemas.microsoft.com/office/powerpoint/2010/main" val="200885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5EB8EEA8-3116-59EC-5DBE-20BDB6165525}"/>
              </a:ext>
            </a:extLst>
          </p:cNvPr>
          <p:cNvSpPr txBox="1"/>
          <p:nvPr/>
        </p:nvSpPr>
        <p:spPr>
          <a:xfrm>
            <a:off x="792686" y="1200588"/>
            <a:ext cx="6522513" cy="383888"/>
          </a:xfrm>
          <a:prstGeom prst="rect">
            <a:avLst/>
          </a:prstGeom>
          <a:noFill/>
        </p:spPr>
        <p:txBody>
          <a:bodyPr wrap="square">
            <a:spAutoFit/>
          </a:bodyPr>
          <a:lstStyle/>
          <a:p>
            <a:pPr marL="342900" marR="0" lvl="0" indent="-342900" algn="l">
              <a:lnSpc>
                <a:spcPct val="150000"/>
              </a:lnSpc>
              <a:spcBef>
                <a:spcPts val="200"/>
              </a:spcBef>
              <a:spcAft>
                <a:spcPts val="480"/>
              </a:spcAft>
              <a:buFont typeface="Wingdings" panose="05000000000000000000" pitchFamily="2" charset="2"/>
              <a:buChar char="q"/>
            </a:pPr>
            <a:r>
              <a:rPr lang="vi-VN" sz="1400" dirty="0">
                <a:effectLst/>
                <a:latin typeface="EB Garamond" panose="00000500000000000000" pitchFamily="2" charset="0"/>
                <a:ea typeface="EB Garamond" panose="00000500000000000000" pitchFamily="2" charset="0"/>
                <a:cs typeface="Times New Roman" panose="02020603050405020304" pitchFamily="18" charset="0"/>
              </a:rPr>
              <a:t>Trước tiên là import một số thư viện cần thiết cho tiền xử lý và trực quan hóa kết quả.</a:t>
            </a:r>
            <a:endParaRPr lang="en-US" sz="1400" dirty="0">
              <a:effectLst/>
              <a:latin typeface="EB Garamond" panose="00000500000000000000" pitchFamily="2" charset="0"/>
              <a:ea typeface="EB Garamond" panose="00000500000000000000" pitchFamily="2" charset="0"/>
              <a:cs typeface="Times New Roman" panose="02020603050405020304" pitchFamily="18" charset="0"/>
            </a:endParaRPr>
          </a:p>
        </p:txBody>
      </p:sp>
      <p:pic>
        <p:nvPicPr>
          <p:cNvPr id="1026" name="Picture 2">
            <a:extLst>
              <a:ext uri="{FF2B5EF4-FFF2-40B4-BE49-F238E27FC236}">
                <a16:creationId xmlns:a16="http://schemas.microsoft.com/office/drawing/2014/main" id="{2DF998CB-8799-0EA9-3374-D4AEFC503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727" y="1735888"/>
            <a:ext cx="5000625" cy="236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94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Loại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những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thuộc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không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có</a:t>
            </a:r>
            <a:r>
              <a:rPr lang="en-US" b="1" i="0" u="none" strike="noStrike" dirty="0">
                <a:solidFill>
                  <a:srgbClr val="000000"/>
                </a:solidFill>
                <a:effectLst/>
                <a:latin typeface="Alata" panose="020B0604020202020204" charset="0"/>
                <a:cs typeface="Alata" panose="020B0604020202020204" charset="0"/>
              </a:rPr>
              <a:t> ý </a:t>
            </a:r>
            <a:r>
              <a:rPr lang="en-US" b="1" i="0" u="none" strike="noStrike" dirty="0" err="1">
                <a:solidFill>
                  <a:srgbClr val="000000"/>
                </a:solidFill>
                <a:effectLst/>
                <a:latin typeface="Alata" panose="020B0604020202020204" charset="0"/>
                <a:cs typeface="Alata" panose="020B0604020202020204" charset="0"/>
              </a:rPr>
              <a:t>nghĩa</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cho</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việc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mô</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hình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hóa</a:t>
            </a:r>
            <a:r>
              <a:rPr lang="en-US" b="1" i="0" u="none" strike="noStrike" dirty="0">
                <a:solidFill>
                  <a:srgbClr val="000000"/>
                </a:solidFill>
                <a:effectLst/>
                <a:latin typeface="Alata" panose="020B0604020202020204" charset="0"/>
                <a:cs typeface="Alata" panose="020B0604020202020204" charset="0"/>
              </a:rPr>
              <a:t>.</a:t>
            </a:r>
            <a:endParaRPr lang="vi-VN" b="1" dirty="0">
              <a:solidFill>
                <a:srgbClr val="434343"/>
              </a:solidFill>
              <a:latin typeface="Alata" panose="020B0604020202020204" charset="0"/>
              <a:cs typeface="Alata" panose="020B0604020202020204" charset="0"/>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3" name="TextBox 2">
            <a:extLst>
              <a:ext uri="{FF2B5EF4-FFF2-40B4-BE49-F238E27FC236}">
                <a16:creationId xmlns:a16="http://schemas.microsoft.com/office/drawing/2014/main" id="{7CDA9A4D-D833-09A6-7BB9-9E76B218281C}"/>
              </a:ext>
            </a:extLst>
          </p:cNvPr>
          <p:cNvSpPr txBox="1"/>
          <p:nvPr/>
        </p:nvSpPr>
        <p:spPr>
          <a:xfrm>
            <a:off x="806500" y="1725047"/>
            <a:ext cx="6592351" cy="1384995"/>
          </a:xfrm>
          <a:prstGeom prst="rect">
            <a:avLst/>
          </a:prstGeom>
          <a:noFill/>
        </p:spPr>
        <p:txBody>
          <a:bodyPr wrap="square" rtlCol="0">
            <a:spAutoFit/>
          </a:bodyPr>
          <a:lstStyle/>
          <a:p>
            <a:pPr marL="171450" indent="-171450" rtl="0" fontAlgn="base">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Đây là bước loại những thuộc tính có thể thấy ngay về mặt ý nghĩa, sau khi hoàn thành các bước tiền xử lý tiếp theo sẽ thực hiện tính correlation (hệ số tương quan) giữa từng thuộc tính với biến đầu ra để có thể đưa ra những lựa chọn chính xác hơn nữa. </a:t>
            </a:r>
          </a:p>
          <a:p>
            <a:pPr marL="171450" indent="-171450" rtl="0" fontAlgn="base">
              <a:spcBef>
                <a:spcPts val="0"/>
              </a:spcBef>
              <a:spcAft>
                <a:spcPts val="0"/>
              </a:spcAft>
              <a:buFont typeface="Wingdings" panose="05000000000000000000" pitchFamily="2" charset="2"/>
              <a:buChar char="q"/>
            </a:pPr>
            <a:r>
              <a:rPr lang="vi-VN" sz="1200" b="0" i="0" u="none" strike="noStrike" dirty="0">
                <a:solidFill>
                  <a:srgbClr val="000000"/>
                </a:solidFill>
                <a:effectLst/>
                <a:latin typeface="EB Garamond" panose="00000500000000000000" pitchFamily="2" charset="0"/>
                <a:ea typeface="EB Garamond" panose="00000500000000000000" pitchFamily="2" charset="0"/>
              </a:rPr>
              <a:t>Những thuộc tính thường không có ý nghĩa là những thuộc tính quá riêng biệt, hoặc có thể đại diện bằng những thuộc tính khác.</a:t>
            </a:r>
          </a:p>
          <a:p>
            <a:pPr marL="171450" indent="-171450" rtl="0" fontAlgn="base">
              <a:spcBef>
                <a:spcPts val="0"/>
              </a:spcBef>
              <a:spcAft>
                <a:spcPts val="0"/>
              </a:spcAft>
              <a:buFont typeface="Wingdings" panose="05000000000000000000" pitchFamily="2" charset="2"/>
              <a:buChar char="q"/>
            </a:pPr>
            <a:r>
              <a:rPr lang="vi-VN" sz="1200" b="0" i="0" u="none" strike="noStrike" dirty="0">
                <a:solidFill>
                  <a:srgbClr val="000000"/>
                </a:solidFill>
                <a:effectLst/>
                <a:latin typeface="EB Garamond" panose="00000500000000000000" pitchFamily="2" charset="0"/>
                <a:ea typeface="EB Garamond" panose="00000500000000000000" pitchFamily="2" charset="0"/>
              </a:rPr>
              <a:t>Những thuộc tính được loại bỏ sẽ là ‘Ngày’, ‘Địa chỉ’, ‘Huyện’, ‘Dài’, ‘Rộng’. Sau khi loại bỏ, tạo một dataframe dữ liệu mới để làm việc sau này.</a:t>
            </a:r>
          </a:p>
        </p:txBody>
      </p:sp>
      <p:pic>
        <p:nvPicPr>
          <p:cNvPr id="2052" name="Picture 4">
            <a:extLst>
              <a:ext uri="{FF2B5EF4-FFF2-40B4-BE49-F238E27FC236}">
                <a16:creationId xmlns:a16="http://schemas.microsoft.com/office/drawing/2014/main" id="{7DEDCB65-964F-370F-35FB-18F92A442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866" y="3335154"/>
            <a:ext cx="5213469" cy="165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69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54060" y="127828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TỔNG QUAN</a:t>
            </a:r>
            <a:endParaRPr dirty="0">
              <a:solidFill>
                <a:srgbClr val="434343"/>
              </a:solidFill>
            </a:endParaRPr>
          </a:p>
        </p:txBody>
      </p:sp>
      <p:sp>
        <p:nvSpPr>
          <p:cNvPr id="185" name="Google Shape;185;p17"/>
          <p:cNvSpPr txBox="1">
            <a:spLocks noGrp="1"/>
          </p:cNvSpPr>
          <p:nvPr>
            <p:ph type="subTitle" idx="1"/>
          </p:nvPr>
        </p:nvSpPr>
        <p:spPr>
          <a:xfrm>
            <a:off x="-88507" y="2274696"/>
            <a:ext cx="4224900" cy="1784400"/>
          </a:xfrm>
          <a:prstGeom prst="rect">
            <a:avLst/>
          </a:prstGeom>
        </p:spPr>
        <p:txBody>
          <a:bodyPr spcFirstLastPara="1" wrap="square" lIns="91425" tIns="91425" rIns="91425" bIns="91425" anchor="t" anchorCtr="0">
            <a:noAutofit/>
          </a:bodyPr>
          <a:lstStyle/>
          <a:p>
            <a:pPr marL="0" lvl="0" indent="0" algn="l" rtl="0">
              <a:spcBef>
                <a:spcPts val="200"/>
              </a:spcBef>
              <a:spcAft>
                <a:spcPts val="200"/>
              </a:spcAft>
              <a:buNone/>
            </a:pPr>
            <a:r>
              <a:rPr lang="en-US" sz="1600" dirty="0">
                <a:solidFill>
                  <a:srgbClr val="434343"/>
                </a:solidFill>
              </a:rPr>
              <a:t>	</a:t>
            </a:r>
            <a:r>
              <a:rPr lang="en-US" sz="1400" b="1" dirty="0">
                <a:solidFill>
                  <a:srgbClr val="434343"/>
                </a:solidFill>
              </a:rPr>
              <a:t>I. Thông tin </a:t>
            </a:r>
            <a:r>
              <a:rPr lang="en-US" sz="1400" b="1" dirty="0" err="1">
                <a:solidFill>
                  <a:srgbClr val="434343"/>
                </a:solidFill>
              </a:rPr>
              <a:t>nhóm</a:t>
            </a:r>
            <a:endParaRPr lang="en-US" sz="1400" b="1" dirty="0">
              <a:solidFill>
                <a:srgbClr val="434343"/>
              </a:solidFill>
            </a:endParaRPr>
          </a:p>
          <a:p>
            <a:pPr marL="0" lvl="0" indent="0" algn="l" rtl="0">
              <a:spcBef>
                <a:spcPts val="200"/>
              </a:spcBef>
              <a:spcAft>
                <a:spcPts val="200"/>
              </a:spcAft>
              <a:buNone/>
            </a:pPr>
            <a:endParaRPr lang="en-US" sz="1400" dirty="0">
              <a:solidFill>
                <a:srgbClr val="434343"/>
              </a:solidFill>
            </a:endParaRPr>
          </a:p>
          <a:p>
            <a:pPr marL="0" lvl="0" indent="0" algn="l" rtl="0">
              <a:spcBef>
                <a:spcPts val="200"/>
              </a:spcBef>
              <a:spcAft>
                <a:spcPts val="200"/>
              </a:spcAft>
              <a:buNone/>
            </a:pPr>
            <a:r>
              <a:rPr lang="en-US" sz="1400" dirty="0">
                <a:solidFill>
                  <a:srgbClr val="434343"/>
                </a:solidFill>
              </a:rPr>
              <a:t>	</a:t>
            </a:r>
            <a:r>
              <a:rPr lang="en-US" sz="1400" b="1" dirty="0">
                <a:solidFill>
                  <a:srgbClr val="434343"/>
                </a:solidFill>
              </a:rPr>
              <a:t>II. Thông tin </a:t>
            </a:r>
            <a:r>
              <a:rPr lang="en-US" sz="1400" b="1" dirty="0" err="1">
                <a:solidFill>
                  <a:srgbClr val="434343"/>
                </a:solidFill>
              </a:rPr>
              <a:t>bộ</a:t>
            </a:r>
            <a:r>
              <a:rPr lang="en-US" sz="1400" b="1" dirty="0">
                <a:solidFill>
                  <a:srgbClr val="434343"/>
                </a:solidFill>
              </a:rPr>
              <a:t> </a:t>
            </a:r>
            <a:r>
              <a:rPr lang="en-US" sz="1400" b="1" dirty="0" err="1">
                <a:solidFill>
                  <a:srgbClr val="434343"/>
                </a:solidFill>
              </a:rPr>
              <a:t>dữ</a:t>
            </a:r>
            <a:r>
              <a:rPr lang="en-US" sz="1400" b="1" dirty="0">
                <a:solidFill>
                  <a:srgbClr val="434343"/>
                </a:solidFill>
              </a:rPr>
              <a:t> </a:t>
            </a:r>
            <a:r>
              <a:rPr lang="en-US" sz="1400" b="1" dirty="0" err="1">
                <a:solidFill>
                  <a:srgbClr val="434343"/>
                </a:solidFill>
              </a:rPr>
              <a:t>liệu</a:t>
            </a:r>
            <a:endParaRPr lang="en-US" sz="1400" b="1" dirty="0">
              <a:solidFill>
                <a:srgbClr val="434343"/>
              </a:solidFill>
            </a:endParaRPr>
          </a:p>
          <a:p>
            <a:pPr marL="0" lvl="0" indent="0" algn="l" rtl="0">
              <a:spcBef>
                <a:spcPts val="200"/>
              </a:spcBef>
              <a:spcAft>
                <a:spcPts val="200"/>
              </a:spcAft>
              <a:buNone/>
            </a:pPr>
            <a:r>
              <a:rPr lang="en-US" sz="1400" dirty="0">
                <a:solidFill>
                  <a:srgbClr val="434343"/>
                </a:solidFill>
              </a:rPr>
              <a:t>		1. </a:t>
            </a:r>
            <a:r>
              <a:rPr lang="en-US" sz="1400" dirty="0" err="1">
                <a:solidFill>
                  <a:srgbClr val="434343"/>
                </a:solidFill>
              </a:rPr>
              <a:t>Ngữ</a:t>
            </a:r>
            <a:r>
              <a:rPr lang="en-US" sz="1400" dirty="0">
                <a:solidFill>
                  <a:srgbClr val="434343"/>
                </a:solidFill>
              </a:rPr>
              <a:t> </a:t>
            </a:r>
            <a:r>
              <a:rPr lang="en-US" sz="1400" dirty="0" err="1">
                <a:solidFill>
                  <a:srgbClr val="434343"/>
                </a:solidFill>
              </a:rPr>
              <a:t>cảnh</a:t>
            </a:r>
            <a:r>
              <a:rPr lang="en-US" sz="1400" dirty="0">
                <a:solidFill>
                  <a:srgbClr val="434343"/>
                </a:solidFill>
              </a:rPr>
              <a:t> </a:t>
            </a:r>
            <a:r>
              <a:rPr lang="en-US" sz="1400" dirty="0" err="1">
                <a:solidFill>
                  <a:srgbClr val="434343"/>
                </a:solidFill>
              </a:rPr>
              <a:t>chọn</a:t>
            </a:r>
            <a:r>
              <a:rPr lang="en-US" sz="1400" dirty="0">
                <a:solidFill>
                  <a:srgbClr val="434343"/>
                </a:solidFill>
              </a:rPr>
              <a:t> </a:t>
            </a:r>
            <a:r>
              <a:rPr lang="en-US" sz="1400" dirty="0" err="1">
                <a:solidFill>
                  <a:srgbClr val="434343"/>
                </a:solidFill>
              </a:rPr>
              <a:t>dữ</a:t>
            </a:r>
            <a:r>
              <a:rPr lang="en-US" sz="1400" dirty="0">
                <a:solidFill>
                  <a:srgbClr val="434343"/>
                </a:solidFill>
              </a:rPr>
              <a:t> </a:t>
            </a:r>
            <a:r>
              <a:rPr lang="en-US" sz="1400" dirty="0" err="1">
                <a:solidFill>
                  <a:srgbClr val="434343"/>
                </a:solidFill>
              </a:rPr>
              <a:t>liệu</a:t>
            </a:r>
            <a:endParaRPr lang="en-US" sz="1400" dirty="0">
              <a:solidFill>
                <a:srgbClr val="434343"/>
              </a:solidFill>
            </a:endParaRPr>
          </a:p>
          <a:p>
            <a:pPr marL="0" lvl="0" indent="0" algn="l" rtl="0">
              <a:spcBef>
                <a:spcPts val="200"/>
              </a:spcBef>
              <a:spcAft>
                <a:spcPts val="200"/>
              </a:spcAft>
              <a:buNone/>
            </a:pPr>
            <a:r>
              <a:rPr lang="en-US" sz="1400" dirty="0">
                <a:solidFill>
                  <a:srgbClr val="434343"/>
                </a:solidFill>
              </a:rPr>
              <a:t>		2. </a:t>
            </a:r>
            <a:r>
              <a:rPr lang="en-US" sz="1400" dirty="0" err="1">
                <a:solidFill>
                  <a:srgbClr val="434343"/>
                </a:solidFill>
              </a:rPr>
              <a:t>Nguồn</a:t>
            </a:r>
            <a:r>
              <a:rPr lang="en-US" sz="1400" dirty="0">
                <a:solidFill>
                  <a:srgbClr val="434343"/>
                </a:solidFill>
              </a:rPr>
              <a:t> </a:t>
            </a:r>
            <a:r>
              <a:rPr lang="en-US" sz="1400" dirty="0" err="1">
                <a:solidFill>
                  <a:srgbClr val="434343"/>
                </a:solidFill>
              </a:rPr>
              <a:t>gốc</a:t>
            </a:r>
            <a:r>
              <a:rPr lang="en-US" sz="1400" dirty="0">
                <a:solidFill>
                  <a:srgbClr val="434343"/>
                </a:solidFill>
              </a:rPr>
              <a:t> </a:t>
            </a:r>
            <a:r>
              <a:rPr lang="en-US" sz="1400" dirty="0" err="1">
                <a:solidFill>
                  <a:srgbClr val="434343"/>
                </a:solidFill>
              </a:rPr>
              <a:t>bộ</a:t>
            </a:r>
            <a:r>
              <a:rPr lang="en-US" sz="1400" dirty="0">
                <a:solidFill>
                  <a:srgbClr val="434343"/>
                </a:solidFill>
              </a:rPr>
              <a:t> </a:t>
            </a:r>
            <a:r>
              <a:rPr lang="en-US" sz="1400" dirty="0" err="1">
                <a:solidFill>
                  <a:srgbClr val="434343"/>
                </a:solidFill>
              </a:rPr>
              <a:t>dữ</a:t>
            </a:r>
            <a:r>
              <a:rPr lang="en-US" sz="1400" dirty="0">
                <a:solidFill>
                  <a:srgbClr val="434343"/>
                </a:solidFill>
              </a:rPr>
              <a:t> </a:t>
            </a:r>
            <a:r>
              <a:rPr lang="en-US" sz="1400" dirty="0" err="1">
                <a:solidFill>
                  <a:srgbClr val="434343"/>
                </a:solidFill>
              </a:rPr>
              <a:t>liệu</a:t>
            </a:r>
            <a:endParaRPr lang="en-US" sz="1400" dirty="0">
              <a:solidFill>
                <a:srgbClr val="434343"/>
              </a:solidFill>
            </a:endParaRPr>
          </a:p>
          <a:p>
            <a:pPr marL="0" lvl="0" indent="0" algn="l" rtl="0">
              <a:spcBef>
                <a:spcPts val="200"/>
              </a:spcBef>
              <a:spcAft>
                <a:spcPts val="200"/>
              </a:spcAft>
              <a:buNone/>
            </a:pPr>
            <a:r>
              <a:rPr lang="en-US" sz="1400" dirty="0">
                <a:solidFill>
                  <a:srgbClr val="434343"/>
                </a:solidFill>
              </a:rPr>
              <a:t>		3. </a:t>
            </a:r>
            <a:r>
              <a:rPr lang="en-US" sz="1400" dirty="0" err="1">
                <a:solidFill>
                  <a:srgbClr val="434343"/>
                </a:solidFill>
              </a:rPr>
              <a:t>Cấu</a:t>
            </a:r>
            <a:r>
              <a:rPr lang="en-US" sz="1400" dirty="0">
                <a:solidFill>
                  <a:srgbClr val="434343"/>
                </a:solidFill>
              </a:rPr>
              <a:t> </a:t>
            </a:r>
            <a:r>
              <a:rPr lang="en-US" sz="1400" dirty="0" err="1">
                <a:solidFill>
                  <a:srgbClr val="434343"/>
                </a:solidFill>
              </a:rPr>
              <a:t>trúc</a:t>
            </a:r>
            <a:r>
              <a:rPr lang="en-US" sz="1400" dirty="0">
                <a:solidFill>
                  <a:srgbClr val="434343"/>
                </a:solidFill>
              </a:rPr>
              <a:t> </a:t>
            </a:r>
            <a:r>
              <a:rPr lang="en-US" sz="1400" dirty="0" err="1">
                <a:solidFill>
                  <a:srgbClr val="434343"/>
                </a:solidFill>
              </a:rPr>
              <a:t>bộ</a:t>
            </a:r>
            <a:r>
              <a:rPr lang="en-US" sz="1400" dirty="0">
                <a:solidFill>
                  <a:srgbClr val="434343"/>
                </a:solidFill>
              </a:rPr>
              <a:t> </a:t>
            </a:r>
            <a:r>
              <a:rPr lang="en-US" sz="1400" dirty="0" err="1">
                <a:solidFill>
                  <a:srgbClr val="434343"/>
                </a:solidFill>
              </a:rPr>
              <a:t>dữ</a:t>
            </a:r>
            <a:r>
              <a:rPr lang="en-US" sz="1400" dirty="0">
                <a:solidFill>
                  <a:srgbClr val="434343"/>
                </a:solidFill>
              </a:rPr>
              <a:t> </a:t>
            </a:r>
            <a:r>
              <a:rPr lang="en-US" sz="1400" dirty="0" err="1">
                <a:solidFill>
                  <a:srgbClr val="434343"/>
                </a:solidFill>
              </a:rPr>
              <a:t>liệu</a:t>
            </a:r>
            <a:endParaRPr sz="1400"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315368" y="3024702"/>
            <a:ext cx="3081038"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Black"/>
                <a:cs typeface="Montserrat Black"/>
                <a:sym typeface="Montserrat Light"/>
              </a:rPr>
              <a:t>HANOI </a:t>
            </a:r>
            <a:r>
              <a:rPr lang="en" sz="3000" dirty="0">
                <a:solidFill>
                  <a:srgbClr val="74C1B9"/>
                </a:solidFill>
                <a:latin typeface="Montserrat Black"/>
                <a:ea typeface="Montserrat Black"/>
                <a:cs typeface="Montserrat Black"/>
                <a:sym typeface="Montserrat Black"/>
              </a:rPr>
              <a:t>HOME</a:t>
            </a:r>
            <a:endParaRPr sz="3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434343"/>
                </a:solidFill>
                <a:latin typeface="Montserrat Light"/>
                <a:ea typeface="Montserrat Light"/>
                <a:cs typeface="Montserrat Light"/>
                <a:sym typeface="Montserrat Light"/>
              </a:rPr>
              <a:t>REAL ESTATE</a:t>
            </a:r>
            <a:endParaRPr sz="1200" b="1"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Chuyển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đổi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các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cột</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không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phải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dạng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số</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về</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dạng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số</a:t>
            </a:r>
            <a:endParaRPr lang="vi-VN" b="1" dirty="0">
              <a:solidFill>
                <a:srgbClr val="434343"/>
              </a:solidFill>
              <a:latin typeface="Alata" panose="020B0604020202020204" charset="0"/>
              <a:cs typeface="Alata" panose="020B0604020202020204" charset="0"/>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3" name="TextBox 2">
            <a:extLst>
              <a:ext uri="{FF2B5EF4-FFF2-40B4-BE49-F238E27FC236}">
                <a16:creationId xmlns:a16="http://schemas.microsoft.com/office/drawing/2014/main" id="{FA55ED81-8F69-3AE1-664C-DE1D84B2C00A}"/>
              </a:ext>
            </a:extLst>
          </p:cNvPr>
          <p:cNvSpPr txBox="1"/>
          <p:nvPr/>
        </p:nvSpPr>
        <p:spPr>
          <a:xfrm>
            <a:off x="856749" y="1656277"/>
            <a:ext cx="7558579" cy="1015663"/>
          </a:xfrm>
          <a:prstGeom prst="rect">
            <a:avLst/>
          </a:prstGeom>
          <a:noFill/>
        </p:spPr>
        <p:txBody>
          <a:bodyPr wrap="square" rtlCol="0">
            <a:spAutoFit/>
          </a:bodyPr>
          <a:lstStyle/>
          <a:p>
            <a:pPr marL="285750" indent="-285750">
              <a:buFont typeface="Wingdings" panose="05000000000000000000" pitchFamily="2" charset="2"/>
              <a:buChar char="q"/>
            </a:pPr>
            <a:r>
              <a:rPr lang="vi-VN" sz="1200" dirty="0">
                <a:latin typeface="EB Garamond" panose="00000500000000000000" pitchFamily="2" charset="0"/>
                <a:ea typeface="EB Garamond" panose="00000500000000000000" pitchFamily="2" charset="0"/>
              </a:rPr>
              <a:t>Dữ liệu đầu vào cho các mô hình học máy đều phải ở dang số, do đó cần chuyển đổi các cột không phải dạng số về dạng số. Có nhiều cách để thực hiện bước này và nhóm chọn hai cách đó là: ép kiểu trực tiếp và sử dụng one-hot vector.</a:t>
            </a:r>
          </a:p>
          <a:p>
            <a:pPr marL="285750" indent="-285750">
              <a:buFont typeface="Wingdings" panose="05000000000000000000" pitchFamily="2" charset="2"/>
              <a:buChar char="q"/>
            </a:pPr>
            <a:r>
              <a:rPr lang="vi-VN" sz="1200" dirty="0">
                <a:latin typeface="EB Garamond" panose="00000500000000000000" pitchFamily="2" charset="0"/>
                <a:ea typeface="EB Garamond" panose="00000500000000000000" pitchFamily="2" charset="0"/>
              </a:rPr>
              <a:t>Các cột: ‘Số tầng’, ‘Số phòng’, ‘Diện tích’, ‘Giá/m2’ sẽ được ép kiểu trực tiếp kèm với một số thao tác xử lý choỗi cơ bản.</a:t>
            </a:r>
          </a:p>
          <a:p>
            <a:pPr marL="285750" indent="-285750">
              <a:buFont typeface="Wingdings" panose="05000000000000000000" pitchFamily="2" charset="2"/>
              <a:buChar char="q"/>
            </a:pPr>
            <a:r>
              <a:rPr lang="vi-VN" sz="1200" dirty="0">
                <a:latin typeface="EB Garamond" panose="00000500000000000000" pitchFamily="2" charset="0"/>
                <a:ea typeface="EB Garamond" panose="00000500000000000000" pitchFamily="2" charset="0"/>
              </a:rPr>
              <a:t>Sử dụng One-hot vector để chuyển đổi cho các cột còn lại, do các cột còn lại ở dạng categorical nhưng đều chứa hơn 2 loại giá trị riêng biệt.</a:t>
            </a:r>
          </a:p>
        </p:txBody>
      </p:sp>
      <p:pic>
        <p:nvPicPr>
          <p:cNvPr id="3074" name="Picture 2">
            <a:extLst>
              <a:ext uri="{FF2B5EF4-FFF2-40B4-BE49-F238E27FC236}">
                <a16:creationId xmlns:a16="http://schemas.microsoft.com/office/drawing/2014/main" id="{BA7EF64E-E4F3-9C71-CC59-8CA7DFF11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176" y="2712816"/>
            <a:ext cx="5268849" cy="19300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9ADEA3A-DCE7-75FC-4912-16E5B30C57F5}"/>
              </a:ext>
            </a:extLst>
          </p:cNvPr>
          <p:cNvSpPr txBox="1"/>
          <p:nvPr/>
        </p:nvSpPr>
        <p:spPr>
          <a:xfrm>
            <a:off x="4123253" y="4713636"/>
            <a:ext cx="3128814" cy="307777"/>
          </a:xfrm>
          <a:prstGeom prst="rect">
            <a:avLst/>
          </a:prstGeom>
          <a:solidFill>
            <a:schemeClr val="accent6">
              <a:lumMod val="60000"/>
              <a:lumOff val="40000"/>
            </a:schemeClr>
          </a:solidFill>
        </p:spPr>
        <p:txBody>
          <a:bodyPr wrap="square">
            <a:spAutoFit/>
          </a:bodyPr>
          <a:lstStyle/>
          <a:p>
            <a:pPr algn="ctr" rtl="0">
              <a:spcBef>
                <a:spcPts val="0"/>
              </a:spcBef>
              <a:spcAft>
                <a:spcPts val="0"/>
              </a:spcAft>
            </a:pPr>
            <a:r>
              <a:rPr lang="en-US" sz="1400" b="1" i="0" u="none" strike="noStrike">
                <a:solidFill>
                  <a:srgbClr val="FFFFFF"/>
                </a:solidFill>
                <a:effectLst/>
                <a:latin typeface="Calibri" panose="020F0502020204030204" pitchFamily="34" charset="0"/>
              </a:rPr>
              <a:t>Sử dụng one-hot nên số cột tăng lên.</a:t>
            </a:r>
            <a:endParaRPr lang="en-US" b="1" dirty="0">
              <a:effectLst/>
            </a:endParaRPr>
          </a:p>
        </p:txBody>
      </p:sp>
      <p:cxnSp>
        <p:nvCxnSpPr>
          <p:cNvPr id="11" name="Straight Arrow Connector 10">
            <a:extLst>
              <a:ext uri="{FF2B5EF4-FFF2-40B4-BE49-F238E27FC236}">
                <a16:creationId xmlns:a16="http://schemas.microsoft.com/office/drawing/2014/main" id="{A58124E4-1C95-9DAC-88AE-E1CFEB736A4E}"/>
              </a:ext>
            </a:extLst>
          </p:cNvPr>
          <p:cNvCxnSpPr>
            <a:cxnSpLocks/>
            <a:stCxn id="7" idx="1"/>
          </p:cNvCxnSpPr>
          <p:nvPr/>
        </p:nvCxnSpPr>
        <p:spPr>
          <a:xfrm flipH="1" flipV="1">
            <a:off x="2522220" y="4407751"/>
            <a:ext cx="1601033" cy="4597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010822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Chuyển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đổi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các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cột</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không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phải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dạng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số</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về</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dạng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số</a:t>
            </a:r>
            <a:endParaRPr lang="vi-VN" b="1" dirty="0">
              <a:solidFill>
                <a:srgbClr val="434343"/>
              </a:solidFill>
              <a:latin typeface="Alata" panose="020B0604020202020204" charset="0"/>
              <a:cs typeface="Alata" panose="020B0604020202020204" charset="0"/>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pic>
        <p:nvPicPr>
          <p:cNvPr id="4098" name="Picture 2">
            <a:extLst>
              <a:ext uri="{FF2B5EF4-FFF2-40B4-BE49-F238E27FC236}">
                <a16:creationId xmlns:a16="http://schemas.microsoft.com/office/drawing/2014/main" id="{8D23AB2E-EA7D-2F12-8B6A-1ADBE11E6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33" y="1720444"/>
            <a:ext cx="2887027" cy="31252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DDB64B9-A511-E454-61A7-BC41C97906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252" y="2151866"/>
            <a:ext cx="2610700" cy="211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55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Correlations </a:t>
            </a:r>
            <a:r>
              <a:rPr lang="en-US" b="1" i="0" u="none" strike="noStrike" dirty="0" err="1">
                <a:solidFill>
                  <a:srgbClr val="000000"/>
                </a:solidFill>
                <a:effectLst/>
                <a:latin typeface="Alata" panose="020B0604020202020204" charset="0"/>
                <a:cs typeface="Alata" panose="020B0604020202020204" charset="0"/>
              </a:rPr>
              <a:t>và</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tiếp</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tục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chọn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những</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thuộc</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thật</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sự</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có</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giá</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trị</a:t>
            </a:r>
            <a:endParaRPr lang="en-US" b="1" dirty="0">
              <a:solidFill>
                <a:srgbClr val="434343"/>
              </a:solidFill>
              <a:latin typeface="Alata" panose="020B0604020202020204" charset="0"/>
              <a:cs typeface="Alata" panose="020B0604020202020204" charset="0"/>
            </a:endParaRPr>
          </a:p>
          <a:p>
            <a:pPr marL="0" lvl="0" indent="0" algn="l" rtl="0">
              <a:spcBef>
                <a:spcPts val="0"/>
              </a:spcBef>
              <a:spcAft>
                <a:spcPts val="800"/>
              </a:spcAft>
              <a:buNone/>
            </a:pPr>
            <a:endParaRPr lang="en-US" b="1" dirty="0">
              <a:latin typeface="Alata" panose="020B0604020202020204" charset="0"/>
              <a:cs typeface="Alata" panose="020B0604020202020204" charset="0"/>
            </a:endParaRPr>
          </a:p>
        </p:txBody>
      </p:sp>
      <p:sp>
        <p:nvSpPr>
          <p:cNvPr id="4" name="TextBox 3">
            <a:extLst>
              <a:ext uri="{FF2B5EF4-FFF2-40B4-BE49-F238E27FC236}">
                <a16:creationId xmlns:a16="http://schemas.microsoft.com/office/drawing/2014/main" id="{8BD1630C-271F-13FB-9200-139ABB6C700F}"/>
              </a:ext>
            </a:extLst>
          </p:cNvPr>
          <p:cNvSpPr txBox="1"/>
          <p:nvPr/>
        </p:nvSpPr>
        <p:spPr>
          <a:xfrm>
            <a:off x="806500" y="1663809"/>
            <a:ext cx="6993033" cy="1815882"/>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q"/>
            </a:pPr>
            <a:r>
              <a:rPr lang="vi-VN" b="0" i="0" u="none" strike="noStrike" dirty="0">
                <a:solidFill>
                  <a:srgbClr val="000000"/>
                </a:solidFill>
                <a:effectLst/>
                <a:latin typeface="EB Garamond" panose="00000500000000000000" pitchFamily="2" charset="0"/>
                <a:ea typeface="EB Garamond" panose="00000500000000000000" pitchFamily="2" charset="0"/>
              </a:rPr>
              <a:t>Correlation là một thuật ngữ thống kê được sử dụng phổ biến đề cập đến mức độ liên quan của hai biến để có mối quan hệ tuyến tính với nhau hay không.</a:t>
            </a:r>
          </a:p>
          <a:p>
            <a:pPr marL="285750" indent="-285750" rtl="0" fontAlgn="base">
              <a:spcBef>
                <a:spcPts val="0"/>
              </a:spcBef>
              <a:spcAft>
                <a:spcPts val="0"/>
              </a:spcAft>
              <a:buFont typeface="Wingdings" panose="05000000000000000000" pitchFamily="2" charset="2"/>
              <a:buChar char="q"/>
            </a:pPr>
            <a:r>
              <a:rPr lang="vi-VN" b="0" i="0" u="none" strike="noStrike" dirty="0">
                <a:solidFill>
                  <a:srgbClr val="000000"/>
                </a:solidFill>
                <a:effectLst/>
                <a:latin typeface="EB Garamond" panose="00000500000000000000" pitchFamily="2" charset="0"/>
                <a:ea typeface="EB Garamond" panose="00000500000000000000" pitchFamily="2" charset="0"/>
              </a:rPr>
              <a:t>Correlation cao nhất có giá trị là 1 (hai biến hoàn toàn có quan hệ tuyến tính) và thấp dần nếu hai biến càng không có quan hệ tuyến tính.</a:t>
            </a:r>
          </a:p>
          <a:p>
            <a:pPr marL="285750" indent="-285750" rtl="0" fontAlgn="base">
              <a:spcBef>
                <a:spcPts val="0"/>
              </a:spcBef>
              <a:spcAft>
                <a:spcPts val="0"/>
              </a:spcAft>
              <a:buFont typeface="Wingdings" panose="05000000000000000000" pitchFamily="2" charset="2"/>
              <a:buChar char="q"/>
            </a:pPr>
            <a:r>
              <a:rPr lang="vi-VN" b="0" i="0" u="none" strike="noStrike" dirty="0">
                <a:solidFill>
                  <a:srgbClr val="000000"/>
                </a:solidFill>
                <a:effectLst/>
                <a:latin typeface="EB Garamond" panose="00000500000000000000" pitchFamily="2" charset="0"/>
                <a:ea typeface="EB Garamond" panose="00000500000000000000" pitchFamily="2" charset="0"/>
              </a:rPr>
              <a:t>Nhóm sẽ tạo một dataframe tên là 'correlations' chứa các correlations của từng cột trong bộ dữ liệu để dễ dàng nhận xét mức độ tương quan giữa các biến. Sau đó so sánh từng cột khác với cột ‘Giá/m2’ kèm theo ngưỡng loại bỏ là 0 (tức không có quan hệ nào với cột mục tiêu</a:t>
            </a:r>
            <a:r>
              <a:rPr lang="en-US" b="0" i="0" u="none" strike="noStrike" dirty="0">
                <a:solidFill>
                  <a:srgbClr val="000000"/>
                </a:solidFill>
                <a:effectLst/>
                <a:latin typeface="EB Garamond" panose="00000500000000000000" pitchFamily="2" charset="0"/>
                <a:ea typeface="EB Garamond" panose="00000500000000000000" pitchFamily="2" charset="0"/>
              </a:rPr>
              <a:t>)</a:t>
            </a:r>
            <a:r>
              <a:rPr lang="vi-VN" b="0" i="0" u="none" strike="noStrike" dirty="0">
                <a:solidFill>
                  <a:srgbClr val="000000"/>
                </a:solidFill>
                <a:effectLst/>
                <a:latin typeface="EB Garamond" panose="00000500000000000000" pitchFamily="2" charset="0"/>
                <a:ea typeface="EB Garamond" panose="00000500000000000000" pitchFamily="2" charset="0"/>
              </a:rPr>
              <a:t>.</a:t>
            </a:r>
          </a:p>
          <a:p>
            <a:endParaRPr lang="en-US" dirty="0"/>
          </a:p>
        </p:txBody>
      </p:sp>
      <p:pic>
        <p:nvPicPr>
          <p:cNvPr id="5122" name="Picture 2">
            <a:extLst>
              <a:ext uri="{FF2B5EF4-FFF2-40B4-BE49-F238E27FC236}">
                <a16:creationId xmlns:a16="http://schemas.microsoft.com/office/drawing/2014/main" id="{077470B3-2521-A463-255B-68F8BC5E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479691"/>
            <a:ext cx="4346716" cy="10451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EE7654-3FEF-E396-9CAF-CFE56C991D2E}"/>
              </a:ext>
            </a:extLst>
          </p:cNvPr>
          <p:cNvSpPr txBox="1"/>
          <p:nvPr/>
        </p:nvSpPr>
        <p:spPr>
          <a:xfrm>
            <a:off x="4709285" y="4329955"/>
            <a:ext cx="3305166" cy="307777"/>
          </a:xfrm>
          <a:prstGeom prst="rect">
            <a:avLst/>
          </a:prstGeom>
          <a:solidFill>
            <a:schemeClr val="accent6">
              <a:lumMod val="60000"/>
              <a:lumOff val="40000"/>
            </a:schemeClr>
          </a:solidFill>
        </p:spPr>
        <p:txBody>
          <a:bodyPr wrap="square">
            <a:spAutoFit/>
          </a:bodyPr>
          <a:lstStyle/>
          <a:p>
            <a:pPr algn="ctr" rtl="0">
              <a:spcBef>
                <a:spcPts val="0"/>
              </a:spcBef>
              <a:spcAft>
                <a:spcPts val="0"/>
              </a:spcAft>
            </a:pPr>
            <a:r>
              <a:rPr lang="vi-VN" sz="1400" b="0" i="0" u="none" strike="noStrike" dirty="0">
                <a:solidFill>
                  <a:srgbClr val="FFFFFF"/>
                </a:solidFill>
                <a:effectLst/>
                <a:latin typeface="Calibri" panose="020F0502020204030204" pitchFamily="34" charset="0"/>
              </a:rPr>
              <a:t>Không loại bỏ thuộc tính nào ở bước này</a:t>
            </a:r>
            <a:endParaRPr lang="vi-VN" b="0" dirty="0">
              <a:effectLst/>
            </a:endParaRPr>
          </a:p>
        </p:txBody>
      </p:sp>
      <p:cxnSp>
        <p:nvCxnSpPr>
          <p:cNvPr id="10" name="Straight Arrow Connector 9">
            <a:extLst>
              <a:ext uri="{FF2B5EF4-FFF2-40B4-BE49-F238E27FC236}">
                <a16:creationId xmlns:a16="http://schemas.microsoft.com/office/drawing/2014/main" id="{E956CF71-55B7-F0E0-519F-D3CABE1AFE89}"/>
              </a:ext>
            </a:extLst>
          </p:cNvPr>
          <p:cNvCxnSpPr>
            <a:endCxn id="8" idx="1"/>
          </p:cNvCxnSpPr>
          <p:nvPr/>
        </p:nvCxnSpPr>
        <p:spPr>
          <a:xfrm>
            <a:off x="3416706" y="4175760"/>
            <a:ext cx="1292579" cy="308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543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04</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000000"/>
                </a:solidFill>
                <a:latin typeface="Alata" panose="020B0604020202020204" charset="0"/>
                <a:cs typeface="Alata" panose="020B0604020202020204" charset="0"/>
              </a:rPr>
              <a:t>Xử</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lý</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các</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giá</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trị</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NaN</a:t>
            </a:r>
            <a:endParaRPr lang="vi-VN" b="1" dirty="0">
              <a:solidFill>
                <a:srgbClr val="434343"/>
              </a:solidFill>
              <a:latin typeface="Alata" panose="020B0604020202020204" charset="0"/>
              <a:cs typeface="Alata" panose="020B0604020202020204" charset="0"/>
            </a:endParaRPr>
          </a:p>
          <a:p>
            <a:pPr marL="0" indent="0" algn="l">
              <a:spcAft>
                <a:spcPts val="800"/>
              </a:spcAft>
            </a:pPr>
            <a:endParaRPr lang="vi-VN" sz="1400" b="1" dirty="0">
              <a:solidFill>
                <a:srgbClr val="434343"/>
              </a:solidFill>
            </a:endParaRPr>
          </a:p>
          <a:p>
            <a:pPr marL="0" lvl="0" indent="0" algn="l" rtl="0">
              <a:spcBef>
                <a:spcPts val="0"/>
              </a:spcBef>
              <a:spcAft>
                <a:spcPts val="800"/>
              </a:spcAft>
              <a:buNone/>
            </a:pPr>
            <a:endParaRPr b="1" dirty="0"/>
          </a:p>
        </p:txBody>
      </p:sp>
      <p:sp>
        <p:nvSpPr>
          <p:cNvPr id="3" name="TextBox 2">
            <a:extLst>
              <a:ext uri="{FF2B5EF4-FFF2-40B4-BE49-F238E27FC236}">
                <a16:creationId xmlns:a16="http://schemas.microsoft.com/office/drawing/2014/main" id="{23176055-3730-13E9-0295-5F2899C9FFB7}"/>
              </a:ext>
            </a:extLst>
          </p:cNvPr>
          <p:cNvSpPr txBox="1"/>
          <p:nvPr/>
        </p:nvSpPr>
        <p:spPr>
          <a:xfrm>
            <a:off x="714375" y="1693136"/>
            <a:ext cx="7338299" cy="1200329"/>
          </a:xfrm>
          <a:prstGeom prst="rect">
            <a:avLst/>
          </a:prstGeom>
          <a:noFill/>
        </p:spPr>
        <p:txBody>
          <a:bodyPr wrap="square" rtlCol="0">
            <a:spAutoFit/>
          </a:bodyPr>
          <a:lstStyle/>
          <a:p>
            <a:pPr marL="171450" indent="-171450" rtl="0" fontAlgn="base">
              <a:spcBef>
                <a:spcPts val="0"/>
              </a:spcBef>
              <a:spcAft>
                <a:spcPts val="0"/>
              </a:spcAft>
              <a:buFont typeface="Wingdings" panose="05000000000000000000" pitchFamily="2" charset="2"/>
              <a:buChar char="q"/>
            </a:pPr>
            <a:r>
              <a:rPr lang="vi-VN" sz="1200" b="0" i="0" u="none" strike="noStrike" dirty="0">
                <a:solidFill>
                  <a:srgbClr val="000000"/>
                </a:solidFill>
                <a:effectLst/>
                <a:latin typeface="EB Garamond" panose="00000500000000000000" pitchFamily="2" charset="0"/>
                <a:ea typeface="EB Garamond" panose="00000500000000000000" pitchFamily="2" charset="0"/>
              </a:rPr>
              <a:t>Đối với bộ dữ liệu này mỗi cột có số lượng giá trị thiếu khá nhiều do đó việc bỏ đi các dòng chứa giá trị nan có thể gây ảnh hưởng lớn đến tính chính xác khi tiến hành học trên bộ dữ liệu do thiếu thông tin.</a:t>
            </a:r>
          </a:p>
          <a:p>
            <a:pPr marL="171450" indent="-171450" rtl="0" fontAlgn="base">
              <a:spcBef>
                <a:spcPts val="0"/>
              </a:spcBef>
              <a:spcAft>
                <a:spcPts val="0"/>
              </a:spcAft>
              <a:buFont typeface="Wingdings" panose="05000000000000000000" pitchFamily="2" charset="2"/>
              <a:buChar char="q"/>
            </a:pPr>
            <a:r>
              <a:rPr lang="vi-VN" sz="1200" b="0" i="0" u="none" strike="noStrike" dirty="0">
                <a:solidFill>
                  <a:srgbClr val="000000"/>
                </a:solidFill>
                <a:effectLst/>
                <a:latin typeface="EB Garamond" panose="00000500000000000000" pitchFamily="2" charset="0"/>
                <a:ea typeface="EB Garamond" panose="00000500000000000000" pitchFamily="2" charset="0"/>
              </a:rPr>
              <a:t>Giải pháp có thể sử dụng là thay thế giá trị NaN bằng các giá trị đặc biệt của cột dữ liệu chẳng hạn: trung bình, trung vị, most, ....</a:t>
            </a:r>
          </a:p>
          <a:p>
            <a:pPr marL="171450" indent="-171450" rtl="0" fontAlgn="base">
              <a:spcBef>
                <a:spcPts val="0"/>
              </a:spcBef>
              <a:spcAft>
                <a:spcPts val="0"/>
              </a:spcAft>
              <a:buFont typeface="Wingdings" panose="05000000000000000000" pitchFamily="2" charset="2"/>
              <a:buChar char="q"/>
            </a:pPr>
            <a:r>
              <a:rPr lang="vi-VN" sz="1200" b="0" i="0" u="none" strike="noStrike" dirty="0">
                <a:solidFill>
                  <a:srgbClr val="000000"/>
                </a:solidFill>
                <a:effectLst/>
                <a:latin typeface="EB Garamond" panose="00000500000000000000" pitchFamily="2" charset="0"/>
                <a:ea typeface="EB Garamond" panose="00000500000000000000" pitchFamily="2" charset="0"/>
              </a:rPr>
              <a:t>Nhóm sử dụng 3 loại giá trị đó là median, most_frequent và giá trị đại diện cụ thể. (Phần giải thích được trình bày chi tiết trong file notebook và report đính kèm).</a:t>
            </a:r>
          </a:p>
        </p:txBody>
      </p:sp>
    </p:spTree>
    <p:extLst>
      <p:ext uri="{BB962C8B-B14F-4D97-AF65-F5344CB8AC3E}">
        <p14:creationId xmlns:p14="http://schemas.microsoft.com/office/powerpoint/2010/main" val="136149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Tiền</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xử</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lý</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A yellow smiley face with a white glove and a hand&#10;&#10;Description automatically generated">
            <a:extLst>
              <a:ext uri="{FF2B5EF4-FFF2-40B4-BE49-F238E27FC236}">
                <a16:creationId xmlns:a16="http://schemas.microsoft.com/office/drawing/2014/main" id="{2905BD19-95FB-8337-0612-75E92AB00E43}"/>
              </a:ext>
            </a:extLst>
          </p:cNvPr>
          <p:cNvPicPr>
            <a:picLocks noChangeAspect="1"/>
          </p:cNvPicPr>
          <p:nvPr/>
        </p:nvPicPr>
        <p:blipFill>
          <a:blip r:embed="rId3"/>
          <a:stretch>
            <a:fillRect/>
          </a:stretch>
        </p:blipFill>
        <p:spPr>
          <a:xfrm>
            <a:off x="2042872" y="3104105"/>
            <a:ext cx="1240929" cy="1240929"/>
          </a:xfrm>
          <a:prstGeom prst="rect">
            <a:avLst/>
          </a:prstGeom>
        </p:spPr>
      </p:pic>
      <p:sp>
        <p:nvSpPr>
          <p:cNvPr id="10" name="Speech Bubble: Oval 9">
            <a:extLst>
              <a:ext uri="{FF2B5EF4-FFF2-40B4-BE49-F238E27FC236}">
                <a16:creationId xmlns:a16="http://schemas.microsoft.com/office/drawing/2014/main" id="{86E653B7-5DBF-CBD6-6DFB-2980CEA499FC}"/>
              </a:ext>
            </a:extLst>
          </p:cNvPr>
          <p:cNvSpPr/>
          <p:nvPr/>
        </p:nvSpPr>
        <p:spPr>
          <a:xfrm>
            <a:off x="2362200" y="1558718"/>
            <a:ext cx="4427220" cy="1490085"/>
          </a:xfrm>
          <a:prstGeom prst="wedgeEllipseCallout">
            <a:avLst/>
          </a:prstGeom>
          <a:solidFill>
            <a:schemeClr val="tx2"/>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63B31F-A35F-F197-4CCD-A8C983CCF16B}"/>
              </a:ext>
            </a:extLst>
          </p:cNvPr>
          <p:cNvSpPr txBox="1"/>
          <p:nvPr/>
        </p:nvSpPr>
        <p:spPr>
          <a:xfrm>
            <a:off x="2598457" y="2094696"/>
            <a:ext cx="4190963" cy="954107"/>
          </a:xfrm>
          <a:prstGeom prst="rect">
            <a:avLst/>
          </a:prstGeom>
          <a:noFill/>
        </p:spPr>
        <p:txBody>
          <a:bodyPr wrap="square">
            <a:spAutoFit/>
          </a:bodyPr>
          <a:lstStyle/>
          <a:p>
            <a:pPr rtl="0">
              <a:spcBef>
                <a:spcPts val="0"/>
              </a:spcBef>
              <a:spcAft>
                <a:spcPts val="0"/>
              </a:spcAft>
            </a:pPr>
            <a:r>
              <a:rPr lang="vi-VN" sz="1400" b="1" i="0" u="none" strike="noStrike" dirty="0">
                <a:solidFill>
                  <a:srgbClr val="000000"/>
                </a:solidFill>
                <a:effectLst/>
                <a:latin typeface="EB Garamond" panose="00000500000000000000" pitchFamily="2" charset="0"/>
                <a:ea typeface="EB Garamond" panose="00000500000000000000" pitchFamily="2" charset="0"/>
              </a:rPr>
              <a:t>Bây giờ thì </a:t>
            </a:r>
            <a:r>
              <a:rPr lang="en-US" sz="1400" b="1" i="0" u="none" strike="noStrike" dirty="0" err="1">
                <a:solidFill>
                  <a:srgbClr val="000000"/>
                </a:solidFill>
                <a:effectLst/>
                <a:latin typeface="EB Garamond" panose="00000500000000000000" pitchFamily="2" charset="0"/>
                <a:ea typeface="EB Garamond" panose="00000500000000000000" pitchFamily="2" charset="0"/>
              </a:rPr>
              <a:t>dữ</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en-US" sz="1400" b="1" i="0" u="none" strike="noStrike" dirty="0" err="1">
                <a:solidFill>
                  <a:srgbClr val="000000"/>
                </a:solidFill>
                <a:effectLst/>
                <a:latin typeface="EB Garamond" panose="00000500000000000000" pitchFamily="2" charset="0"/>
                <a:ea typeface="EB Garamond" panose="00000500000000000000" pitchFamily="2" charset="0"/>
              </a:rPr>
              <a:t>liệu</a:t>
            </a:r>
            <a:r>
              <a:rPr lang="en-US" sz="1400" b="1" i="0" u="none" strike="noStrike" dirty="0">
                <a:solidFill>
                  <a:srgbClr val="000000"/>
                </a:solidFill>
                <a:effectLst/>
                <a:latin typeface="EB Garamond" panose="00000500000000000000" pitchFamily="2" charset="0"/>
                <a:ea typeface="EB Garamond" panose="00000500000000000000" pitchFamily="2" charset="0"/>
              </a:rPr>
              <a:t> </a:t>
            </a:r>
            <a:r>
              <a:rPr lang="vi-VN" sz="1400" b="1" i="0" u="none" strike="noStrike" dirty="0">
                <a:solidFill>
                  <a:srgbClr val="000000"/>
                </a:solidFill>
                <a:effectLst/>
                <a:latin typeface="EB Garamond" panose="00000500000000000000" pitchFamily="2" charset="0"/>
                <a:ea typeface="EB Garamond" panose="00000500000000000000" pitchFamily="2" charset="0"/>
              </a:rPr>
              <a:t>đầu vào đã được tiền xử lý xong để phù hợp hơn cho việc áp dụng mô hình học máy</a:t>
            </a:r>
            <a:r>
              <a:rPr lang="en-US" sz="1400" b="1" i="0" u="none" strike="noStrike" dirty="0">
                <a:solidFill>
                  <a:srgbClr val="000000"/>
                </a:solidFill>
                <a:effectLst/>
                <a:latin typeface="EB Garamond" panose="00000500000000000000" pitchFamily="2" charset="0"/>
                <a:ea typeface="EB Garamond" panose="00000500000000000000" pitchFamily="2" charset="0"/>
              </a:rPr>
              <a:t>!</a:t>
            </a:r>
            <a:endParaRPr lang="vi-VN" b="1" dirty="0">
              <a:effectLst/>
              <a:latin typeface="EB Garamond" panose="00000500000000000000" pitchFamily="2" charset="0"/>
              <a:ea typeface="EB Garamond" panose="00000500000000000000" pitchFamily="2" charset="0"/>
            </a:endParaRPr>
          </a:p>
          <a:p>
            <a:br>
              <a:rPr lang="vi-VN" dirty="0"/>
            </a:br>
            <a:endParaRPr lang="en-US" dirty="0"/>
          </a:p>
        </p:txBody>
      </p:sp>
    </p:spTree>
    <p:extLst>
      <p:ext uri="{BB962C8B-B14F-4D97-AF65-F5344CB8AC3E}">
        <p14:creationId xmlns:p14="http://schemas.microsoft.com/office/powerpoint/2010/main" val="45263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Hồi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quy</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tuyến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đa</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biến</a:t>
            </a:r>
            <a:r>
              <a:rPr lang="en-US" b="1" i="0" u="none" strike="noStrike" dirty="0">
                <a:solidFill>
                  <a:srgbClr val="000000"/>
                </a:solidFill>
                <a:effectLst/>
                <a:latin typeface="Alata" panose="020B0604020202020204" charset="0"/>
                <a:cs typeface="Alata" panose="020B0604020202020204" charset="0"/>
              </a:rPr>
              <a:t> (Linear Regression with Multi Variables</a:t>
            </a:r>
            <a:endParaRPr lang="vi-VN" b="1" dirty="0">
              <a:solidFill>
                <a:srgbClr val="434343"/>
              </a:solidFill>
              <a:latin typeface="Alata" panose="020B0604020202020204" charset="0"/>
              <a:cs typeface="Alata" panose="020B0604020202020204" charset="0"/>
            </a:endParaRPr>
          </a:p>
          <a:p>
            <a:pPr marL="0" lvl="0" indent="0" algn="l" rtl="0">
              <a:spcBef>
                <a:spcPts val="0"/>
              </a:spcBef>
              <a:spcAft>
                <a:spcPts val="800"/>
              </a:spcAft>
              <a:buNone/>
            </a:pPr>
            <a:endParaRPr b="1" dirty="0">
              <a:latin typeface="Alata" panose="020B0604020202020204" charset="0"/>
              <a:cs typeface="Alata" panose="020B0604020202020204" charset="0"/>
            </a:endParaRPr>
          </a:p>
        </p:txBody>
      </p:sp>
      <p:sp>
        <p:nvSpPr>
          <p:cNvPr id="4" name="TextBox 3">
            <a:extLst>
              <a:ext uri="{FF2B5EF4-FFF2-40B4-BE49-F238E27FC236}">
                <a16:creationId xmlns:a16="http://schemas.microsoft.com/office/drawing/2014/main" id="{768418C6-6957-1853-427A-7F8E902ED81A}"/>
              </a:ext>
            </a:extLst>
          </p:cNvPr>
          <p:cNvSpPr txBox="1"/>
          <p:nvPr/>
        </p:nvSpPr>
        <p:spPr>
          <a:xfrm>
            <a:off x="806500" y="1637670"/>
            <a:ext cx="6926846" cy="461665"/>
          </a:xfrm>
          <a:prstGeom prst="rect">
            <a:avLst/>
          </a:prstGeom>
          <a:noFill/>
        </p:spPr>
        <p:txBody>
          <a:bodyPr wrap="square" rtlCol="0">
            <a:spAutoFit/>
          </a:bodyPr>
          <a:lstStyle/>
          <a:p>
            <a:pPr marL="285750" indent="-285750">
              <a:buFont typeface="Wingdings" panose="05000000000000000000" pitchFamily="2" charset="2"/>
              <a:buChar char="q"/>
            </a:pPr>
            <a:r>
              <a:rPr lang="vi-VN" sz="1200" b="1" dirty="0">
                <a:latin typeface="EB Garamond" panose="00000500000000000000" pitchFamily="2" charset="0"/>
                <a:ea typeface="EB Garamond" panose="00000500000000000000" pitchFamily="2" charset="0"/>
              </a:rPr>
              <a:t>Nhớ lại về hồi quy đơn biến: </a:t>
            </a:r>
            <a:r>
              <a:rPr lang="vi-VN" sz="1200" dirty="0">
                <a:latin typeface="EB Garamond" panose="00000500000000000000" pitchFamily="2" charset="0"/>
                <a:ea typeface="EB Garamond" panose="00000500000000000000" pitchFamily="2" charset="0"/>
              </a:rPr>
              <a:t>Mục tiêu của hồi quy đơn biến là dự đoán giá trị của một biến phụ thuộc dựa vào một biến độc lập(hay còn gọi là thuộc tính).</a:t>
            </a:r>
            <a:endParaRPr lang="en-US" sz="1200" dirty="0">
              <a:latin typeface="EB Garamond" panose="00000500000000000000" pitchFamily="2" charset="0"/>
              <a:ea typeface="EB Garamond" panose="00000500000000000000" pitchFamily="2" charset="0"/>
            </a:endParaRPr>
          </a:p>
        </p:txBody>
      </p:sp>
      <p:pic>
        <p:nvPicPr>
          <p:cNvPr id="6146" name="Picture 2">
            <a:extLst>
              <a:ext uri="{FF2B5EF4-FFF2-40B4-BE49-F238E27FC236}">
                <a16:creationId xmlns:a16="http://schemas.microsoft.com/office/drawing/2014/main" id="{BE2D2178-D3CC-02B3-F437-A797BEE2F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723" y="2280510"/>
            <a:ext cx="2904708" cy="23545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4229B78-DB5E-AC55-6246-A4FCA1969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458" y="2515794"/>
            <a:ext cx="2961289" cy="96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99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Hồi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quy</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tuyến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đa</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biến</a:t>
            </a:r>
            <a:r>
              <a:rPr lang="en-US" b="1" i="0" u="none" strike="noStrike" dirty="0">
                <a:solidFill>
                  <a:srgbClr val="000000"/>
                </a:solidFill>
                <a:effectLst/>
                <a:latin typeface="Alata" panose="020B0604020202020204" charset="0"/>
                <a:cs typeface="Alata" panose="020B0604020202020204" charset="0"/>
              </a:rPr>
              <a:t> (Linear Regression with Multi Variables</a:t>
            </a:r>
            <a:endParaRPr lang="vi-VN" b="1" dirty="0">
              <a:solidFill>
                <a:srgbClr val="434343"/>
              </a:solidFill>
              <a:latin typeface="Alata" panose="020B0604020202020204" charset="0"/>
              <a:cs typeface="Alata" panose="020B0604020202020204" charset="0"/>
            </a:endParaRPr>
          </a:p>
          <a:p>
            <a:pPr marL="0" lvl="0" indent="0" algn="l" rtl="0">
              <a:spcBef>
                <a:spcPts val="0"/>
              </a:spcBef>
              <a:spcAft>
                <a:spcPts val="800"/>
              </a:spcAft>
              <a:buNone/>
            </a:pPr>
            <a:endParaRPr b="1" dirty="0">
              <a:latin typeface="Alata" panose="020B0604020202020204" charset="0"/>
              <a:cs typeface="Alata" panose="020B0604020202020204" charset="0"/>
            </a:endParaRPr>
          </a:p>
        </p:txBody>
      </p:sp>
      <p:sp>
        <p:nvSpPr>
          <p:cNvPr id="3" name="TextBox 2">
            <a:extLst>
              <a:ext uri="{FF2B5EF4-FFF2-40B4-BE49-F238E27FC236}">
                <a16:creationId xmlns:a16="http://schemas.microsoft.com/office/drawing/2014/main" id="{A7200BA6-C09E-F964-7C11-20E98F327A21}"/>
              </a:ext>
            </a:extLst>
          </p:cNvPr>
          <p:cNvSpPr txBox="1"/>
          <p:nvPr/>
        </p:nvSpPr>
        <p:spPr>
          <a:xfrm>
            <a:off x="846287" y="1730095"/>
            <a:ext cx="7195481" cy="2677656"/>
          </a:xfrm>
          <a:prstGeom prst="rect">
            <a:avLst/>
          </a:prstGeom>
          <a:noFill/>
        </p:spPr>
        <p:txBody>
          <a:bodyPr wrap="square" rtlCol="0">
            <a:spAutoFit/>
          </a:bodyPr>
          <a:lstStyle/>
          <a:p>
            <a:pPr rtl="0">
              <a:spcBef>
                <a:spcPts val="0"/>
              </a:spcBef>
              <a:spcAft>
                <a:spcPts val="0"/>
              </a:spcAft>
            </a:pPr>
            <a:r>
              <a:rPr lang="en-US" sz="1200" i="0" u="none" strike="noStrike" dirty="0">
                <a:solidFill>
                  <a:srgbClr val="000000"/>
                </a:solidFill>
                <a:effectLst/>
                <a:latin typeface="EB Garamond" panose="00000500000000000000" pitchFamily="2" charset="0"/>
                <a:ea typeface="EB Garamond" panose="00000500000000000000" pitchFamily="2" charset="0"/>
              </a:rPr>
              <a:t>🗺️ </a:t>
            </a:r>
            <a:r>
              <a:rPr lang="vi-VN" sz="1200" b="1" i="0" u="none" strike="noStrike" dirty="0">
                <a:solidFill>
                  <a:srgbClr val="000000"/>
                </a:solidFill>
                <a:effectLst/>
                <a:latin typeface="EB Garamond" panose="00000500000000000000" pitchFamily="2" charset="0"/>
                <a:ea typeface="EB Garamond" panose="00000500000000000000" pitchFamily="2" charset="0"/>
              </a:rPr>
              <a:t>Khó khăn đối với hồi quy tuyến tính đơn biến</a:t>
            </a:r>
            <a:endParaRPr lang="vi-VN" sz="1200" b="1" dirty="0">
              <a:effectLst/>
              <a:latin typeface="EB Garamond" panose="00000500000000000000" pitchFamily="2" charset="0"/>
              <a:ea typeface="EB Garamond" panose="00000500000000000000" pitchFamily="2" charset="0"/>
            </a:endParaRPr>
          </a:p>
          <a:p>
            <a:pPr marL="171450" lvl="1" indent="-171450">
              <a:buFont typeface="Courier New" panose="02070309020205020404" pitchFamily="49" charset="0"/>
              <a:buChar char="o"/>
            </a:pPr>
            <a:r>
              <a:rPr lang="vi-VN" sz="1200" i="0" u="none" strike="noStrike" dirty="0">
                <a:solidFill>
                  <a:srgbClr val="000000"/>
                </a:solidFill>
                <a:effectLst/>
                <a:latin typeface="EB Garamond" panose="00000500000000000000" pitchFamily="2" charset="0"/>
                <a:ea typeface="EB Garamond" panose="00000500000000000000" pitchFamily="2" charset="0"/>
              </a:rPr>
              <a:t>Đối vối bài toán dự đoán giá bán của căn hộ/chung cư thì có thể chấp nhận việc thuộc tính diện tích ngôi nhà là có vai trò ảnh hưởng lớn đến giá nhà nhưng vẫn có khả năng số phòng ngủ hay số phòng vệ sinh sẽ cũng ảnh hưởng nhiều đến giá bán.</a:t>
            </a:r>
            <a:endParaRPr lang="vi-VN" sz="1200" dirty="0">
              <a:effectLst/>
              <a:latin typeface="EB Garamond" panose="00000500000000000000" pitchFamily="2" charset="0"/>
              <a:ea typeface="EB Garamond" panose="00000500000000000000" pitchFamily="2" charset="0"/>
            </a:endParaRPr>
          </a:p>
          <a:p>
            <a:pPr marL="171450" lvl="1" indent="-171450">
              <a:buFont typeface="Courier New" panose="02070309020205020404" pitchFamily="49" charset="0"/>
              <a:buChar char="o"/>
            </a:pPr>
            <a:r>
              <a:rPr lang="vi-VN" sz="1200" i="0" u="none" strike="noStrike" dirty="0">
                <a:solidFill>
                  <a:srgbClr val="000000"/>
                </a:solidFill>
                <a:effectLst/>
                <a:latin typeface="EB Garamond" panose="00000500000000000000" pitchFamily="2" charset="0"/>
                <a:ea typeface="EB Garamond" panose="00000500000000000000" pitchFamily="2" charset="0"/>
              </a:rPr>
              <a:t>Hay một bài toán khó hơn là dự đoán giá bán xe ô tô dự vào các thuộc tính khác như dung tich xilanh, số cửa, động cơ,... thì việc lựa chọn ra một thuộc tính cho việc hồi quy đơn biến là khó khăn hơn nhiều do mỗi một thuộc tính đều đóng góp một ít tầm ảnh hưởng vào giá bán của xe ô tô đó.</a:t>
            </a:r>
            <a:endParaRPr lang="vi-VN" sz="1200" dirty="0">
              <a:effectLst/>
              <a:latin typeface="EB Garamond" panose="00000500000000000000" pitchFamily="2" charset="0"/>
              <a:ea typeface="EB Garamond" panose="00000500000000000000" pitchFamily="2" charset="0"/>
            </a:endParaRPr>
          </a:p>
          <a:p>
            <a:pPr marL="171450" lvl="1" indent="-171450">
              <a:buFont typeface="Courier New" panose="02070309020205020404" pitchFamily="49" charset="0"/>
              <a:buChar char="o"/>
            </a:pPr>
            <a:r>
              <a:rPr lang="vi-VN" sz="1200" i="0" u="none" strike="noStrike" dirty="0">
                <a:solidFill>
                  <a:srgbClr val="000000"/>
                </a:solidFill>
                <a:effectLst/>
                <a:latin typeface="EB Garamond" panose="00000500000000000000" pitchFamily="2" charset="0"/>
                <a:ea typeface="EB Garamond" panose="00000500000000000000" pitchFamily="2" charset="0"/>
              </a:rPr>
              <a:t>Khi đó giải pháp là lựa chọn tất cả để xây dựng hypothesis cho mô hình hồi quy.</a:t>
            </a:r>
            <a:endParaRPr lang="vi-VN" sz="1200" dirty="0">
              <a:effectLst/>
              <a:latin typeface="EB Garamond" panose="00000500000000000000" pitchFamily="2" charset="0"/>
              <a:ea typeface="EB Garamond" panose="00000500000000000000" pitchFamily="2" charset="0"/>
            </a:endParaRPr>
          </a:p>
          <a:p>
            <a:pPr rtl="0">
              <a:spcBef>
                <a:spcPts val="0"/>
              </a:spcBef>
              <a:spcAft>
                <a:spcPts val="0"/>
              </a:spcAft>
            </a:pPr>
            <a:r>
              <a:rPr lang="en-US" sz="1200" b="0" i="0" u="none" strike="noStrike" dirty="0">
                <a:solidFill>
                  <a:srgbClr val="000000"/>
                </a:solidFill>
                <a:effectLst/>
                <a:latin typeface="EB Garamond" panose="00000500000000000000" pitchFamily="2" charset="0"/>
                <a:ea typeface="EB Garamond" panose="00000500000000000000" pitchFamily="2" charset="0"/>
              </a:rPr>
              <a:t>🤔 </a:t>
            </a:r>
            <a:r>
              <a:rPr lang="vi-VN" sz="1200" b="1" i="0" u="none" strike="noStrike" dirty="0">
                <a:solidFill>
                  <a:srgbClr val="000000"/>
                </a:solidFill>
                <a:effectLst/>
                <a:latin typeface="EB Garamond" panose="00000500000000000000" pitchFamily="2" charset="0"/>
                <a:ea typeface="EB Garamond" panose="00000500000000000000" pitchFamily="2" charset="0"/>
              </a:rPr>
              <a:t>Vấn đề khi chọn tất cả:</a:t>
            </a:r>
            <a:endParaRPr lang="vi-VN" sz="1200" b="1" dirty="0">
              <a:effectLst/>
              <a:latin typeface="EB Garamond" panose="00000500000000000000" pitchFamily="2" charset="0"/>
              <a:ea typeface="EB Garamond" panose="00000500000000000000" pitchFamily="2" charset="0"/>
            </a:endParaRPr>
          </a:p>
          <a:p>
            <a:pPr marL="171450" indent="-171450" rtl="0" fontAlgn="base">
              <a:spcBef>
                <a:spcPts val="0"/>
              </a:spcBef>
              <a:spcAft>
                <a:spcPts val="0"/>
              </a:spcAft>
              <a:buFont typeface="Courier New" panose="02070309020205020404" pitchFamily="49" charset="0"/>
              <a:buChar char="o"/>
            </a:pPr>
            <a:r>
              <a:rPr lang="vi-VN" sz="1200" b="0" i="0" u="none" strike="noStrike" dirty="0">
                <a:solidFill>
                  <a:srgbClr val="000000"/>
                </a:solidFill>
                <a:effectLst/>
                <a:latin typeface="EB Garamond" panose="00000500000000000000" pitchFamily="2" charset="0"/>
                <a:ea typeface="EB Garamond" panose="00000500000000000000" pitchFamily="2" charset="0"/>
              </a:rPr>
              <a:t>Hypothesis rất phúc tạp, rất dễ dẫn đến hiện tượng overfitting.</a:t>
            </a:r>
          </a:p>
          <a:p>
            <a:pPr marL="171450" indent="-171450" rtl="0" fontAlgn="base">
              <a:spcBef>
                <a:spcPts val="0"/>
              </a:spcBef>
              <a:spcAft>
                <a:spcPts val="0"/>
              </a:spcAft>
              <a:buFont typeface="Courier New" panose="02070309020205020404" pitchFamily="49" charset="0"/>
              <a:buChar char="o"/>
            </a:pPr>
            <a:r>
              <a:rPr lang="vi-VN" sz="1200" b="0" i="0" u="none" strike="noStrike" dirty="0">
                <a:solidFill>
                  <a:srgbClr val="000000"/>
                </a:solidFill>
                <a:effectLst/>
                <a:latin typeface="EB Garamond" panose="00000500000000000000" pitchFamily="2" charset="0"/>
                <a:ea typeface="EB Garamond" panose="00000500000000000000" pitchFamily="2" charset="0"/>
              </a:rPr>
              <a:t>Một cách thông dụng được nhóm sử dụng trong đồ án này đó chính là Regularization: Phạt các trọng số để giảm bớt độ phức tạp cho hypothesis.</a:t>
            </a:r>
          </a:p>
          <a:p>
            <a:br>
              <a:rPr lang="vi-VN" sz="1200" dirty="0">
                <a:latin typeface="EB Garamond" panose="00000500000000000000" pitchFamily="2" charset="0"/>
                <a:ea typeface="EB Garamond" panose="00000500000000000000" pitchFamily="2" charset="0"/>
              </a:rPr>
            </a:br>
            <a:endParaRPr lang="en-US" sz="1200"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1671991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err="1">
                <a:solidFill>
                  <a:srgbClr val="000000"/>
                </a:solidFill>
                <a:effectLst/>
                <a:latin typeface="Alata" panose="020B0604020202020204" charset="0"/>
                <a:cs typeface="Alata" panose="020B0604020202020204" charset="0"/>
              </a:rPr>
              <a:t>Hồi</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quy</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tuyến</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tính</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đa</a:t>
            </a:r>
            <a:r>
              <a:rPr lang="en-US" b="1" i="0" u="none" strike="noStrike" dirty="0">
                <a:solidFill>
                  <a:srgbClr val="000000"/>
                </a:solidFill>
                <a:effectLst/>
                <a:latin typeface="Alata" panose="020B0604020202020204" charset="0"/>
                <a:cs typeface="Alata" panose="020B0604020202020204" charset="0"/>
              </a:rPr>
              <a:t> </a:t>
            </a:r>
            <a:r>
              <a:rPr lang="en-US" b="1" i="0" u="none" strike="noStrike" dirty="0" err="1">
                <a:solidFill>
                  <a:srgbClr val="000000"/>
                </a:solidFill>
                <a:effectLst/>
                <a:latin typeface="Alata" panose="020B0604020202020204" charset="0"/>
                <a:cs typeface="Alata" panose="020B0604020202020204" charset="0"/>
              </a:rPr>
              <a:t>biến</a:t>
            </a:r>
            <a:r>
              <a:rPr lang="en-US" b="1" i="0" u="none" strike="noStrike" dirty="0">
                <a:solidFill>
                  <a:srgbClr val="000000"/>
                </a:solidFill>
                <a:effectLst/>
                <a:latin typeface="Alata" panose="020B0604020202020204" charset="0"/>
                <a:cs typeface="Alata" panose="020B0604020202020204" charset="0"/>
              </a:rPr>
              <a:t> (Linear Regression with Multi Variables</a:t>
            </a:r>
            <a:endParaRPr lang="vi-VN" b="1" dirty="0">
              <a:solidFill>
                <a:srgbClr val="434343"/>
              </a:solidFill>
              <a:latin typeface="Alata" panose="020B0604020202020204" charset="0"/>
              <a:cs typeface="Alata" panose="020B0604020202020204" charset="0"/>
            </a:endParaRPr>
          </a:p>
          <a:p>
            <a:pPr marL="0" lvl="0" indent="0" algn="l" rtl="0">
              <a:spcBef>
                <a:spcPts val="0"/>
              </a:spcBef>
              <a:spcAft>
                <a:spcPts val="800"/>
              </a:spcAft>
              <a:buNone/>
            </a:pPr>
            <a:endParaRPr b="1" dirty="0">
              <a:latin typeface="Alata" panose="020B0604020202020204" charset="0"/>
              <a:cs typeface="Alata" panose="020B0604020202020204" charset="0"/>
            </a:endParaRPr>
          </a:p>
        </p:txBody>
      </p:sp>
      <p:sp>
        <p:nvSpPr>
          <p:cNvPr id="3" name="TextBox 2">
            <a:extLst>
              <a:ext uri="{FF2B5EF4-FFF2-40B4-BE49-F238E27FC236}">
                <a16:creationId xmlns:a16="http://schemas.microsoft.com/office/drawing/2014/main" id="{07827F55-AD24-D3D0-C413-C1D198C19794}"/>
              </a:ext>
            </a:extLst>
          </p:cNvPr>
          <p:cNvSpPr txBox="1"/>
          <p:nvPr/>
        </p:nvSpPr>
        <p:spPr>
          <a:xfrm>
            <a:off x="806500" y="1713809"/>
            <a:ext cx="3840480" cy="307777"/>
          </a:xfrm>
          <a:prstGeom prst="rect">
            <a:avLst/>
          </a:prstGeom>
          <a:noFill/>
        </p:spPr>
        <p:txBody>
          <a:bodyPr wrap="square" rtlCol="0">
            <a:spAutoFit/>
          </a:bodyPr>
          <a:lstStyle/>
          <a:p>
            <a:r>
              <a:rPr lang="en-US" dirty="0"/>
              <a:t>🗺️ </a:t>
            </a:r>
            <a:r>
              <a:rPr lang="en-US" sz="1200" b="1" dirty="0" err="1">
                <a:latin typeface="EB Garamond" panose="00000500000000000000" pitchFamily="2" charset="0"/>
                <a:ea typeface="EB Garamond" panose="00000500000000000000" pitchFamily="2" charset="0"/>
              </a:rPr>
              <a:t>Công</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thức</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toán</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học</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và</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cài</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đặt</a:t>
            </a:r>
            <a:endParaRPr lang="en-US" sz="1200" b="1" dirty="0">
              <a:latin typeface="EB Garamond" panose="00000500000000000000" pitchFamily="2" charset="0"/>
              <a:ea typeface="EB Garamond" panose="00000500000000000000" pitchFamily="2" charset="0"/>
            </a:endParaRPr>
          </a:p>
        </p:txBody>
      </p:sp>
      <p:sp>
        <p:nvSpPr>
          <p:cNvPr id="8" name="Speech Bubble: Oval 7">
            <a:extLst>
              <a:ext uri="{FF2B5EF4-FFF2-40B4-BE49-F238E27FC236}">
                <a16:creationId xmlns:a16="http://schemas.microsoft.com/office/drawing/2014/main" id="{B5B9909D-0348-7247-7EFF-8C6FD855174D}"/>
              </a:ext>
            </a:extLst>
          </p:cNvPr>
          <p:cNvSpPr/>
          <p:nvPr/>
        </p:nvSpPr>
        <p:spPr>
          <a:xfrm>
            <a:off x="1809750" y="2277026"/>
            <a:ext cx="5372100" cy="1086244"/>
          </a:xfrm>
          <a:prstGeom prst="wedgeEllipseCallou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89D54D-CD8C-E857-4B1B-DFD31634565D}"/>
              </a:ext>
            </a:extLst>
          </p:cNvPr>
          <p:cNvSpPr txBox="1"/>
          <p:nvPr/>
        </p:nvSpPr>
        <p:spPr>
          <a:xfrm>
            <a:off x="2669590" y="2525664"/>
            <a:ext cx="3954780" cy="738664"/>
          </a:xfrm>
          <a:prstGeom prst="rect">
            <a:avLst/>
          </a:prstGeom>
          <a:noFill/>
        </p:spPr>
        <p:txBody>
          <a:bodyPr wrap="square">
            <a:spAutoFit/>
          </a:bodyPr>
          <a:lstStyle/>
          <a:p>
            <a:r>
              <a:rPr lang="vi-VN" dirty="0">
                <a:latin typeface="EB Garamond" panose="00000500000000000000" pitchFamily="2" charset="0"/>
                <a:ea typeface="EB Garamond" panose="00000500000000000000" pitchFamily="2" charset="0"/>
              </a:rPr>
              <a:t>Phần này nhóm xin được trình bày trên file notebook đính kèm để tiện theo dõi dạng LaTex và các hình ảnh kết quả thu được</a:t>
            </a:r>
          </a:p>
        </p:txBody>
      </p:sp>
      <p:pic>
        <p:nvPicPr>
          <p:cNvPr id="10" name="Picture 9" descr="A black background with a black square&#10;&#10;Description automatically generated">
            <a:extLst>
              <a:ext uri="{FF2B5EF4-FFF2-40B4-BE49-F238E27FC236}">
                <a16:creationId xmlns:a16="http://schemas.microsoft.com/office/drawing/2014/main" id="{1EE728DF-07F8-668D-46FC-6EA4ADD9E6E3}"/>
              </a:ext>
            </a:extLst>
          </p:cNvPr>
          <p:cNvPicPr>
            <a:picLocks noChangeAspect="1"/>
          </p:cNvPicPr>
          <p:nvPr/>
        </p:nvPicPr>
        <p:blipFill>
          <a:blip r:embed="rId3"/>
          <a:stretch>
            <a:fillRect/>
          </a:stretch>
        </p:blipFill>
        <p:spPr>
          <a:xfrm>
            <a:off x="2806860" y="3534076"/>
            <a:ext cx="1038448" cy="1038448"/>
          </a:xfrm>
          <a:prstGeom prst="rect">
            <a:avLst/>
          </a:prstGeom>
        </p:spPr>
      </p:pic>
    </p:spTree>
    <p:extLst>
      <p:ext uri="{BB962C8B-B14F-4D97-AF65-F5344CB8AC3E}">
        <p14:creationId xmlns:p14="http://schemas.microsoft.com/office/powerpoint/2010/main" val="2247389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000000"/>
                </a:solidFill>
                <a:latin typeface="Alata" panose="020B0604020202020204" charset="0"/>
                <a:cs typeface="Alata" panose="020B0604020202020204" charset="0"/>
              </a:rPr>
              <a:t>Đánh</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giá</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mô</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hình</a:t>
            </a:r>
            <a:r>
              <a:rPr lang="en-US" b="1" dirty="0">
                <a:solidFill>
                  <a:srgbClr val="000000"/>
                </a:solidFill>
                <a:latin typeface="Alata" panose="020B0604020202020204" charset="0"/>
                <a:cs typeface="Alata" panose="020B0604020202020204" charset="0"/>
              </a:rPr>
              <a:t> (evaluation)</a:t>
            </a:r>
            <a:endParaRPr lang="vi-VN" b="1" dirty="0">
              <a:solidFill>
                <a:srgbClr val="434343"/>
              </a:solidFill>
              <a:latin typeface="Alata" panose="020B0604020202020204" charset="0"/>
              <a:cs typeface="Alata" panose="020B060402020202020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br>
              <a:rPr lang="en-US" dirty="0"/>
            </a:br>
            <a:br>
              <a:rPr lang="en-US" dirty="0"/>
            </a:br>
            <a:endParaRPr b="1" dirty="0">
              <a:latin typeface="Alata" panose="020B0604020202020204" charset="0"/>
              <a:cs typeface="Alata" panose="020B0604020202020204" charset="0"/>
            </a:endParaRPr>
          </a:p>
        </p:txBody>
      </p:sp>
      <p:pic>
        <p:nvPicPr>
          <p:cNvPr id="7172" name="Picture 4">
            <a:extLst>
              <a:ext uri="{FF2B5EF4-FFF2-40B4-BE49-F238E27FC236}">
                <a16:creationId xmlns:a16="http://schemas.microsoft.com/office/drawing/2014/main" id="{C3FDDE9D-55AA-73E3-2D36-78BAA480C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54" y="2111402"/>
            <a:ext cx="6238823" cy="21305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00D2339-871F-49A4-29ED-34242C7110D2}"/>
              </a:ext>
            </a:extLst>
          </p:cNvPr>
          <p:cNvSpPr txBox="1"/>
          <p:nvPr/>
        </p:nvSpPr>
        <p:spPr>
          <a:xfrm>
            <a:off x="714375" y="1744618"/>
            <a:ext cx="7484741" cy="276999"/>
          </a:xfrm>
          <a:prstGeom prst="rect">
            <a:avLst/>
          </a:prstGeom>
          <a:noFill/>
        </p:spPr>
        <p:txBody>
          <a:bodyPr wrap="none" rtlCol="0">
            <a:spAutoFit/>
          </a:bodyPr>
          <a:lstStyle/>
          <a:p>
            <a:pPr marL="285750" indent="-285750">
              <a:buFont typeface="Wingdings" panose="05000000000000000000" pitchFamily="2" charset="2"/>
              <a:buChar char="q"/>
            </a:pPr>
            <a:r>
              <a:rPr lang="en-US" sz="1200" dirty="0" err="1">
                <a:latin typeface="EB Garamond" panose="00000500000000000000" pitchFamily="2" charset="0"/>
                <a:ea typeface="EB Garamond" panose="00000500000000000000" pitchFamily="2" charset="0"/>
              </a:rPr>
              <a:t>Có</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một</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thông</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số</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khá</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phổ</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biến</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khác</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cho</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việc</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đánh</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giá</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mức</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độ</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phù</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hợp</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của</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các</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mô</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hình</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hồi</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quy</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tuyến</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tính</a:t>
            </a:r>
            <a:r>
              <a:rPr lang="en-US" sz="1200" dirty="0">
                <a:latin typeface="EB Garamond" panose="00000500000000000000" pitchFamily="2" charset="0"/>
                <a:ea typeface="EB Garamond" panose="00000500000000000000" pitchFamily="2" charset="0"/>
              </a:rPr>
              <a:t> </a:t>
            </a:r>
            <a:r>
              <a:rPr lang="en-US" sz="1200" dirty="0" err="1">
                <a:latin typeface="EB Garamond" panose="00000500000000000000" pitchFamily="2" charset="0"/>
                <a:ea typeface="EB Garamond" panose="00000500000000000000" pitchFamily="2" charset="0"/>
              </a:rPr>
              <a:t>là</a:t>
            </a:r>
            <a:r>
              <a:rPr lang="en-US" sz="1200" dirty="0">
                <a:latin typeface="EB Garamond" panose="00000500000000000000" pitchFamily="2" charset="0"/>
                <a:ea typeface="EB Garamond" panose="00000500000000000000" pitchFamily="2" charset="0"/>
              </a:rPr>
              <a:t> </a:t>
            </a:r>
            <a:r>
              <a:rPr lang="en-US" sz="1200" b="1" dirty="0">
                <a:latin typeface="EB Garamond" panose="00000500000000000000" pitchFamily="2" charset="0"/>
                <a:ea typeface="EB Garamond" panose="00000500000000000000" pitchFamily="2" charset="0"/>
              </a:rPr>
              <a:t>R^2 score</a:t>
            </a:r>
          </a:p>
        </p:txBody>
      </p:sp>
    </p:spTree>
    <p:extLst>
      <p:ext uri="{BB962C8B-B14F-4D97-AF65-F5344CB8AC3E}">
        <p14:creationId xmlns:p14="http://schemas.microsoft.com/office/powerpoint/2010/main" val="3591865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000000"/>
                </a:solidFill>
                <a:latin typeface="Alata" panose="020B0604020202020204" charset="0"/>
                <a:cs typeface="Alata" panose="020B0604020202020204" charset="0"/>
              </a:rPr>
              <a:t>Đánh</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giá</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mô</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hình</a:t>
            </a:r>
            <a:r>
              <a:rPr lang="en-US" b="1" dirty="0">
                <a:solidFill>
                  <a:srgbClr val="000000"/>
                </a:solidFill>
                <a:latin typeface="Alata" panose="020B0604020202020204" charset="0"/>
                <a:cs typeface="Alata" panose="020B0604020202020204" charset="0"/>
              </a:rPr>
              <a:t> (evaluation)</a:t>
            </a:r>
            <a:endParaRPr lang="vi-VN" b="1" dirty="0">
              <a:solidFill>
                <a:srgbClr val="434343"/>
              </a:solidFill>
              <a:latin typeface="Alata" panose="020B0604020202020204" charset="0"/>
              <a:cs typeface="Alata" panose="020B060402020202020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br>
              <a:rPr lang="en-US" dirty="0"/>
            </a:br>
            <a:br>
              <a:rPr lang="en-US" dirty="0"/>
            </a:br>
            <a:endParaRPr b="1" dirty="0">
              <a:latin typeface="Alata" panose="020B0604020202020204" charset="0"/>
              <a:cs typeface="Alata" panose="020B0604020202020204" charset="0"/>
            </a:endParaRPr>
          </a:p>
        </p:txBody>
      </p:sp>
      <p:sp>
        <p:nvSpPr>
          <p:cNvPr id="11" name="TextBox 10">
            <a:extLst>
              <a:ext uri="{FF2B5EF4-FFF2-40B4-BE49-F238E27FC236}">
                <a16:creationId xmlns:a16="http://schemas.microsoft.com/office/drawing/2014/main" id="{300D2339-871F-49A4-29ED-34242C7110D2}"/>
              </a:ext>
            </a:extLst>
          </p:cNvPr>
          <p:cNvSpPr txBox="1"/>
          <p:nvPr/>
        </p:nvSpPr>
        <p:spPr>
          <a:xfrm>
            <a:off x="714375" y="1744618"/>
            <a:ext cx="4666662" cy="369332"/>
          </a:xfrm>
          <a:prstGeom prst="rect">
            <a:avLst/>
          </a:prstGeom>
          <a:noFill/>
        </p:spPr>
        <p:txBody>
          <a:bodyPr wrap="none" rtlCol="0">
            <a:spAutoFit/>
          </a:bodyPr>
          <a:lstStyle/>
          <a:p>
            <a:pPr marL="285750" indent="-285750">
              <a:buFont typeface="Wingdings" panose="05000000000000000000" pitchFamily="2" charset="2"/>
              <a:buChar char="q"/>
            </a:pPr>
            <a:r>
              <a:rPr lang="en-US" sz="1800" b="0" i="0" u="none" strike="noStrike" dirty="0" err="1">
                <a:solidFill>
                  <a:srgbClr val="000000"/>
                </a:solidFill>
                <a:effectLst/>
                <a:latin typeface="Times New Roman" panose="02020603050405020304" pitchFamily="18" charset="0"/>
              </a:rPr>
              <a:t>Đánh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giá</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mô</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hình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hồi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quy</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tuyến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tính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biến</a:t>
            </a:r>
            <a:r>
              <a:rPr lang="en-US" sz="1800" b="0" i="0" u="none" strike="noStrike" dirty="0">
                <a:solidFill>
                  <a:srgbClr val="000000"/>
                </a:solidFill>
                <a:effectLst/>
                <a:latin typeface="Times New Roman" panose="02020603050405020304" pitchFamily="18" charset="0"/>
              </a:rPr>
              <a:t>.</a:t>
            </a:r>
            <a:endParaRPr lang="en-US" sz="1200" b="1" dirty="0">
              <a:latin typeface="EB Garamond" panose="00000500000000000000" pitchFamily="2" charset="0"/>
              <a:ea typeface="EB Garamond" panose="00000500000000000000" pitchFamily="2" charset="0"/>
            </a:endParaRPr>
          </a:p>
        </p:txBody>
      </p:sp>
      <p:pic>
        <p:nvPicPr>
          <p:cNvPr id="8194" name="Picture 2">
            <a:extLst>
              <a:ext uri="{FF2B5EF4-FFF2-40B4-BE49-F238E27FC236}">
                <a16:creationId xmlns:a16="http://schemas.microsoft.com/office/drawing/2014/main" id="{6399A292-9994-B6D3-8321-61888F97F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00" y="2330553"/>
            <a:ext cx="3629341" cy="155543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23B7B0-7E3B-3EC4-9584-9F99D5EE2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830" y="1272540"/>
            <a:ext cx="1911096" cy="370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73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 Thông tin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nhóm</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pic>
        <p:nvPicPr>
          <p:cNvPr id="8" name="Picture 7">
            <a:extLst>
              <a:ext uri="{FF2B5EF4-FFF2-40B4-BE49-F238E27FC236}">
                <a16:creationId xmlns:a16="http://schemas.microsoft.com/office/drawing/2014/main" id="{20665F78-3350-1512-A2B0-27C69F9BBC35}"/>
              </a:ext>
            </a:extLst>
          </p:cNvPr>
          <p:cNvPicPr>
            <a:picLocks noChangeAspect="1"/>
          </p:cNvPicPr>
          <p:nvPr/>
        </p:nvPicPr>
        <p:blipFill>
          <a:blip r:embed="rId3"/>
          <a:stretch>
            <a:fillRect/>
          </a:stretch>
        </p:blipFill>
        <p:spPr>
          <a:xfrm>
            <a:off x="0" y="2842916"/>
            <a:ext cx="2796771" cy="2047160"/>
          </a:xfrm>
          <a:prstGeom prst="rect">
            <a:avLst/>
          </a:prstGeom>
        </p:spPr>
      </p:pic>
      <p:sp>
        <p:nvSpPr>
          <p:cNvPr id="9" name="Google Shape;570;p40">
            <a:extLst>
              <a:ext uri="{FF2B5EF4-FFF2-40B4-BE49-F238E27FC236}">
                <a16:creationId xmlns:a16="http://schemas.microsoft.com/office/drawing/2014/main" id="{D24650B5-0CC7-8E19-AD43-5FAC54F6913B}"/>
              </a:ext>
            </a:extLst>
          </p:cNvPr>
          <p:cNvSpPr txBox="1">
            <a:spLocks/>
          </p:cNvSpPr>
          <p:nvPr/>
        </p:nvSpPr>
        <p:spPr>
          <a:xfrm>
            <a:off x="3002576" y="1340589"/>
            <a:ext cx="755037" cy="381055"/>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sz="1600" b="1" dirty="0">
                <a:solidFill>
                  <a:schemeClr val="bg1"/>
                </a:solidFill>
              </a:rPr>
              <a:t>01</a:t>
            </a:r>
          </a:p>
        </p:txBody>
      </p:sp>
      <p:sp>
        <p:nvSpPr>
          <p:cNvPr id="13" name="Google Shape;570;p40">
            <a:extLst>
              <a:ext uri="{FF2B5EF4-FFF2-40B4-BE49-F238E27FC236}">
                <a16:creationId xmlns:a16="http://schemas.microsoft.com/office/drawing/2014/main" id="{1516A89E-C609-ECD2-133F-95B1CDBB0A8D}"/>
              </a:ext>
            </a:extLst>
          </p:cNvPr>
          <p:cNvSpPr txBox="1">
            <a:spLocks/>
          </p:cNvSpPr>
          <p:nvPr/>
        </p:nvSpPr>
        <p:spPr>
          <a:xfrm>
            <a:off x="3002575" y="2036842"/>
            <a:ext cx="755037" cy="381055"/>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sz="1600" b="1" dirty="0">
                <a:solidFill>
                  <a:schemeClr val="bg1"/>
                </a:solidFill>
              </a:rPr>
              <a:t>02</a:t>
            </a:r>
          </a:p>
        </p:txBody>
      </p:sp>
      <p:sp>
        <p:nvSpPr>
          <p:cNvPr id="14" name="Google Shape;570;p40">
            <a:extLst>
              <a:ext uri="{FF2B5EF4-FFF2-40B4-BE49-F238E27FC236}">
                <a16:creationId xmlns:a16="http://schemas.microsoft.com/office/drawing/2014/main" id="{A115929A-04C2-33C0-8C64-52D01E3BB0B9}"/>
              </a:ext>
            </a:extLst>
          </p:cNvPr>
          <p:cNvSpPr txBox="1">
            <a:spLocks/>
          </p:cNvSpPr>
          <p:nvPr/>
        </p:nvSpPr>
        <p:spPr>
          <a:xfrm>
            <a:off x="3002575" y="3443636"/>
            <a:ext cx="755037" cy="381055"/>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sz="1600" b="1" dirty="0">
                <a:solidFill>
                  <a:schemeClr val="bg1"/>
                </a:solidFill>
              </a:rPr>
              <a:t>04</a:t>
            </a:r>
          </a:p>
        </p:txBody>
      </p:sp>
      <p:sp>
        <p:nvSpPr>
          <p:cNvPr id="15" name="Google Shape;570;p40">
            <a:extLst>
              <a:ext uri="{FF2B5EF4-FFF2-40B4-BE49-F238E27FC236}">
                <a16:creationId xmlns:a16="http://schemas.microsoft.com/office/drawing/2014/main" id="{4E37A9CC-0CD6-E084-D728-CEF2741B5789}"/>
              </a:ext>
            </a:extLst>
          </p:cNvPr>
          <p:cNvSpPr txBox="1">
            <a:spLocks/>
          </p:cNvSpPr>
          <p:nvPr/>
        </p:nvSpPr>
        <p:spPr>
          <a:xfrm>
            <a:off x="3002575" y="2733095"/>
            <a:ext cx="755037" cy="381055"/>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sz="1600" b="1" dirty="0">
                <a:solidFill>
                  <a:schemeClr val="bg1"/>
                </a:solidFill>
              </a:rPr>
              <a:t>03</a:t>
            </a:r>
          </a:p>
        </p:txBody>
      </p:sp>
      <p:sp>
        <p:nvSpPr>
          <p:cNvPr id="16" name="Google Shape;570;p40">
            <a:extLst>
              <a:ext uri="{FF2B5EF4-FFF2-40B4-BE49-F238E27FC236}">
                <a16:creationId xmlns:a16="http://schemas.microsoft.com/office/drawing/2014/main" id="{37DF20FA-FF36-C3FA-5EBD-475B627E20A0}"/>
              </a:ext>
            </a:extLst>
          </p:cNvPr>
          <p:cNvSpPr txBox="1">
            <a:spLocks/>
          </p:cNvSpPr>
          <p:nvPr/>
        </p:nvSpPr>
        <p:spPr>
          <a:xfrm>
            <a:off x="3002575" y="4123596"/>
            <a:ext cx="755037" cy="381055"/>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sz="1600" b="1" dirty="0">
                <a:solidFill>
                  <a:schemeClr val="bg1"/>
                </a:solidFill>
              </a:rPr>
              <a:t>05</a:t>
            </a:r>
          </a:p>
        </p:txBody>
      </p:sp>
      <p:sp>
        <p:nvSpPr>
          <p:cNvPr id="17" name="Google Shape;817;p40">
            <a:extLst>
              <a:ext uri="{FF2B5EF4-FFF2-40B4-BE49-F238E27FC236}">
                <a16:creationId xmlns:a16="http://schemas.microsoft.com/office/drawing/2014/main" id="{6B95B96B-8702-C023-8570-634674B8D750}"/>
              </a:ext>
            </a:extLst>
          </p:cNvPr>
          <p:cNvSpPr txBox="1">
            <a:spLocks noGrp="1"/>
          </p:cNvSpPr>
          <p:nvPr>
            <p:ph type="subTitle" idx="1"/>
          </p:nvPr>
        </p:nvSpPr>
        <p:spPr>
          <a:xfrm>
            <a:off x="3912392" y="1355468"/>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Trần</a:t>
            </a:r>
            <a:r>
              <a:rPr lang="en-US" b="1" dirty="0"/>
              <a:t> </a:t>
            </a:r>
            <a:r>
              <a:rPr lang="en-US" b="1" dirty="0" err="1"/>
              <a:t>Thị</a:t>
            </a:r>
            <a:r>
              <a:rPr lang="en-US" b="1" dirty="0"/>
              <a:t> Minh Anh - 20120037</a:t>
            </a:r>
            <a:endParaRPr b="1" dirty="0"/>
          </a:p>
        </p:txBody>
      </p:sp>
      <p:sp>
        <p:nvSpPr>
          <p:cNvPr id="18" name="Google Shape;817;p40">
            <a:extLst>
              <a:ext uri="{FF2B5EF4-FFF2-40B4-BE49-F238E27FC236}">
                <a16:creationId xmlns:a16="http://schemas.microsoft.com/office/drawing/2014/main" id="{5E3375C0-755D-926C-50F7-C3534730F373}"/>
              </a:ext>
            </a:extLst>
          </p:cNvPr>
          <p:cNvSpPr txBox="1">
            <a:spLocks/>
          </p:cNvSpPr>
          <p:nvPr/>
        </p:nvSpPr>
        <p:spPr>
          <a:xfrm>
            <a:off x="3912392" y="2003317"/>
            <a:ext cx="3765500" cy="6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spcAft>
                <a:spcPts val="800"/>
              </a:spcAft>
            </a:pPr>
            <a:r>
              <a:rPr lang="de-DE" b="1" dirty="0"/>
              <a:t>Bùi Anh Kiệt - 20120125</a:t>
            </a:r>
          </a:p>
        </p:txBody>
      </p:sp>
      <p:sp>
        <p:nvSpPr>
          <p:cNvPr id="20" name="Google Shape;817;p40">
            <a:extLst>
              <a:ext uri="{FF2B5EF4-FFF2-40B4-BE49-F238E27FC236}">
                <a16:creationId xmlns:a16="http://schemas.microsoft.com/office/drawing/2014/main" id="{AAABB2EE-2ADF-01A0-0246-3DEBDB599093}"/>
              </a:ext>
            </a:extLst>
          </p:cNvPr>
          <p:cNvSpPr txBox="1">
            <a:spLocks/>
          </p:cNvSpPr>
          <p:nvPr/>
        </p:nvSpPr>
        <p:spPr>
          <a:xfrm>
            <a:off x="3912392" y="2677896"/>
            <a:ext cx="3765500" cy="6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spcAft>
                <a:spcPts val="800"/>
              </a:spcAft>
            </a:pPr>
            <a:r>
              <a:rPr lang="de-DE" b="1" dirty="0"/>
              <a:t>Nguyễn Thị Cẩm Lai - 20120128</a:t>
            </a:r>
          </a:p>
        </p:txBody>
      </p:sp>
      <p:sp>
        <p:nvSpPr>
          <p:cNvPr id="21" name="Google Shape;817;p40">
            <a:extLst>
              <a:ext uri="{FF2B5EF4-FFF2-40B4-BE49-F238E27FC236}">
                <a16:creationId xmlns:a16="http://schemas.microsoft.com/office/drawing/2014/main" id="{7ED41881-DA5B-8264-9AC9-FB09D82B011C}"/>
              </a:ext>
            </a:extLst>
          </p:cNvPr>
          <p:cNvSpPr txBox="1">
            <a:spLocks/>
          </p:cNvSpPr>
          <p:nvPr/>
        </p:nvSpPr>
        <p:spPr>
          <a:xfrm>
            <a:off x="3912392" y="4116396"/>
            <a:ext cx="3765500" cy="6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spcAft>
                <a:spcPts val="800"/>
              </a:spcAft>
            </a:pPr>
            <a:r>
              <a:rPr lang="de-DE" b="1" dirty="0"/>
              <a:t>Võ Thành Phong - 20120547</a:t>
            </a:r>
          </a:p>
        </p:txBody>
      </p:sp>
      <p:sp>
        <p:nvSpPr>
          <p:cNvPr id="22" name="Google Shape;817;p40">
            <a:extLst>
              <a:ext uri="{FF2B5EF4-FFF2-40B4-BE49-F238E27FC236}">
                <a16:creationId xmlns:a16="http://schemas.microsoft.com/office/drawing/2014/main" id="{D178D80E-869F-FF52-49E3-BADCE2D5D4A6}"/>
              </a:ext>
            </a:extLst>
          </p:cNvPr>
          <p:cNvSpPr txBox="1">
            <a:spLocks/>
          </p:cNvSpPr>
          <p:nvPr/>
        </p:nvSpPr>
        <p:spPr>
          <a:xfrm>
            <a:off x="3912392" y="3445689"/>
            <a:ext cx="3765500" cy="6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lgn="l">
              <a:spcAft>
                <a:spcPts val="800"/>
              </a:spcAft>
            </a:pPr>
            <a:r>
              <a:rPr lang="de-DE" b="1" dirty="0"/>
              <a:t>Võ Duy Trường - 20120232</a:t>
            </a: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000000"/>
                </a:solidFill>
                <a:latin typeface="Alata" panose="020B0604020202020204" charset="0"/>
                <a:cs typeface="Alata" panose="020B0604020202020204" charset="0"/>
              </a:rPr>
              <a:t>Đánh</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giá</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mô</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hình</a:t>
            </a:r>
            <a:r>
              <a:rPr lang="en-US" b="1" dirty="0">
                <a:solidFill>
                  <a:srgbClr val="000000"/>
                </a:solidFill>
                <a:latin typeface="Alata" panose="020B0604020202020204" charset="0"/>
                <a:cs typeface="Alata" panose="020B0604020202020204" charset="0"/>
              </a:rPr>
              <a:t> (evaluation)</a:t>
            </a:r>
            <a:endParaRPr lang="vi-VN" b="1" dirty="0">
              <a:solidFill>
                <a:srgbClr val="434343"/>
              </a:solidFill>
              <a:latin typeface="Alata" panose="020B0604020202020204" charset="0"/>
              <a:cs typeface="Alata" panose="020B060402020202020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br>
              <a:rPr lang="en-US" dirty="0"/>
            </a:br>
            <a:br>
              <a:rPr lang="en-US" dirty="0"/>
            </a:br>
            <a:endParaRPr b="1" dirty="0">
              <a:latin typeface="Alata" panose="020B0604020202020204" charset="0"/>
              <a:cs typeface="Alata" panose="020B0604020202020204" charset="0"/>
            </a:endParaRPr>
          </a:p>
        </p:txBody>
      </p:sp>
      <p:sp>
        <p:nvSpPr>
          <p:cNvPr id="11" name="TextBox 10">
            <a:extLst>
              <a:ext uri="{FF2B5EF4-FFF2-40B4-BE49-F238E27FC236}">
                <a16:creationId xmlns:a16="http://schemas.microsoft.com/office/drawing/2014/main" id="{300D2339-871F-49A4-29ED-34242C7110D2}"/>
              </a:ext>
            </a:extLst>
          </p:cNvPr>
          <p:cNvSpPr txBox="1"/>
          <p:nvPr/>
        </p:nvSpPr>
        <p:spPr>
          <a:xfrm>
            <a:off x="806500" y="1744587"/>
            <a:ext cx="995785" cy="276999"/>
          </a:xfrm>
          <a:prstGeom prst="rect">
            <a:avLst/>
          </a:prstGeom>
          <a:noFill/>
        </p:spPr>
        <p:txBody>
          <a:bodyPr wrap="none" rtlCol="0">
            <a:spAutoFit/>
          </a:bodyPr>
          <a:lstStyle/>
          <a:p>
            <a:pPr marL="171450" indent="-171450">
              <a:buFont typeface="Wingdings" panose="05000000000000000000" pitchFamily="2" charset="2"/>
              <a:buChar char="q"/>
            </a:pP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Nhận</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xét</a:t>
            </a:r>
            <a:endParaRPr lang="en-US" sz="1200" b="1" dirty="0">
              <a:latin typeface="EB Garamond" panose="00000500000000000000" pitchFamily="2" charset="0"/>
              <a:ea typeface="EB Garamond" panose="00000500000000000000" pitchFamily="2" charset="0"/>
            </a:endParaRPr>
          </a:p>
        </p:txBody>
      </p:sp>
      <p:pic>
        <p:nvPicPr>
          <p:cNvPr id="9218" name="Picture 2">
            <a:extLst>
              <a:ext uri="{FF2B5EF4-FFF2-40B4-BE49-F238E27FC236}">
                <a16:creationId xmlns:a16="http://schemas.microsoft.com/office/drawing/2014/main" id="{04CFE187-1EDF-70CF-7B37-9ED3E9DBD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70" y="2077876"/>
            <a:ext cx="7069241" cy="240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52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i="0" u="none" strike="noStrike" dirty="0">
                <a:solidFill>
                  <a:srgbClr val="000000"/>
                </a:solidFill>
                <a:effectLst/>
                <a:latin typeface="Alata" panose="020B0604020202020204" charset="0"/>
                <a:cs typeface="Alata" panose="020B0604020202020204" charset="0"/>
              </a:rPr>
              <a:t>Shallow Neural Network  </a:t>
            </a:r>
            <a:endParaRPr lang="en-US" b="1" dirty="0">
              <a:effectLst/>
              <a:latin typeface="Alata" panose="020B0604020202020204" charset="0"/>
              <a:cs typeface="Alata" panose="020B0604020202020204" charset="0"/>
            </a:endParaRPr>
          </a:p>
          <a:p>
            <a:br>
              <a:rPr lang="en-US" b="1" dirty="0">
                <a:latin typeface="Alata" panose="020B0604020202020204" charset="0"/>
                <a:cs typeface="Alata" panose="020B0604020202020204" charset="0"/>
              </a:rPr>
            </a:br>
            <a:br>
              <a:rPr lang="en-US" b="1" dirty="0">
                <a:latin typeface="Alata" panose="020B0604020202020204" charset="0"/>
                <a:cs typeface="Alata" panose="020B0604020202020204" charset="0"/>
              </a:rPr>
            </a:br>
            <a:endParaRPr b="1" dirty="0">
              <a:latin typeface="Alata" panose="020B0604020202020204" charset="0"/>
              <a:cs typeface="Alata" panose="020B0604020202020204" charset="0"/>
            </a:endParaRPr>
          </a:p>
        </p:txBody>
      </p:sp>
      <p:sp>
        <p:nvSpPr>
          <p:cNvPr id="11" name="TextBox 10">
            <a:extLst>
              <a:ext uri="{FF2B5EF4-FFF2-40B4-BE49-F238E27FC236}">
                <a16:creationId xmlns:a16="http://schemas.microsoft.com/office/drawing/2014/main" id="{300D2339-871F-49A4-29ED-34242C7110D2}"/>
              </a:ext>
            </a:extLst>
          </p:cNvPr>
          <p:cNvSpPr txBox="1"/>
          <p:nvPr/>
        </p:nvSpPr>
        <p:spPr>
          <a:xfrm>
            <a:off x="806500" y="1659022"/>
            <a:ext cx="1404552" cy="276999"/>
          </a:xfrm>
          <a:prstGeom prst="rect">
            <a:avLst/>
          </a:prstGeom>
          <a:noFill/>
        </p:spPr>
        <p:txBody>
          <a:bodyPr wrap="none" rtlCol="0">
            <a:spAutoFit/>
          </a:bodyPr>
          <a:lstStyle/>
          <a:p>
            <a:pPr marL="171450" indent="-171450">
              <a:buFont typeface="Wingdings" panose="05000000000000000000" pitchFamily="2" charset="2"/>
              <a:buChar char="q"/>
            </a:pP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Kiến</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trúc</a:t>
            </a:r>
            <a:r>
              <a:rPr lang="en-US" sz="1200" b="1" dirty="0">
                <a:latin typeface="EB Garamond" panose="00000500000000000000" pitchFamily="2" charset="0"/>
                <a:ea typeface="EB Garamond" panose="00000500000000000000" pitchFamily="2" charset="0"/>
              </a:rPr>
              <a:t> </a:t>
            </a:r>
            <a:r>
              <a:rPr lang="en-US" sz="1200" b="1" dirty="0" err="1">
                <a:latin typeface="EB Garamond" panose="00000500000000000000" pitchFamily="2" charset="0"/>
                <a:ea typeface="EB Garamond" panose="00000500000000000000" pitchFamily="2" charset="0"/>
              </a:rPr>
              <a:t>mạng</a:t>
            </a:r>
            <a:endParaRPr lang="en-US" sz="1200" b="1" dirty="0">
              <a:latin typeface="EB Garamond" panose="00000500000000000000" pitchFamily="2" charset="0"/>
              <a:ea typeface="EB Garamond" panose="00000500000000000000" pitchFamily="2" charset="0"/>
            </a:endParaRPr>
          </a:p>
        </p:txBody>
      </p:sp>
      <p:pic>
        <p:nvPicPr>
          <p:cNvPr id="10242" name="Picture 2" descr="Ảnh có chứa vòng tròn, hàng, biểu đồ, ảnh chụp màn hình&#10;&#10;Mô tả được tạo tự động">
            <a:extLst>
              <a:ext uri="{FF2B5EF4-FFF2-40B4-BE49-F238E27FC236}">
                <a16:creationId xmlns:a16="http://schemas.microsoft.com/office/drawing/2014/main" id="{92363081-6B37-A836-AB53-559626E1C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239" y="2011012"/>
            <a:ext cx="3430743" cy="1965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DD9853-D1FD-1562-7704-7DF19E386F9B}"/>
              </a:ext>
            </a:extLst>
          </p:cNvPr>
          <p:cNvSpPr txBox="1"/>
          <p:nvPr/>
        </p:nvSpPr>
        <p:spPr>
          <a:xfrm>
            <a:off x="806500" y="3987748"/>
            <a:ext cx="6143625" cy="1077218"/>
          </a:xfrm>
          <a:prstGeom prst="rect">
            <a:avLst/>
          </a:prstGeom>
          <a:noFill/>
        </p:spPr>
        <p:txBody>
          <a:bodyPr wrap="square">
            <a:spAutoFit/>
          </a:bodyPr>
          <a:lstStyle/>
          <a:p>
            <a:pPr marL="285750" indent="-285750" rtl="0">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Shallow Neural Network </a:t>
            </a:r>
            <a:r>
              <a:rPr lang="vi-VN" sz="1200" b="0" i="0" u="none" strike="noStrike" dirty="0">
                <a:solidFill>
                  <a:srgbClr val="000000"/>
                </a:solidFill>
                <a:effectLst/>
                <a:latin typeface="EB Garamond" panose="00000500000000000000" pitchFamily="2" charset="0"/>
                <a:ea typeface="EB Garamond" panose="00000500000000000000" pitchFamily="2" charset="0"/>
              </a:rPr>
              <a:t>là một mạng neural nông gồm một lớp đầu vào, một lớp ẩn và một lớp đầu ra như hình trên. Lớp ẩn nhóm chúng em sẽ sử dụng 10 units trong lớp này và activation function được sử dụng là </a:t>
            </a:r>
            <a:r>
              <a:rPr lang="vi-VN" sz="1200" b="1" i="0" u="none" strike="noStrike" dirty="0">
                <a:solidFill>
                  <a:srgbClr val="000000"/>
                </a:solidFill>
                <a:effectLst/>
                <a:latin typeface="EB Garamond" panose="00000500000000000000" pitchFamily="2" charset="0"/>
                <a:ea typeface="EB Garamond" panose="00000500000000000000" pitchFamily="2" charset="0"/>
              </a:rPr>
              <a:t>hàm ReLU</a:t>
            </a:r>
            <a:r>
              <a:rPr lang="vi-VN" sz="1200" b="0" i="0" u="none" strike="noStrike" dirty="0">
                <a:solidFill>
                  <a:srgbClr val="000000"/>
                </a:solidFill>
                <a:effectLst/>
                <a:latin typeface="EB Garamond" panose="00000500000000000000" pitchFamily="2" charset="0"/>
                <a:ea typeface="EB Garamond" panose="00000500000000000000" pitchFamily="2" charset="0"/>
              </a:rPr>
              <a:t>.</a:t>
            </a:r>
            <a:endParaRPr lang="vi-VN" sz="1200" b="0" dirty="0">
              <a:effectLst/>
              <a:latin typeface="EB Garamond" panose="00000500000000000000" pitchFamily="2" charset="0"/>
              <a:ea typeface="EB Garamond" panose="00000500000000000000" pitchFamily="2" charset="0"/>
            </a:endParaRPr>
          </a:p>
          <a:p>
            <a:br>
              <a:rPr lang="vi-VN" dirty="0"/>
            </a:br>
            <a:endParaRPr lang="en-US" dirty="0"/>
          </a:p>
        </p:txBody>
      </p:sp>
    </p:spTree>
    <p:extLst>
      <p:ext uri="{BB962C8B-B14F-4D97-AF65-F5344CB8AC3E}">
        <p14:creationId xmlns:p14="http://schemas.microsoft.com/office/powerpoint/2010/main" val="3672672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III.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Xây</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dựng</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mô</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hình</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học</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máy</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04</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6646732" cy="651300"/>
          </a:xfrm>
          <a:prstGeom prst="rect">
            <a:avLst/>
          </a:prstGeom>
        </p:spPr>
        <p:txBody>
          <a:bodyPr spcFirstLastPara="1" wrap="square" lIns="91425" tIns="91425" rIns="91425" bIns="91425" anchor="t" anchorCtr="0">
            <a:noAutofit/>
          </a:bodyPr>
          <a:lstStyle/>
          <a:p>
            <a:pPr marL="0" indent="0" algn="l">
              <a:spcAft>
                <a:spcPts val="800"/>
              </a:spcAft>
            </a:pPr>
            <a:r>
              <a:rPr lang="en-US" b="1" dirty="0" err="1">
                <a:solidFill>
                  <a:srgbClr val="000000"/>
                </a:solidFill>
                <a:latin typeface="Alata" panose="020B0604020202020204" charset="0"/>
                <a:cs typeface="Alata" panose="020B0604020202020204" charset="0"/>
              </a:rPr>
              <a:t>Tổng</a:t>
            </a:r>
            <a:r>
              <a:rPr lang="en-US" b="1" dirty="0">
                <a:solidFill>
                  <a:srgbClr val="000000"/>
                </a:solidFill>
                <a:latin typeface="Alata" panose="020B0604020202020204" charset="0"/>
                <a:cs typeface="Alata" panose="020B0604020202020204" charset="0"/>
              </a:rPr>
              <a:t> </a:t>
            </a:r>
            <a:r>
              <a:rPr lang="en-US" b="1" dirty="0" err="1">
                <a:solidFill>
                  <a:srgbClr val="000000"/>
                </a:solidFill>
                <a:latin typeface="Alata" panose="020B0604020202020204" charset="0"/>
                <a:cs typeface="Alata" panose="020B0604020202020204" charset="0"/>
              </a:rPr>
              <a:t>kết</a:t>
            </a:r>
            <a:r>
              <a:rPr lang="en-US" b="1" i="0" u="none" strike="noStrike" dirty="0">
                <a:solidFill>
                  <a:srgbClr val="000000"/>
                </a:solidFill>
                <a:effectLst/>
                <a:latin typeface="Alata" panose="020B0604020202020204" charset="0"/>
                <a:cs typeface="Alata" panose="020B0604020202020204" charset="0"/>
              </a:rPr>
              <a:t>  </a:t>
            </a:r>
            <a:endParaRPr lang="en-US" b="1" dirty="0">
              <a:effectLst/>
              <a:latin typeface="Alata" panose="020B0604020202020204" charset="0"/>
              <a:cs typeface="Alata" panose="020B0604020202020204" charset="0"/>
            </a:endParaRPr>
          </a:p>
          <a:p>
            <a:br>
              <a:rPr lang="en-US" b="1" dirty="0">
                <a:latin typeface="Alata" panose="020B0604020202020204" charset="0"/>
                <a:cs typeface="Alata" panose="020B0604020202020204" charset="0"/>
              </a:rPr>
            </a:br>
            <a:br>
              <a:rPr lang="en-US" b="1" dirty="0">
                <a:latin typeface="Alata" panose="020B0604020202020204" charset="0"/>
                <a:cs typeface="Alata" panose="020B0604020202020204" charset="0"/>
              </a:rPr>
            </a:br>
            <a:endParaRPr b="1" dirty="0">
              <a:latin typeface="Alata" panose="020B0604020202020204" charset="0"/>
              <a:cs typeface="Alata" panose="020B0604020202020204" charset="0"/>
            </a:endParaRPr>
          </a:p>
        </p:txBody>
      </p:sp>
      <p:sp>
        <p:nvSpPr>
          <p:cNvPr id="13" name="TextBox 12">
            <a:extLst>
              <a:ext uri="{FF2B5EF4-FFF2-40B4-BE49-F238E27FC236}">
                <a16:creationId xmlns:a16="http://schemas.microsoft.com/office/drawing/2014/main" id="{87379861-9E86-AA85-3157-75D8CF1832D3}"/>
              </a:ext>
            </a:extLst>
          </p:cNvPr>
          <p:cNvSpPr txBox="1"/>
          <p:nvPr/>
        </p:nvSpPr>
        <p:spPr>
          <a:xfrm>
            <a:off x="1493510" y="1659555"/>
            <a:ext cx="5792082" cy="2281202"/>
          </a:xfrm>
          <a:prstGeom prst="rect">
            <a:avLst/>
          </a:prstGeom>
          <a:noFill/>
        </p:spPr>
        <p:txBody>
          <a:bodyPr wrap="square">
            <a:spAutoFit/>
          </a:bodyPr>
          <a:lstStyle/>
          <a:p>
            <a:pPr marL="171450" indent="-171450" rtl="0" fontAlgn="base">
              <a:lnSpc>
                <a:spcPct val="150000"/>
              </a:lnSpc>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Đối với hồi quy tuyến tính đa biến truyền thống</a:t>
            </a:r>
            <a:r>
              <a:rPr lang="vi-VN" sz="1200" b="0" i="0" u="none" strike="noStrike" dirty="0">
                <a:solidFill>
                  <a:srgbClr val="000000"/>
                </a:solidFill>
                <a:effectLst/>
                <a:latin typeface="EB Garamond" panose="00000500000000000000" pitchFamily="2" charset="0"/>
                <a:ea typeface="EB Garamond" panose="00000500000000000000" pitchFamily="2" charset="0"/>
              </a:rPr>
              <a:t>: Không đạt kết quả khả quan trên bộ dữ liệu này vì nhiều yếu tố ngoại cảnh cũng như tính khách quan của những chủ nhà đăng bán trên các trang mạng. Những yếu tố trên đã làm cho bộ dữ liệu bị phân tán quá nhiều, khó khăn cho việc hồi quy tuyến tính thông thường.</a:t>
            </a:r>
            <a:endParaRPr lang="vi-VN" sz="1200" b="1" i="0" u="none" strike="noStrike" dirty="0">
              <a:solidFill>
                <a:srgbClr val="000000"/>
              </a:solidFill>
              <a:effectLst/>
              <a:latin typeface="EB Garamond" panose="00000500000000000000" pitchFamily="2" charset="0"/>
              <a:ea typeface="EB Garamond" panose="00000500000000000000" pitchFamily="2" charset="0"/>
            </a:endParaRPr>
          </a:p>
          <a:p>
            <a:pPr marL="171450" indent="-171450" rtl="0" fontAlgn="base">
              <a:lnSpc>
                <a:spcPct val="150000"/>
              </a:lnSpc>
              <a:spcBef>
                <a:spcPts val="0"/>
              </a:spcBef>
              <a:spcAft>
                <a:spcPts val="0"/>
              </a:spcAft>
              <a:buFont typeface="Wingdings" panose="05000000000000000000" pitchFamily="2" charset="2"/>
              <a:buChar char="q"/>
            </a:pPr>
            <a:r>
              <a:rPr lang="vi-VN" sz="1200" b="1" i="0" u="none" strike="noStrike" dirty="0">
                <a:solidFill>
                  <a:srgbClr val="000000"/>
                </a:solidFill>
                <a:effectLst/>
                <a:latin typeface="EB Garamond" panose="00000500000000000000" pitchFamily="2" charset="0"/>
                <a:ea typeface="EB Garamond" panose="00000500000000000000" pitchFamily="2" charset="0"/>
              </a:rPr>
              <a:t>Đối với Shallow Neural Network: </a:t>
            </a:r>
            <a:r>
              <a:rPr lang="vi-VN" sz="1200" b="0" i="0" u="none" strike="noStrike" dirty="0">
                <a:solidFill>
                  <a:srgbClr val="000000"/>
                </a:solidFill>
                <a:effectLst/>
                <a:latin typeface="EB Garamond" panose="00000500000000000000" pitchFamily="2" charset="0"/>
                <a:ea typeface="EB Garamond" panose="00000500000000000000" pitchFamily="2" charset="0"/>
              </a:rPr>
              <a:t>R</a:t>
            </a:r>
            <a:r>
              <a:rPr lang="vi-VN" sz="1200" b="0" i="0" u="none" strike="noStrike" baseline="30000" dirty="0">
                <a:solidFill>
                  <a:srgbClr val="000000"/>
                </a:solidFill>
                <a:effectLst/>
                <a:latin typeface="EB Garamond" panose="00000500000000000000" pitchFamily="2" charset="0"/>
                <a:ea typeface="EB Garamond" panose="00000500000000000000" pitchFamily="2" charset="0"/>
              </a:rPr>
              <a:t>2</a:t>
            </a:r>
            <a:r>
              <a:rPr lang="vi-VN" sz="1200" b="0" i="0" u="none" strike="noStrike" dirty="0">
                <a:solidFill>
                  <a:srgbClr val="000000"/>
                </a:solidFill>
                <a:effectLst/>
                <a:latin typeface="EB Garamond" panose="00000500000000000000" pitchFamily="2" charset="0"/>
                <a:ea typeface="EB Garamond" panose="00000500000000000000" pitchFamily="2" charset="0"/>
              </a:rPr>
              <a:t> score dao động trong khoảng 0.3 đến 0.31, một kết quả tốt hơn khá nhiều với mô hình hồi quy truyền thống. Với một bộ dữ liệu phân tán cực lớn nhưng R</a:t>
            </a:r>
            <a:r>
              <a:rPr lang="vi-VN" sz="1200" b="0" i="0" u="none" strike="noStrike" baseline="30000" dirty="0">
                <a:solidFill>
                  <a:srgbClr val="000000"/>
                </a:solidFill>
                <a:effectLst/>
                <a:latin typeface="EB Garamond" panose="00000500000000000000" pitchFamily="2" charset="0"/>
                <a:ea typeface="EB Garamond" panose="00000500000000000000" pitchFamily="2" charset="0"/>
              </a:rPr>
              <a:t>2</a:t>
            </a:r>
            <a:r>
              <a:rPr lang="vi-VN" sz="1200" b="0" i="0" u="none" strike="noStrike" dirty="0">
                <a:solidFill>
                  <a:srgbClr val="000000"/>
                </a:solidFill>
                <a:effectLst/>
                <a:latin typeface="EB Garamond" panose="00000500000000000000" pitchFamily="2" charset="0"/>
                <a:ea typeface="EB Garamond" panose="00000500000000000000" pitchFamily="2" charset="0"/>
              </a:rPr>
              <a:t> score vẫn dương và đạt tới trên 0.3 là một thành công cho mô hình mạng học nông.</a:t>
            </a:r>
            <a:endParaRPr lang="vi-VN" sz="1200" b="1" i="0" u="none" strike="noStrike" dirty="0">
              <a:solidFill>
                <a:srgbClr val="000000"/>
              </a:solidFill>
              <a:effectLst/>
              <a:latin typeface="EB Garamond" panose="00000500000000000000" pitchFamily="2" charset="0"/>
              <a:ea typeface="EB Garamond" panose="00000500000000000000" pitchFamily="2" charset="0"/>
            </a:endParaRPr>
          </a:p>
        </p:txBody>
      </p:sp>
      <p:pic>
        <p:nvPicPr>
          <p:cNvPr id="15" name="Picture 14">
            <a:extLst>
              <a:ext uri="{FF2B5EF4-FFF2-40B4-BE49-F238E27FC236}">
                <a16:creationId xmlns:a16="http://schemas.microsoft.com/office/drawing/2014/main" id="{F80EA007-E659-6AE5-12AF-2FE301A377CC}"/>
              </a:ext>
            </a:extLst>
          </p:cNvPr>
          <p:cNvPicPr>
            <a:picLocks noChangeAspect="1"/>
          </p:cNvPicPr>
          <p:nvPr/>
        </p:nvPicPr>
        <p:blipFill>
          <a:blip r:embed="rId3"/>
          <a:stretch>
            <a:fillRect/>
          </a:stretch>
        </p:blipFill>
        <p:spPr>
          <a:xfrm>
            <a:off x="208577" y="3231512"/>
            <a:ext cx="1683494" cy="1683494"/>
          </a:xfrm>
          <a:prstGeom prst="rect">
            <a:avLst/>
          </a:prstGeom>
        </p:spPr>
      </p:pic>
    </p:spTree>
    <p:extLst>
      <p:ext uri="{BB962C8B-B14F-4D97-AF65-F5344CB8AC3E}">
        <p14:creationId xmlns:p14="http://schemas.microsoft.com/office/powerpoint/2010/main" val="2691656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6"/>
          <p:cNvSpPr txBox="1">
            <a:spLocks noGrp="1"/>
          </p:cNvSpPr>
          <p:nvPr>
            <p:ph type="ctrTitle"/>
          </p:nvPr>
        </p:nvSpPr>
        <p:spPr>
          <a:xfrm>
            <a:off x="-817777" y="954878"/>
            <a:ext cx="7023616" cy="21912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400" dirty="0">
                <a:solidFill>
                  <a:schemeClr val="tx1"/>
                </a:solidFill>
              </a:rPr>
              <a:t>Thanks for your </a:t>
            </a:r>
            <a:r>
              <a:rPr lang="en-US" sz="5400" dirty="0">
                <a:solidFill>
                  <a:schemeClr val="lt2"/>
                </a:solidFill>
              </a:rPr>
              <a:t>watching</a:t>
            </a:r>
            <a:endParaRPr sz="5400" dirty="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Thông tin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bộ</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01</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Ngữ</a:t>
            </a:r>
            <a:r>
              <a:rPr lang="en-US" b="1" dirty="0"/>
              <a:t> </a:t>
            </a:r>
            <a:r>
              <a:rPr lang="en-US" b="1" dirty="0" err="1"/>
              <a:t>cảnh</a:t>
            </a:r>
            <a:r>
              <a:rPr lang="en-US" b="1" dirty="0"/>
              <a:t> </a:t>
            </a:r>
            <a:r>
              <a:rPr lang="en-US" b="1" dirty="0" err="1"/>
              <a:t>chọn</a:t>
            </a:r>
            <a:r>
              <a:rPr lang="en-US" b="1" dirty="0"/>
              <a:t> </a:t>
            </a:r>
            <a:r>
              <a:rPr lang="en-US" b="1" dirty="0" err="1"/>
              <a:t>dữ</a:t>
            </a:r>
            <a:r>
              <a:rPr lang="en-US" b="1" dirty="0"/>
              <a:t> </a:t>
            </a:r>
            <a:r>
              <a:rPr lang="en-US" b="1" dirty="0" err="1"/>
              <a:t>liệu</a:t>
            </a:r>
            <a:endParaRPr b="1" dirty="0"/>
          </a:p>
        </p:txBody>
      </p:sp>
      <p:sp>
        <p:nvSpPr>
          <p:cNvPr id="7" name="Google Shape;185;p17">
            <a:extLst>
              <a:ext uri="{FF2B5EF4-FFF2-40B4-BE49-F238E27FC236}">
                <a16:creationId xmlns:a16="http://schemas.microsoft.com/office/drawing/2014/main" id="{9589235B-A11D-6DB1-3E11-F52E5F58E05C}"/>
              </a:ext>
            </a:extLst>
          </p:cNvPr>
          <p:cNvSpPr txBox="1">
            <a:spLocks/>
          </p:cNvSpPr>
          <p:nvPr/>
        </p:nvSpPr>
        <p:spPr>
          <a:xfrm>
            <a:off x="714375" y="1723182"/>
            <a:ext cx="6855474"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171450" indent="-171450" algn="l">
              <a:lnSpc>
                <a:spcPct val="150000"/>
              </a:lnSpc>
              <a:spcAft>
                <a:spcPts val="60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thực</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tế</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ở Hà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Nội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tế</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do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kết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quả</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phân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tích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từ</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dự</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án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này</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sẽ</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mang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ứng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dụng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cao</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thể</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được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áp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dụng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trong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tế</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171450" indent="-171450" algn="l">
              <a:lnSpc>
                <a:spcPct val="150000"/>
              </a:lnSpc>
              <a:spcAft>
                <a:spcPts val="60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Sự</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đa</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dạng</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Hà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Nội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thành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lớn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với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nhiều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nhau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loại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hình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bất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dạng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ở Hà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Nội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sẽ</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cung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cấp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thông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tin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loại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hình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bất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yếu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khác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nhau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ảnh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hưởng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đến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giúp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ta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nhìn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tổng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quan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trường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bất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thành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171450" indent="-171450" algn="l">
              <a:lnSpc>
                <a:spcPct val="150000"/>
              </a:lnSpc>
              <a:spcAft>
                <a:spcPts val="600"/>
              </a:spcAft>
              <a:buFont typeface="Wingdings" panose="05000000000000000000" pitchFamily="2" charset="2"/>
              <a:buChar char="q"/>
            </a:pP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Tiềm</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năng</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kinh</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b="1" dirty="0" err="1">
                <a:effectLst/>
                <a:latin typeface="EB Garamond" panose="00000500000000000000" pitchFamily="2" charset="0"/>
                <a:ea typeface="EB Garamond" panose="00000500000000000000" pitchFamily="2" charset="0"/>
                <a:cs typeface="Times New Roman" panose="02020603050405020304" pitchFamily="18" charset="0"/>
              </a:rPr>
              <a:t>doanh</a:t>
            </a:r>
            <a:r>
              <a:rPr lang="en-US" sz="1200"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Bất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một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lĩnh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vực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kinh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doanh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tiềm</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năng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giá</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ở Hà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Nội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thể</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giúp</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ta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hiểu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rõ</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hơn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về</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thị</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trường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bất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động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sản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của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thành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phố</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đưa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ra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các</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quyết</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định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kinh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doanh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thông</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minh</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và</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tối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ưu</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hóa</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lợi</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 </a:t>
            </a:r>
            <a:r>
              <a:rPr lang="en-US" sz="1200" dirty="0" err="1">
                <a:effectLst/>
                <a:latin typeface="EB Garamond" panose="00000500000000000000" pitchFamily="2" charset="0"/>
                <a:ea typeface="EB Garamond" panose="00000500000000000000" pitchFamily="2" charset="0"/>
                <a:cs typeface="Times New Roman" panose="02020603050405020304" pitchFamily="18" charset="0"/>
              </a:rPr>
              <a:t>nhuận</a:t>
            </a:r>
            <a:r>
              <a:rPr lang="en-US" sz="1200" dirty="0">
                <a:effectLst/>
                <a:latin typeface="EB Garamond" panose="00000500000000000000" pitchFamily="2" charset="0"/>
                <a:ea typeface="EB Garamond" panose="00000500000000000000" pitchFamily="2" charset="0"/>
                <a:cs typeface="Times New Roman" panose="02020603050405020304" pitchFamily="18" charset="0"/>
              </a:rPr>
              <a:t>.</a:t>
            </a: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330677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Thông tin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bộ</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02</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Nguồn</a:t>
            </a:r>
            <a:r>
              <a:rPr lang="en-US" b="1" dirty="0"/>
              <a:t> </a:t>
            </a:r>
            <a:r>
              <a:rPr lang="en-US" b="1" dirty="0" err="1"/>
              <a:t>gốc</a:t>
            </a:r>
            <a:r>
              <a:rPr lang="en-US" b="1" dirty="0"/>
              <a:t> </a:t>
            </a:r>
            <a:r>
              <a:rPr lang="en-US" b="1" dirty="0" err="1"/>
              <a:t>bộ</a:t>
            </a:r>
            <a:r>
              <a:rPr lang="en-US" b="1" dirty="0"/>
              <a:t> </a:t>
            </a:r>
            <a:r>
              <a:rPr lang="en-US" b="1" dirty="0" err="1"/>
              <a:t>dữ</a:t>
            </a:r>
            <a:r>
              <a:rPr lang="en-US" b="1" dirty="0"/>
              <a:t> </a:t>
            </a:r>
            <a:r>
              <a:rPr lang="en-US" b="1" dirty="0" err="1"/>
              <a:t>liệu</a:t>
            </a:r>
            <a:endParaRPr b="1" dirty="0"/>
          </a:p>
        </p:txBody>
      </p:sp>
      <p:sp>
        <p:nvSpPr>
          <p:cNvPr id="3" name="Google Shape;185;p17">
            <a:extLst>
              <a:ext uri="{FF2B5EF4-FFF2-40B4-BE49-F238E27FC236}">
                <a16:creationId xmlns:a16="http://schemas.microsoft.com/office/drawing/2014/main" id="{4F49762A-CD37-648A-72E0-4DE50CE08394}"/>
              </a:ext>
            </a:extLst>
          </p:cNvPr>
          <p:cNvSpPr txBox="1">
            <a:spLocks/>
          </p:cNvSpPr>
          <p:nvPr/>
        </p:nvSpPr>
        <p:spPr>
          <a:xfrm>
            <a:off x="714375" y="1723182"/>
            <a:ext cx="6855474"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171450" indent="-171450" algn="l">
              <a:lnSpc>
                <a:spcPct val="150000"/>
              </a:lnSpc>
              <a:spcAft>
                <a:spcPts val="600"/>
              </a:spcAft>
              <a:buFont typeface="Wingdings" panose="05000000000000000000" pitchFamily="2" charset="2"/>
              <a:buChar char="q"/>
            </a:pPr>
            <a:r>
              <a:rPr lang="en-US" b="1"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được</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tìm</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thấy</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trên</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a:effectLst/>
                <a:latin typeface="EB Garamond" panose="00000500000000000000" pitchFamily="2" charset="0"/>
                <a:ea typeface="EB Garamond" panose="00000500000000000000" pitchFamily="2" charset="0"/>
                <a:cs typeface="Times New Roman" panose="02020603050405020304" pitchFamily="18" charset="0"/>
              </a:rPr>
              <a:t>Kaggle</a:t>
            </a:r>
          </a:p>
          <a:p>
            <a:pPr marL="171450" indent="-171450" algn="l">
              <a:lnSpc>
                <a:spcPct val="150000"/>
              </a:lnSpc>
              <a:spcAft>
                <a:spcPts val="600"/>
              </a:spcAft>
              <a:buFont typeface="Wingdings" panose="05000000000000000000" pitchFamily="2" charset="2"/>
              <a:buChar char="q"/>
            </a:pPr>
            <a:r>
              <a:rPr lang="en-US" b="1" dirty="0">
                <a:latin typeface="EB Garamond" panose="00000500000000000000" pitchFamily="2" charset="0"/>
                <a:ea typeface="EB Garamond" panose="00000500000000000000" pitchFamily="2" charset="0"/>
                <a:cs typeface="Times New Roman" panose="02020603050405020304" pitchFamily="18" charset="0"/>
              </a:rPr>
              <a:t>Link: </a:t>
            </a:r>
            <a:r>
              <a:rPr lang="en-US" dirty="0">
                <a:effectLst/>
                <a:latin typeface="EB Garamond" panose="00000500000000000000" pitchFamily="2" charset="0"/>
                <a:ea typeface="EB Garamond" panose="00000500000000000000" pitchFamily="2" charset="0"/>
                <a:cs typeface="Times New Roman" panose="02020603050405020304" pitchFamily="18" charset="0"/>
              </a:rPr>
              <a:t>https://www.kaggle.com/datasets/ladcva/vietnam-housing-dataset-hanoi</a:t>
            </a:r>
          </a:p>
          <a:p>
            <a:pPr marL="0" indent="0" algn="l">
              <a:lnSpc>
                <a:spcPct val="150000"/>
              </a:lnSpc>
              <a:spcAft>
                <a:spcPts val="60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pic>
        <p:nvPicPr>
          <p:cNvPr id="7" name="Picture 6" descr="A blue text on a black background&#10;&#10;Description automatically generated">
            <a:extLst>
              <a:ext uri="{FF2B5EF4-FFF2-40B4-BE49-F238E27FC236}">
                <a16:creationId xmlns:a16="http://schemas.microsoft.com/office/drawing/2014/main" id="{DEF9B321-A68F-D967-B9F4-ED33ADB01D5E}"/>
              </a:ext>
            </a:extLst>
          </p:cNvPr>
          <p:cNvPicPr>
            <a:picLocks noChangeAspect="1"/>
          </p:cNvPicPr>
          <p:nvPr/>
        </p:nvPicPr>
        <p:blipFill>
          <a:blip r:embed="rId3"/>
          <a:stretch>
            <a:fillRect/>
          </a:stretch>
        </p:blipFill>
        <p:spPr>
          <a:xfrm>
            <a:off x="3228280" y="3004386"/>
            <a:ext cx="2687440" cy="1037963"/>
          </a:xfrm>
          <a:prstGeom prst="rect">
            <a:avLst/>
          </a:prstGeom>
        </p:spPr>
      </p:pic>
    </p:spTree>
    <p:extLst>
      <p:ext uri="{BB962C8B-B14F-4D97-AF65-F5344CB8AC3E}">
        <p14:creationId xmlns:p14="http://schemas.microsoft.com/office/powerpoint/2010/main" val="8459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Thông tin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bộ</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Cấu</a:t>
            </a:r>
            <a:r>
              <a:rPr lang="en-US" b="1" dirty="0"/>
              <a:t> </a:t>
            </a:r>
            <a:r>
              <a:rPr lang="en-US" b="1" dirty="0" err="1"/>
              <a:t>trúc</a:t>
            </a:r>
            <a:r>
              <a:rPr lang="en-US" b="1" dirty="0"/>
              <a:t> </a:t>
            </a:r>
            <a:r>
              <a:rPr lang="en-US" b="1" dirty="0" err="1"/>
              <a:t>bộ</a:t>
            </a:r>
            <a:r>
              <a:rPr lang="en-US" b="1" dirty="0"/>
              <a:t> </a:t>
            </a:r>
            <a:r>
              <a:rPr lang="en-US" b="1" dirty="0" err="1"/>
              <a:t>dữ</a:t>
            </a:r>
            <a:r>
              <a:rPr lang="en-US" b="1" dirty="0"/>
              <a:t> </a:t>
            </a:r>
            <a:r>
              <a:rPr lang="en-US" b="1" dirty="0" err="1"/>
              <a:t>liệu</a:t>
            </a:r>
            <a:endParaRPr b="1" dirty="0"/>
          </a:p>
        </p:txBody>
      </p:sp>
      <p:sp>
        <p:nvSpPr>
          <p:cNvPr id="3" name="Google Shape;185;p17">
            <a:extLst>
              <a:ext uri="{FF2B5EF4-FFF2-40B4-BE49-F238E27FC236}">
                <a16:creationId xmlns:a16="http://schemas.microsoft.com/office/drawing/2014/main" id="{DA00B106-78B6-B40E-7D54-EC5EF821FE27}"/>
              </a:ext>
            </a:extLst>
          </p:cNvPr>
          <p:cNvSpPr txBox="1">
            <a:spLocks/>
          </p:cNvSpPr>
          <p:nvPr/>
        </p:nvSpPr>
        <p:spPr>
          <a:xfrm>
            <a:off x="714375" y="1723182"/>
            <a:ext cx="6855474" cy="2784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285750" marR="0" lvl="0" indent="-285750" algn="l">
              <a:lnSpc>
                <a:spcPct val="150000"/>
              </a:lnSpc>
              <a:spcBef>
                <a:spcPts val="200"/>
              </a:spcBef>
              <a:spcAft>
                <a:spcPts val="480"/>
              </a:spcAft>
              <a:buFont typeface="Wingdings" panose="05000000000000000000" pitchFamily="2" charset="2"/>
              <a:buChar char="q"/>
            </a:pPr>
            <a:r>
              <a:rPr lang="en-US" b="1"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định</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dạng</a:t>
            </a:r>
            <a:r>
              <a:rPr lang="en-US" b="1" dirty="0">
                <a:effectLst/>
                <a:latin typeface="EB Garamond" panose="00000500000000000000" pitchFamily="2" charset="0"/>
                <a:ea typeface="EB Garamond" panose="00000500000000000000" pitchFamily="2" charset="0"/>
                <a:cs typeface="Times New Roman" panose="02020603050405020304" pitchFamily="18" charset="0"/>
              </a:rPr>
              <a:t> file csv</a:t>
            </a:r>
          </a:p>
          <a:p>
            <a:pPr marL="285750" marR="0" lvl="0" indent="-285750" algn="l">
              <a:lnSpc>
                <a:spcPct val="150000"/>
              </a:lnSpc>
              <a:spcBef>
                <a:spcPts val="200"/>
              </a:spcBef>
              <a:spcAft>
                <a:spcPts val="480"/>
              </a:spcAft>
              <a:buFont typeface="Wingdings" panose="05000000000000000000" pitchFamily="2" charset="2"/>
              <a:buChar char="q"/>
            </a:pPr>
            <a:r>
              <a:rPr lang="en-US" b="1" dirty="0" err="1">
                <a:effectLst/>
                <a:latin typeface="EB Garamond" panose="00000500000000000000" pitchFamily="2" charset="0"/>
                <a:ea typeface="EB Garamond" panose="00000500000000000000" pitchFamily="2" charset="0"/>
                <a:cs typeface="Times New Roman" panose="02020603050405020304" pitchFamily="18" charset="0"/>
              </a:rPr>
              <a:t>Bộ</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dữ</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liệu</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gồm</a:t>
            </a:r>
            <a:r>
              <a:rPr lang="en-US" b="1" dirty="0">
                <a:effectLst/>
                <a:latin typeface="EB Garamond" panose="00000500000000000000" pitchFamily="2" charset="0"/>
                <a:ea typeface="EB Garamond" panose="00000500000000000000" pitchFamily="2" charset="0"/>
                <a:cs typeface="Times New Roman" panose="02020603050405020304" pitchFamily="18" charset="0"/>
              </a:rPr>
              <a:t> </a:t>
            </a:r>
            <a:r>
              <a:rPr lang="en-US" b="1" dirty="0" err="1">
                <a:effectLst/>
                <a:latin typeface="EB Garamond" panose="00000500000000000000" pitchFamily="2" charset="0"/>
                <a:ea typeface="EB Garamond" panose="00000500000000000000" pitchFamily="2" charset="0"/>
                <a:cs typeface="Times New Roman" panose="02020603050405020304" pitchFamily="18" charset="0"/>
              </a:rPr>
              <a:t>có</a:t>
            </a:r>
            <a:r>
              <a:rPr lang="en-US" b="1" dirty="0">
                <a:effectLst/>
                <a:latin typeface="EB Garamond" panose="00000500000000000000" pitchFamily="2" charset="0"/>
                <a:ea typeface="EB Garamond" panose="00000500000000000000" pitchFamily="2" charset="0"/>
                <a:cs typeface="Times New Roman" panose="02020603050405020304" pitchFamily="18" charset="0"/>
              </a:rPr>
              <a:t>:</a:t>
            </a:r>
          </a:p>
          <a:p>
            <a:pPr marL="742950" lvl="1" indent="-285750" algn="l">
              <a:lnSpc>
                <a:spcPct val="150000"/>
              </a:lnSpc>
              <a:spcBef>
                <a:spcPts val="200"/>
              </a:spcBef>
              <a:spcAft>
                <a:spcPts val="480"/>
              </a:spcAft>
              <a:buFont typeface="Courier New" panose="02070309020205020404" pitchFamily="49" charset="0"/>
              <a:buChar char="o"/>
            </a:pPr>
            <a:r>
              <a:rPr lang="en-US" dirty="0">
                <a:effectLst/>
                <a:latin typeface="EB Garamond" panose="00000500000000000000" pitchFamily="2" charset="0"/>
                <a:ea typeface="EB Garamond" panose="00000500000000000000" pitchFamily="2" charset="0"/>
                <a:cs typeface="Times New Roman" panose="02020603050405020304" pitchFamily="18" charset="0"/>
              </a:rPr>
              <a:t>82496 </a:t>
            </a:r>
            <a:r>
              <a:rPr lang="en-US" dirty="0" err="1">
                <a:effectLst/>
                <a:latin typeface="EB Garamond" panose="00000500000000000000" pitchFamily="2" charset="0"/>
                <a:ea typeface="EB Garamond" panose="00000500000000000000" pitchFamily="2" charset="0"/>
                <a:cs typeface="Times New Roman" panose="02020603050405020304" pitchFamily="18" charset="0"/>
              </a:rPr>
              <a:t>dòng</a:t>
            </a:r>
            <a:endParaRPr lang="en-US" dirty="0">
              <a:latin typeface="EB Garamond" panose="00000500000000000000" pitchFamily="2" charset="0"/>
              <a:ea typeface="EB Garamond" panose="00000500000000000000" pitchFamily="2" charset="0"/>
              <a:cs typeface="Times New Roman" panose="02020603050405020304" pitchFamily="18" charset="0"/>
            </a:endParaRPr>
          </a:p>
          <a:p>
            <a:pPr marL="742950" lvl="1" indent="-285750" algn="l">
              <a:lnSpc>
                <a:spcPct val="150000"/>
              </a:lnSpc>
              <a:spcBef>
                <a:spcPts val="200"/>
              </a:spcBef>
              <a:spcAft>
                <a:spcPts val="480"/>
              </a:spcAft>
              <a:buFont typeface="Courier New" panose="02070309020205020404" pitchFamily="49" charset="0"/>
              <a:buChar char="o"/>
            </a:pPr>
            <a:r>
              <a:rPr lang="en-US" dirty="0">
                <a:effectLst/>
                <a:latin typeface="EB Garamond" panose="00000500000000000000" pitchFamily="2" charset="0"/>
                <a:ea typeface="EB Garamond" panose="00000500000000000000" pitchFamily="2" charset="0"/>
                <a:cs typeface="Times New Roman" panose="02020603050405020304" pitchFamily="18" charset="0"/>
              </a:rPr>
              <a:t>12 </a:t>
            </a:r>
            <a:r>
              <a:rPr lang="en-US" dirty="0" err="1">
                <a:effectLst/>
                <a:latin typeface="EB Garamond" panose="00000500000000000000" pitchFamily="2" charset="0"/>
                <a:ea typeface="EB Garamond" panose="00000500000000000000" pitchFamily="2" charset="0"/>
                <a:cs typeface="Times New Roman" panose="02020603050405020304" pitchFamily="18" charset="0"/>
              </a:rPr>
              <a:t>cột</a:t>
            </a:r>
            <a:r>
              <a:rPr lang="en-US"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err="1">
                <a:effectLst/>
                <a:latin typeface="EB Garamond" panose="00000500000000000000" pitchFamily="2" charset="0"/>
                <a:ea typeface="EB Garamond" panose="00000500000000000000" pitchFamily="2" charset="0"/>
                <a:cs typeface="Times New Roman" panose="02020603050405020304" pitchFamily="18" charset="0"/>
              </a:rPr>
              <a:t>thuộc</a:t>
            </a:r>
            <a:r>
              <a:rPr lang="en-US" dirty="0">
                <a:effectLst/>
                <a:latin typeface="EB Garamond" panose="00000500000000000000" pitchFamily="2" charset="0"/>
                <a:ea typeface="EB Garamond" panose="00000500000000000000" pitchFamily="2" charset="0"/>
                <a:cs typeface="Times New Roman" panose="02020603050405020304" pitchFamily="18" charset="0"/>
              </a:rPr>
              <a:t> </a:t>
            </a:r>
            <a:r>
              <a:rPr lang="en-US" dirty="0" err="1">
                <a:effectLst/>
                <a:latin typeface="EB Garamond" panose="00000500000000000000" pitchFamily="2" charset="0"/>
                <a:ea typeface="EB Garamond" panose="00000500000000000000" pitchFamily="2" charset="0"/>
                <a:cs typeface="Times New Roman" panose="02020603050405020304" pitchFamily="18" charset="0"/>
              </a:rPr>
              <a:t>tính</a:t>
            </a:r>
            <a:r>
              <a:rPr lang="en-US" dirty="0">
                <a:effectLst/>
                <a:latin typeface="EB Garamond" panose="00000500000000000000" pitchFamily="2" charset="0"/>
                <a:ea typeface="EB Garamond" panose="00000500000000000000" pitchFamily="2" charset="0"/>
                <a:cs typeface="Times New Roman" panose="02020603050405020304" pitchFamily="18" charset="0"/>
              </a:rPr>
              <a:t>)</a:t>
            </a:r>
          </a:p>
          <a:p>
            <a:pPr marL="0" indent="0" algn="l">
              <a:lnSpc>
                <a:spcPct val="150000"/>
              </a:lnSpc>
              <a:spcAft>
                <a:spcPts val="60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pic>
        <p:nvPicPr>
          <p:cNvPr id="9" name="Picture 8" descr="A magnifying glass and a stack of coins&#10;&#10;Description automatically generated">
            <a:extLst>
              <a:ext uri="{FF2B5EF4-FFF2-40B4-BE49-F238E27FC236}">
                <a16:creationId xmlns:a16="http://schemas.microsoft.com/office/drawing/2014/main" id="{38A7796C-BA1F-F95D-2209-9CBB9F11C0F1}"/>
              </a:ext>
            </a:extLst>
          </p:cNvPr>
          <p:cNvPicPr>
            <a:picLocks noChangeAspect="1"/>
          </p:cNvPicPr>
          <p:nvPr/>
        </p:nvPicPr>
        <p:blipFill>
          <a:blip r:embed="rId3">
            <a:alphaModFix amt="70000"/>
          </a:blip>
          <a:stretch>
            <a:fillRect/>
          </a:stretch>
        </p:blipFill>
        <p:spPr>
          <a:xfrm>
            <a:off x="4881775" y="1820050"/>
            <a:ext cx="1814512" cy="1814512"/>
          </a:xfrm>
          <a:prstGeom prst="rect">
            <a:avLst/>
          </a:prstGeom>
        </p:spPr>
      </p:pic>
    </p:spTree>
    <p:extLst>
      <p:ext uri="{BB962C8B-B14F-4D97-AF65-F5344CB8AC3E}">
        <p14:creationId xmlns:p14="http://schemas.microsoft.com/office/powerpoint/2010/main" val="159643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Google Shape;816;p40">
            <a:extLst>
              <a:ext uri="{FF2B5EF4-FFF2-40B4-BE49-F238E27FC236}">
                <a16:creationId xmlns:a16="http://schemas.microsoft.com/office/drawing/2014/main" id="{2E2A8AD7-F6EC-7A3B-9AF8-E00B34962379}"/>
              </a:ext>
            </a:extLst>
          </p:cNvPr>
          <p:cNvSpPr txBox="1">
            <a:spLocks/>
          </p:cNvSpPr>
          <p:nvPr/>
        </p:nvSpPr>
        <p:spPr>
          <a:xfrm>
            <a:off x="379851" y="570976"/>
            <a:ext cx="77175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2800"/>
              <a:buFont typeface="Fredoka One"/>
              <a:buNone/>
              <a:defRPr sz="2800" b="1" i="0" u="none" strike="noStrike" cap="none">
                <a:solidFill>
                  <a:schemeClr val="accent5"/>
                </a:solidFill>
                <a:latin typeface="Fredoka One"/>
                <a:ea typeface="Fredoka One"/>
                <a:cs typeface="Fredoka One"/>
                <a:sym typeface="Fredoka One"/>
              </a:defRPr>
            </a:lvl1pPr>
            <a:lvl2pPr marR="0" lvl="1"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2pPr>
            <a:lvl3pPr marR="0" lvl="2"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3pPr>
            <a:lvl4pPr marR="0" lvl="3"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4pPr>
            <a:lvl5pPr marR="0" lvl="4"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5pPr>
            <a:lvl6pPr marR="0" lvl="5"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6pPr>
            <a:lvl7pPr marR="0" lvl="6"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7pPr>
            <a:lvl8pPr marR="0" lvl="7"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8pPr>
            <a:lvl9pPr marR="0" lvl="8" algn="l" rtl="0">
              <a:lnSpc>
                <a:spcPct val="100000"/>
              </a:lnSpc>
              <a:spcBef>
                <a:spcPts val="0"/>
              </a:spcBef>
              <a:spcAft>
                <a:spcPts val="0"/>
              </a:spcAft>
              <a:buClr>
                <a:schemeClr val="accent5"/>
              </a:buClr>
              <a:buSzPts val="2800"/>
              <a:buFont typeface="Modak"/>
              <a:buNone/>
              <a:defRPr sz="2800" b="0" i="0" u="none" strike="noStrike" cap="none">
                <a:solidFill>
                  <a:schemeClr val="accent5"/>
                </a:solidFill>
                <a:latin typeface="Modak"/>
                <a:ea typeface="Modak"/>
                <a:cs typeface="Modak"/>
                <a:sym typeface="Modak"/>
              </a:defRPr>
            </a:lvl9pPr>
          </a:lstStyle>
          <a:p>
            <a:r>
              <a:rPr lang="en-US" dirty="0">
                <a:latin typeface="Arial Rounded MT Bold" panose="020F0704030504030204" pitchFamily="34" charset="0"/>
                <a:ea typeface="Microsoft JhengHei UI" panose="020B0604030504040204" pitchFamily="34" charset="-120"/>
                <a:cs typeface="Aharoni" panose="02010803020104030203" pitchFamily="2" charset="-79"/>
              </a:rPr>
              <a:t>II. Thông tin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bộ</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dữ</a:t>
            </a:r>
            <a:r>
              <a:rPr lang="en-US" dirty="0">
                <a:latin typeface="Arial Rounded MT Bold" panose="020F0704030504030204" pitchFamily="34" charset="0"/>
                <a:ea typeface="Microsoft JhengHei UI" panose="020B0604030504040204" pitchFamily="34" charset="-120"/>
                <a:cs typeface="Aharoni" panose="02010803020104030203" pitchFamily="2" charset="-79"/>
              </a:rPr>
              <a:t> </a:t>
            </a:r>
            <a:r>
              <a:rPr lang="en-US" dirty="0" err="1">
                <a:latin typeface="Arial Rounded MT Bold" panose="020F0704030504030204" pitchFamily="34" charset="0"/>
                <a:ea typeface="Microsoft JhengHei UI" panose="020B0604030504040204" pitchFamily="34" charset="-120"/>
                <a:cs typeface="Aharoni" panose="02010803020104030203" pitchFamily="2" charset="-79"/>
              </a:rPr>
              <a:t>liệu</a:t>
            </a:r>
            <a:endParaRPr lang="en-US" dirty="0">
              <a:latin typeface="Arial Rounded MT Bold" panose="020F0704030504030204" pitchFamily="34" charset="0"/>
              <a:ea typeface="Microsoft JhengHei UI" panose="020B0604030504040204" pitchFamily="34" charset="-120"/>
              <a:cs typeface="Aharoni" panose="02010803020104030203" pitchFamily="2" charset="-79"/>
            </a:endParaRPr>
          </a:p>
        </p:txBody>
      </p:sp>
      <p:grpSp>
        <p:nvGrpSpPr>
          <p:cNvPr id="23" name="Google Shape;174;p16">
            <a:extLst>
              <a:ext uri="{FF2B5EF4-FFF2-40B4-BE49-F238E27FC236}">
                <a16:creationId xmlns:a16="http://schemas.microsoft.com/office/drawing/2014/main" id="{6F747BC1-0F2B-5819-2727-C872C6FB2EE1}"/>
              </a:ext>
            </a:extLst>
          </p:cNvPr>
          <p:cNvGrpSpPr/>
          <p:nvPr/>
        </p:nvGrpSpPr>
        <p:grpSpPr>
          <a:xfrm>
            <a:off x="8105553" y="3004386"/>
            <a:ext cx="1038447" cy="2176554"/>
            <a:chOff x="2106350" y="2477950"/>
            <a:chExt cx="872425" cy="1828576"/>
          </a:xfrm>
        </p:grpSpPr>
        <p:sp>
          <p:nvSpPr>
            <p:cNvPr id="24" name="Google Shape;175;p16">
              <a:extLst>
                <a:ext uri="{FF2B5EF4-FFF2-40B4-BE49-F238E27FC236}">
                  <a16:creationId xmlns:a16="http://schemas.microsoft.com/office/drawing/2014/main" id="{3DD1099A-53FC-9E7D-8BE4-9BCB3A97948B}"/>
                </a:ext>
              </a:extLst>
            </p:cNvPr>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p16">
              <a:extLst>
                <a:ext uri="{FF2B5EF4-FFF2-40B4-BE49-F238E27FC236}">
                  <a16:creationId xmlns:a16="http://schemas.microsoft.com/office/drawing/2014/main" id="{1EC9B60D-57E5-C231-BA28-36162EAE66B3}"/>
                </a:ext>
              </a:extLst>
            </p:cNvPr>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77;p16">
            <a:extLst>
              <a:ext uri="{FF2B5EF4-FFF2-40B4-BE49-F238E27FC236}">
                <a16:creationId xmlns:a16="http://schemas.microsoft.com/office/drawing/2014/main" id="{57FBF4EF-D589-3BB2-F72C-79A02BA7C9CB}"/>
              </a:ext>
            </a:extLst>
          </p:cNvPr>
          <p:cNvGrpSpPr/>
          <p:nvPr/>
        </p:nvGrpSpPr>
        <p:grpSpPr>
          <a:xfrm>
            <a:off x="8052674" y="3866496"/>
            <a:ext cx="755602" cy="1299808"/>
            <a:chOff x="5609750" y="3138575"/>
            <a:chExt cx="634800" cy="1092000"/>
          </a:xfrm>
        </p:grpSpPr>
        <p:sp>
          <p:nvSpPr>
            <p:cNvPr id="27" name="Google Shape;178;p16">
              <a:extLst>
                <a:ext uri="{FF2B5EF4-FFF2-40B4-BE49-F238E27FC236}">
                  <a16:creationId xmlns:a16="http://schemas.microsoft.com/office/drawing/2014/main" id="{32B8639A-1224-0D63-93F9-0337F1445E22}"/>
                </a:ext>
              </a:extLst>
            </p:cNvPr>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p16">
              <a:extLst>
                <a:ext uri="{FF2B5EF4-FFF2-40B4-BE49-F238E27FC236}">
                  <a16:creationId xmlns:a16="http://schemas.microsoft.com/office/drawing/2014/main" id="{57451AB3-77B2-6122-0632-0993CFDF4833}"/>
                </a:ext>
              </a:extLst>
            </p:cNvPr>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70;p40">
            <a:extLst>
              <a:ext uri="{FF2B5EF4-FFF2-40B4-BE49-F238E27FC236}">
                <a16:creationId xmlns:a16="http://schemas.microsoft.com/office/drawing/2014/main" id="{8C88D3E7-72C5-00FD-0D51-A895D2250705}"/>
              </a:ext>
            </a:extLst>
          </p:cNvPr>
          <p:cNvSpPr txBox="1">
            <a:spLocks/>
          </p:cNvSpPr>
          <p:nvPr/>
        </p:nvSpPr>
        <p:spPr>
          <a:xfrm>
            <a:off x="122431" y="1209731"/>
            <a:ext cx="591944" cy="426188"/>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0" indent="0"/>
            <a:r>
              <a:rPr lang="en" b="1" dirty="0"/>
              <a:t>03</a:t>
            </a:r>
          </a:p>
        </p:txBody>
      </p:sp>
      <p:sp>
        <p:nvSpPr>
          <p:cNvPr id="6" name="Google Shape;817;p40">
            <a:extLst>
              <a:ext uri="{FF2B5EF4-FFF2-40B4-BE49-F238E27FC236}">
                <a16:creationId xmlns:a16="http://schemas.microsoft.com/office/drawing/2014/main" id="{1F64D5A7-9B35-A315-D8D8-142D99F930DD}"/>
              </a:ext>
            </a:extLst>
          </p:cNvPr>
          <p:cNvSpPr txBox="1">
            <a:spLocks noGrp="1"/>
          </p:cNvSpPr>
          <p:nvPr>
            <p:ph type="subTitle" idx="1"/>
          </p:nvPr>
        </p:nvSpPr>
        <p:spPr>
          <a:xfrm>
            <a:off x="806500" y="1209731"/>
            <a:ext cx="3765500" cy="651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err="1"/>
              <a:t>Cấu</a:t>
            </a:r>
            <a:r>
              <a:rPr lang="en-US" b="1" dirty="0"/>
              <a:t> </a:t>
            </a:r>
            <a:r>
              <a:rPr lang="en-US" b="1" dirty="0" err="1"/>
              <a:t>trúc</a:t>
            </a:r>
            <a:r>
              <a:rPr lang="en-US" b="1" dirty="0"/>
              <a:t> </a:t>
            </a:r>
            <a:r>
              <a:rPr lang="en-US" b="1" dirty="0" err="1"/>
              <a:t>bộ</a:t>
            </a:r>
            <a:r>
              <a:rPr lang="en-US" b="1" dirty="0"/>
              <a:t> </a:t>
            </a:r>
            <a:r>
              <a:rPr lang="en-US" b="1" dirty="0" err="1"/>
              <a:t>dữ</a:t>
            </a:r>
            <a:r>
              <a:rPr lang="en-US" b="1" dirty="0"/>
              <a:t> </a:t>
            </a:r>
            <a:r>
              <a:rPr lang="en-US" b="1" dirty="0" err="1"/>
              <a:t>liệu</a:t>
            </a:r>
            <a:endParaRPr b="1" dirty="0"/>
          </a:p>
        </p:txBody>
      </p:sp>
      <p:sp>
        <p:nvSpPr>
          <p:cNvPr id="3" name="Google Shape;185;p17">
            <a:extLst>
              <a:ext uri="{FF2B5EF4-FFF2-40B4-BE49-F238E27FC236}">
                <a16:creationId xmlns:a16="http://schemas.microsoft.com/office/drawing/2014/main" id="{DA00B106-78B6-B40E-7D54-EC5EF821FE27}"/>
              </a:ext>
            </a:extLst>
          </p:cNvPr>
          <p:cNvSpPr txBox="1">
            <a:spLocks/>
          </p:cNvSpPr>
          <p:nvPr/>
        </p:nvSpPr>
        <p:spPr>
          <a:xfrm>
            <a:off x="806500" y="1535381"/>
            <a:ext cx="6855474" cy="47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1pPr>
            <a:lvl2pPr marL="914400" marR="0" lvl="1"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2pPr>
            <a:lvl3pPr marL="1371600" marR="0" lvl="2"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3pPr>
            <a:lvl4pPr marL="1828800" marR="0" lvl="3"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4pPr>
            <a:lvl5pPr marL="2286000" marR="0" lvl="4"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5pPr>
            <a:lvl6pPr marL="2743200" marR="0" lvl="5"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6pPr>
            <a:lvl7pPr marL="3200400" marR="0" lvl="6"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7pPr>
            <a:lvl8pPr marL="3657600" marR="0" lvl="7" indent="-317500" algn="ctr" rtl="0">
              <a:lnSpc>
                <a:spcPct val="100000"/>
              </a:lnSpc>
              <a:spcBef>
                <a:spcPts val="1600"/>
              </a:spcBef>
              <a:spcAft>
                <a:spcPts val="0"/>
              </a:spcAft>
              <a:buClr>
                <a:schemeClr val="accent5"/>
              </a:buClr>
              <a:buSzPts val="1400"/>
              <a:buFont typeface="Alata"/>
              <a:buNone/>
              <a:defRPr sz="1400" b="0" i="0" u="none" strike="noStrike" cap="none">
                <a:solidFill>
                  <a:schemeClr val="accent5"/>
                </a:solidFill>
                <a:latin typeface="Alata"/>
                <a:ea typeface="Alata"/>
                <a:cs typeface="Alata"/>
                <a:sym typeface="Alata"/>
              </a:defRPr>
            </a:lvl8pPr>
            <a:lvl9pPr marL="4114800" marR="0" lvl="8" indent="-317500" algn="ctr" rtl="0">
              <a:lnSpc>
                <a:spcPct val="100000"/>
              </a:lnSpc>
              <a:spcBef>
                <a:spcPts val="1600"/>
              </a:spcBef>
              <a:spcAft>
                <a:spcPts val="1600"/>
              </a:spcAft>
              <a:buClr>
                <a:schemeClr val="accent5"/>
              </a:buClr>
              <a:buSzPts val="1400"/>
              <a:buFont typeface="Alata"/>
              <a:buNone/>
              <a:defRPr sz="1400" b="0" i="0" u="none" strike="noStrike" cap="none">
                <a:solidFill>
                  <a:schemeClr val="accent5"/>
                </a:solidFill>
                <a:latin typeface="Alata"/>
                <a:ea typeface="Alata"/>
                <a:cs typeface="Alata"/>
                <a:sym typeface="Alata"/>
              </a:defRPr>
            </a:lvl9pPr>
          </a:lstStyle>
          <a:p>
            <a:pPr marL="285750" marR="0" lvl="0" indent="-285750" algn="l">
              <a:lnSpc>
                <a:spcPct val="150000"/>
              </a:lnSpc>
              <a:spcBef>
                <a:spcPts val="200"/>
              </a:spcBef>
              <a:spcAft>
                <a:spcPts val="480"/>
              </a:spcAft>
              <a:buFont typeface="Wingdings" panose="05000000000000000000" pitchFamily="2" charset="2"/>
              <a:buChar char="q"/>
            </a:pPr>
            <a:r>
              <a:rPr lang="en-US" b="1" dirty="0" err="1">
                <a:latin typeface="EB Garamond" panose="00000500000000000000" pitchFamily="2" charset="0"/>
                <a:ea typeface="EB Garamond" panose="00000500000000000000" pitchFamily="2" charset="0"/>
                <a:cs typeface="Times New Roman" panose="02020603050405020304" pitchFamily="18" charset="0"/>
              </a:rPr>
              <a:t>Các</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thuộc</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tính</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có</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tên</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và</a:t>
            </a:r>
            <a:r>
              <a:rPr lang="en-US" b="1" dirty="0">
                <a:latin typeface="EB Garamond" panose="00000500000000000000" pitchFamily="2" charset="0"/>
                <a:ea typeface="EB Garamond" panose="00000500000000000000" pitchFamily="2" charset="0"/>
                <a:cs typeface="Times New Roman" panose="02020603050405020304" pitchFamily="18" charset="0"/>
              </a:rPr>
              <a:t> ý </a:t>
            </a:r>
            <a:r>
              <a:rPr lang="en-US" b="1" dirty="0" err="1">
                <a:latin typeface="EB Garamond" panose="00000500000000000000" pitchFamily="2" charset="0"/>
                <a:ea typeface="EB Garamond" panose="00000500000000000000" pitchFamily="2" charset="0"/>
                <a:cs typeface="Times New Roman" panose="02020603050405020304" pitchFamily="18" charset="0"/>
              </a:rPr>
              <a:t>nghĩa</a:t>
            </a:r>
            <a:r>
              <a:rPr lang="en-US" b="1" dirty="0">
                <a:latin typeface="EB Garamond" panose="00000500000000000000" pitchFamily="2" charset="0"/>
                <a:ea typeface="EB Garamond" panose="00000500000000000000" pitchFamily="2" charset="0"/>
                <a:cs typeface="Times New Roman" panose="02020603050405020304" pitchFamily="18" charset="0"/>
              </a:rPr>
              <a:t> </a:t>
            </a:r>
            <a:r>
              <a:rPr lang="en-US" b="1" dirty="0" err="1">
                <a:latin typeface="EB Garamond" panose="00000500000000000000" pitchFamily="2" charset="0"/>
                <a:ea typeface="EB Garamond" panose="00000500000000000000" pitchFamily="2" charset="0"/>
                <a:cs typeface="Times New Roman" panose="02020603050405020304" pitchFamily="18" charset="0"/>
              </a:rPr>
              <a:t>sau</a:t>
            </a:r>
            <a:r>
              <a:rPr lang="en-US" b="1" dirty="0">
                <a:latin typeface="EB Garamond" panose="00000500000000000000" pitchFamily="2" charset="0"/>
                <a:ea typeface="EB Garamond" panose="00000500000000000000" pitchFamily="2" charset="0"/>
                <a:cs typeface="Times New Roman" panose="02020603050405020304" pitchFamily="18" charset="0"/>
              </a:rPr>
              <a:t>:</a:t>
            </a:r>
            <a:endParaRPr lang="en-US" b="1"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lnSpc>
                <a:spcPct val="150000"/>
              </a:lnSpc>
              <a:spcAft>
                <a:spcPts val="600"/>
              </a:spcAft>
            </a:pPr>
            <a:endParaRPr lang="en-US" sz="1200" dirty="0">
              <a:effectLst/>
              <a:latin typeface="EB Garamond" panose="00000500000000000000" pitchFamily="2" charset="0"/>
              <a:ea typeface="EB Garamond" panose="00000500000000000000" pitchFamily="2" charset="0"/>
              <a:cs typeface="Times New Roman" panose="02020603050405020304" pitchFamily="18" charset="0"/>
            </a:endParaRPr>
          </a:p>
          <a:p>
            <a:pPr marL="0" indent="0" algn="l"/>
            <a:endParaRPr lang="en-US" sz="1200" dirty="0">
              <a:solidFill>
                <a:srgbClr val="434343"/>
              </a:solidFill>
              <a:latin typeface="EB Garamond" panose="00000500000000000000" pitchFamily="2" charset="0"/>
              <a:ea typeface="EB Garamond" panose="00000500000000000000" pitchFamily="2" charset="0"/>
            </a:endParaRPr>
          </a:p>
        </p:txBody>
      </p:sp>
      <p:graphicFrame>
        <p:nvGraphicFramePr>
          <p:cNvPr id="4" name="Table 3">
            <a:extLst>
              <a:ext uri="{FF2B5EF4-FFF2-40B4-BE49-F238E27FC236}">
                <a16:creationId xmlns:a16="http://schemas.microsoft.com/office/drawing/2014/main" id="{FCBD43C4-4AC6-173A-4703-A6FB8EACC5AE}"/>
              </a:ext>
            </a:extLst>
          </p:cNvPr>
          <p:cNvGraphicFramePr>
            <a:graphicFrameLocks noGrp="1"/>
          </p:cNvGraphicFramePr>
          <p:nvPr>
            <p:extLst>
              <p:ext uri="{D42A27DB-BD31-4B8C-83A1-F6EECF244321}">
                <p14:modId xmlns:p14="http://schemas.microsoft.com/office/powerpoint/2010/main" val="1695961021"/>
              </p:ext>
            </p:extLst>
          </p:nvPr>
        </p:nvGraphicFramePr>
        <p:xfrm>
          <a:off x="1272752" y="2021586"/>
          <a:ext cx="6389222" cy="2598540"/>
        </p:xfrm>
        <a:graphic>
          <a:graphicData uri="http://schemas.openxmlformats.org/drawingml/2006/table">
            <a:tbl>
              <a:tblPr firstRow="1" firstCol="1" bandRow="1">
                <a:tableStyleId>{CDA1FE45-6BDC-44B7-B299-B5EFB9E5807D}</a:tableStyleId>
              </a:tblPr>
              <a:tblGrid>
                <a:gridCol w="650230">
                  <a:extLst>
                    <a:ext uri="{9D8B030D-6E8A-4147-A177-3AD203B41FA5}">
                      <a16:colId xmlns:a16="http://schemas.microsoft.com/office/drawing/2014/main" val="2331653782"/>
                    </a:ext>
                  </a:extLst>
                </a:gridCol>
                <a:gridCol w="1446032">
                  <a:extLst>
                    <a:ext uri="{9D8B030D-6E8A-4147-A177-3AD203B41FA5}">
                      <a16:colId xmlns:a16="http://schemas.microsoft.com/office/drawing/2014/main" val="1573141621"/>
                    </a:ext>
                  </a:extLst>
                </a:gridCol>
                <a:gridCol w="4292960">
                  <a:extLst>
                    <a:ext uri="{9D8B030D-6E8A-4147-A177-3AD203B41FA5}">
                      <a16:colId xmlns:a16="http://schemas.microsoft.com/office/drawing/2014/main" val="4044814252"/>
                    </a:ext>
                  </a:extLst>
                </a:gridCol>
              </a:tblGrid>
              <a:tr h="245039">
                <a:tc>
                  <a:txBody>
                    <a:bodyPr/>
                    <a:lstStyle/>
                    <a:p>
                      <a:pPr marL="0" marR="0" algn="ctr">
                        <a:lnSpc>
                          <a:spcPct val="100000"/>
                        </a:lnSpc>
                        <a:spcBef>
                          <a:spcPts val="200"/>
                        </a:spcBef>
                        <a:spcAft>
                          <a:spcPts val="200"/>
                        </a:spcAft>
                      </a:pPr>
                      <a:r>
                        <a:rPr lang="en-US" sz="1200" b="1">
                          <a:effectLst/>
                        </a:rPr>
                        <a:t>Stt</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solidFill>
                      <a:schemeClr val="accent5">
                        <a:lumMod val="20000"/>
                        <a:lumOff val="80000"/>
                      </a:schemeClr>
                    </a:solidFill>
                  </a:tcPr>
                </a:tc>
                <a:tc>
                  <a:txBody>
                    <a:bodyPr/>
                    <a:lstStyle/>
                    <a:p>
                      <a:pPr marL="0" marR="0" algn="ctr">
                        <a:lnSpc>
                          <a:spcPct val="100000"/>
                        </a:lnSpc>
                        <a:spcBef>
                          <a:spcPts val="200"/>
                        </a:spcBef>
                        <a:spcAft>
                          <a:spcPts val="200"/>
                        </a:spcAft>
                      </a:pPr>
                      <a:r>
                        <a:rPr lang="en-US" sz="1200" b="1">
                          <a:effectLst/>
                        </a:rPr>
                        <a:t>Tên thuộc tính</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solidFill>
                      <a:schemeClr val="accent5">
                        <a:lumMod val="20000"/>
                        <a:lumOff val="80000"/>
                      </a:schemeClr>
                    </a:solidFill>
                  </a:tcPr>
                </a:tc>
                <a:tc>
                  <a:txBody>
                    <a:bodyPr/>
                    <a:lstStyle/>
                    <a:p>
                      <a:pPr marL="0" marR="0" algn="ctr">
                        <a:lnSpc>
                          <a:spcPct val="100000"/>
                        </a:lnSpc>
                        <a:spcBef>
                          <a:spcPts val="200"/>
                        </a:spcBef>
                        <a:spcAft>
                          <a:spcPts val="200"/>
                        </a:spcAft>
                      </a:pPr>
                      <a:r>
                        <a:rPr lang="en-US" sz="1200" b="1" dirty="0">
                          <a:effectLst/>
                        </a:rPr>
                        <a:t>Ý </a:t>
                      </a:r>
                      <a:r>
                        <a:rPr lang="en-US" sz="1200" b="1" dirty="0" err="1">
                          <a:effectLst/>
                        </a:rPr>
                        <a:t>nghĩa</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solidFill>
                      <a:schemeClr val="accent5">
                        <a:lumMod val="20000"/>
                        <a:lumOff val="80000"/>
                      </a:schemeClr>
                    </a:solidFill>
                  </a:tcPr>
                </a:tc>
                <a:extLst>
                  <a:ext uri="{0D108BD9-81ED-4DB2-BD59-A6C34878D82A}">
                    <a16:rowId xmlns:a16="http://schemas.microsoft.com/office/drawing/2014/main" val="1033380853"/>
                  </a:ext>
                </a:extLst>
              </a:tr>
              <a:tr h="193810">
                <a:tc>
                  <a:txBody>
                    <a:bodyPr/>
                    <a:lstStyle/>
                    <a:p>
                      <a:pPr marL="0" marR="0">
                        <a:lnSpc>
                          <a:spcPct val="100000"/>
                        </a:lnSpc>
                        <a:spcBef>
                          <a:spcPts val="200"/>
                        </a:spcBef>
                        <a:spcAft>
                          <a:spcPts val="20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Diện tích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tổng diện tích của căn nhà (m2)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1063056929"/>
                  </a:ext>
                </a:extLst>
              </a:tr>
              <a:tr h="193810">
                <a:tc>
                  <a:txBody>
                    <a:bodyPr/>
                    <a:lstStyle/>
                    <a:p>
                      <a:pPr marL="0" marR="0">
                        <a:lnSpc>
                          <a:spcPct val="100000"/>
                        </a:lnSpc>
                        <a:spcBef>
                          <a:spcPts val="200"/>
                        </a:spcBef>
                        <a:spcAft>
                          <a:spcPts val="200"/>
                        </a:spcAft>
                      </a:pPr>
                      <a:r>
                        <a:rPr lang="en-US"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Dài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chiều dài căn nhà (m)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2007603244"/>
                  </a:ext>
                </a:extLst>
              </a:tr>
              <a:tr h="193810">
                <a:tc>
                  <a:txBody>
                    <a:bodyPr/>
                    <a:lstStyle/>
                    <a:p>
                      <a:pPr marL="0" marR="0">
                        <a:lnSpc>
                          <a:spcPct val="100000"/>
                        </a:lnSpc>
                        <a:spcBef>
                          <a:spcPts val="200"/>
                        </a:spcBef>
                        <a:spcAft>
                          <a:spcPts val="200"/>
                        </a:spcAft>
                      </a:pPr>
                      <a:r>
                        <a:rPr lang="en-US"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Rộng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chiều rộng căn nhà (m)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2237480694"/>
                  </a:ext>
                </a:extLst>
              </a:tr>
              <a:tr h="193810">
                <a:tc>
                  <a:txBody>
                    <a:bodyPr/>
                    <a:lstStyle/>
                    <a:p>
                      <a:pPr marL="0" marR="0">
                        <a:lnSpc>
                          <a:spcPct val="100000"/>
                        </a:lnSpc>
                        <a:spcBef>
                          <a:spcPts val="200"/>
                        </a:spcBef>
                        <a:spcAft>
                          <a:spcPts val="20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Số phòng ngủ</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số phòng ngủ có trong căn nhà</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2984432942"/>
                  </a:ext>
                </a:extLst>
              </a:tr>
              <a:tr h="193810">
                <a:tc>
                  <a:txBody>
                    <a:bodyPr/>
                    <a:lstStyle/>
                    <a:p>
                      <a:pPr marL="0" marR="0">
                        <a:lnSpc>
                          <a:spcPct val="100000"/>
                        </a:lnSpc>
                        <a:spcBef>
                          <a:spcPts val="200"/>
                        </a:spcBef>
                        <a:spcAft>
                          <a:spcPts val="200"/>
                        </a:spcAft>
                      </a:pPr>
                      <a:r>
                        <a:rPr lang="en-US"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Số tầng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số tầng của căn nhà</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2862361176"/>
                  </a:ext>
                </a:extLst>
              </a:tr>
              <a:tr h="193810">
                <a:tc>
                  <a:txBody>
                    <a:bodyPr/>
                    <a:lstStyle/>
                    <a:p>
                      <a:pPr marL="0" marR="0">
                        <a:lnSpc>
                          <a:spcPct val="100000"/>
                        </a:lnSpc>
                        <a:spcBef>
                          <a:spcPts val="200"/>
                        </a:spcBef>
                        <a:spcAft>
                          <a:spcPts val="200"/>
                        </a:spcAft>
                      </a:pPr>
                      <a:r>
                        <a:rPr lang="en-US" sz="12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Địa chỉ</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địa chỉ của căn nhà (tại Hà Nội)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3810564991"/>
                  </a:ext>
                </a:extLst>
              </a:tr>
              <a:tr h="193810">
                <a:tc>
                  <a:txBody>
                    <a:bodyPr/>
                    <a:lstStyle/>
                    <a:p>
                      <a:pPr marL="0" marR="0">
                        <a:lnSpc>
                          <a:spcPct val="100000"/>
                        </a:lnSpc>
                        <a:spcBef>
                          <a:spcPts val="200"/>
                        </a:spcBef>
                        <a:spcAft>
                          <a:spcPts val="200"/>
                        </a:spcAft>
                      </a:pPr>
                      <a:r>
                        <a:rPr lang="en-US" sz="1200">
                          <a:effectLst/>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Quận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quận nơi căn nhà tọa lạc (tại Hà Nội)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3194648302"/>
                  </a:ext>
                </a:extLst>
              </a:tr>
              <a:tr h="193810">
                <a:tc>
                  <a:txBody>
                    <a:bodyPr/>
                    <a:lstStyle/>
                    <a:p>
                      <a:pPr marL="0" marR="0">
                        <a:lnSpc>
                          <a:spcPct val="100000"/>
                        </a:lnSpc>
                        <a:spcBef>
                          <a:spcPts val="200"/>
                        </a:spcBef>
                        <a:spcAft>
                          <a:spcPts val="200"/>
                        </a:spcAft>
                      </a:pPr>
                      <a:r>
                        <a:rPr lang="en-US" sz="1200">
                          <a:effectLst/>
                        </a:rPr>
                        <a:t>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Huyện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Mô tả huyện nơi căn nhà tọa lạc (tại Hà Nội)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3151722591"/>
                  </a:ext>
                </a:extLst>
              </a:tr>
              <a:tr h="193810">
                <a:tc>
                  <a:txBody>
                    <a:bodyPr/>
                    <a:lstStyle/>
                    <a:p>
                      <a:pPr marL="0" marR="0">
                        <a:lnSpc>
                          <a:spcPct val="100000"/>
                        </a:lnSpc>
                        <a:spcBef>
                          <a:spcPts val="200"/>
                        </a:spcBef>
                        <a:spcAft>
                          <a:spcPts val="200"/>
                        </a:spcAft>
                      </a:pPr>
                      <a:r>
                        <a:rPr lang="en-US" sz="1200">
                          <a:effectLst/>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Loại hình nhà ở</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dirty="0" err="1">
                          <a:effectLst/>
                        </a:rPr>
                        <a:t>Mô</a:t>
                      </a:r>
                      <a:r>
                        <a:rPr lang="en-US" sz="1200" dirty="0">
                          <a:effectLst/>
                        </a:rPr>
                        <a:t> </a:t>
                      </a:r>
                      <a:r>
                        <a:rPr lang="en-US" sz="1200" dirty="0" err="1">
                          <a:effectLst/>
                        </a:rPr>
                        <a:t>tả</a:t>
                      </a:r>
                      <a:r>
                        <a:rPr lang="en-US" sz="1200" dirty="0">
                          <a:effectLst/>
                        </a:rPr>
                        <a:t> </a:t>
                      </a:r>
                      <a:r>
                        <a:rPr lang="en-US" sz="1200" dirty="0" err="1">
                          <a:effectLst/>
                        </a:rPr>
                        <a:t>loại</a:t>
                      </a:r>
                      <a:r>
                        <a:rPr lang="en-US" sz="1200" dirty="0">
                          <a:effectLst/>
                        </a:rPr>
                        <a:t> </a:t>
                      </a:r>
                      <a:r>
                        <a:rPr lang="en-US" sz="1200" dirty="0" err="1">
                          <a:effectLst/>
                        </a:rPr>
                        <a:t>hình</a:t>
                      </a:r>
                      <a:r>
                        <a:rPr lang="en-US" sz="1200" dirty="0">
                          <a:effectLst/>
                        </a:rPr>
                        <a:t> </a:t>
                      </a:r>
                      <a:r>
                        <a:rPr lang="en-US" sz="1200" dirty="0" err="1">
                          <a:effectLst/>
                        </a:rPr>
                        <a:t>nhà</a:t>
                      </a:r>
                      <a:r>
                        <a:rPr lang="en-US" sz="1200" dirty="0">
                          <a:effectLst/>
                        </a:rPr>
                        <a:t> ở </a:t>
                      </a:r>
                      <a:r>
                        <a:rPr lang="en-US" sz="1200" dirty="0" err="1">
                          <a:effectLst/>
                        </a:rPr>
                        <a:t>của</a:t>
                      </a:r>
                      <a:r>
                        <a:rPr lang="en-US" sz="1200" dirty="0">
                          <a:effectLst/>
                        </a:rPr>
                        <a:t> </a:t>
                      </a:r>
                      <a:r>
                        <a:rPr lang="en-US" sz="1200" dirty="0" err="1">
                          <a:effectLst/>
                        </a:rPr>
                        <a:t>căn</a:t>
                      </a:r>
                      <a:r>
                        <a:rPr lang="en-US" sz="1200" dirty="0">
                          <a:effectLst/>
                        </a:rPr>
                        <a:t> </a:t>
                      </a:r>
                      <a:r>
                        <a:rPr lang="en-US" sz="1200" dirty="0" err="1">
                          <a:effectLst/>
                        </a:rPr>
                        <a:t>nhà</a:t>
                      </a:r>
                      <a:endParaRPr lang="en-US" sz="1200" dirty="0">
                        <a:effectLst/>
                      </a:endParaRPr>
                    </a:p>
                  </a:txBody>
                  <a:tcPr marL="40273" marR="40273" marT="0" marB="0"/>
                </a:tc>
                <a:extLst>
                  <a:ext uri="{0D108BD9-81ED-4DB2-BD59-A6C34878D82A}">
                    <a16:rowId xmlns:a16="http://schemas.microsoft.com/office/drawing/2014/main" val="1601947506"/>
                  </a:ext>
                </a:extLst>
              </a:tr>
              <a:tr h="193810">
                <a:tc>
                  <a:txBody>
                    <a:bodyPr/>
                    <a:lstStyle/>
                    <a:p>
                      <a:pPr marL="0" marR="0">
                        <a:lnSpc>
                          <a:spcPct val="100000"/>
                        </a:lnSpc>
                        <a:spcBef>
                          <a:spcPts val="200"/>
                        </a:spcBef>
                        <a:spcAft>
                          <a:spcPts val="200"/>
                        </a:spcAft>
                      </a:pPr>
                      <a:r>
                        <a:rPr lang="en-US" sz="1200">
                          <a:effectLst/>
                        </a:rPr>
                        <a:t>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Giá/m2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Giá một mét vương đất (m2)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316750754"/>
                  </a:ext>
                </a:extLst>
              </a:tr>
              <a:tr h="193810">
                <a:tc>
                  <a:txBody>
                    <a:bodyPr/>
                    <a:lstStyle/>
                    <a:p>
                      <a:pPr marL="0" marR="0">
                        <a:lnSpc>
                          <a:spcPct val="100000"/>
                        </a:lnSpc>
                        <a:spcBef>
                          <a:spcPts val="200"/>
                        </a:spcBef>
                        <a:spcAft>
                          <a:spcPts val="200"/>
                        </a:spcAft>
                      </a:pPr>
                      <a:r>
                        <a:rPr lang="en-US" sz="1200">
                          <a:effectLst/>
                        </a:rPr>
                        <a:t>11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Giấy tờ pháp lý</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dirty="0" err="1">
                          <a:effectLst/>
                        </a:rPr>
                        <a:t>Mô</a:t>
                      </a:r>
                      <a:r>
                        <a:rPr lang="en-US" sz="1200" dirty="0">
                          <a:effectLst/>
                        </a:rPr>
                        <a:t> </a:t>
                      </a:r>
                      <a:r>
                        <a:rPr lang="en-US" sz="1200" dirty="0" err="1">
                          <a:effectLst/>
                        </a:rPr>
                        <a:t>tả</a:t>
                      </a:r>
                      <a:r>
                        <a:rPr lang="en-US" sz="1200" dirty="0">
                          <a:effectLst/>
                        </a:rPr>
                        <a:t> </a:t>
                      </a:r>
                      <a:r>
                        <a:rPr lang="en-US" sz="1200" dirty="0" err="1">
                          <a:effectLst/>
                        </a:rPr>
                        <a:t>tình</a:t>
                      </a:r>
                      <a:r>
                        <a:rPr lang="en-US" sz="1200" dirty="0">
                          <a:effectLst/>
                        </a:rPr>
                        <a:t> </a:t>
                      </a:r>
                      <a:r>
                        <a:rPr lang="en-US" sz="1200" dirty="0" err="1">
                          <a:effectLst/>
                        </a:rPr>
                        <a:t>trạng</a:t>
                      </a:r>
                      <a:r>
                        <a:rPr lang="en-US" sz="1200" dirty="0">
                          <a:effectLst/>
                        </a:rPr>
                        <a:t> </a:t>
                      </a:r>
                      <a:r>
                        <a:rPr lang="en-US" sz="1200" dirty="0" err="1">
                          <a:effectLst/>
                        </a:rPr>
                        <a:t>giấy</a:t>
                      </a:r>
                      <a:r>
                        <a:rPr lang="en-US" sz="1200" dirty="0">
                          <a:effectLst/>
                        </a:rPr>
                        <a:t> </a:t>
                      </a:r>
                      <a:r>
                        <a:rPr lang="en-US" sz="1200" dirty="0" err="1">
                          <a:effectLst/>
                        </a:rPr>
                        <a:t>tờ</a:t>
                      </a:r>
                      <a:r>
                        <a:rPr lang="en-US" sz="1200" dirty="0">
                          <a:effectLst/>
                        </a:rPr>
                        <a:t> </a:t>
                      </a:r>
                      <a:r>
                        <a:rPr lang="en-US" sz="1200" dirty="0" err="1">
                          <a:effectLst/>
                        </a:rPr>
                        <a:t>pháp</a:t>
                      </a:r>
                      <a:r>
                        <a:rPr lang="en-US" sz="1200" dirty="0">
                          <a:effectLst/>
                        </a:rPr>
                        <a:t> </a:t>
                      </a:r>
                      <a:r>
                        <a:rPr lang="en-US" sz="1200" dirty="0" err="1">
                          <a:effectLst/>
                        </a:rPr>
                        <a:t>lý</a:t>
                      </a:r>
                      <a:endParaRPr lang="en-US" sz="1200" dirty="0">
                        <a:effectLst/>
                      </a:endParaRPr>
                    </a:p>
                  </a:txBody>
                  <a:tcPr marL="40273" marR="40273" marT="0" marB="0"/>
                </a:tc>
                <a:extLst>
                  <a:ext uri="{0D108BD9-81ED-4DB2-BD59-A6C34878D82A}">
                    <a16:rowId xmlns:a16="http://schemas.microsoft.com/office/drawing/2014/main" val="1344064996"/>
                  </a:ext>
                </a:extLst>
              </a:tr>
              <a:tr h="221591">
                <a:tc>
                  <a:txBody>
                    <a:bodyPr/>
                    <a:lstStyle/>
                    <a:p>
                      <a:pPr marL="0" marR="0">
                        <a:lnSpc>
                          <a:spcPct val="100000"/>
                        </a:lnSpc>
                        <a:spcBef>
                          <a:spcPts val="200"/>
                        </a:spcBef>
                        <a:spcAft>
                          <a:spcPts val="200"/>
                        </a:spcAft>
                      </a:pPr>
                      <a:r>
                        <a:rPr lang="en-US" sz="1200">
                          <a:effectLst/>
                        </a:rPr>
                        <a:t>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a:effectLst/>
                        </a:rPr>
                        <a:t>Ngày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tc>
                  <a:txBody>
                    <a:bodyPr/>
                    <a:lstStyle/>
                    <a:p>
                      <a:pPr marL="0" marR="0">
                        <a:lnSpc>
                          <a:spcPct val="100000"/>
                        </a:lnSpc>
                        <a:spcBef>
                          <a:spcPts val="200"/>
                        </a:spcBef>
                        <a:spcAft>
                          <a:spcPts val="200"/>
                        </a:spcAft>
                      </a:pPr>
                      <a:r>
                        <a:rPr lang="en-US" sz="1200" dirty="0" err="1">
                          <a:effectLst/>
                        </a:rPr>
                        <a:t>Mô</a:t>
                      </a:r>
                      <a:r>
                        <a:rPr lang="en-US" sz="1200" dirty="0">
                          <a:effectLst/>
                        </a:rPr>
                        <a:t> </a:t>
                      </a:r>
                      <a:r>
                        <a:rPr lang="en-US" sz="1200" dirty="0" err="1">
                          <a:effectLst/>
                        </a:rPr>
                        <a:t>tả</a:t>
                      </a:r>
                      <a:r>
                        <a:rPr lang="en-US" sz="1200" dirty="0">
                          <a:effectLst/>
                        </a:rPr>
                        <a:t> </a:t>
                      </a:r>
                      <a:r>
                        <a:rPr lang="en-US" sz="1200" dirty="0" err="1">
                          <a:effectLst/>
                        </a:rPr>
                        <a:t>thông</a:t>
                      </a:r>
                      <a:r>
                        <a:rPr lang="en-US" sz="1200" dirty="0">
                          <a:effectLst/>
                        </a:rPr>
                        <a:t> tin </a:t>
                      </a:r>
                      <a:r>
                        <a:rPr lang="en-US" sz="1200" dirty="0" err="1">
                          <a:effectLst/>
                        </a:rPr>
                        <a:t>ngày</a:t>
                      </a:r>
                      <a:r>
                        <a:rPr lang="en-US" sz="1200" dirty="0">
                          <a:effectLst/>
                        </a:rPr>
                        <a:t> </a:t>
                      </a:r>
                      <a:r>
                        <a:rPr lang="en-US" sz="1200" dirty="0" err="1">
                          <a:effectLst/>
                        </a:rPr>
                        <a:t>mà</a:t>
                      </a:r>
                      <a:r>
                        <a:rPr lang="en-US" sz="1200" dirty="0">
                          <a:effectLst/>
                        </a:rPr>
                        <a:t> </a:t>
                      </a:r>
                      <a:r>
                        <a:rPr lang="en-US" sz="1200" dirty="0" err="1">
                          <a:effectLst/>
                        </a:rPr>
                        <a:t>căn</a:t>
                      </a:r>
                      <a:r>
                        <a:rPr lang="en-US" sz="1200" dirty="0">
                          <a:effectLst/>
                        </a:rPr>
                        <a:t> </a:t>
                      </a:r>
                      <a:r>
                        <a:rPr lang="en-US" sz="1200" dirty="0" err="1">
                          <a:effectLst/>
                        </a:rPr>
                        <a:t>nhà</a:t>
                      </a:r>
                      <a:r>
                        <a:rPr lang="en-US" sz="1200" dirty="0">
                          <a:effectLst/>
                        </a:rPr>
                        <a:t> </a:t>
                      </a:r>
                      <a:r>
                        <a:rPr lang="en-US" sz="1200" dirty="0" err="1">
                          <a:effectLst/>
                        </a:rPr>
                        <a:t>được</a:t>
                      </a:r>
                      <a:r>
                        <a:rPr lang="en-US" sz="1200" dirty="0">
                          <a:effectLst/>
                        </a:rPr>
                        <a:t> </a:t>
                      </a:r>
                      <a:r>
                        <a:rPr lang="en-US" sz="1200" dirty="0" err="1">
                          <a:effectLst/>
                        </a:rPr>
                        <a:t>đăng</a:t>
                      </a:r>
                      <a:r>
                        <a:rPr lang="en-US" sz="1200" dirty="0">
                          <a:effectLst/>
                        </a:rPr>
                        <a:t> </a:t>
                      </a:r>
                      <a:r>
                        <a:rPr lang="en-US" sz="1200" dirty="0" err="1">
                          <a:effectLst/>
                        </a:rPr>
                        <a:t>bán</a:t>
                      </a:r>
                      <a:r>
                        <a:rPr lang="en-US" sz="1200" dirty="0">
                          <a:effectLst/>
                        </a:rPr>
                        <a:t> </a:t>
                      </a:r>
                      <a:r>
                        <a:rPr lang="en-US" sz="1200" dirty="0" err="1">
                          <a:effectLst/>
                        </a:rPr>
                        <a:t>trên</a:t>
                      </a:r>
                      <a:r>
                        <a:rPr lang="en-US" sz="1200" dirty="0">
                          <a:effectLst/>
                        </a:rPr>
                        <a:t> website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273" marR="40273" marT="0" marB="0"/>
                </a:tc>
                <a:extLst>
                  <a:ext uri="{0D108BD9-81ED-4DB2-BD59-A6C34878D82A}">
                    <a16:rowId xmlns:a16="http://schemas.microsoft.com/office/drawing/2014/main" val="3591789368"/>
                  </a:ext>
                </a:extLst>
              </a:tr>
            </a:tbl>
          </a:graphicData>
        </a:graphic>
      </p:graphicFrame>
    </p:spTree>
    <p:extLst>
      <p:ext uri="{BB962C8B-B14F-4D97-AF65-F5344CB8AC3E}">
        <p14:creationId xmlns:p14="http://schemas.microsoft.com/office/powerpoint/2010/main" val="3990798695"/>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3810</Words>
  <Application>Microsoft Office PowerPoint</Application>
  <PresentationFormat>On-screen Show (16:9)</PresentationFormat>
  <Paragraphs>360</Paragraphs>
  <Slides>53</Slides>
  <Notes>53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53</vt:i4>
      </vt:variant>
    </vt:vector>
  </HeadingPairs>
  <TitlesOfParts>
    <vt:vector size="70" baseType="lpstr">
      <vt:lpstr>Montserrat Light</vt:lpstr>
      <vt:lpstr>Arial Rounded MT Bold</vt:lpstr>
      <vt:lpstr>Alata</vt:lpstr>
      <vt:lpstr>Squada One</vt:lpstr>
      <vt:lpstr>Courier New</vt:lpstr>
      <vt:lpstr>Modak</vt:lpstr>
      <vt:lpstr>Calibri</vt:lpstr>
      <vt:lpstr>Fredoka One</vt:lpstr>
      <vt:lpstr>Wingdings</vt:lpstr>
      <vt:lpstr>Arial</vt:lpstr>
      <vt:lpstr>Barlow Light</vt:lpstr>
      <vt:lpstr>EB Garamond</vt:lpstr>
      <vt:lpstr>Montserrat Black</vt:lpstr>
      <vt:lpstr>Times New Roman</vt:lpstr>
      <vt:lpstr>Montserrat ExtraBold</vt:lpstr>
      <vt:lpstr>Real Estate Marketing Plan </vt:lpstr>
      <vt:lpstr>Personal Notes - Teacher Appreciation Week by Slidesgo</vt:lpstr>
      <vt:lpstr>TRỰC QUAN HÓA DỮ LIỆU  NHÓM 22</vt:lpstr>
      <vt:lpstr>THỊ TRƯỜNG GIÁ NHÀ Ở TẠI HÀ NỘI  </vt:lpstr>
      <vt:lpstr>NỘI DUNG</vt:lpstr>
      <vt:lpstr>A. TỔNG QUAN</vt:lpstr>
      <vt:lpstr>PowerPoint Presentation</vt:lpstr>
      <vt:lpstr>PowerPoint Presentation</vt:lpstr>
      <vt:lpstr>PowerPoint Presentation</vt:lpstr>
      <vt:lpstr>PowerPoint Presentation</vt:lpstr>
      <vt:lpstr>PowerPoint Presentation</vt:lpstr>
      <vt:lpstr>B. Phân tích dữ liệu đơn giản &amp; Thống kê mô tả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Trực quan hóa dữ liệu</vt:lpstr>
      <vt:lpstr>PowerPoint Presentation</vt:lpstr>
      <vt:lpstr>PowerPoint Presentation</vt:lpstr>
      <vt:lpstr>D. Phân tích hồi quy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HÓA DỮ LIỆU  NHÓM 22</dc:title>
  <cp:lastModifiedBy>NGUYỄN THỊ CẨM LAI</cp:lastModifiedBy>
  <cp:revision>19</cp:revision>
  <dcterms:modified xsi:type="dcterms:W3CDTF">2023-07-13T00:53:55Z</dcterms:modified>
</cp:coreProperties>
</file>