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9" r:id="rId3"/>
    <p:sldId id="327" r:id="rId4"/>
    <p:sldId id="328" r:id="rId5"/>
    <p:sldId id="367" r:id="rId6"/>
    <p:sldId id="326" r:id="rId7"/>
    <p:sldId id="382" r:id="rId8"/>
    <p:sldId id="329" r:id="rId9"/>
    <p:sldId id="330" r:id="rId10"/>
    <p:sldId id="332" r:id="rId11"/>
    <p:sldId id="333" r:id="rId12"/>
    <p:sldId id="334" r:id="rId13"/>
    <p:sldId id="335" r:id="rId14"/>
    <p:sldId id="336" r:id="rId15"/>
    <p:sldId id="342" r:id="rId16"/>
    <p:sldId id="344" r:id="rId17"/>
    <p:sldId id="343" r:id="rId18"/>
    <p:sldId id="368" r:id="rId19"/>
    <p:sldId id="377" r:id="rId20"/>
    <p:sldId id="380" r:id="rId21"/>
    <p:sldId id="381" r:id="rId22"/>
    <p:sldId id="384" r:id="rId23"/>
    <p:sldId id="372" r:id="rId24"/>
    <p:sldId id="373" r:id="rId25"/>
    <p:sldId id="385" r:id="rId26"/>
    <p:sldId id="374" r:id="rId27"/>
    <p:sldId id="258" r:id="rId28"/>
    <p:sldId id="257" r:id="rId29"/>
    <p:sldId id="260" r:id="rId30"/>
    <p:sldId id="261" r:id="rId31"/>
    <p:sldId id="375" r:id="rId32"/>
    <p:sldId id="264" r:id="rId33"/>
    <p:sldId id="266" r:id="rId34"/>
    <p:sldId id="267" r:id="rId35"/>
    <p:sldId id="347" r:id="rId36"/>
    <p:sldId id="359" r:id="rId37"/>
    <p:sldId id="360" r:id="rId38"/>
    <p:sldId id="361" r:id="rId39"/>
    <p:sldId id="3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n, Silas R" initials="BSR" lastIdx="1" clrIdx="0">
    <p:extLst>
      <p:ext uri="{19B8F6BF-5375-455C-9EA6-DF929625EA0E}">
        <p15:presenceInfo xmlns:p15="http://schemas.microsoft.com/office/powerpoint/2012/main" userId="S::rt1875bv@minnstate.edu::d9b67d49-9f9b-46b9-baaf-d00eab408b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E79A7"/>
    <a:srgbClr val="E15759"/>
    <a:srgbClr val="F4B18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4660"/>
  </p:normalViewPr>
  <p:slideViewPr>
    <p:cSldViewPr snapToGrid="0">
      <p:cViewPr varScale="1">
        <p:scale>
          <a:sx n="81" d="100"/>
          <a:sy n="81" d="100"/>
        </p:scale>
        <p:origin x="10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63606-5321-4B15-B6E1-7648CC79B382}"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A89B0-4484-4942-864F-1174DA4A1E13}" type="slidenum">
              <a:rPr lang="en-US" smtClean="0"/>
              <a:t>‹#›</a:t>
            </a:fld>
            <a:endParaRPr lang="en-US"/>
          </a:p>
        </p:txBody>
      </p:sp>
    </p:spTree>
    <p:extLst>
      <p:ext uri="{BB962C8B-B14F-4D97-AF65-F5344CB8AC3E}">
        <p14:creationId xmlns:p14="http://schemas.microsoft.com/office/powerpoint/2010/main" val="159951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Left/right</a:t>
            </a:r>
          </a:p>
          <a:p>
            <a:r>
              <a:rPr lang="en-US" dirty="0"/>
              <a:t>Within left: columns; within right: rows</a:t>
            </a:r>
          </a:p>
        </p:txBody>
      </p:sp>
      <p:sp>
        <p:nvSpPr>
          <p:cNvPr id="4" name="Slide Number Placeholder 3"/>
          <p:cNvSpPr>
            <a:spLocks noGrp="1"/>
          </p:cNvSpPr>
          <p:nvPr>
            <p:ph type="sldNum" sz="quarter" idx="5"/>
          </p:nvPr>
        </p:nvSpPr>
        <p:spPr/>
        <p:txBody>
          <a:bodyPr/>
          <a:lstStyle/>
          <a:p>
            <a:fld id="{9EE9EB66-32E9-496F-8812-FCB09C43DA10}" type="slidenum">
              <a:rPr lang="en-US" smtClean="0"/>
              <a:t>15</a:t>
            </a:fld>
            <a:endParaRPr lang="en-US"/>
          </a:p>
        </p:txBody>
      </p:sp>
    </p:spTree>
    <p:extLst>
      <p:ext uri="{BB962C8B-B14F-4D97-AF65-F5344CB8AC3E}">
        <p14:creationId xmlns:p14="http://schemas.microsoft.com/office/powerpoint/2010/main" val="165026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Left/right</a:t>
            </a:r>
          </a:p>
          <a:p>
            <a:r>
              <a:rPr lang="en-US" dirty="0"/>
              <a:t>Within left: columns; within right: rows</a:t>
            </a:r>
          </a:p>
        </p:txBody>
      </p:sp>
      <p:sp>
        <p:nvSpPr>
          <p:cNvPr id="4" name="Slide Number Placeholder 3"/>
          <p:cNvSpPr>
            <a:spLocks noGrp="1"/>
          </p:cNvSpPr>
          <p:nvPr>
            <p:ph type="sldNum" sz="quarter" idx="5"/>
          </p:nvPr>
        </p:nvSpPr>
        <p:spPr/>
        <p:txBody>
          <a:bodyPr/>
          <a:lstStyle/>
          <a:p>
            <a:fld id="{9EE9EB66-32E9-496F-8812-FCB09C43DA10}" type="slidenum">
              <a:rPr lang="en-US" smtClean="0"/>
              <a:t>16</a:t>
            </a:fld>
            <a:endParaRPr lang="en-US"/>
          </a:p>
        </p:txBody>
      </p:sp>
    </p:spTree>
    <p:extLst>
      <p:ext uri="{BB962C8B-B14F-4D97-AF65-F5344CB8AC3E}">
        <p14:creationId xmlns:p14="http://schemas.microsoft.com/office/powerpoint/2010/main" val="55803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6775-40F4-4775-81A6-71046781A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15849D-D030-4CC8-B820-77381F8D6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F6E7C3-47C0-448C-A7AD-3B111C7FAB8A}"/>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5" name="Footer Placeholder 4">
            <a:extLst>
              <a:ext uri="{FF2B5EF4-FFF2-40B4-BE49-F238E27FC236}">
                <a16:creationId xmlns:a16="http://schemas.microsoft.com/office/drawing/2014/main" id="{3A907283-F3F5-462A-A839-E8AC1A0BA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AAF66-61F5-4547-8B72-AB7A5BCA08A1}"/>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72429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7CCF-3EFF-4206-B1BD-17328492F6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94940-DE43-4DE3-BE23-BE178811D7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1173-9200-4BB6-9F79-B3F76FD2D8A0}"/>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5" name="Footer Placeholder 4">
            <a:extLst>
              <a:ext uri="{FF2B5EF4-FFF2-40B4-BE49-F238E27FC236}">
                <a16:creationId xmlns:a16="http://schemas.microsoft.com/office/drawing/2014/main" id="{218A4B57-A36C-4CFC-B32D-18CAC9D9C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0599D-6070-4D17-B6B1-00605A505F17}"/>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60904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F1F08-B55F-45AE-BD43-BAED159B97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12013-24B2-4209-96BA-20E055F00A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C8649-45E5-4BFC-AF75-E7999B49A918}"/>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5" name="Footer Placeholder 4">
            <a:extLst>
              <a:ext uri="{FF2B5EF4-FFF2-40B4-BE49-F238E27FC236}">
                <a16:creationId xmlns:a16="http://schemas.microsoft.com/office/drawing/2014/main" id="{6157F64A-B0CC-414D-8B80-7EE1350DD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2DC4F-F522-4109-85CA-55DA4EDD7EF0}"/>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81130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E3AB-D006-4ABE-9A97-5BE9E8B9B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7AF3E-C825-4CE0-9685-8466FAC5A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F7670-2D5E-4126-B136-D0028E83E9B8}"/>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5" name="Footer Placeholder 4">
            <a:extLst>
              <a:ext uri="{FF2B5EF4-FFF2-40B4-BE49-F238E27FC236}">
                <a16:creationId xmlns:a16="http://schemas.microsoft.com/office/drawing/2014/main" id="{E3C6CE20-1A5F-47B8-89CD-ECA166E9F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D7B9A-7ED3-4032-AD9D-B812BE7E341A}"/>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35530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57AF-0E23-46D6-88A8-C47B1013C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4AB38D-1DB3-4018-808F-F9169E6C2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8BA7B-EB2C-4E7C-8693-2F8126B242EF}"/>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5" name="Footer Placeholder 4">
            <a:extLst>
              <a:ext uri="{FF2B5EF4-FFF2-40B4-BE49-F238E27FC236}">
                <a16:creationId xmlns:a16="http://schemas.microsoft.com/office/drawing/2014/main" id="{4B391760-3276-4A66-B5D9-9D3C08D72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CE9E0-5433-4103-9A63-1B02F734FB05}"/>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37486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B809-5F02-4F03-A2CD-51BD00EB5A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BA70B-699C-4160-AAF3-7351D1156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1005B-6C85-4EC4-A18C-6B472D2DB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54E1FE-10A4-4EFF-8FF9-A2A42E9B99BC}"/>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6" name="Footer Placeholder 5">
            <a:extLst>
              <a:ext uri="{FF2B5EF4-FFF2-40B4-BE49-F238E27FC236}">
                <a16:creationId xmlns:a16="http://schemas.microsoft.com/office/drawing/2014/main" id="{B5E227EF-AEA2-4BC8-9B8E-0E77A7389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4A116-AA47-4358-A481-E87DEE93C52E}"/>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10250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8AA-99B3-4CAF-85E0-EDE92B3742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2E0D1-CFE0-4309-ADCB-20D8E1DBC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7BA13-373A-422A-890C-27404A878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69DD8-774E-4081-96EE-35D7353BD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F3041-8E94-4723-A668-91C480920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C5F21-04DC-4FCF-9600-9542FBA5E9F2}"/>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8" name="Footer Placeholder 7">
            <a:extLst>
              <a:ext uri="{FF2B5EF4-FFF2-40B4-BE49-F238E27FC236}">
                <a16:creationId xmlns:a16="http://schemas.microsoft.com/office/drawing/2014/main" id="{AC694CE0-DD1B-4159-8739-B3F9D3D77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493823-85AB-4B50-BE1E-408900E80952}"/>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22665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CED8-4418-41EB-BDDB-0C4BBEB1FE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D56FD4-1C04-4280-AEE0-67AF8F291EAC}"/>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4" name="Footer Placeholder 3">
            <a:extLst>
              <a:ext uri="{FF2B5EF4-FFF2-40B4-BE49-F238E27FC236}">
                <a16:creationId xmlns:a16="http://schemas.microsoft.com/office/drawing/2014/main" id="{87EDDF1E-82B5-42C9-8235-92D42A06D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E84F38-F556-4CBE-8CF3-C6493E8E1A57}"/>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186338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AD7B-C81A-4F97-BC1B-ACB8A16CB6A0}"/>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3" name="Footer Placeholder 2">
            <a:extLst>
              <a:ext uri="{FF2B5EF4-FFF2-40B4-BE49-F238E27FC236}">
                <a16:creationId xmlns:a16="http://schemas.microsoft.com/office/drawing/2014/main" id="{B4FC98CA-CAF3-4896-BF98-8349D7C78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2DF0E7-CBDC-47EB-9D0C-AA8A1C44A305}"/>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40414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6C7B-C17D-4BED-8553-967A6B572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877C7F-15AA-4AD4-88BD-608CB17E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448B0A-9C4F-4D49-BD87-AD38F6A69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2DB84-5AB1-44C9-86B4-CAC7C42E1B21}"/>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6" name="Footer Placeholder 5">
            <a:extLst>
              <a:ext uri="{FF2B5EF4-FFF2-40B4-BE49-F238E27FC236}">
                <a16:creationId xmlns:a16="http://schemas.microsoft.com/office/drawing/2014/main" id="{E7F74E4D-E9E7-4148-975D-2A5BDEB00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09552-5178-477D-8CFD-A3810C75E87B}"/>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66841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5DC4-9306-4C74-BE16-06B2E002D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3E2F6-AB9B-47CA-91E3-886A9C367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381B4-2B89-445C-B438-7F3166EC4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DB3D3-74E8-4884-AA25-20D0B047A36A}"/>
              </a:ext>
            </a:extLst>
          </p:cNvPr>
          <p:cNvSpPr>
            <a:spLocks noGrp="1"/>
          </p:cNvSpPr>
          <p:nvPr>
            <p:ph type="dt" sz="half" idx="10"/>
          </p:nvPr>
        </p:nvSpPr>
        <p:spPr/>
        <p:txBody>
          <a:bodyPr/>
          <a:lstStyle/>
          <a:p>
            <a:fld id="{89AA8F6E-F394-460E-A7CA-A9FEBA82B3BA}" type="datetimeFigureOut">
              <a:rPr lang="en-US" smtClean="0"/>
              <a:t>6/24/2021</a:t>
            </a:fld>
            <a:endParaRPr lang="en-US"/>
          </a:p>
        </p:txBody>
      </p:sp>
      <p:sp>
        <p:nvSpPr>
          <p:cNvPr id="6" name="Footer Placeholder 5">
            <a:extLst>
              <a:ext uri="{FF2B5EF4-FFF2-40B4-BE49-F238E27FC236}">
                <a16:creationId xmlns:a16="http://schemas.microsoft.com/office/drawing/2014/main" id="{D53709D8-4A95-4881-A438-A86364E33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003C8-4157-4594-BC44-363E4054E029}"/>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85868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3FC86-F124-4DE4-AEB0-AF0170255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5BD084-9A0B-41D2-9B81-6176EB1A6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C11B1-84CA-4722-8C7A-12F86A0E3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F6E-F394-460E-A7CA-A9FEBA82B3BA}" type="datetimeFigureOut">
              <a:rPr lang="en-US" smtClean="0"/>
              <a:t>6/24/2021</a:t>
            </a:fld>
            <a:endParaRPr lang="en-US"/>
          </a:p>
        </p:txBody>
      </p:sp>
      <p:sp>
        <p:nvSpPr>
          <p:cNvPr id="5" name="Footer Placeholder 4">
            <a:extLst>
              <a:ext uri="{FF2B5EF4-FFF2-40B4-BE49-F238E27FC236}">
                <a16:creationId xmlns:a16="http://schemas.microsoft.com/office/drawing/2014/main" id="{D9344C55-4A16-431F-BA2E-7AC71D0FA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FC6B5B-DC76-42C2-B12A-969427AC8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EEC1E-E80D-47FB-995B-9B747F35667C}" type="slidenum">
              <a:rPr lang="en-US" smtClean="0"/>
              <a:t>‹#›</a:t>
            </a:fld>
            <a:endParaRPr lang="en-US"/>
          </a:p>
        </p:txBody>
      </p:sp>
    </p:spTree>
    <p:extLst>
      <p:ext uri="{BB962C8B-B14F-4D97-AF65-F5344CB8AC3E}">
        <p14:creationId xmlns:p14="http://schemas.microsoft.com/office/powerpoint/2010/main" val="99963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mmunity.storytellingwithdata.com/exercises/how-can-we-improve-this-graph"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E30F-521F-4E11-AA88-CAFD3C605168}"/>
              </a:ext>
            </a:extLst>
          </p:cNvPr>
          <p:cNvSpPr>
            <a:spLocks noGrp="1"/>
          </p:cNvSpPr>
          <p:nvPr>
            <p:ph type="ctrTitle"/>
          </p:nvPr>
        </p:nvSpPr>
        <p:spPr>
          <a:xfrm>
            <a:off x="590744" y="1772818"/>
            <a:ext cx="11010511" cy="1352938"/>
          </a:xfrm>
        </p:spPr>
        <p:txBody>
          <a:bodyPr>
            <a:normAutofit fontScale="90000"/>
          </a:bodyPr>
          <a:lstStyle/>
          <a:p>
            <a:r>
              <a:rPr lang="en-US" sz="4800" dirty="0"/>
              <a:t>Fundamentals of Data Visualization for Education</a:t>
            </a:r>
          </a:p>
        </p:txBody>
      </p:sp>
      <p:sp>
        <p:nvSpPr>
          <p:cNvPr id="3" name="Subtitle 2">
            <a:extLst>
              <a:ext uri="{FF2B5EF4-FFF2-40B4-BE49-F238E27FC236}">
                <a16:creationId xmlns:a16="http://schemas.microsoft.com/office/drawing/2014/main" id="{B507E8AD-A207-444C-8B40-03AB41290783}"/>
              </a:ext>
            </a:extLst>
          </p:cNvPr>
          <p:cNvSpPr>
            <a:spLocks noGrp="1"/>
          </p:cNvSpPr>
          <p:nvPr>
            <p:ph type="subTitle" idx="1"/>
          </p:nvPr>
        </p:nvSpPr>
        <p:spPr>
          <a:xfrm>
            <a:off x="1524000" y="4160837"/>
            <a:ext cx="9144000" cy="2182089"/>
          </a:xfrm>
        </p:spPr>
        <p:txBody>
          <a:bodyPr>
            <a:normAutofit fontScale="92500" lnSpcReduction="20000"/>
          </a:bodyPr>
          <a:lstStyle/>
          <a:p>
            <a:r>
              <a:rPr lang="en-US" dirty="0"/>
              <a:t>2021 US Conference on Teaching Statistics</a:t>
            </a:r>
          </a:p>
          <a:p>
            <a:r>
              <a:rPr lang="en-US" dirty="0"/>
              <a:t>June 30, 2021</a:t>
            </a:r>
          </a:p>
          <a:p>
            <a:endParaRPr lang="en-US" dirty="0"/>
          </a:p>
          <a:p>
            <a:r>
              <a:rPr lang="en-US" dirty="0"/>
              <a:t>Silas Bergen</a:t>
            </a:r>
          </a:p>
          <a:p>
            <a:r>
              <a:rPr lang="en-US" dirty="0"/>
              <a:t>Chris Malone</a:t>
            </a:r>
          </a:p>
          <a:p>
            <a:r>
              <a:rPr lang="en-US" dirty="0"/>
              <a:t>Jerzy Wieczorek</a:t>
            </a:r>
          </a:p>
        </p:txBody>
      </p:sp>
    </p:spTree>
    <p:extLst>
      <p:ext uri="{BB962C8B-B14F-4D97-AF65-F5344CB8AC3E}">
        <p14:creationId xmlns:p14="http://schemas.microsoft.com/office/powerpoint/2010/main" val="138048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7033431-009A-463A-83CA-04662E132DD1}"/>
              </a:ext>
            </a:extLst>
          </p:cNvPr>
          <p:cNvCxnSpPr>
            <a:cxnSpLocks/>
          </p:cNvCxnSpPr>
          <p:nvPr/>
        </p:nvCxnSpPr>
        <p:spPr>
          <a:xfrm>
            <a:off x="3703983" y="2120348"/>
            <a:ext cx="379012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853392" cy="523220"/>
          </a:xfrm>
          <a:prstGeom prst="rect">
            <a:avLst/>
          </a:prstGeom>
          <a:noFill/>
        </p:spPr>
        <p:txBody>
          <a:bodyPr wrap="none" rtlCol="0">
            <a:spAutoFit/>
          </a:bodyPr>
          <a:lstStyle/>
          <a:p>
            <a:r>
              <a:rPr lang="en-US" sz="2800" b="1" i="1" dirty="0"/>
              <a:t>Connection</a:t>
            </a:r>
          </a:p>
        </p:txBody>
      </p:sp>
      <p:sp>
        <p:nvSpPr>
          <p:cNvPr id="23" name="Oval 22">
            <a:extLst>
              <a:ext uri="{FF2B5EF4-FFF2-40B4-BE49-F238E27FC236}">
                <a16:creationId xmlns:a16="http://schemas.microsoft.com/office/drawing/2014/main" id="{9E7BC25A-D0E4-4E29-84E1-D8D5050627B0}"/>
              </a:ext>
            </a:extLst>
          </p:cNvPr>
          <p:cNvSpPr/>
          <p:nvPr/>
        </p:nvSpPr>
        <p:spPr>
          <a:xfrm>
            <a:off x="3675958"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675958"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675958"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70398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9882A2-B993-4AB3-9911-0CBF4B0E04C4}"/>
              </a:ext>
            </a:extLst>
          </p:cNvPr>
          <p:cNvSpPr/>
          <p:nvPr/>
        </p:nvSpPr>
        <p:spPr>
          <a:xfrm>
            <a:off x="4868653"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9F6A98-E70D-41F3-A4DE-BE2E7EF17E80}"/>
              </a:ext>
            </a:extLst>
          </p:cNvPr>
          <p:cNvSpPr/>
          <p:nvPr/>
        </p:nvSpPr>
        <p:spPr>
          <a:xfrm>
            <a:off x="4868653"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959D5A8-F510-40AF-B2AB-79587162FBDA}"/>
              </a:ext>
            </a:extLst>
          </p:cNvPr>
          <p:cNvSpPr/>
          <p:nvPr/>
        </p:nvSpPr>
        <p:spPr>
          <a:xfrm>
            <a:off x="4868653"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124AEA3-8457-4383-AB7F-CB10AD60D8CB}"/>
              </a:ext>
            </a:extLst>
          </p:cNvPr>
          <p:cNvSpPr/>
          <p:nvPr/>
        </p:nvSpPr>
        <p:spPr>
          <a:xfrm>
            <a:off x="486865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9B9BD0A-63BE-4127-B74A-3653B4D2D5D9}"/>
              </a:ext>
            </a:extLst>
          </p:cNvPr>
          <p:cNvSpPr/>
          <p:nvPr/>
        </p:nvSpPr>
        <p:spPr>
          <a:xfrm>
            <a:off x="6054721"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CBE30E-8BE4-4443-A5CF-BE820AAE745E}"/>
              </a:ext>
            </a:extLst>
          </p:cNvPr>
          <p:cNvSpPr/>
          <p:nvPr/>
        </p:nvSpPr>
        <p:spPr>
          <a:xfrm>
            <a:off x="6054721"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115CD9-3A53-4621-B8CD-79EB5A951EF4}"/>
              </a:ext>
            </a:extLst>
          </p:cNvPr>
          <p:cNvSpPr/>
          <p:nvPr/>
        </p:nvSpPr>
        <p:spPr>
          <a:xfrm>
            <a:off x="6054721"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5463BA0-D404-4D46-8509-23767673E147}"/>
              </a:ext>
            </a:extLst>
          </p:cNvPr>
          <p:cNvSpPr/>
          <p:nvPr/>
        </p:nvSpPr>
        <p:spPr>
          <a:xfrm>
            <a:off x="6054721"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DD5634-8B4D-427C-A3E0-CE3198B46AB6}"/>
              </a:ext>
            </a:extLst>
          </p:cNvPr>
          <p:cNvSpPr/>
          <p:nvPr/>
        </p:nvSpPr>
        <p:spPr>
          <a:xfrm>
            <a:off x="7240789" y="182714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480E706-C834-4739-9DCE-C80FF8D7FB78}"/>
              </a:ext>
            </a:extLst>
          </p:cNvPr>
          <p:cNvSpPr/>
          <p:nvPr/>
        </p:nvSpPr>
        <p:spPr>
          <a:xfrm>
            <a:off x="7240789" y="272497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72FFC6-68E8-45F9-B52E-3E9259D0A256}"/>
              </a:ext>
            </a:extLst>
          </p:cNvPr>
          <p:cNvSpPr/>
          <p:nvPr/>
        </p:nvSpPr>
        <p:spPr>
          <a:xfrm>
            <a:off x="7240789" y="362281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AEAB71D-3872-47E3-A286-424532DAFF2E}"/>
              </a:ext>
            </a:extLst>
          </p:cNvPr>
          <p:cNvSpPr/>
          <p:nvPr/>
        </p:nvSpPr>
        <p:spPr>
          <a:xfrm>
            <a:off x="7240789" y="4505739"/>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E5915492-1504-4727-B1B8-2C1393BDBCD2}"/>
              </a:ext>
            </a:extLst>
          </p:cNvPr>
          <p:cNvCxnSpPr>
            <a:cxnSpLocks/>
          </p:cNvCxnSpPr>
          <p:nvPr/>
        </p:nvCxnSpPr>
        <p:spPr>
          <a:xfrm>
            <a:off x="3796747" y="2988366"/>
            <a:ext cx="391601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0665BB3-DA66-4AE0-8B8D-00838D155203}"/>
              </a:ext>
            </a:extLst>
          </p:cNvPr>
          <p:cNvCxnSpPr>
            <a:cxnSpLocks/>
          </p:cNvCxnSpPr>
          <p:nvPr/>
        </p:nvCxnSpPr>
        <p:spPr>
          <a:xfrm>
            <a:off x="3796747" y="3929270"/>
            <a:ext cx="391601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6B3CA4-ECBB-44A4-BB81-7C700EA2ECD5}"/>
              </a:ext>
            </a:extLst>
          </p:cNvPr>
          <p:cNvCxnSpPr>
            <a:cxnSpLocks/>
          </p:cNvCxnSpPr>
          <p:nvPr/>
        </p:nvCxnSpPr>
        <p:spPr>
          <a:xfrm>
            <a:off x="3927748" y="4790661"/>
            <a:ext cx="378501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864AE0D-2A07-481C-9F9A-BB5606B26E04}"/>
              </a:ext>
            </a:extLst>
          </p:cNvPr>
          <p:cNvSpPr txBox="1"/>
          <p:nvPr/>
        </p:nvSpPr>
        <p:spPr>
          <a:xfrm>
            <a:off x="4235756" y="5753170"/>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90972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4798" cy="523220"/>
          </a:xfrm>
          <a:prstGeom prst="rect">
            <a:avLst/>
          </a:prstGeom>
          <a:noFill/>
        </p:spPr>
        <p:txBody>
          <a:bodyPr wrap="none" rtlCol="0">
            <a:spAutoFit/>
          </a:bodyPr>
          <a:lstStyle/>
          <a:p>
            <a:r>
              <a:rPr lang="en-US" sz="2800" b="1" i="1" dirty="0"/>
              <a:t>Enclosure</a:t>
            </a:r>
          </a:p>
        </p:txBody>
      </p:sp>
      <p:sp>
        <p:nvSpPr>
          <p:cNvPr id="23" name="Oval 22">
            <a:extLst>
              <a:ext uri="{FF2B5EF4-FFF2-40B4-BE49-F238E27FC236}">
                <a16:creationId xmlns:a16="http://schemas.microsoft.com/office/drawing/2014/main" id="{9E7BC25A-D0E4-4E29-84E1-D8D5050627B0}"/>
              </a:ext>
            </a:extLst>
          </p:cNvPr>
          <p:cNvSpPr/>
          <p:nvPr/>
        </p:nvSpPr>
        <p:spPr>
          <a:xfrm>
            <a:off x="3675958"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675958"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675958"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70398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9882A2-B993-4AB3-9911-0CBF4B0E04C4}"/>
              </a:ext>
            </a:extLst>
          </p:cNvPr>
          <p:cNvSpPr/>
          <p:nvPr/>
        </p:nvSpPr>
        <p:spPr>
          <a:xfrm>
            <a:off x="4868653"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9F6A98-E70D-41F3-A4DE-BE2E7EF17E80}"/>
              </a:ext>
            </a:extLst>
          </p:cNvPr>
          <p:cNvSpPr/>
          <p:nvPr/>
        </p:nvSpPr>
        <p:spPr>
          <a:xfrm>
            <a:off x="4868653"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959D5A8-F510-40AF-B2AB-79587162FBDA}"/>
              </a:ext>
            </a:extLst>
          </p:cNvPr>
          <p:cNvSpPr/>
          <p:nvPr/>
        </p:nvSpPr>
        <p:spPr>
          <a:xfrm>
            <a:off x="4868653"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124AEA3-8457-4383-AB7F-CB10AD60D8CB}"/>
              </a:ext>
            </a:extLst>
          </p:cNvPr>
          <p:cNvSpPr/>
          <p:nvPr/>
        </p:nvSpPr>
        <p:spPr>
          <a:xfrm>
            <a:off x="486865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9B9BD0A-63BE-4127-B74A-3653B4D2D5D9}"/>
              </a:ext>
            </a:extLst>
          </p:cNvPr>
          <p:cNvSpPr/>
          <p:nvPr/>
        </p:nvSpPr>
        <p:spPr>
          <a:xfrm>
            <a:off x="6054721"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CBE30E-8BE4-4443-A5CF-BE820AAE745E}"/>
              </a:ext>
            </a:extLst>
          </p:cNvPr>
          <p:cNvSpPr/>
          <p:nvPr/>
        </p:nvSpPr>
        <p:spPr>
          <a:xfrm>
            <a:off x="6054721"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115CD9-3A53-4621-B8CD-79EB5A951EF4}"/>
              </a:ext>
            </a:extLst>
          </p:cNvPr>
          <p:cNvSpPr/>
          <p:nvPr/>
        </p:nvSpPr>
        <p:spPr>
          <a:xfrm>
            <a:off x="6054721"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5463BA0-D404-4D46-8509-23767673E147}"/>
              </a:ext>
            </a:extLst>
          </p:cNvPr>
          <p:cNvSpPr/>
          <p:nvPr/>
        </p:nvSpPr>
        <p:spPr>
          <a:xfrm>
            <a:off x="6054721"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DD5634-8B4D-427C-A3E0-CE3198B46AB6}"/>
              </a:ext>
            </a:extLst>
          </p:cNvPr>
          <p:cNvSpPr/>
          <p:nvPr/>
        </p:nvSpPr>
        <p:spPr>
          <a:xfrm>
            <a:off x="7240789" y="182714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480E706-C834-4739-9DCE-C80FF8D7FB78}"/>
              </a:ext>
            </a:extLst>
          </p:cNvPr>
          <p:cNvSpPr/>
          <p:nvPr/>
        </p:nvSpPr>
        <p:spPr>
          <a:xfrm>
            <a:off x="7240789" y="272497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72FFC6-68E8-45F9-B52E-3E9259D0A256}"/>
              </a:ext>
            </a:extLst>
          </p:cNvPr>
          <p:cNvSpPr/>
          <p:nvPr/>
        </p:nvSpPr>
        <p:spPr>
          <a:xfrm>
            <a:off x="7240789" y="362281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AEAB71D-3872-47E3-A286-424532DAFF2E}"/>
              </a:ext>
            </a:extLst>
          </p:cNvPr>
          <p:cNvSpPr/>
          <p:nvPr/>
        </p:nvSpPr>
        <p:spPr>
          <a:xfrm>
            <a:off x="7240789" y="4505739"/>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B4811C-FCDD-4C48-B20E-270DB35B947D}"/>
              </a:ext>
            </a:extLst>
          </p:cNvPr>
          <p:cNvSpPr/>
          <p:nvPr/>
        </p:nvSpPr>
        <p:spPr>
          <a:xfrm>
            <a:off x="3485322" y="1596967"/>
            <a:ext cx="2213113" cy="366414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C7F08CD-7971-4A26-B41B-7BD4FBB745DE}"/>
              </a:ext>
            </a:extLst>
          </p:cNvPr>
          <p:cNvSpPr/>
          <p:nvPr/>
        </p:nvSpPr>
        <p:spPr>
          <a:xfrm>
            <a:off x="5917096" y="1596927"/>
            <a:ext cx="2213113" cy="366414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AD21E58-5432-4BBA-B47D-58A74EA54D5D}"/>
              </a:ext>
            </a:extLst>
          </p:cNvPr>
          <p:cNvSpPr txBox="1"/>
          <p:nvPr/>
        </p:nvSpPr>
        <p:spPr>
          <a:xfrm>
            <a:off x="4235756" y="5753170"/>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138039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36D8B-360E-48F1-8866-EBF3372961B2}"/>
              </a:ext>
            </a:extLst>
          </p:cNvPr>
          <p:cNvSpPr txBox="1"/>
          <p:nvPr/>
        </p:nvSpPr>
        <p:spPr>
          <a:xfrm>
            <a:off x="1916107" y="2195306"/>
            <a:ext cx="8359789" cy="1200329"/>
          </a:xfrm>
          <a:prstGeom prst="rect">
            <a:avLst/>
          </a:prstGeom>
          <a:noFill/>
        </p:spPr>
        <p:txBody>
          <a:bodyPr wrap="none" rtlCol="0">
            <a:spAutoFit/>
          </a:bodyPr>
          <a:lstStyle/>
          <a:p>
            <a:pPr algn="ctr"/>
            <a:r>
              <a:rPr lang="en-US" sz="3600" i="1" dirty="0"/>
              <a:t>Some principles are stronger than others</a:t>
            </a:r>
          </a:p>
          <a:p>
            <a:endParaRPr lang="en-US" sz="3600" i="1" dirty="0"/>
          </a:p>
        </p:txBody>
      </p:sp>
    </p:spTree>
    <p:extLst>
      <p:ext uri="{BB962C8B-B14F-4D97-AF65-F5344CB8AC3E}">
        <p14:creationId xmlns:p14="http://schemas.microsoft.com/office/powerpoint/2010/main" val="275218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09D5DA02-F704-4DFF-BD36-B0577262DBDA}"/>
              </a:ext>
            </a:extLst>
          </p:cNvPr>
          <p:cNvCxnSpPr>
            <a:cxnSpLocks/>
          </p:cNvCxnSpPr>
          <p:nvPr/>
        </p:nvCxnSpPr>
        <p:spPr>
          <a:xfrm>
            <a:off x="3515550" y="2173358"/>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64527F-0F91-407C-A55C-CBAD61E46702}"/>
              </a:ext>
            </a:extLst>
          </p:cNvPr>
          <p:cNvCxnSpPr>
            <a:cxnSpLocks/>
          </p:cNvCxnSpPr>
          <p:nvPr/>
        </p:nvCxnSpPr>
        <p:spPr>
          <a:xfrm>
            <a:off x="3707707" y="3134141"/>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DA23DF-9ADF-4AE6-BAA9-54222F254DE9}"/>
              </a:ext>
            </a:extLst>
          </p:cNvPr>
          <p:cNvCxnSpPr>
            <a:cxnSpLocks/>
          </p:cNvCxnSpPr>
          <p:nvPr/>
        </p:nvCxnSpPr>
        <p:spPr>
          <a:xfrm>
            <a:off x="3707707" y="4022037"/>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4BF0F81-414E-4E0E-9CDF-432561F1E059}"/>
              </a:ext>
            </a:extLst>
          </p:cNvPr>
          <p:cNvCxnSpPr>
            <a:cxnSpLocks/>
          </p:cNvCxnSpPr>
          <p:nvPr/>
        </p:nvCxnSpPr>
        <p:spPr>
          <a:xfrm>
            <a:off x="3707707" y="4883428"/>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D3D45EE-50DB-4CF8-93D0-71D1724062AA}"/>
              </a:ext>
            </a:extLst>
          </p:cNvPr>
          <p:cNvSpPr txBox="1"/>
          <p:nvPr/>
        </p:nvSpPr>
        <p:spPr>
          <a:xfrm>
            <a:off x="4235756" y="5753170"/>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82811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3326296" y="1596928"/>
            <a:ext cx="4293703" cy="195465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3323878" y="3541584"/>
            <a:ext cx="4293703" cy="171948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BE226850-2A7B-4F3D-9CF2-B26472487289}"/>
              </a:ext>
            </a:extLst>
          </p:cNvPr>
          <p:cNvSpPr/>
          <p:nvPr/>
        </p:nvSpPr>
        <p:spPr>
          <a:xfrm>
            <a:off x="2453649" y="349449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2502516"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2502516" y="4536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7462972"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6339024"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849001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7357712" y="1620898"/>
            <a:ext cx="1969607" cy="361620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2357159" y="1620898"/>
            <a:ext cx="4883771" cy="361620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D16EED2-D61B-4D0B-8314-B831DD7ABC45}"/>
              </a:ext>
            </a:extLst>
          </p:cNvPr>
          <p:cNvSpPr/>
          <p:nvPr/>
        </p:nvSpPr>
        <p:spPr>
          <a:xfrm>
            <a:off x="2453649" y="1751884"/>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EC7458B-385F-4031-AC0A-CD7E0E59F911}"/>
              </a:ext>
            </a:extLst>
          </p:cNvPr>
          <p:cNvSpPr/>
          <p:nvPr/>
        </p:nvSpPr>
        <p:spPr>
          <a:xfrm>
            <a:off x="741410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3C11B9D-082B-434B-94E0-41850E54F499}"/>
              </a:ext>
            </a:extLst>
          </p:cNvPr>
          <p:cNvSpPr/>
          <p:nvPr/>
        </p:nvSpPr>
        <p:spPr>
          <a:xfrm>
            <a:off x="6387060" y="2757253"/>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11D7B9-A2C6-404C-B557-365D95194BAA}"/>
              </a:ext>
            </a:extLst>
          </p:cNvPr>
          <p:cNvSpPr/>
          <p:nvPr/>
        </p:nvSpPr>
        <p:spPr>
          <a:xfrm>
            <a:off x="8538051" y="2761522"/>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853C5C0-D966-4E9C-AC86-BCE7C6A6DBCD}"/>
              </a:ext>
            </a:extLst>
          </p:cNvPr>
          <p:cNvSpPr/>
          <p:nvPr/>
        </p:nvSpPr>
        <p:spPr>
          <a:xfrm>
            <a:off x="6339024"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A22FBBE-CEA8-469F-9D61-08344C57CE44}"/>
              </a:ext>
            </a:extLst>
          </p:cNvPr>
          <p:cNvSpPr/>
          <p:nvPr/>
        </p:nvSpPr>
        <p:spPr>
          <a:xfrm>
            <a:off x="851406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C69AC39-413E-4D4D-8447-4513CAF37041}"/>
              </a:ext>
            </a:extLst>
          </p:cNvPr>
          <p:cNvSpPr/>
          <p:nvPr/>
        </p:nvSpPr>
        <p:spPr>
          <a:xfrm>
            <a:off x="743815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F443FAB-D508-4396-A0B2-1920F36DB334}"/>
              </a:ext>
            </a:extLst>
          </p:cNvPr>
          <p:cNvSpPr/>
          <p:nvPr/>
        </p:nvSpPr>
        <p:spPr>
          <a:xfrm>
            <a:off x="7462972" y="449661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7434F7F-AFB5-4318-A652-EF150F50B4CE}"/>
              </a:ext>
            </a:extLst>
          </p:cNvPr>
          <p:cNvSpPr/>
          <p:nvPr/>
        </p:nvSpPr>
        <p:spPr>
          <a:xfrm>
            <a:off x="6387060" y="44982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9599D1B-7FBD-4265-9B9A-320B58D2B893}"/>
              </a:ext>
            </a:extLst>
          </p:cNvPr>
          <p:cNvSpPr/>
          <p:nvPr/>
        </p:nvSpPr>
        <p:spPr>
          <a:xfrm>
            <a:off x="8538051" y="4502504"/>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91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BE226850-2A7B-4F3D-9CF2-B26472487289}"/>
              </a:ext>
            </a:extLst>
          </p:cNvPr>
          <p:cNvSpPr/>
          <p:nvPr/>
        </p:nvSpPr>
        <p:spPr>
          <a:xfrm>
            <a:off x="2453649" y="349449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2502516"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2502516" y="4536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7462972"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6339024"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849001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7357712" y="1620898"/>
            <a:ext cx="1969607" cy="361620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2357159" y="1620898"/>
            <a:ext cx="4883771" cy="361620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D16EED2-D61B-4D0B-8314-B831DD7ABC45}"/>
              </a:ext>
            </a:extLst>
          </p:cNvPr>
          <p:cNvSpPr/>
          <p:nvPr/>
        </p:nvSpPr>
        <p:spPr>
          <a:xfrm>
            <a:off x="2453649" y="1751884"/>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EC7458B-385F-4031-AC0A-CD7E0E59F911}"/>
              </a:ext>
            </a:extLst>
          </p:cNvPr>
          <p:cNvSpPr/>
          <p:nvPr/>
        </p:nvSpPr>
        <p:spPr>
          <a:xfrm>
            <a:off x="741410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3C11B9D-082B-434B-94E0-41850E54F499}"/>
              </a:ext>
            </a:extLst>
          </p:cNvPr>
          <p:cNvSpPr/>
          <p:nvPr/>
        </p:nvSpPr>
        <p:spPr>
          <a:xfrm>
            <a:off x="6387060" y="2757253"/>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11D7B9-A2C6-404C-B557-365D95194BAA}"/>
              </a:ext>
            </a:extLst>
          </p:cNvPr>
          <p:cNvSpPr/>
          <p:nvPr/>
        </p:nvSpPr>
        <p:spPr>
          <a:xfrm>
            <a:off x="8538051" y="2761522"/>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853C5C0-D966-4E9C-AC86-BCE7C6A6DBCD}"/>
              </a:ext>
            </a:extLst>
          </p:cNvPr>
          <p:cNvSpPr/>
          <p:nvPr/>
        </p:nvSpPr>
        <p:spPr>
          <a:xfrm>
            <a:off x="6339024"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A22FBBE-CEA8-469F-9D61-08344C57CE44}"/>
              </a:ext>
            </a:extLst>
          </p:cNvPr>
          <p:cNvSpPr/>
          <p:nvPr/>
        </p:nvSpPr>
        <p:spPr>
          <a:xfrm>
            <a:off x="851406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C69AC39-413E-4D4D-8447-4513CAF37041}"/>
              </a:ext>
            </a:extLst>
          </p:cNvPr>
          <p:cNvSpPr/>
          <p:nvPr/>
        </p:nvSpPr>
        <p:spPr>
          <a:xfrm>
            <a:off x="743815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F443FAB-D508-4396-A0B2-1920F36DB334}"/>
              </a:ext>
            </a:extLst>
          </p:cNvPr>
          <p:cNvSpPr/>
          <p:nvPr/>
        </p:nvSpPr>
        <p:spPr>
          <a:xfrm>
            <a:off x="7462972" y="449661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7434F7F-AFB5-4318-A652-EF150F50B4CE}"/>
              </a:ext>
            </a:extLst>
          </p:cNvPr>
          <p:cNvSpPr/>
          <p:nvPr/>
        </p:nvSpPr>
        <p:spPr>
          <a:xfrm>
            <a:off x="6387060" y="44982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9599D1B-7FBD-4265-9B9A-320B58D2B893}"/>
              </a:ext>
            </a:extLst>
          </p:cNvPr>
          <p:cNvSpPr/>
          <p:nvPr/>
        </p:nvSpPr>
        <p:spPr>
          <a:xfrm>
            <a:off x="8538051" y="4502504"/>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52474727-93A2-4EE8-A341-2B6561628547}"/>
              </a:ext>
            </a:extLst>
          </p:cNvPr>
          <p:cNvCxnSpPr>
            <a:cxnSpLocks/>
          </p:cNvCxnSpPr>
          <p:nvPr/>
        </p:nvCxnSpPr>
        <p:spPr>
          <a:xfrm flipH="1">
            <a:off x="7800975" y="2152650"/>
            <a:ext cx="1" cy="26860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5FCCC3-5201-44A4-8D5F-787338EC7430}"/>
              </a:ext>
            </a:extLst>
          </p:cNvPr>
          <p:cNvCxnSpPr>
            <a:cxnSpLocks/>
          </p:cNvCxnSpPr>
          <p:nvPr/>
        </p:nvCxnSpPr>
        <p:spPr>
          <a:xfrm flipH="1">
            <a:off x="8871766" y="2003224"/>
            <a:ext cx="1" cy="268605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17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D14D-7DD5-420B-BBCE-E00703E6A7A8}"/>
              </a:ext>
            </a:extLst>
          </p:cNvPr>
          <p:cNvSpPr>
            <a:spLocks noGrp="1"/>
          </p:cNvSpPr>
          <p:nvPr>
            <p:ph type="title"/>
          </p:nvPr>
        </p:nvSpPr>
        <p:spPr/>
        <p:txBody>
          <a:bodyPr/>
          <a:lstStyle/>
          <a:p>
            <a:r>
              <a:rPr lang="en-US" dirty="0"/>
              <a:t>Gestalt hierarchy</a:t>
            </a:r>
          </a:p>
        </p:txBody>
      </p:sp>
      <p:sp>
        <p:nvSpPr>
          <p:cNvPr id="3" name="Content Placeholder 2">
            <a:extLst>
              <a:ext uri="{FF2B5EF4-FFF2-40B4-BE49-F238E27FC236}">
                <a16:creationId xmlns:a16="http://schemas.microsoft.com/office/drawing/2014/main" id="{53188960-9BAC-4CE9-9ED6-A4C2BCA6AC4C}"/>
              </a:ext>
            </a:extLst>
          </p:cNvPr>
          <p:cNvSpPr>
            <a:spLocks noGrp="1"/>
          </p:cNvSpPr>
          <p:nvPr>
            <p:ph idx="1"/>
          </p:nvPr>
        </p:nvSpPr>
        <p:spPr>
          <a:xfrm>
            <a:off x="838200" y="1825625"/>
            <a:ext cx="2628900" cy="4351338"/>
          </a:xfrm>
        </p:spPr>
        <p:txBody>
          <a:bodyPr/>
          <a:lstStyle/>
          <a:p>
            <a:endParaRPr lang="en-US" dirty="0"/>
          </a:p>
          <a:p>
            <a:pPr marL="514350" indent="-514350">
              <a:buFont typeface="+mj-lt"/>
              <a:buAutoNum type="arabicPeriod"/>
            </a:pPr>
            <a:r>
              <a:rPr lang="en-US" dirty="0"/>
              <a:t>Enclosure</a:t>
            </a:r>
          </a:p>
          <a:p>
            <a:pPr marL="514350" indent="-514350">
              <a:buFont typeface="+mj-lt"/>
              <a:buAutoNum type="arabicPeriod"/>
            </a:pPr>
            <a:endParaRPr lang="en-US" dirty="0"/>
          </a:p>
          <a:p>
            <a:pPr marL="514350" indent="-514350">
              <a:buFont typeface="+mj-lt"/>
              <a:buAutoNum type="arabicPeriod"/>
            </a:pPr>
            <a:r>
              <a:rPr lang="en-US" dirty="0"/>
              <a:t>Connection</a:t>
            </a:r>
          </a:p>
          <a:p>
            <a:pPr marL="514350" indent="-514350">
              <a:buFont typeface="+mj-lt"/>
              <a:buAutoNum type="arabicPeriod"/>
            </a:pPr>
            <a:endParaRPr lang="en-US" dirty="0"/>
          </a:p>
          <a:p>
            <a:pPr marL="514350" indent="-514350">
              <a:buFont typeface="+mj-lt"/>
              <a:buAutoNum type="arabicPeriod"/>
            </a:pPr>
            <a:r>
              <a:rPr lang="en-US" dirty="0"/>
              <a:t>Proximity</a:t>
            </a:r>
          </a:p>
          <a:p>
            <a:pPr marL="514350" indent="-514350">
              <a:buFont typeface="+mj-lt"/>
              <a:buAutoNum type="arabicPeriod"/>
            </a:pPr>
            <a:endParaRPr lang="en-US" dirty="0"/>
          </a:p>
          <a:p>
            <a:pPr marL="514350" indent="-514350">
              <a:buFont typeface="+mj-lt"/>
              <a:buAutoNum type="arabicPeriod"/>
            </a:pPr>
            <a:r>
              <a:rPr lang="en-US" dirty="0"/>
              <a:t>Similarity</a:t>
            </a:r>
          </a:p>
        </p:txBody>
      </p:sp>
      <p:sp>
        <p:nvSpPr>
          <p:cNvPr id="5" name="Content Placeholder 2">
            <a:extLst>
              <a:ext uri="{FF2B5EF4-FFF2-40B4-BE49-F238E27FC236}">
                <a16:creationId xmlns:a16="http://schemas.microsoft.com/office/drawing/2014/main" id="{00D28D7C-D941-499E-82E6-891492094E2D}"/>
              </a:ext>
            </a:extLst>
          </p:cNvPr>
          <p:cNvSpPr txBox="1">
            <a:spLocks/>
          </p:cNvSpPr>
          <p:nvPr/>
        </p:nvSpPr>
        <p:spPr>
          <a:xfrm>
            <a:off x="8033775" y="1825625"/>
            <a:ext cx="33200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514350" indent="-514350">
              <a:buFont typeface="+mj-lt"/>
              <a:buAutoNum type="arabicPeriod"/>
            </a:pPr>
            <a:r>
              <a:rPr lang="en-US" dirty="0"/>
              <a:t>Grids/cell shading</a:t>
            </a:r>
          </a:p>
          <a:p>
            <a:pPr marL="514350" indent="-514350">
              <a:buFont typeface="+mj-lt"/>
              <a:buAutoNum type="arabicPeriod"/>
            </a:pPr>
            <a:endParaRPr lang="en-US" dirty="0"/>
          </a:p>
          <a:p>
            <a:pPr marL="514350" indent="-514350">
              <a:buFont typeface="+mj-lt"/>
              <a:buAutoNum type="arabicPeriod"/>
            </a:pPr>
            <a:r>
              <a:rPr lang="en-US" dirty="0"/>
              <a:t>Rules</a:t>
            </a:r>
          </a:p>
          <a:p>
            <a:pPr marL="514350" indent="-514350">
              <a:buFont typeface="+mj-lt"/>
              <a:buAutoNum type="arabicPeriod"/>
            </a:pPr>
            <a:endParaRPr lang="en-US" dirty="0"/>
          </a:p>
          <a:p>
            <a:pPr marL="514350" indent="-514350">
              <a:buFont typeface="+mj-lt"/>
              <a:buAutoNum type="arabicPeriod"/>
            </a:pPr>
            <a:r>
              <a:rPr lang="en-US" dirty="0"/>
              <a:t>White space</a:t>
            </a:r>
          </a:p>
          <a:p>
            <a:pPr marL="514350" indent="-514350">
              <a:buFont typeface="+mj-lt"/>
              <a:buAutoNum type="arabicPeriod"/>
            </a:pPr>
            <a:endParaRPr lang="en-US" dirty="0"/>
          </a:p>
          <a:p>
            <a:pPr marL="514350" indent="-514350">
              <a:buFont typeface="+mj-lt"/>
              <a:buAutoNum type="arabicPeriod"/>
            </a:pPr>
            <a:r>
              <a:rPr lang="en-US" dirty="0"/>
              <a:t>Font properties</a:t>
            </a:r>
          </a:p>
        </p:txBody>
      </p:sp>
      <p:sp>
        <p:nvSpPr>
          <p:cNvPr id="6" name="Content Placeholder 2">
            <a:extLst>
              <a:ext uri="{FF2B5EF4-FFF2-40B4-BE49-F238E27FC236}">
                <a16:creationId xmlns:a16="http://schemas.microsoft.com/office/drawing/2014/main" id="{463A1074-C13C-49B7-963E-34F420F523CF}"/>
              </a:ext>
            </a:extLst>
          </p:cNvPr>
          <p:cNvSpPr txBox="1">
            <a:spLocks/>
          </p:cNvSpPr>
          <p:nvPr/>
        </p:nvSpPr>
        <p:spPr>
          <a:xfrm>
            <a:off x="4520563" y="1825625"/>
            <a:ext cx="26289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514350" indent="-514350">
              <a:buFont typeface="+mj-lt"/>
              <a:buAutoNum type="arabicPeriod"/>
            </a:pPr>
            <a:r>
              <a:rPr lang="en-US" dirty="0"/>
              <a:t>Facets</a:t>
            </a:r>
          </a:p>
          <a:p>
            <a:pPr marL="514350" indent="-514350">
              <a:buFont typeface="+mj-lt"/>
              <a:buAutoNum type="arabicPeriod"/>
            </a:pPr>
            <a:endParaRPr lang="en-US" dirty="0"/>
          </a:p>
          <a:p>
            <a:pPr marL="514350" indent="-514350">
              <a:buFont typeface="+mj-lt"/>
              <a:buAutoNum type="arabicPeriod"/>
            </a:pPr>
            <a:r>
              <a:rPr lang="en-US" dirty="0"/>
              <a:t>Lines</a:t>
            </a:r>
          </a:p>
          <a:p>
            <a:pPr marL="514350" indent="-514350">
              <a:buFont typeface="+mj-lt"/>
              <a:buAutoNum type="arabicPeriod"/>
            </a:pPr>
            <a:endParaRPr lang="en-US" dirty="0"/>
          </a:p>
          <a:p>
            <a:pPr marL="514350" indent="-514350">
              <a:buFont typeface="+mj-lt"/>
              <a:buAutoNum type="arabicPeriod"/>
            </a:pPr>
            <a:r>
              <a:rPr lang="en-US" dirty="0"/>
              <a:t>White space</a:t>
            </a:r>
          </a:p>
          <a:p>
            <a:pPr marL="514350" indent="-514350">
              <a:buFont typeface="+mj-lt"/>
              <a:buAutoNum type="arabicPeriod"/>
            </a:pPr>
            <a:endParaRPr lang="en-US" dirty="0"/>
          </a:p>
          <a:p>
            <a:pPr marL="514350" indent="-514350">
              <a:buFont typeface="+mj-lt"/>
              <a:buAutoNum type="arabicPeriod"/>
            </a:pPr>
            <a:r>
              <a:rPr lang="en-US" dirty="0"/>
              <a:t>Color/shape</a:t>
            </a:r>
          </a:p>
        </p:txBody>
      </p:sp>
      <p:sp>
        <p:nvSpPr>
          <p:cNvPr id="7" name="TextBox 6">
            <a:extLst>
              <a:ext uri="{FF2B5EF4-FFF2-40B4-BE49-F238E27FC236}">
                <a16:creationId xmlns:a16="http://schemas.microsoft.com/office/drawing/2014/main" id="{CE6E3455-645B-4ED4-A427-4C1085C1D1DA}"/>
              </a:ext>
            </a:extLst>
          </p:cNvPr>
          <p:cNvSpPr txBox="1"/>
          <p:nvPr/>
        </p:nvSpPr>
        <p:spPr>
          <a:xfrm>
            <a:off x="8598391" y="1564015"/>
            <a:ext cx="1092735" cy="523220"/>
          </a:xfrm>
          <a:prstGeom prst="rect">
            <a:avLst/>
          </a:prstGeom>
          <a:noFill/>
        </p:spPr>
        <p:txBody>
          <a:bodyPr wrap="none" rtlCol="0">
            <a:spAutoFit/>
          </a:bodyPr>
          <a:lstStyle/>
          <a:p>
            <a:r>
              <a:rPr lang="en-US" sz="2800" u="sng" dirty="0"/>
              <a:t>Tables</a:t>
            </a:r>
          </a:p>
        </p:txBody>
      </p:sp>
      <p:sp>
        <p:nvSpPr>
          <p:cNvPr id="8" name="TextBox 7">
            <a:extLst>
              <a:ext uri="{FF2B5EF4-FFF2-40B4-BE49-F238E27FC236}">
                <a16:creationId xmlns:a16="http://schemas.microsoft.com/office/drawing/2014/main" id="{34269F35-C34A-4E0B-A2B1-DD9DE39B86FE}"/>
              </a:ext>
            </a:extLst>
          </p:cNvPr>
          <p:cNvSpPr txBox="1"/>
          <p:nvPr/>
        </p:nvSpPr>
        <p:spPr>
          <a:xfrm>
            <a:off x="5189953" y="1564015"/>
            <a:ext cx="1219245" cy="523220"/>
          </a:xfrm>
          <a:prstGeom prst="rect">
            <a:avLst/>
          </a:prstGeom>
          <a:noFill/>
        </p:spPr>
        <p:txBody>
          <a:bodyPr wrap="none" rtlCol="0">
            <a:spAutoFit/>
          </a:bodyPr>
          <a:lstStyle/>
          <a:p>
            <a:r>
              <a:rPr lang="en-US" sz="2800" u="sng" dirty="0"/>
              <a:t>Graphs</a:t>
            </a:r>
          </a:p>
        </p:txBody>
      </p:sp>
    </p:spTree>
    <p:extLst>
      <p:ext uri="{BB962C8B-B14F-4D97-AF65-F5344CB8AC3E}">
        <p14:creationId xmlns:p14="http://schemas.microsoft.com/office/powerpoint/2010/main" val="303067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7730-EC16-4F2B-A3BB-73CCBD110211}"/>
              </a:ext>
            </a:extLst>
          </p:cNvPr>
          <p:cNvSpPr>
            <a:spLocks noGrp="1"/>
          </p:cNvSpPr>
          <p:nvPr>
            <p:ph type="title"/>
          </p:nvPr>
        </p:nvSpPr>
        <p:spPr/>
        <p:txBody>
          <a:bodyPr/>
          <a:lstStyle/>
          <a:p>
            <a:r>
              <a:rPr lang="en-US" dirty="0"/>
              <a:t>Implications for practice</a:t>
            </a:r>
          </a:p>
        </p:txBody>
      </p:sp>
      <p:sp>
        <p:nvSpPr>
          <p:cNvPr id="3" name="Content Placeholder 2">
            <a:extLst>
              <a:ext uri="{FF2B5EF4-FFF2-40B4-BE49-F238E27FC236}">
                <a16:creationId xmlns:a16="http://schemas.microsoft.com/office/drawing/2014/main" id="{BEE3C8DC-6B22-42AD-862C-E8168630DA51}"/>
              </a:ext>
            </a:extLst>
          </p:cNvPr>
          <p:cNvSpPr>
            <a:spLocks noGrp="1"/>
          </p:cNvSpPr>
          <p:nvPr>
            <p:ph idx="1"/>
          </p:nvPr>
        </p:nvSpPr>
        <p:spPr>
          <a:xfrm>
            <a:off x="838200" y="1825625"/>
            <a:ext cx="10515600" cy="3776522"/>
          </a:xfrm>
        </p:spPr>
        <p:txBody>
          <a:bodyPr>
            <a:normAutofit/>
          </a:bodyPr>
          <a:lstStyle/>
          <a:p>
            <a:pPr marL="0" indent="0" algn="ctr">
              <a:buNone/>
            </a:pPr>
            <a:endParaRPr lang="en-US" dirty="0"/>
          </a:p>
          <a:p>
            <a:pPr marL="0" indent="0" algn="ctr">
              <a:buNone/>
            </a:pPr>
            <a:r>
              <a:rPr lang="en-US" dirty="0"/>
              <a:t>1. Know how we perceive groups</a:t>
            </a:r>
          </a:p>
          <a:p>
            <a:pPr marL="0" indent="0" algn="ctr">
              <a:buNone/>
            </a:pPr>
            <a:endParaRPr lang="en-US" dirty="0"/>
          </a:p>
          <a:p>
            <a:pPr marL="0" indent="0" algn="ctr">
              <a:buNone/>
            </a:pPr>
            <a:r>
              <a:rPr lang="en-US" dirty="0"/>
              <a:t>2. Know that we perceive some groups before others</a:t>
            </a:r>
          </a:p>
          <a:p>
            <a:pPr marL="0" indent="0" algn="ctr">
              <a:buNone/>
            </a:pPr>
            <a:endParaRPr lang="en-US" dirty="0"/>
          </a:p>
          <a:p>
            <a:pPr marL="0" indent="0" algn="ctr">
              <a:buNone/>
            </a:pPr>
            <a:r>
              <a:rPr lang="en-US" dirty="0"/>
              <a:t>3. Design to facilitate and emphasize the most important comparisons</a:t>
            </a:r>
          </a:p>
          <a:p>
            <a:pPr marL="0" indent="0" algn="ctr">
              <a:buNone/>
            </a:pPr>
            <a:endParaRPr lang="en-US" dirty="0"/>
          </a:p>
        </p:txBody>
      </p:sp>
      <p:sp>
        <p:nvSpPr>
          <p:cNvPr id="5" name="Callout: Line 4">
            <a:extLst>
              <a:ext uri="{FF2B5EF4-FFF2-40B4-BE49-F238E27FC236}">
                <a16:creationId xmlns:a16="http://schemas.microsoft.com/office/drawing/2014/main" id="{D4A79D13-0B0A-47FE-B8D3-76A0A7AF4736}"/>
              </a:ext>
            </a:extLst>
          </p:cNvPr>
          <p:cNvSpPr/>
          <p:nvPr/>
        </p:nvSpPr>
        <p:spPr>
          <a:xfrm>
            <a:off x="6919257" y="4398380"/>
            <a:ext cx="4235369" cy="601884"/>
          </a:xfrm>
          <a:prstGeom prst="borderCallout1">
            <a:avLst>
              <a:gd name="adj1" fmla="val 95698"/>
              <a:gd name="adj2" fmla="val -482"/>
              <a:gd name="adj3" fmla="val 250612"/>
              <a:gd name="adj4" fmla="val -21791"/>
            </a:avLst>
          </a:prstGeom>
          <a:noFill/>
          <a:ln w="38100">
            <a:solidFill>
              <a:srgbClr val="4E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FF5DA5-E9A9-4D4A-B5D1-7D6C0CEB0FA4}"/>
              </a:ext>
            </a:extLst>
          </p:cNvPr>
          <p:cNvSpPr txBox="1"/>
          <p:nvPr/>
        </p:nvSpPr>
        <p:spPr>
          <a:xfrm>
            <a:off x="4160752" y="5737084"/>
            <a:ext cx="1840247" cy="369332"/>
          </a:xfrm>
          <a:prstGeom prst="rect">
            <a:avLst/>
          </a:prstGeom>
          <a:noFill/>
          <a:ln w="38100">
            <a:solidFill>
              <a:srgbClr val="4E79A7"/>
            </a:solidFill>
          </a:ln>
        </p:spPr>
        <p:txBody>
          <a:bodyPr wrap="none" rtlCol="0">
            <a:spAutoFit/>
          </a:bodyPr>
          <a:lstStyle/>
          <a:p>
            <a:r>
              <a:rPr lang="en-US" dirty="0"/>
              <a:t>What are these??</a:t>
            </a:r>
          </a:p>
        </p:txBody>
      </p:sp>
      <p:sp>
        <p:nvSpPr>
          <p:cNvPr id="8" name="TextBox 7">
            <a:extLst>
              <a:ext uri="{FF2B5EF4-FFF2-40B4-BE49-F238E27FC236}">
                <a16:creationId xmlns:a16="http://schemas.microsoft.com/office/drawing/2014/main" id="{6ED892BC-BB96-4CEB-8EF9-D378A08A02ED}"/>
              </a:ext>
            </a:extLst>
          </p:cNvPr>
          <p:cNvSpPr txBox="1"/>
          <p:nvPr/>
        </p:nvSpPr>
        <p:spPr>
          <a:xfrm>
            <a:off x="3772023" y="6308209"/>
            <a:ext cx="2617704" cy="369332"/>
          </a:xfrm>
          <a:prstGeom prst="rect">
            <a:avLst/>
          </a:prstGeom>
          <a:noFill/>
          <a:ln w="38100">
            <a:solidFill>
              <a:srgbClr val="4E79A7"/>
            </a:solidFill>
          </a:ln>
        </p:spPr>
        <p:txBody>
          <a:bodyPr wrap="none" rtlCol="0">
            <a:spAutoFit/>
          </a:bodyPr>
          <a:lstStyle/>
          <a:p>
            <a:r>
              <a:rPr lang="en-US" dirty="0"/>
              <a:t>Depends on the message!</a:t>
            </a:r>
          </a:p>
        </p:txBody>
      </p:sp>
    </p:spTree>
    <p:extLst>
      <p:ext uri="{BB962C8B-B14F-4D97-AF65-F5344CB8AC3E}">
        <p14:creationId xmlns:p14="http://schemas.microsoft.com/office/powerpoint/2010/main" val="188583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5C63-5992-40CE-AE81-E42846B19078}"/>
              </a:ext>
            </a:extLst>
          </p:cNvPr>
          <p:cNvSpPr>
            <a:spLocks noGrp="1"/>
          </p:cNvSpPr>
          <p:nvPr>
            <p:ph type="title"/>
          </p:nvPr>
        </p:nvSpPr>
        <p:spPr/>
        <p:txBody>
          <a:bodyPr/>
          <a:lstStyle/>
          <a:p>
            <a:r>
              <a:rPr lang="en-US" dirty="0"/>
              <a:t>Example: Hospital stays</a:t>
            </a:r>
          </a:p>
        </p:txBody>
      </p:sp>
      <p:graphicFrame>
        <p:nvGraphicFramePr>
          <p:cNvPr id="8" name="Table 7">
            <a:extLst>
              <a:ext uri="{FF2B5EF4-FFF2-40B4-BE49-F238E27FC236}">
                <a16:creationId xmlns:a16="http://schemas.microsoft.com/office/drawing/2014/main" id="{3C4129D5-5449-497D-BBB5-8167183E1D1F}"/>
              </a:ext>
            </a:extLst>
          </p:cNvPr>
          <p:cNvGraphicFramePr>
            <a:graphicFrameLocks noGrp="1"/>
          </p:cNvGraphicFramePr>
          <p:nvPr>
            <p:extLst>
              <p:ext uri="{D42A27DB-BD31-4B8C-83A1-F6EECF244321}">
                <p14:modId xmlns:p14="http://schemas.microsoft.com/office/powerpoint/2010/main" val="3540413771"/>
              </p:ext>
            </p:extLst>
          </p:nvPr>
        </p:nvGraphicFramePr>
        <p:xfrm>
          <a:off x="2729219" y="3800038"/>
          <a:ext cx="6247003" cy="1520190"/>
        </p:xfrm>
        <a:graphic>
          <a:graphicData uri="http://schemas.openxmlformats.org/drawingml/2006/table">
            <a:tbl>
              <a:tblPr>
                <a:tableStyleId>{5C22544A-7EE6-4342-B048-85BDC9FD1C3A}</a:tableStyleId>
              </a:tblPr>
              <a:tblGrid>
                <a:gridCol w="892429">
                  <a:extLst>
                    <a:ext uri="{9D8B030D-6E8A-4147-A177-3AD203B41FA5}">
                      <a16:colId xmlns:a16="http://schemas.microsoft.com/office/drawing/2014/main" val="3452084053"/>
                    </a:ext>
                  </a:extLst>
                </a:gridCol>
                <a:gridCol w="892429">
                  <a:extLst>
                    <a:ext uri="{9D8B030D-6E8A-4147-A177-3AD203B41FA5}">
                      <a16:colId xmlns:a16="http://schemas.microsoft.com/office/drawing/2014/main" val="214648189"/>
                    </a:ext>
                  </a:extLst>
                </a:gridCol>
                <a:gridCol w="892429">
                  <a:extLst>
                    <a:ext uri="{9D8B030D-6E8A-4147-A177-3AD203B41FA5}">
                      <a16:colId xmlns:a16="http://schemas.microsoft.com/office/drawing/2014/main" val="783499728"/>
                    </a:ext>
                  </a:extLst>
                </a:gridCol>
                <a:gridCol w="892429">
                  <a:extLst>
                    <a:ext uri="{9D8B030D-6E8A-4147-A177-3AD203B41FA5}">
                      <a16:colId xmlns:a16="http://schemas.microsoft.com/office/drawing/2014/main" val="1583515876"/>
                    </a:ext>
                  </a:extLst>
                </a:gridCol>
                <a:gridCol w="892429">
                  <a:extLst>
                    <a:ext uri="{9D8B030D-6E8A-4147-A177-3AD203B41FA5}">
                      <a16:colId xmlns:a16="http://schemas.microsoft.com/office/drawing/2014/main" val="852245614"/>
                    </a:ext>
                  </a:extLst>
                </a:gridCol>
                <a:gridCol w="892429">
                  <a:extLst>
                    <a:ext uri="{9D8B030D-6E8A-4147-A177-3AD203B41FA5}">
                      <a16:colId xmlns:a16="http://schemas.microsoft.com/office/drawing/2014/main" val="1651945546"/>
                    </a:ext>
                  </a:extLst>
                </a:gridCol>
                <a:gridCol w="892429">
                  <a:extLst>
                    <a:ext uri="{9D8B030D-6E8A-4147-A177-3AD203B41FA5}">
                      <a16:colId xmlns:a16="http://schemas.microsoft.com/office/drawing/2014/main" val="129639303"/>
                    </a:ext>
                  </a:extLst>
                </a:gridCol>
              </a:tblGrid>
              <a:tr h="19050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6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6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600" u="none" strike="noStrike" dirty="0">
                          <a:effectLst/>
                        </a:rPr>
                        <a:t>&lt;=24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24 -36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36 - 48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48 - 59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&gt;=60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Unknown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600" u="none" strike="noStrike" dirty="0">
                          <a:effectLst/>
                        </a:rPr>
                        <a:t>Q1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12.20%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53.90%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600" u="none" strike="noStrike" dirty="0">
                          <a:effectLst/>
                        </a:rPr>
                        <a:t>Q2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58.30%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16.70%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600" u="none" strike="noStrike" dirty="0">
                          <a:effectLst/>
                        </a:rPr>
                        <a:t>Q3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52.20%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17.40%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7.00%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1.10%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600" u="none" strike="noStrike" dirty="0">
                          <a:effectLst/>
                        </a:rPr>
                        <a:t>Q4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50.30%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1.70%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9" name="TextBox 8">
            <a:extLst>
              <a:ext uri="{FF2B5EF4-FFF2-40B4-BE49-F238E27FC236}">
                <a16:creationId xmlns:a16="http://schemas.microsoft.com/office/drawing/2014/main" id="{99327437-D191-45A8-B75C-964B3A2D2A55}"/>
              </a:ext>
            </a:extLst>
          </p:cNvPr>
          <p:cNvSpPr txBox="1"/>
          <p:nvPr/>
        </p:nvSpPr>
        <p:spPr>
          <a:xfrm>
            <a:off x="838200" y="1537772"/>
            <a:ext cx="10882659" cy="2308324"/>
          </a:xfrm>
          <a:prstGeom prst="rect">
            <a:avLst/>
          </a:prstGeom>
          <a:noFill/>
        </p:spPr>
        <p:txBody>
          <a:bodyPr wrap="none" rtlCol="0">
            <a:spAutoFit/>
          </a:bodyPr>
          <a:lstStyle/>
          <a:p>
            <a:r>
              <a:rPr lang="en-US" sz="2400" dirty="0"/>
              <a:t>Suppose a hospital launched an initiative to shorten hospital stays following surgeries.</a:t>
            </a:r>
          </a:p>
          <a:p>
            <a:endParaRPr lang="en-US" sz="2400" dirty="0"/>
          </a:p>
          <a:p>
            <a:pPr marL="457200" indent="-457200">
              <a:buFont typeface="+mj-lt"/>
              <a:buAutoNum type="arabicPeriod"/>
            </a:pPr>
            <a:r>
              <a:rPr lang="en-US" sz="2400" dirty="0"/>
              <a:t>Has the initiative worked?</a:t>
            </a:r>
          </a:p>
          <a:p>
            <a:pPr marL="457200" indent="-457200">
              <a:buFont typeface="+mj-lt"/>
              <a:buAutoNum type="arabicPeriod"/>
            </a:pPr>
            <a:r>
              <a:rPr lang="en-US" sz="2400" dirty="0"/>
              <a:t>Where is there most room for improvement?</a:t>
            </a:r>
          </a:p>
          <a:p>
            <a:endParaRPr lang="en-US" sz="2400" dirty="0"/>
          </a:p>
          <a:p>
            <a:r>
              <a:rPr lang="en-US" sz="2400" dirty="0"/>
              <a:t>Data:</a:t>
            </a:r>
          </a:p>
        </p:txBody>
      </p:sp>
      <p:sp>
        <p:nvSpPr>
          <p:cNvPr id="11" name="TextBox 10">
            <a:extLst>
              <a:ext uri="{FF2B5EF4-FFF2-40B4-BE49-F238E27FC236}">
                <a16:creationId xmlns:a16="http://schemas.microsoft.com/office/drawing/2014/main" id="{156E7130-3BC0-4A9E-8E7B-D776E4CBB40F}"/>
              </a:ext>
            </a:extLst>
          </p:cNvPr>
          <p:cNvSpPr txBox="1"/>
          <p:nvPr/>
        </p:nvSpPr>
        <p:spPr>
          <a:xfrm>
            <a:off x="1332101" y="5914968"/>
            <a:ext cx="9808478" cy="646331"/>
          </a:xfrm>
          <a:prstGeom prst="rect">
            <a:avLst/>
          </a:prstGeom>
          <a:noFill/>
        </p:spPr>
        <p:txBody>
          <a:bodyPr wrap="square">
            <a:spAutoFit/>
          </a:bodyPr>
          <a:lstStyle/>
          <a:p>
            <a:r>
              <a:rPr lang="en-US" dirty="0"/>
              <a:t>Source: </a:t>
            </a:r>
            <a:r>
              <a:rPr lang="en-US" dirty="0">
                <a:hlinkClick r:id="rId2"/>
              </a:rPr>
              <a:t>https://community.storytellingwithdata.com/exercises/how-can-we-improve-this-graph</a:t>
            </a:r>
            <a:r>
              <a:rPr lang="en-US" dirty="0"/>
              <a:t> </a:t>
            </a:r>
          </a:p>
          <a:p>
            <a:r>
              <a:rPr lang="en-US" b="0" i="0" dirty="0" err="1">
                <a:solidFill>
                  <a:srgbClr val="424242"/>
                </a:solidFill>
                <a:effectLst/>
                <a:latin typeface="proxima-nova"/>
              </a:rPr>
              <a:t>Knaflic</a:t>
            </a:r>
            <a:r>
              <a:rPr lang="en-US" b="0" i="0" dirty="0">
                <a:solidFill>
                  <a:srgbClr val="424242"/>
                </a:solidFill>
                <a:effectLst/>
                <a:latin typeface="proxima-nova"/>
              </a:rPr>
              <a:t>, Cole. storytellingwithdata.com. </a:t>
            </a:r>
            <a:endParaRPr lang="en-US" dirty="0"/>
          </a:p>
        </p:txBody>
      </p:sp>
    </p:spTree>
    <p:extLst>
      <p:ext uri="{BB962C8B-B14F-4D97-AF65-F5344CB8AC3E}">
        <p14:creationId xmlns:p14="http://schemas.microsoft.com/office/powerpoint/2010/main" val="139167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EA6D-DF1E-4F45-99C9-132BE5EC5B1D}"/>
              </a:ext>
            </a:extLst>
          </p:cNvPr>
          <p:cNvSpPr>
            <a:spLocks noGrp="1"/>
          </p:cNvSpPr>
          <p:nvPr>
            <p:ph type="title"/>
          </p:nvPr>
        </p:nvSpPr>
        <p:spPr/>
        <p:txBody>
          <a:bodyPr>
            <a:normAutofit/>
          </a:bodyPr>
          <a:lstStyle/>
          <a:p>
            <a:r>
              <a:rPr lang="en-US" sz="5400" dirty="0"/>
              <a:t>Part 2: Using Gestalt principles to help students design effective graphs</a:t>
            </a:r>
          </a:p>
        </p:txBody>
      </p:sp>
      <p:sp>
        <p:nvSpPr>
          <p:cNvPr id="3" name="Text Placeholder 2">
            <a:extLst>
              <a:ext uri="{FF2B5EF4-FFF2-40B4-BE49-F238E27FC236}">
                <a16:creationId xmlns:a16="http://schemas.microsoft.com/office/drawing/2014/main" id="{36B5D31B-B8E7-4E75-A1ED-B41578E694A5}"/>
              </a:ext>
            </a:extLst>
          </p:cNvPr>
          <p:cNvSpPr>
            <a:spLocks noGrp="1"/>
          </p:cNvSpPr>
          <p:nvPr>
            <p:ph type="body" idx="1"/>
          </p:nvPr>
        </p:nvSpPr>
        <p:spPr>
          <a:xfrm>
            <a:off x="831850" y="4884516"/>
            <a:ext cx="10515600" cy="1205134"/>
          </a:xfrm>
        </p:spPr>
        <p:txBody>
          <a:bodyPr>
            <a:normAutofit/>
          </a:bodyPr>
          <a:lstStyle/>
          <a:p>
            <a:r>
              <a:rPr lang="en-US" sz="3200" dirty="0">
                <a:solidFill>
                  <a:schemeClr val="tx1">
                    <a:lumMod val="75000"/>
                    <a:lumOff val="25000"/>
                  </a:schemeClr>
                </a:solidFill>
              </a:rPr>
              <a:t>Because not all grammatical specifications are equal</a:t>
            </a:r>
          </a:p>
        </p:txBody>
      </p:sp>
    </p:spTree>
    <p:extLst>
      <p:ext uri="{BB962C8B-B14F-4D97-AF65-F5344CB8AC3E}">
        <p14:creationId xmlns:p14="http://schemas.microsoft.com/office/powerpoint/2010/main" val="3105474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A583-E080-45B8-B65A-A3C4F5898B9B}"/>
              </a:ext>
            </a:extLst>
          </p:cNvPr>
          <p:cNvSpPr>
            <a:spLocks noGrp="1"/>
          </p:cNvSpPr>
          <p:nvPr>
            <p:ph type="title"/>
          </p:nvPr>
        </p:nvSpPr>
        <p:spPr/>
        <p:txBody>
          <a:bodyPr/>
          <a:lstStyle/>
          <a:p>
            <a:r>
              <a:rPr lang="en-US" dirty="0"/>
              <a:t>Take 1</a:t>
            </a:r>
          </a:p>
        </p:txBody>
      </p:sp>
      <p:sp>
        <p:nvSpPr>
          <p:cNvPr id="3" name="TextBox 2">
            <a:extLst>
              <a:ext uri="{FF2B5EF4-FFF2-40B4-BE49-F238E27FC236}">
                <a16:creationId xmlns:a16="http://schemas.microsoft.com/office/drawing/2014/main" id="{E59D05DE-3F65-4BD2-BEDB-8E214AC9A8B1}"/>
              </a:ext>
            </a:extLst>
          </p:cNvPr>
          <p:cNvSpPr txBox="1"/>
          <p:nvPr/>
        </p:nvSpPr>
        <p:spPr>
          <a:xfrm>
            <a:off x="763398" y="1858468"/>
            <a:ext cx="9034943" cy="707886"/>
          </a:xfrm>
          <a:prstGeom prst="rect">
            <a:avLst/>
          </a:prstGeom>
          <a:noFill/>
        </p:spPr>
        <p:txBody>
          <a:bodyPr wrap="square" rtlCol="0">
            <a:spAutoFit/>
          </a:bodyPr>
          <a:lstStyle/>
          <a:p>
            <a:pPr marL="457200" indent="-457200">
              <a:buFont typeface="+mj-lt"/>
              <a:buAutoNum type="arabicPeriod"/>
            </a:pPr>
            <a:r>
              <a:rPr lang="en-US" sz="2000" dirty="0"/>
              <a:t>Has the initiative worked?</a:t>
            </a:r>
          </a:p>
          <a:p>
            <a:pPr marL="457200" indent="-457200">
              <a:buFont typeface="+mj-lt"/>
              <a:buAutoNum type="arabicPeriod"/>
            </a:pPr>
            <a:r>
              <a:rPr lang="en-US" sz="2000" dirty="0"/>
              <a:t>Where is there most room for improvement?</a:t>
            </a:r>
          </a:p>
        </p:txBody>
      </p:sp>
      <p:pic>
        <p:nvPicPr>
          <p:cNvPr id="4" name="Picture 3">
            <a:extLst>
              <a:ext uri="{FF2B5EF4-FFF2-40B4-BE49-F238E27FC236}">
                <a16:creationId xmlns:a16="http://schemas.microsoft.com/office/drawing/2014/main" id="{D1731EAC-0532-4ABD-ADBF-E26CBF3F47D6}"/>
              </a:ext>
            </a:extLst>
          </p:cNvPr>
          <p:cNvPicPr>
            <a:picLocks noChangeAspect="1"/>
          </p:cNvPicPr>
          <p:nvPr/>
        </p:nvPicPr>
        <p:blipFill>
          <a:blip r:embed="rId2"/>
          <a:stretch>
            <a:fillRect/>
          </a:stretch>
        </p:blipFill>
        <p:spPr>
          <a:xfrm>
            <a:off x="3240632" y="2873030"/>
            <a:ext cx="8774131" cy="3249978"/>
          </a:xfrm>
          <a:prstGeom prst="rect">
            <a:avLst/>
          </a:prstGeom>
        </p:spPr>
      </p:pic>
      <p:sp>
        <p:nvSpPr>
          <p:cNvPr id="5" name="TextBox 4">
            <a:extLst>
              <a:ext uri="{FF2B5EF4-FFF2-40B4-BE49-F238E27FC236}">
                <a16:creationId xmlns:a16="http://schemas.microsoft.com/office/drawing/2014/main" id="{88700BFD-EED3-437C-BD0B-E6031980BF4F}"/>
              </a:ext>
            </a:extLst>
          </p:cNvPr>
          <p:cNvSpPr txBox="1"/>
          <p:nvPr/>
        </p:nvSpPr>
        <p:spPr>
          <a:xfrm>
            <a:off x="299541" y="3148266"/>
            <a:ext cx="2664447" cy="1754326"/>
          </a:xfrm>
          <a:prstGeom prst="rect">
            <a:avLst/>
          </a:prstGeom>
          <a:noFill/>
        </p:spPr>
        <p:txBody>
          <a:bodyPr wrap="none" rtlCol="0">
            <a:spAutoFit/>
          </a:bodyPr>
          <a:lstStyle/>
          <a:p>
            <a:pPr marL="285750" indent="-285750">
              <a:buFont typeface="Arial" panose="020B0604020202020204" pitchFamily="34" charset="0"/>
              <a:buChar char="•"/>
            </a:pPr>
            <a:r>
              <a:rPr lang="en-US" b="1" dirty="0" err="1">
                <a:solidFill>
                  <a:schemeClr val="accent2">
                    <a:lumMod val="75000"/>
                  </a:schemeClr>
                </a:solidFill>
              </a:rPr>
              <a:t>Geom</a:t>
            </a:r>
            <a:r>
              <a:rPr lang="en-US" b="1" dirty="0">
                <a:solidFill>
                  <a:schemeClr val="accent2">
                    <a:lumMod val="75000"/>
                  </a:schemeClr>
                </a:solidFill>
              </a:rPr>
              <a:t>: Bar</a:t>
            </a:r>
          </a:p>
          <a:p>
            <a:pPr marL="285750" indent="-285750">
              <a:buFont typeface="Arial" panose="020B0604020202020204" pitchFamily="34" charset="0"/>
              <a:buChar char="•"/>
            </a:pPr>
            <a:r>
              <a:rPr lang="en-US" b="1" dirty="0">
                <a:solidFill>
                  <a:schemeClr val="accent2">
                    <a:lumMod val="75000"/>
                  </a:schemeClr>
                </a:solidFill>
              </a:rPr>
              <a:t>Aesthetic mapping:</a:t>
            </a:r>
          </a:p>
          <a:p>
            <a:pPr marL="742950" lvl="1" indent="-285750">
              <a:buFont typeface="Arial" panose="020B0604020202020204" pitchFamily="34" charset="0"/>
              <a:buChar char="•"/>
            </a:pPr>
            <a:r>
              <a:rPr lang="en-US" b="1" dirty="0">
                <a:solidFill>
                  <a:schemeClr val="accent2">
                    <a:lumMod val="75000"/>
                  </a:schemeClr>
                </a:solidFill>
              </a:rPr>
              <a:t>X: Percent</a:t>
            </a:r>
          </a:p>
          <a:p>
            <a:pPr marL="742950" lvl="1" indent="-285750">
              <a:buFont typeface="Arial" panose="020B0604020202020204" pitchFamily="34" charset="0"/>
              <a:buChar char="•"/>
            </a:pPr>
            <a:r>
              <a:rPr lang="en-US" b="1" dirty="0">
                <a:solidFill>
                  <a:schemeClr val="accent2">
                    <a:lumMod val="75000"/>
                  </a:schemeClr>
                </a:solidFill>
              </a:rPr>
              <a:t>Y: Quarter</a:t>
            </a:r>
          </a:p>
          <a:p>
            <a:pPr marL="742950" lvl="1" indent="-285750">
              <a:buFont typeface="Arial" panose="020B0604020202020204" pitchFamily="34" charset="0"/>
              <a:buChar char="•"/>
            </a:pPr>
            <a:r>
              <a:rPr lang="en-US" b="1" dirty="0">
                <a:solidFill>
                  <a:schemeClr val="accent2">
                    <a:lumMod val="75000"/>
                  </a:schemeClr>
                </a:solidFill>
              </a:rPr>
              <a:t>Color: Length Stay</a:t>
            </a:r>
          </a:p>
          <a:p>
            <a:pPr marL="285750" indent="-285750">
              <a:buFont typeface="Arial" panose="020B0604020202020204" pitchFamily="34" charset="0"/>
              <a:buChar char="•"/>
            </a:pPr>
            <a:r>
              <a:rPr lang="en-US" b="1" dirty="0">
                <a:solidFill>
                  <a:schemeClr val="accent2">
                    <a:lumMod val="75000"/>
                  </a:schemeClr>
                </a:solidFill>
              </a:rPr>
              <a:t>Modifier: Stack</a:t>
            </a:r>
          </a:p>
        </p:txBody>
      </p:sp>
    </p:spTree>
    <p:extLst>
      <p:ext uri="{BB962C8B-B14F-4D97-AF65-F5344CB8AC3E}">
        <p14:creationId xmlns:p14="http://schemas.microsoft.com/office/powerpoint/2010/main" val="49037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A583-E080-45B8-B65A-A3C4F5898B9B}"/>
              </a:ext>
            </a:extLst>
          </p:cNvPr>
          <p:cNvSpPr>
            <a:spLocks noGrp="1"/>
          </p:cNvSpPr>
          <p:nvPr>
            <p:ph type="title"/>
          </p:nvPr>
        </p:nvSpPr>
        <p:spPr/>
        <p:txBody>
          <a:bodyPr/>
          <a:lstStyle/>
          <a:p>
            <a:r>
              <a:rPr lang="en-US" dirty="0"/>
              <a:t>Take 2</a:t>
            </a:r>
          </a:p>
        </p:txBody>
      </p:sp>
      <p:sp>
        <p:nvSpPr>
          <p:cNvPr id="3" name="TextBox 2">
            <a:extLst>
              <a:ext uri="{FF2B5EF4-FFF2-40B4-BE49-F238E27FC236}">
                <a16:creationId xmlns:a16="http://schemas.microsoft.com/office/drawing/2014/main" id="{E59D05DE-3F65-4BD2-BEDB-8E214AC9A8B1}"/>
              </a:ext>
            </a:extLst>
          </p:cNvPr>
          <p:cNvSpPr txBox="1"/>
          <p:nvPr/>
        </p:nvSpPr>
        <p:spPr>
          <a:xfrm>
            <a:off x="728674" y="1491494"/>
            <a:ext cx="9034943" cy="707886"/>
          </a:xfrm>
          <a:prstGeom prst="rect">
            <a:avLst/>
          </a:prstGeom>
          <a:noFill/>
        </p:spPr>
        <p:txBody>
          <a:bodyPr wrap="square" rtlCol="0">
            <a:spAutoFit/>
          </a:bodyPr>
          <a:lstStyle/>
          <a:p>
            <a:pPr marL="457200" indent="-457200">
              <a:buFont typeface="+mj-lt"/>
              <a:buAutoNum type="arabicPeriod"/>
            </a:pPr>
            <a:r>
              <a:rPr lang="en-US" sz="2000" dirty="0"/>
              <a:t>Has the initiative worked?</a:t>
            </a:r>
          </a:p>
          <a:p>
            <a:pPr marL="457200" indent="-457200">
              <a:buFont typeface="+mj-lt"/>
              <a:buAutoNum type="arabicPeriod"/>
            </a:pPr>
            <a:r>
              <a:rPr lang="en-US" sz="2000" dirty="0"/>
              <a:t>Where is there most room for improvement?</a:t>
            </a:r>
          </a:p>
        </p:txBody>
      </p:sp>
      <p:pic>
        <p:nvPicPr>
          <p:cNvPr id="6" name="Picture 5">
            <a:extLst>
              <a:ext uri="{FF2B5EF4-FFF2-40B4-BE49-F238E27FC236}">
                <a16:creationId xmlns:a16="http://schemas.microsoft.com/office/drawing/2014/main" id="{471BEBB9-3893-4668-A52A-3674A6A1E026}"/>
              </a:ext>
            </a:extLst>
          </p:cNvPr>
          <p:cNvPicPr>
            <a:picLocks noChangeAspect="1"/>
          </p:cNvPicPr>
          <p:nvPr/>
        </p:nvPicPr>
        <p:blipFill rotWithShape="1">
          <a:blip r:embed="rId2"/>
          <a:srcRect l="17876"/>
          <a:stretch/>
        </p:blipFill>
        <p:spPr>
          <a:xfrm>
            <a:off x="1246773" y="3003840"/>
            <a:ext cx="4391633" cy="1989333"/>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FFBC64C-6F56-450B-8419-11155289DB47}"/>
                  </a:ext>
                </a:extLst>
              </p:cNvPr>
              <p:cNvSpPr txBox="1"/>
              <p:nvPr/>
            </p:nvSpPr>
            <p:spPr>
              <a:xfrm>
                <a:off x="1356921" y="2634508"/>
                <a:ext cx="4171335" cy="369332"/>
              </a:xfrm>
              <a:prstGeom prst="rect">
                <a:avLst/>
              </a:prstGeom>
              <a:noFill/>
            </p:spPr>
            <p:txBody>
              <a:bodyPr wrap="none" rtlCol="0">
                <a:spAutoFit/>
              </a:bodyPr>
              <a:lstStyle/>
              <a:p>
                <a:r>
                  <a:rPr lang="en-US" dirty="0"/>
                  <a:t>The rate of </a:t>
                </a:r>
                <a:r>
                  <a:rPr lang="en-US" b="1" dirty="0">
                    <a:solidFill>
                      <a:srgbClr val="4E79A7"/>
                    </a:solidFill>
                  </a:rPr>
                  <a:t>stays </a:t>
                </a:r>
                <a14:m>
                  <m:oMath xmlns:m="http://schemas.openxmlformats.org/officeDocument/2006/math">
                    <m:r>
                      <a:rPr lang="en-US" b="1" i="1" smtClean="0">
                        <a:solidFill>
                          <a:srgbClr val="4E79A7"/>
                        </a:solidFill>
                        <a:latin typeface="Cambria Math" panose="02040503050406030204" pitchFamily="18" charset="0"/>
                      </a:rPr>
                      <m:t>≤</m:t>
                    </m:r>
                  </m:oMath>
                </a14:m>
                <a:r>
                  <a:rPr lang="en-US" b="1" dirty="0">
                    <a:solidFill>
                      <a:srgbClr val="4E79A7"/>
                    </a:solidFill>
                  </a:rPr>
                  <a:t> 24 hours </a:t>
                </a:r>
                <a:r>
                  <a:rPr lang="en-US" dirty="0"/>
                  <a:t>has increased</a:t>
                </a:r>
              </a:p>
            </p:txBody>
          </p:sp>
        </mc:Choice>
        <mc:Fallback>
          <p:sp>
            <p:nvSpPr>
              <p:cNvPr id="7" name="TextBox 6">
                <a:extLst>
                  <a:ext uri="{FF2B5EF4-FFF2-40B4-BE49-F238E27FC236}">
                    <a16:creationId xmlns:a16="http://schemas.microsoft.com/office/drawing/2014/main" id="{2FFBC64C-6F56-450B-8419-11155289DB47}"/>
                  </a:ext>
                </a:extLst>
              </p:cNvPr>
              <p:cNvSpPr txBox="1">
                <a:spLocks noRot="1" noChangeAspect="1" noMove="1" noResize="1" noEditPoints="1" noAdjustHandles="1" noChangeArrowheads="1" noChangeShapeType="1" noTextEdit="1"/>
              </p:cNvSpPr>
              <p:nvPr/>
            </p:nvSpPr>
            <p:spPr>
              <a:xfrm>
                <a:off x="1356921" y="2634508"/>
                <a:ext cx="4171335" cy="369332"/>
              </a:xfrm>
              <a:prstGeom prst="rect">
                <a:avLst/>
              </a:prstGeom>
              <a:blipFill>
                <a:blip r:embed="rId3"/>
                <a:stretch>
                  <a:fillRect l="-1316" t="-8197" r="-585" b="-2459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94072796-9805-42D6-BEEC-FD419C313E3E}"/>
              </a:ext>
            </a:extLst>
          </p:cNvPr>
          <p:cNvSpPr txBox="1"/>
          <p:nvPr/>
        </p:nvSpPr>
        <p:spPr>
          <a:xfrm>
            <a:off x="6992374" y="2647905"/>
            <a:ext cx="4392100" cy="369332"/>
          </a:xfrm>
          <a:prstGeom prst="rect">
            <a:avLst/>
          </a:prstGeom>
          <a:noFill/>
        </p:spPr>
        <p:txBody>
          <a:bodyPr wrap="none" rtlCol="0">
            <a:spAutoFit/>
          </a:bodyPr>
          <a:lstStyle/>
          <a:p>
            <a:r>
              <a:rPr lang="en-US" dirty="0"/>
              <a:t>In each quarter &gt; 50% of stays are </a:t>
            </a:r>
            <a:r>
              <a:rPr lang="en-US" b="1" dirty="0">
                <a:solidFill>
                  <a:srgbClr val="E15759"/>
                </a:solidFill>
              </a:rPr>
              <a:t>24-36 </a:t>
            </a:r>
            <a:r>
              <a:rPr lang="en-US" b="1" dirty="0" err="1">
                <a:solidFill>
                  <a:srgbClr val="E15759"/>
                </a:solidFill>
              </a:rPr>
              <a:t>hrs</a:t>
            </a:r>
            <a:r>
              <a:rPr lang="en-US" b="1" dirty="0">
                <a:solidFill>
                  <a:srgbClr val="E15759"/>
                </a:solidFill>
              </a:rPr>
              <a:t>  </a:t>
            </a:r>
          </a:p>
        </p:txBody>
      </p:sp>
      <p:pic>
        <p:nvPicPr>
          <p:cNvPr id="11" name="Picture 10">
            <a:extLst>
              <a:ext uri="{FF2B5EF4-FFF2-40B4-BE49-F238E27FC236}">
                <a16:creationId xmlns:a16="http://schemas.microsoft.com/office/drawing/2014/main" id="{AEE27679-1D4E-4F8E-8AEC-A9787EF1F93C}"/>
              </a:ext>
            </a:extLst>
          </p:cNvPr>
          <p:cNvPicPr>
            <a:picLocks noChangeAspect="1"/>
          </p:cNvPicPr>
          <p:nvPr/>
        </p:nvPicPr>
        <p:blipFill>
          <a:blip r:embed="rId4"/>
          <a:stretch>
            <a:fillRect/>
          </a:stretch>
        </p:blipFill>
        <p:spPr>
          <a:xfrm>
            <a:off x="6990891" y="3017236"/>
            <a:ext cx="4362909" cy="1975937"/>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E129FB8-E7D2-472E-AAC9-F7C384AB340C}"/>
                  </a:ext>
                </a:extLst>
              </p:cNvPr>
              <p:cNvSpPr txBox="1"/>
              <p:nvPr/>
            </p:nvSpPr>
            <p:spPr>
              <a:xfrm>
                <a:off x="2260020" y="4993173"/>
                <a:ext cx="2365135" cy="1754326"/>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2">
                        <a:lumMod val="75000"/>
                      </a:schemeClr>
                    </a:solidFill>
                  </a:rPr>
                  <a:t>Geom: Bar</a:t>
                </a:r>
              </a:p>
              <a:p>
                <a:pPr marL="285750" indent="-285750">
                  <a:buFont typeface="Arial" panose="020B0604020202020204" pitchFamily="34" charset="0"/>
                  <a:buChar char="•"/>
                </a:pPr>
                <a:r>
                  <a:rPr lang="en-US" b="1" dirty="0">
                    <a:solidFill>
                      <a:schemeClr val="accent2">
                        <a:lumMod val="75000"/>
                      </a:schemeClr>
                    </a:solidFill>
                  </a:rPr>
                  <a:t>Aesthetic mapping:</a:t>
                </a:r>
              </a:p>
              <a:p>
                <a:pPr marL="742950" lvl="1" indent="-285750">
                  <a:buFont typeface="Arial" panose="020B0604020202020204" pitchFamily="34" charset="0"/>
                  <a:buChar char="•"/>
                </a:pPr>
                <a:r>
                  <a:rPr lang="en-US" b="1" dirty="0">
                    <a:solidFill>
                      <a:schemeClr val="accent2">
                        <a:lumMod val="75000"/>
                      </a:schemeClr>
                    </a:solidFill>
                  </a:rPr>
                  <a:t>X: Percent</a:t>
                </a:r>
              </a:p>
              <a:p>
                <a:pPr marL="742950" lvl="1" indent="-285750">
                  <a:buFont typeface="Arial" panose="020B0604020202020204" pitchFamily="34" charset="0"/>
                  <a:buChar char="•"/>
                </a:pPr>
                <a:r>
                  <a:rPr lang="en-US" b="1" dirty="0">
                    <a:solidFill>
                      <a:schemeClr val="accent2">
                        <a:lumMod val="75000"/>
                      </a:schemeClr>
                    </a:solidFill>
                  </a:rPr>
                  <a:t>Y: Quarter</a:t>
                </a:r>
              </a:p>
              <a:p>
                <a:pPr marL="742950" lvl="1" indent="-285750">
                  <a:buFont typeface="Arial" panose="020B0604020202020204" pitchFamily="34" charset="0"/>
                  <a:buChar char="•"/>
                </a:pPr>
                <a:r>
                  <a:rPr lang="en-US" b="1" dirty="0">
                    <a:solidFill>
                      <a:schemeClr val="accent2">
                        <a:lumMod val="75000"/>
                      </a:schemeClr>
                    </a:solidFill>
                  </a:rPr>
                  <a:t>Color: </a:t>
                </a:r>
                <a14:m>
                  <m:oMath xmlns:m="http://schemas.openxmlformats.org/officeDocument/2006/math">
                    <m:r>
                      <a:rPr lang="en-US" b="1" i="1" dirty="0" smtClean="0">
                        <a:solidFill>
                          <a:schemeClr val="accent2">
                            <a:lumMod val="75000"/>
                          </a:schemeClr>
                        </a:solidFill>
                        <a:latin typeface="Cambria Math" panose="02040503050406030204" pitchFamily="18" charset="0"/>
                      </a:rPr>
                      <m:t>≤</m:t>
                    </m:r>
                  </m:oMath>
                </a14:m>
                <a:r>
                  <a:rPr lang="en-US" b="1" dirty="0">
                    <a:solidFill>
                      <a:schemeClr val="accent2">
                        <a:lumMod val="75000"/>
                      </a:schemeClr>
                    </a:solidFill>
                  </a:rPr>
                  <a:t> 24 </a:t>
                </a:r>
                <a:r>
                  <a:rPr lang="en-US" b="1" dirty="0" err="1">
                    <a:solidFill>
                      <a:schemeClr val="accent2">
                        <a:lumMod val="75000"/>
                      </a:schemeClr>
                    </a:solidFill>
                  </a:rPr>
                  <a:t>hrs</a:t>
                </a:r>
                <a:endParaRPr lang="en-US" b="1" dirty="0">
                  <a:solidFill>
                    <a:schemeClr val="accent2">
                      <a:lumMod val="75000"/>
                    </a:schemeClr>
                  </a:solidFill>
                </a:endParaRPr>
              </a:p>
              <a:p>
                <a:pPr marL="285750" indent="-285750">
                  <a:buFont typeface="Arial" panose="020B0604020202020204" pitchFamily="34" charset="0"/>
                  <a:buChar char="•"/>
                </a:pPr>
                <a:r>
                  <a:rPr lang="en-US" b="1" dirty="0">
                    <a:solidFill>
                      <a:schemeClr val="accent2">
                        <a:lumMod val="75000"/>
                      </a:schemeClr>
                    </a:solidFill>
                  </a:rPr>
                  <a:t>Modifier: Stack</a:t>
                </a:r>
              </a:p>
            </p:txBody>
          </p:sp>
        </mc:Choice>
        <mc:Fallback>
          <p:sp>
            <p:nvSpPr>
              <p:cNvPr id="13" name="TextBox 12">
                <a:extLst>
                  <a:ext uri="{FF2B5EF4-FFF2-40B4-BE49-F238E27FC236}">
                    <a16:creationId xmlns:a16="http://schemas.microsoft.com/office/drawing/2014/main" id="{4E129FB8-E7D2-472E-AAC9-F7C384AB340C}"/>
                  </a:ext>
                </a:extLst>
              </p:cNvPr>
              <p:cNvSpPr txBox="1">
                <a:spLocks noRot="1" noChangeAspect="1" noMove="1" noResize="1" noEditPoints="1" noAdjustHandles="1" noChangeArrowheads="1" noChangeShapeType="1" noTextEdit="1"/>
              </p:cNvSpPr>
              <p:nvPr/>
            </p:nvSpPr>
            <p:spPr>
              <a:xfrm>
                <a:off x="2260020" y="4993173"/>
                <a:ext cx="2365135" cy="1754326"/>
              </a:xfrm>
              <a:prstGeom prst="rect">
                <a:avLst/>
              </a:prstGeom>
              <a:blipFill>
                <a:blip r:embed="rId5"/>
                <a:stretch>
                  <a:fillRect l="-1804" t="-1736" r="-1546" b="-4514"/>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D1B5148-20FC-4733-AD30-72D1C83D5C9A}"/>
              </a:ext>
            </a:extLst>
          </p:cNvPr>
          <p:cNvSpPr txBox="1"/>
          <p:nvPr/>
        </p:nvSpPr>
        <p:spPr>
          <a:xfrm>
            <a:off x="7966583" y="4993173"/>
            <a:ext cx="2443682" cy="1754326"/>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2">
                    <a:lumMod val="75000"/>
                  </a:schemeClr>
                </a:solidFill>
              </a:rPr>
              <a:t>Geom: Bar</a:t>
            </a:r>
          </a:p>
          <a:p>
            <a:pPr marL="285750" indent="-285750">
              <a:buFont typeface="Arial" panose="020B0604020202020204" pitchFamily="34" charset="0"/>
              <a:buChar char="•"/>
            </a:pPr>
            <a:r>
              <a:rPr lang="en-US" b="1" dirty="0">
                <a:solidFill>
                  <a:schemeClr val="accent2">
                    <a:lumMod val="75000"/>
                  </a:schemeClr>
                </a:solidFill>
              </a:rPr>
              <a:t>Aesthetic mapping:</a:t>
            </a:r>
          </a:p>
          <a:p>
            <a:pPr marL="742950" lvl="1" indent="-285750">
              <a:buFont typeface="Arial" panose="020B0604020202020204" pitchFamily="34" charset="0"/>
              <a:buChar char="•"/>
            </a:pPr>
            <a:r>
              <a:rPr lang="en-US" b="1" dirty="0">
                <a:solidFill>
                  <a:schemeClr val="accent2">
                    <a:lumMod val="75000"/>
                  </a:schemeClr>
                </a:solidFill>
              </a:rPr>
              <a:t>X: Percent</a:t>
            </a:r>
          </a:p>
          <a:p>
            <a:pPr marL="742950" lvl="1" indent="-285750">
              <a:buFont typeface="Arial" panose="020B0604020202020204" pitchFamily="34" charset="0"/>
              <a:buChar char="•"/>
            </a:pPr>
            <a:r>
              <a:rPr lang="en-US" b="1" dirty="0">
                <a:solidFill>
                  <a:schemeClr val="accent2">
                    <a:lumMod val="75000"/>
                  </a:schemeClr>
                </a:solidFill>
              </a:rPr>
              <a:t>Y: Quarter</a:t>
            </a:r>
          </a:p>
          <a:p>
            <a:pPr marL="742950" lvl="1" indent="-285750">
              <a:buFont typeface="Arial" panose="020B0604020202020204" pitchFamily="34" charset="0"/>
              <a:buChar char="•"/>
            </a:pPr>
            <a:r>
              <a:rPr lang="en-US" b="1" dirty="0">
                <a:solidFill>
                  <a:schemeClr val="accent2">
                    <a:lumMod val="75000"/>
                  </a:schemeClr>
                </a:solidFill>
              </a:rPr>
              <a:t>Color: 24-36 </a:t>
            </a:r>
            <a:r>
              <a:rPr lang="en-US" b="1" dirty="0" err="1">
                <a:solidFill>
                  <a:schemeClr val="accent2">
                    <a:lumMod val="75000"/>
                  </a:schemeClr>
                </a:solidFill>
              </a:rPr>
              <a:t>hrs</a:t>
            </a:r>
            <a:endParaRPr lang="en-US" b="1" dirty="0">
              <a:solidFill>
                <a:schemeClr val="accent2">
                  <a:lumMod val="75000"/>
                </a:schemeClr>
              </a:solidFill>
            </a:endParaRPr>
          </a:p>
          <a:p>
            <a:pPr marL="285750" indent="-285750">
              <a:buFont typeface="Arial" panose="020B0604020202020204" pitchFamily="34" charset="0"/>
              <a:buChar char="•"/>
            </a:pPr>
            <a:r>
              <a:rPr lang="en-US" b="1" dirty="0">
                <a:solidFill>
                  <a:schemeClr val="accent2">
                    <a:lumMod val="75000"/>
                  </a:schemeClr>
                </a:solidFill>
              </a:rPr>
              <a:t>Modifier: Stack</a:t>
            </a:r>
          </a:p>
        </p:txBody>
      </p:sp>
    </p:spTree>
    <p:extLst>
      <p:ext uri="{BB962C8B-B14F-4D97-AF65-F5344CB8AC3E}">
        <p14:creationId xmlns:p14="http://schemas.microsoft.com/office/powerpoint/2010/main" val="2005007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A583-E080-45B8-B65A-A3C4F5898B9B}"/>
              </a:ext>
            </a:extLst>
          </p:cNvPr>
          <p:cNvSpPr>
            <a:spLocks noGrp="1"/>
          </p:cNvSpPr>
          <p:nvPr>
            <p:ph type="title"/>
          </p:nvPr>
        </p:nvSpPr>
        <p:spPr/>
        <p:txBody>
          <a:bodyPr/>
          <a:lstStyle/>
          <a:p>
            <a:r>
              <a:rPr lang="en-US" dirty="0"/>
              <a:t>Which is a stronger design? </a:t>
            </a:r>
          </a:p>
        </p:txBody>
      </p:sp>
      <p:pic>
        <p:nvPicPr>
          <p:cNvPr id="6" name="Picture 5">
            <a:extLst>
              <a:ext uri="{FF2B5EF4-FFF2-40B4-BE49-F238E27FC236}">
                <a16:creationId xmlns:a16="http://schemas.microsoft.com/office/drawing/2014/main" id="{471BEBB9-3893-4668-A52A-3674A6A1E026}"/>
              </a:ext>
            </a:extLst>
          </p:cNvPr>
          <p:cNvPicPr>
            <a:picLocks noChangeAspect="1"/>
          </p:cNvPicPr>
          <p:nvPr/>
        </p:nvPicPr>
        <p:blipFill rotWithShape="1">
          <a:blip r:embed="rId2"/>
          <a:srcRect l="17876"/>
          <a:stretch/>
        </p:blipFill>
        <p:spPr>
          <a:xfrm>
            <a:off x="138598" y="2324814"/>
            <a:ext cx="5957402" cy="2698599"/>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FFBC64C-6F56-450B-8419-11155289DB47}"/>
                  </a:ext>
                </a:extLst>
              </p:cNvPr>
              <p:cNvSpPr txBox="1"/>
              <p:nvPr/>
            </p:nvSpPr>
            <p:spPr>
              <a:xfrm>
                <a:off x="1031631" y="1955482"/>
                <a:ext cx="4171335" cy="369332"/>
              </a:xfrm>
              <a:prstGeom prst="rect">
                <a:avLst/>
              </a:prstGeom>
              <a:noFill/>
            </p:spPr>
            <p:txBody>
              <a:bodyPr wrap="none" rtlCol="0">
                <a:spAutoFit/>
              </a:bodyPr>
              <a:lstStyle/>
              <a:p>
                <a:r>
                  <a:rPr lang="en-US" dirty="0"/>
                  <a:t>The rate of </a:t>
                </a:r>
                <a:r>
                  <a:rPr lang="en-US" b="1" dirty="0">
                    <a:solidFill>
                      <a:srgbClr val="4E79A7"/>
                    </a:solidFill>
                  </a:rPr>
                  <a:t>stays </a:t>
                </a:r>
                <a14:m>
                  <m:oMath xmlns:m="http://schemas.openxmlformats.org/officeDocument/2006/math">
                    <m:r>
                      <a:rPr lang="en-US" b="1" i="1" smtClean="0">
                        <a:solidFill>
                          <a:srgbClr val="4E79A7"/>
                        </a:solidFill>
                        <a:latin typeface="Cambria Math" panose="02040503050406030204" pitchFamily="18" charset="0"/>
                      </a:rPr>
                      <m:t>≤</m:t>
                    </m:r>
                  </m:oMath>
                </a14:m>
                <a:r>
                  <a:rPr lang="en-US" b="1" dirty="0">
                    <a:solidFill>
                      <a:srgbClr val="4E79A7"/>
                    </a:solidFill>
                  </a:rPr>
                  <a:t> 24 hours </a:t>
                </a:r>
                <a:r>
                  <a:rPr lang="en-US" dirty="0"/>
                  <a:t>has increased</a:t>
                </a:r>
              </a:p>
            </p:txBody>
          </p:sp>
        </mc:Choice>
        <mc:Fallback>
          <p:sp>
            <p:nvSpPr>
              <p:cNvPr id="7" name="TextBox 6">
                <a:extLst>
                  <a:ext uri="{FF2B5EF4-FFF2-40B4-BE49-F238E27FC236}">
                    <a16:creationId xmlns:a16="http://schemas.microsoft.com/office/drawing/2014/main" id="{2FFBC64C-6F56-450B-8419-11155289DB47}"/>
                  </a:ext>
                </a:extLst>
              </p:cNvPr>
              <p:cNvSpPr txBox="1">
                <a:spLocks noRot="1" noChangeAspect="1" noMove="1" noResize="1" noEditPoints="1" noAdjustHandles="1" noChangeArrowheads="1" noChangeShapeType="1" noTextEdit="1"/>
              </p:cNvSpPr>
              <p:nvPr/>
            </p:nvSpPr>
            <p:spPr>
              <a:xfrm>
                <a:off x="1031631" y="1955482"/>
                <a:ext cx="4171335" cy="369332"/>
              </a:xfrm>
              <a:prstGeom prst="rect">
                <a:avLst/>
              </a:prstGeom>
              <a:blipFill>
                <a:blip r:embed="rId3"/>
                <a:stretch>
                  <a:fillRect l="-1168" t="-10000" r="-584"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FA8FE5D-D02A-46B0-9607-93270DED60D4}"/>
                  </a:ext>
                </a:extLst>
              </p:cNvPr>
              <p:cNvSpPr txBox="1"/>
              <p:nvPr/>
            </p:nvSpPr>
            <p:spPr>
              <a:xfrm>
                <a:off x="7201600" y="2065001"/>
                <a:ext cx="4171335" cy="369332"/>
              </a:xfrm>
              <a:prstGeom prst="rect">
                <a:avLst/>
              </a:prstGeom>
              <a:noFill/>
            </p:spPr>
            <p:txBody>
              <a:bodyPr wrap="none" rtlCol="0">
                <a:spAutoFit/>
              </a:bodyPr>
              <a:lstStyle/>
              <a:p>
                <a:r>
                  <a:rPr lang="en-US" dirty="0"/>
                  <a:t>The rate of </a:t>
                </a:r>
                <a:r>
                  <a:rPr lang="en-US" b="1" dirty="0">
                    <a:solidFill>
                      <a:srgbClr val="4E79A7"/>
                    </a:solidFill>
                  </a:rPr>
                  <a:t>stays </a:t>
                </a:r>
                <a14:m>
                  <m:oMath xmlns:m="http://schemas.openxmlformats.org/officeDocument/2006/math">
                    <m:r>
                      <a:rPr lang="en-US" b="1" i="1" smtClean="0">
                        <a:solidFill>
                          <a:srgbClr val="4E79A7"/>
                        </a:solidFill>
                        <a:latin typeface="Cambria Math" panose="02040503050406030204" pitchFamily="18" charset="0"/>
                      </a:rPr>
                      <m:t>≤</m:t>
                    </m:r>
                  </m:oMath>
                </a14:m>
                <a:r>
                  <a:rPr lang="en-US" b="1" dirty="0">
                    <a:solidFill>
                      <a:srgbClr val="4E79A7"/>
                    </a:solidFill>
                  </a:rPr>
                  <a:t> 24 hours </a:t>
                </a:r>
                <a:r>
                  <a:rPr lang="en-US" dirty="0"/>
                  <a:t>has increased</a:t>
                </a:r>
              </a:p>
            </p:txBody>
          </p:sp>
        </mc:Choice>
        <mc:Fallback>
          <p:sp>
            <p:nvSpPr>
              <p:cNvPr id="12" name="TextBox 11">
                <a:extLst>
                  <a:ext uri="{FF2B5EF4-FFF2-40B4-BE49-F238E27FC236}">
                    <a16:creationId xmlns:a16="http://schemas.microsoft.com/office/drawing/2014/main" id="{EFA8FE5D-D02A-46B0-9607-93270DED60D4}"/>
                  </a:ext>
                </a:extLst>
              </p:cNvPr>
              <p:cNvSpPr txBox="1">
                <a:spLocks noRot="1" noChangeAspect="1" noMove="1" noResize="1" noEditPoints="1" noAdjustHandles="1" noChangeArrowheads="1" noChangeShapeType="1" noTextEdit="1"/>
              </p:cNvSpPr>
              <p:nvPr/>
            </p:nvSpPr>
            <p:spPr>
              <a:xfrm>
                <a:off x="7201600" y="2065001"/>
                <a:ext cx="4171335" cy="369332"/>
              </a:xfrm>
              <a:prstGeom prst="rect">
                <a:avLst/>
              </a:prstGeom>
              <a:blipFill>
                <a:blip r:embed="rId4"/>
                <a:stretch>
                  <a:fillRect l="-1168" t="-10000" r="-584" b="-2666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08CCD203-3ACE-46AA-916D-508DB155CB77}"/>
              </a:ext>
            </a:extLst>
          </p:cNvPr>
          <p:cNvPicPr>
            <a:picLocks noChangeAspect="1"/>
          </p:cNvPicPr>
          <p:nvPr/>
        </p:nvPicPr>
        <p:blipFill>
          <a:blip r:embed="rId5"/>
          <a:stretch>
            <a:fillRect/>
          </a:stretch>
        </p:blipFill>
        <p:spPr>
          <a:xfrm>
            <a:off x="6429800" y="2434333"/>
            <a:ext cx="5714937" cy="2666091"/>
          </a:xfrm>
          <a:prstGeom prst="rect">
            <a:avLst/>
          </a:prstGeom>
        </p:spPr>
      </p:pic>
    </p:spTree>
    <p:extLst>
      <p:ext uri="{BB962C8B-B14F-4D97-AF65-F5344CB8AC3E}">
        <p14:creationId xmlns:p14="http://schemas.microsoft.com/office/powerpoint/2010/main" val="4070679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B558384-9E2B-4F9F-AFE6-6E5D92C43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47" y="1803633"/>
            <a:ext cx="158115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9105C1-FF57-4C61-B9A0-5892DFC13E65}"/>
              </a:ext>
            </a:extLst>
          </p:cNvPr>
          <p:cNvSpPr txBox="1"/>
          <p:nvPr/>
        </p:nvSpPr>
        <p:spPr>
          <a:xfrm>
            <a:off x="3149478" y="982176"/>
            <a:ext cx="6549998" cy="4893647"/>
          </a:xfrm>
          <a:prstGeom prst="rect">
            <a:avLst/>
          </a:prstGeom>
          <a:noFill/>
        </p:spPr>
        <p:txBody>
          <a:bodyPr wrap="square" rtlCol="0">
            <a:spAutoFit/>
          </a:bodyPr>
          <a:lstStyle/>
          <a:p>
            <a:r>
              <a:rPr lang="en-US" sz="2400" i="1" dirty="0"/>
              <a:t>You must always begin with a clear sense of </a:t>
            </a:r>
            <a:r>
              <a:rPr lang="en-US" sz="2400" b="1" i="1" dirty="0"/>
              <a:t>what belongs together</a:t>
            </a:r>
            <a:r>
              <a:rPr lang="en-US" sz="2400" i="1" dirty="0"/>
              <a:t>, that is, what your readers should perceive as belonging to the same group because those units of information have something in common….</a:t>
            </a:r>
          </a:p>
          <a:p>
            <a:endParaRPr lang="en-US" sz="2400" i="1" dirty="0"/>
          </a:p>
          <a:p>
            <a:r>
              <a:rPr lang="en-US" sz="2400" i="1" dirty="0"/>
              <a:t>…It’s your job to make this grouping obvious to your readers.  It shouldn’t be up to your readers to do the work of arranging the content into meaningful groups when you can do this in advance for them.</a:t>
            </a:r>
          </a:p>
          <a:p>
            <a:endParaRPr lang="en-US" sz="2400" i="1" dirty="0"/>
          </a:p>
          <a:p>
            <a:r>
              <a:rPr lang="en-US" sz="2400" i="1" dirty="0"/>
              <a:t>-Show me the numbers</a:t>
            </a:r>
            <a:r>
              <a:rPr lang="en-US" sz="2400" dirty="0"/>
              <a:t> pg. 145.</a:t>
            </a:r>
            <a:endParaRPr lang="en-US" sz="2400" i="1" dirty="0"/>
          </a:p>
        </p:txBody>
      </p:sp>
    </p:spTree>
    <p:extLst>
      <p:ext uri="{BB962C8B-B14F-4D97-AF65-F5344CB8AC3E}">
        <p14:creationId xmlns:p14="http://schemas.microsoft.com/office/powerpoint/2010/main" val="279216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E1B8E32-AE1C-4FAB-8EF3-6F803ED94A9E}"/>
              </a:ext>
            </a:extLst>
          </p:cNvPr>
          <p:cNvSpPr txBox="1">
            <a:spLocks/>
          </p:cNvSpPr>
          <p:nvPr/>
        </p:nvSpPr>
        <p:spPr>
          <a:xfrm>
            <a:off x="385266" y="363721"/>
            <a:ext cx="6247027" cy="5206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r>
              <a:rPr lang="en-US" i="1" dirty="0"/>
              <a:t>What belongs together?</a:t>
            </a:r>
          </a:p>
          <a:p>
            <a:pPr marL="0" indent="0" algn="ctr">
              <a:buFont typeface="Arial" panose="020B0604020202020204" pitchFamily="34" charset="0"/>
              <a:buNone/>
            </a:pPr>
            <a:endParaRPr lang="en-US" i="1" dirty="0"/>
          </a:p>
          <a:p>
            <a:pPr marL="0" indent="0" algn="ctr">
              <a:buFont typeface="Arial" panose="020B0604020202020204" pitchFamily="34" charset="0"/>
              <a:buNone/>
            </a:pPr>
            <a:r>
              <a:rPr lang="en-US" dirty="0"/>
              <a:t>Define </a:t>
            </a:r>
            <a:r>
              <a:rPr lang="en-US" b="1" i="1" dirty="0">
                <a:solidFill>
                  <a:schemeClr val="accent2">
                    <a:lumMod val="75000"/>
                  </a:schemeClr>
                </a:solidFill>
              </a:rPr>
              <a:t>elemental groupings</a:t>
            </a:r>
            <a:r>
              <a:rPr lang="en-US" dirty="0"/>
              <a:t>: an individual or small collection of data values where interest lies in comparing this individual or collection across levels of one or more grouping variable</a:t>
            </a:r>
          </a:p>
          <a:p>
            <a:pPr marL="0" indent="0" algn="ctr">
              <a:buFont typeface="Arial" panose="020B0604020202020204" pitchFamily="34" charset="0"/>
              <a:buNone/>
            </a:pPr>
            <a:endParaRPr lang="en-US" i="1" dirty="0"/>
          </a:p>
        </p:txBody>
      </p:sp>
      <p:sp>
        <p:nvSpPr>
          <p:cNvPr id="3" name="TextBox 2">
            <a:extLst>
              <a:ext uri="{FF2B5EF4-FFF2-40B4-BE49-F238E27FC236}">
                <a16:creationId xmlns:a16="http://schemas.microsoft.com/office/drawing/2014/main" id="{C647AD30-30BA-45E9-B08C-603FBD495628}"/>
              </a:ext>
            </a:extLst>
          </p:cNvPr>
          <p:cNvSpPr txBox="1"/>
          <p:nvPr/>
        </p:nvSpPr>
        <p:spPr>
          <a:xfrm>
            <a:off x="7015071" y="289468"/>
            <a:ext cx="4895278" cy="2677656"/>
          </a:xfrm>
          <a:prstGeom prst="rect">
            <a:avLst/>
          </a:prstGeom>
          <a:noFill/>
        </p:spPr>
        <p:txBody>
          <a:bodyPr wrap="square" rtlCol="0">
            <a:spAutoFit/>
          </a:bodyPr>
          <a:lstStyle/>
          <a:p>
            <a:pPr algn="ctr"/>
            <a:endParaRPr lang="en-US" sz="2800" i="1" dirty="0"/>
          </a:p>
          <a:p>
            <a:pPr algn="ctr"/>
            <a:r>
              <a:rPr lang="en-US" sz="2800" dirty="0"/>
              <a:t>Use Gestalt hierarchy to emphasize </a:t>
            </a:r>
            <a:r>
              <a:rPr lang="en-US" sz="2800" b="1" dirty="0">
                <a:solidFill>
                  <a:schemeClr val="accent2">
                    <a:lumMod val="75000"/>
                  </a:schemeClr>
                </a:solidFill>
              </a:rPr>
              <a:t>elemental groupings </a:t>
            </a:r>
            <a:r>
              <a:rPr lang="en-US" sz="2800" dirty="0"/>
              <a:t>and facilitate important comparisons</a:t>
            </a:r>
          </a:p>
          <a:p>
            <a:endParaRPr lang="en-US" sz="2800" i="1" dirty="0"/>
          </a:p>
        </p:txBody>
      </p:sp>
      <p:sp>
        <p:nvSpPr>
          <p:cNvPr id="5" name="Content Placeholder 2">
            <a:extLst>
              <a:ext uri="{FF2B5EF4-FFF2-40B4-BE49-F238E27FC236}">
                <a16:creationId xmlns:a16="http://schemas.microsoft.com/office/drawing/2014/main" id="{334BF273-44FD-4216-9A21-74EA24B5F3C0}"/>
              </a:ext>
            </a:extLst>
          </p:cNvPr>
          <p:cNvSpPr>
            <a:spLocks noGrp="1"/>
          </p:cNvSpPr>
          <p:nvPr>
            <p:ph idx="1"/>
          </p:nvPr>
        </p:nvSpPr>
        <p:spPr>
          <a:xfrm>
            <a:off x="8141824" y="2708475"/>
            <a:ext cx="2628900" cy="3998335"/>
          </a:xfrm>
        </p:spPr>
        <p:txBody>
          <a:bodyPr>
            <a:normAutofit lnSpcReduction="10000"/>
          </a:bodyPr>
          <a:lstStyle/>
          <a:p>
            <a:endParaRPr lang="en-US" dirty="0"/>
          </a:p>
          <a:p>
            <a:pPr marL="514350" indent="-514350">
              <a:buFont typeface="+mj-lt"/>
              <a:buAutoNum type="arabicPeriod"/>
            </a:pPr>
            <a:r>
              <a:rPr lang="en-US" dirty="0"/>
              <a:t>Enclosure</a:t>
            </a:r>
          </a:p>
          <a:p>
            <a:pPr marL="514350" indent="-514350">
              <a:buFont typeface="+mj-lt"/>
              <a:buAutoNum type="arabicPeriod"/>
            </a:pPr>
            <a:endParaRPr lang="en-US" dirty="0"/>
          </a:p>
          <a:p>
            <a:pPr marL="514350" indent="-514350">
              <a:buFont typeface="+mj-lt"/>
              <a:buAutoNum type="arabicPeriod"/>
            </a:pPr>
            <a:r>
              <a:rPr lang="en-US" dirty="0"/>
              <a:t>Connection</a:t>
            </a:r>
          </a:p>
          <a:p>
            <a:pPr marL="514350" indent="-514350">
              <a:buFont typeface="+mj-lt"/>
              <a:buAutoNum type="arabicPeriod"/>
            </a:pPr>
            <a:endParaRPr lang="en-US" dirty="0"/>
          </a:p>
          <a:p>
            <a:pPr marL="514350" indent="-514350">
              <a:buFont typeface="+mj-lt"/>
              <a:buAutoNum type="arabicPeriod"/>
            </a:pPr>
            <a:r>
              <a:rPr lang="en-US" dirty="0"/>
              <a:t>Proximity</a:t>
            </a:r>
          </a:p>
          <a:p>
            <a:pPr marL="514350" indent="-514350">
              <a:buFont typeface="+mj-lt"/>
              <a:buAutoNum type="arabicPeriod"/>
            </a:pPr>
            <a:endParaRPr lang="en-US" dirty="0"/>
          </a:p>
          <a:p>
            <a:pPr marL="514350" indent="-514350">
              <a:buFont typeface="+mj-lt"/>
              <a:buAutoNum type="arabicPeriod"/>
            </a:pPr>
            <a:r>
              <a:rPr lang="en-US" dirty="0"/>
              <a:t>Similarity</a:t>
            </a:r>
          </a:p>
        </p:txBody>
      </p:sp>
    </p:spTree>
    <p:extLst>
      <p:ext uri="{BB962C8B-B14F-4D97-AF65-F5344CB8AC3E}">
        <p14:creationId xmlns:p14="http://schemas.microsoft.com/office/powerpoint/2010/main" val="355536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7730-EC16-4F2B-A3BB-73CCBD110211}"/>
              </a:ext>
            </a:extLst>
          </p:cNvPr>
          <p:cNvSpPr>
            <a:spLocks noGrp="1"/>
          </p:cNvSpPr>
          <p:nvPr>
            <p:ph type="title"/>
          </p:nvPr>
        </p:nvSpPr>
        <p:spPr/>
        <p:txBody>
          <a:bodyPr/>
          <a:lstStyle/>
          <a:p>
            <a:r>
              <a:rPr lang="en-US" dirty="0"/>
              <a:t>Implications for practice</a:t>
            </a:r>
          </a:p>
        </p:txBody>
      </p:sp>
      <p:sp>
        <p:nvSpPr>
          <p:cNvPr id="3" name="Content Placeholder 2">
            <a:extLst>
              <a:ext uri="{FF2B5EF4-FFF2-40B4-BE49-F238E27FC236}">
                <a16:creationId xmlns:a16="http://schemas.microsoft.com/office/drawing/2014/main" id="{BEE3C8DC-6B22-42AD-862C-E8168630DA51}"/>
              </a:ext>
            </a:extLst>
          </p:cNvPr>
          <p:cNvSpPr>
            <a:spLocks noGrp="1"/>
          </p:cNvSpPr>
          <p:nvPr>
            <p:ph idx="1"/>
          </p:nvPr>
        </p:nvSpPr>
        <p:spPr>
          <a:xfrm>
            <a:off x="838200" y="1825625"/>
            <a:ext cx="10515600" cy="3776522"/>
          </a:xfrm>
        </p:spPr>
        <p:txBody>
          <a:bodyPr>
            <a:normAutofit/>
          </a:bodyPr>
          <a:lstStyle/>
          <a:p>
            <a:pPr marL="0" indent="0" algn="ctr">
              <a:buNone/>
            </a:pPr>
            <a:endParaRPr lang="en-US" dirty="0"/>
          </a:p>
          <a:p>
            <a:pPr marL="0" indent="0" algn="ctr">
              <a:buNone/>
            </a:pPr>
            <a:r>
              <a:rPr lang="en-US" dirty="0"/>
              <a:t>1. Know how we perceive groups</a:t>
            </a:r>
          </a:p>
          <a:p>
            <a:pPr marL="0" indent="0" algn="ctr">
              <a:buNone/>
            </a:pPr>
            <a:endParaRPr lang="en-US" dirty="0"/>
          </a:p>
          <a:p>
            <a:pPr marL="0" indent="0" algn="ctr">
              <a:buNone/>
            </a:pPr>
            <a:r>
              <a:rPr lang="en-US" dirty="0"/>
              <a:t>2. Know that we perceive some groups before others</a:t>
            </a:r>
          </a:p>
          <a:p>
            <a:pPr marL="0" indent="0" algn="ctr">
              <a:buNone/>
            </a:pPr>
            <a:endParaRPr lang="en-US" dirty="0"/>
          </a:p>
          <a:p>
            <a:pPr marL="0" indent="0" algn="ctr">
              <a:buNone/>
            </a:pPr>
            <a:r>
              <a:rPr lang="en-US" dirty="0"/>
              <a:t>3. Design to facilitate and emphasize the most important comparisons</a:t>
            </a:r>
          </a:p>
          <a:p>
            <a:pPr marL="0" indent="0" algn="ctr">
              <a:buNone/>
            </a:pPr>
            <a:endParaRPr lang="en-US" dirty="0"/>
          </a:p>
        </p:txBody>
      </p:sp>
      <p:sp>
        <p:nvSpPr>
          <p:cNvPr id="5" name="Callout: Line 4">
            <a:extLst>
              <a:ext uri="{FF2B5EF4-FFF2-40B4-BE49-F238E27FC236}">
                <a16:creationId xmlns:a16="http://schemas.microsoft.com/office/drawing/2014/main" id="{D4A79D13-0B0A-47FE-B8D3-76A0A7AF4736}"/>
              </a:ext>
            </a:extLst>
          </p:cNvPr>
          <p:cNvSpPr/>
          <p:nvPr/>
        </p:nvSpPr>
        <p:spPr>
          <a:xfrm>
            <a:off x="6919257" y="4398380"/>
            <a:ext cx="4235369" cy="601884"/>
          </a:xfrm>
          <a:prstGeom prst="borderCallout1">
            <a:avLst>
              <a:gd name="adj1" fmla="val 95698"/>
              <a:gd name="adj2" fmla="val -482"/>
              <a:gd name="adj3" fmla="val 250612"/>
              <a:gd name="adj4" fmla="val -21791"/>
            </a:avLst>
          </a:prstGeom>
          <a:noFill/>
          <a:ln w="38100">
            <a:solidFill>
              <a:srgbClr val="4E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FF5DA5-E9A9-4D4A-B5D1-7D6C0CEB0FA4}"/>
              </a:ext>
            </a:extLst>
          </p:cNvPr>
          <p:cNvSpPr txBox="1"/>
          <p:nvPr/>
        </p:nvSpPr>
        <p:spPr>
          <a:xfrm>
            <a:off x="3680331" y="5938877"/>
            <a:ext cx="3296095" cy="369332"/>
          </a:xfrm>
          <a:prstGeom prst="rect">
            <a:avLst/>
          </a:prstGeom>
          <a:noFill/>
          <a:ln w="38100">
            <a:solidFill>
              <a:srgbClr val="4E79A7"/>
            </a:solidFill>
          </a:ln>
        </p:spPr>
        <p:txBody>
          <a:bodyPr wrap="none" rtlCol="0">
            <a:spAutoFit/>
          </a:bodyPr>
          <a:lstStyle/>
          <a:p>
            <a:r>
              <a:rPr lang="en-US" dirty="0"/>
              <a:t>Identify the elemental groupings</a:t>
            </a:r>
          </a:p>
        </p:txBody>
      </p:sp>
      <p:sp>
        <p:nvSpPr>
          <p:cNvPr id="8" name="TextBox 7">
            <a:extLst>
              <a:ext uri="{FF2B5EF4-FFF2-40B4-BE49-F238E27FC236}">
                <a16:creationId xmlns:a16="http://schemas.microsoft.com/office/drawing/2014/main" id="{6ED892BC-BB96-4CEB-8EF9-D378A08A02ED}"/>
              </a:ext>
            </a:extLst>
          </p:cNvPr>
          <p:cNvSpPr txBox="1"/>
          <p:nvPr/>
        </p:nvSpPr>
        <p:spPr>
          <a:xfrm>
            <a:off x="3726176" y="6359319"/>
            <a:ext cx="3204403" cy="369332"/>
          </a:xfrm>
          <a:prstGeom prst="rect">
            <a:avLst/>
          </a:prstGeom>
          <a:noFill/>
          <a:ln w="38100">
            <a:solidFill>
              <a:srgbClr val="4E79A7"/>
            </a:solidFill>
          </a:ln>
        </p:spPr>
        <p:txBody>
          <a:bodyPr wrap="none" rtlCol="0">
            <a:spAutoFit/>
          </a:bodyPr>
          <a:lstStyle/>
          <a:p>
            <a:r>
              <a:rPr lang="en-US" dirty="0"/>
              <a:t>These depend on the message!</a:t>
            </a:r>
          </a:p>
        </p:txBody>
      </p:sp>
    </p:spTree>
    <p:extLst>
      <p:ext uri="{BB962C8B-B14F-4D97-AF65-F5344CB8AC3E}">
        <p14:creationId xmlns:p14="http://schemas.microsoft.com/office/powerpoint/2010/main" val="1800209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66D2-1E5D-4EA0-854F-E1A5CFF10879}"/>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F1A8515E-BAED-4A63-870F-5918A04F4557}"/>
              </a:ext>
            </a:extLst>
          </p:cNvPr>
          <p:cNvSpPr>
            <a:spLocks noGrp="1"/>
          </p:cNvSpPr>
          <p:nvPr>
            <p:ph type="body" idx="1"/>
          </p:nvPr>
        </p:nvSpPr>
        <p:spPr/>
        <p:txBody>
          <a:bodyPr/>
          <a:lstStyle/>
          <a:p>
            <a:r>
              <a:rPr lang="en-US" dirty="0"/>
              <a:t>Stats consulting class data</a:t>
            </a:r>
          </a:p>
        </p:txBody>
      </p:sp>
    </p:spTree>
    <p:extLst>
      <p:ext uri="{BB962C8B-B14F-4D97-AF65-F5344CB8AC3E}">
        <p14:creationId xmlns:p14="http://schemas.microsoft.com/office/powerpoint/2010/main" val="694944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6D880B0-45DC-487A-9887-46FDFD659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867" y="884497"/>
            <a:ext cx="9309942" cy="332830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23008909-7790-4568-8736-8070F32A0BF6}"/>
              </a:ext>
            </a:extLst>
          </p:cNvPr>
          <p:cNvSpPr/>
          <p:nvPr/>
        </p:nvSpPr>
        <p:spPr>
          <a:xfrm>
            <a:off x="7099611" y="2020992"/>
            <a:ext cx="182136" cy="18694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172F12E-35FE-43E2-A9DA-B8FE3A7D251F}"/>
              </a:ext>
            </a:extLst>
          </p:cNvPr>
          <p:cNvSpPr/>
          <p:nvPr/>
        </p:nvSpPr>
        <p:spPr>
          <a:xfrm>
            <a:off x="6449123" y="791022"/>
            <a:ext cx="182136" cy="18694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11CD205-79F8-460E-88F9-BE26157BB0B1}"/>
              </a:ext>
            </a:extLst>
          </p:cNvPr>
          <p:cNvSpPr/>
          <p:nvPr/>
        </p:nvSpPr>
        <p:spPr>
          <a:xfrm>
            <a:off x="8010294" y="2125616"/>
            <a:ext cx="182136" cy="18694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962B55D-9ACD-4F40-A1E3-816E2AA3B012}"/>
              </a:ext>
            </a:extLst>
          </p:cNvPr>
          <p:cNvSpPr/>
          <p:nvPr/>
        </p:nvSpPr>
        <p:spPr>
          <a:xfrm>
            <a:off x="9894850" y="3701109"/>
            <a:ext cx="182136" cy="18694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22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a:extLst>
              <a:ext uri="{FF2B5EF4-FFF2-40B4-BE49-F238E27FC236}">
                <a16:creationId xmlns:a16="http://schemas.microsoft.com/office/drawing/2014/main" id="{16BEB53F-E6CE-49C3-9296-3E68C399BA94}"/>
              </a:ext>
            </a:extLst>
          </p:cNvPr>
          <p:cNvPicPr>
            <a:picLocks noChangeAspect="1"/>
          </p:cNvPicPr>
          <p:nvPr/>
        </p:nvPicPr>
        <p:blipFill>
          <a:blip r:embed="rId2"/>
          <a:stretch>
            <a:fillRect/>
          </a:stretch>
        </p:blipFill>
        <p:spPr>
          <a:xfrm>
            <a:off x="670023" y="4605456"/>
            <a:ext cx="10503486" cy="805960"/>
          </a:xfrm>
          <a:prstGeom prst="rect">
            <a:avLst/>
          </a:prstGeom>
        </p:spPr>
      </p:pic>
      <p:pic>
        <p:nvPicPr>
          <p:cNvPr id="1026" name="Picture 2">
            <a:extLst>
              <a:ext uri="{FF2B5EF4-FFF2-40B4-BE49-F238E27FC236}">
                <a16:creationId xmlns:a16="http://schemas.microsoft.com/office/drawing/2014/main" id="{66D880B0-45DC-487A-9887-46FDFD659A7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94867" y="884497"/>
            <a:ext cx="3826711" cy="1368049"/>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23008909-7790-4568-8736-8070F32A0BF6}"/>
              </a:ext>
            </a:extLst>
          </p:cNvPr>
          <p:cNvSpPr/>
          <p:nvPr/>
        </p:nvSpPr>
        <p:spPr>
          <a:xfrm>
            <a:off x="3687338" y="1351918"/>
            <a:ext cx="60622" cy="768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172F12E-35FE-43E2-A9DA-B8FE3A7D251F}"/>
              </a:ext>
            </a:extLst>
          </p:cNvPr>
          <p:cNvSpPr/>
          <p:nvPr/>
        </p:nvSpPr>
        <p:spPr>
          <a:xfrm>
            <a:off x="3415991" y="813324"/>
            <a:ext cx="60622" cy="768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11CD205-79F8-460E-88F9-BE26157BB0B1}"/>
              </a:ext>
            </a:extLst>
          </p:cNvPr>
          <p:cNvSpPr/>
          <p:nvPr/>
        </p:nvSpPr>
        <p:spPr>
          <a:xfrm>
            <a:off x="4051611" y="1402190"/>
            <a:ext cx="60622" cy="768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962B55D-9ACD-4F40-A1E3-816E2AA3B012}"/>
              </a:ext>
            </a:extLst>
          </p:cNvPr>
          <p:cNvSpPr/>
          <p:nvPr/>
        </p:nvSpPr>
        <p:spPr>
          <a:xfrm>
            <a:off x="4832196" y="2061880"/>
            <a:ext cx="60622" cy="768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a:extLst>
              <a:ext uri="{FF2B5EF4-FFF2-40B4-BE49-F238E27FC236}">
                <a16:creationId xmlns:a16="http://schemas.microsoft.com/office/drawing/2014/main" id="{7B259864-C396-45D6-BA62-6A8C28E8696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5551" y="884497"/>
            <a:ext cx="3826711" cy="1368049"/>
          </a:xfrm>
          <a:prstGeom prst="rect">
            <a:avLst/>
          </a:prstGeom>
          <a:noFill/>
          <a:extLst>
            <a:ext uri="{909E8E84-426E-40DD-AFC4-6F175D3DCCD1}">
              <a14:hiddenFill xmlns:a14="http://schemas.microsoft.com/office/drawing/2010/main">
                <a:solidFill>
                  <a:srgbClr val="FFFFFF"/>
                </a:solidFill>
              </a14:hiddenFill>
            </a:ext>
          </a:extLst>
        </p:spPr>
      </p:pic>
      <p:sp>
        <p:nvSpPr>
          <p:cNvPr id="26" name="Oval 25">
            <a:extLst>
              <a:ext uri="{FF2B5EF4-FFF2-40B4-BE49-F238E27FC236}">
                <a16:creationId xmlns:a16="http://schemas.microsoft.com/office/drawing/2014/main" id="{B7789DC6-E549-4B90-A9B0-24715729EAD6}"/>
              </a:ext>
            </a:extLst>
          </p:cNvPr>
          <p:cNvSpPr/>
          <p:nvPr/>
        </p:nvSpPr>
        <p:spPr>
          <a:xfrm>
            <a:off x="9138022" y="1351918"/>
            <a:ext cx="60622" cy="768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8D2E21C-962D-487E-956B-591ECADD29A5}"/>
              </a:ext>
            </a:extLst>
          </p:cNvPr>
          <p:cNvSpPr/>
          <p:nvPr/>
        </p:nvSpPr>
        <p:spPr>
          <a:xfrm>
            <a:off x="8866675" y="813324"/>
            <a:ext cx="60622" cy="768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9ACD7B5-A16A-4602-B694-6C59E6D89D81}"/>
              </a:ext>
            </a:extLst>
          </p:cNvPr>
          <p:cNvSpPr/>
          <p:nvPr/>
        </p:nvSpPr>
        <p:spPr>
          <a:xfrm>
            <a:off x="9502295" y="1402190"/>
            <a:ext cx="60622" cy="768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C88797D-D5D6-4D3C-A4AA-7C4B5AF8A344}"/>
              </a:ext>
            </a:extLst>
          </p:cNvPr>
          <p:cNvSpPr/>
          <p:nvPr/>
        </p:nvSpPr>
        <p:spPr>
          <a:xfrm>
            <a:off x="10282880" y="2061880"/>
            <a:ext cx="60622" cy="768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248640B-AFE9-4344-B4F8-4213807D5B31}"/>
              </a:ext>
            </a:extLst>
          </p:cNvPr>
          <p:cNvSpPr txBox="1"/>
          <p:nvPr/>
        </p:nvSpPr>
        <p:spPr>
          <a:xfrm>
            <a:off x="2750650" y="2323719"/>
            <a:ext cx="606256" cy="369332"/>
          </a:xfrm>
          <a:prstGeom prst="rect">
            <a:avLst/>
          </a:prstGeom>
          <a:noFill/>
        </p:spPr>
        <p:txBody>
          <a:bodyPr wrap="none" rtlCol="0">
            <a:spAutoFit/>
          </a:bodyPr>
          <a:lstStyle/>
          <a:p>
            <a:r>
              <a:rPr lang="en-US" dirty="0"/>
              <a:t>79</a:t>
            </a:r>
            <a:r>
              <a:rPr lang="en-US" baseline="30000" dirty="0"/>
              <a:t>o</a:t>
            </a:r>
            <a:r>
              <a:rPr lang="en-US" dirty="0"/>
              <a:t>F</a:t>
            </a:r>
          </a:p>
        </p:txBody>
      </p:sp>
      <p:sp>
        <p:nvSpPr>
          <p:cNvPr id="31" name="TextBox 30">
            <a:extLst>
              <a:ext uri="{FF2B5EF4-FFF2-40B4-BE49-F238E27FC236}">
                <a16:creationId xmlns:a16="http://schemas.microsoft.com/office/drawing/2014/main" id="{8B60C0D7-255F-4183-B288-8BC847880404}"/>
              </a:ext>
            </a:extLst>
          </p:cNvPr>
          <p:cNvSpPr txBox="1"/>
          <p:nvPr/>
        </p:nvSpPr>
        <p:spPr>
          <a:xfrm>
            <a:off x="8355778" y="2323719"/>
            <a:ext cx="606256" cy="369332"/>
          </a:xfrm>
          <a:prstGeom prst="rect">
            <a:avLst/>
          </a:prstGeom>
          <a:noFill/>
        </p:spPr>
        <p:txBody>
          <a:bodyPr wrap="none" rtlCol="0">
            <a:spAutoFit/>
          </a:bodyPr>
          <a:lstStyle/>
          <a:p>
            <a:r>
              <a:rPr lang="en-US" dirty="0"/>
              <a:t>52</a:t>
            </a:r>
            <a:r>
              <a:rPr lang="en-US" baseline="30000" dirty="0"/>
              <a:t>o</a:t>
            </a:r>
            <a:r>
              <a:rPr lang="en-US" dirty="0"/>
              <a:t>F</a:t>
            </a:r>
          </a:p>
        </p:txBody>
      </p:sp>
      <p:sp>
        <p:nvSpPr>
          <p:cNvPr id="1030" name="TextBox 1029">
            <a:extLst>
              <a:ext uri="{FF2B5EF4-FFF2-40B4-BE49-F238E27FC236}">
                <a16:creationId xmlns:a16="http://schemas.microsoft.com/office/drawing/2014/main" id="{D2929AC9-1469-4EB1-83A0-A6934EAAE0D2}"/>
              </a:ext>
            </a:extLst>
          </p:cNvPr>
          <p:cNvSpPr txBox="1"/>
          <p:nvPr/>
        </p:nvSpPr>
        <p:spPr>
          <a:xfrm>
            <a:off x="4633657" y="5548415"/>
            <a:ext cx="3058081" cy="523220"/>
          </a:xfrm>
          <a:prstGeom prst="rect">
            <a:avLst/>
          </a:prstGeom>
          <a:noFill/>
        </p:spPr>
        <p:txBody>
          <a:bodyPr wrap="none" rtlCol="0">
            <a:spAutoFit/>
          </a:bodyPr>
          <a:lstStyle/>
          <a:p>
            <a:r>
              <a:rPr lang="en-US" sz="2800" dirty="0"/>
              <a:t>Minutes since swim</a:t>
            </a:r>
          </a:p>
        </p:txBody>
      </p:sp>
      <p:cxnSp>
        <p:nvCxnSpPr>
          <p:cNvPr id="1032" name="Straight Arrow Connector 1031">
            <a:extLst>
              <a:ext uri="{FF2B5EF4-FFF2-40B4-BE49-F238E27FC236}">
                <a16:creationId xmlns:a16="http://schemas.microsoft.com/office/drawing/2014/main" id="{2DA01060-6E04-4F20-9E0A-82AEE37C26AC}"/>
              </a:ext>
            </a:extLst>
          </p:cNvPr>
          <p:cNvCxnSpPr/>
          <p:nvPr/>
        </p:nvCxnSpPr>
        <p:spPr>
          <a:xfrm>
            <a:off x="869796" y="3752389"/>
            <a:ext cx="0" cy="836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D64C437-7041-4C22-99FE-6B0366A22C0B}"/>
              </a:ext>
            </a:extLst>
          </p:cNvPr>
          <p:cNvCxnSpPr/>
          <p:nvPr/>
        </p:nvCxnSpPr>
        <p:spPr>
          <a:xfrm>
            <a:off x="3356906" y="3769114"/>
            <a:ext cx="0" cy="836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A42B1E4-8DA1-4EFA-9011-B665BE1CC740}"/>
              </a:ext>
            </a:extLst>
          </p:cNvPr>
          <p:cNvCxnSpPr/>
          <p:nvPr/>
        </p:nvCxnSpPr>
        <p:spPr>
          <a:xfrm>
            <a:off x="10883591" y="3796994"/>
            <a:ext cx="0" cy="836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72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5A3F54-A955-463B-9A9E-8E7BBDB75F31}"/>
              </a:ext>
            </a:extLst>
          </p:cNvPr>
          <p:cNvGraphicFramePr>
            <a:graphicFrameLocks noGrp="1"/>
          </p:cNvGraphicFramePr>
          <p:nvPr>
            <p:extLst>
              <p:ext uri="{D42A27DB-BD31-4B8C-83A1-F6EECF244321}">
                <p14:modId xmlns:p14="http://schemas.microsoft.com/office/powerpoint/2010/main" val="1442901013"/>
              </p:ext>
            </p:extLst>
          </p:nvPr>
        </p:nvGraphicFramePr>
        <p:xfrm>
          <a:off x="6384075" y="261937"/>
          <a:ext cx="3713360" cy="6334125"/>
        </p:xfrm>
        <a:graphic>
          <a:graphicData uri="http://schemas.openxmlformats.org/drawingml/2006/table">
            <a:tbl>
              <a:tblPr/>
              <a:tblGrid>
                <a:gridCol w="928340">
                  <a:extLst>
                    <a:ext uri="{9D8B030D-6E8A-4147-A177-3AD203B41FA5}">
                      <a16:colId xmlns:a16="http://schemas.microsoft.com/office/drawing/2014/main" val="828818848"/>
                    </a:ext>
                  </a:extLst>
                </a:gridCol>
                <a:gridCol w="928340">
                  <a:extLst>
                    <a:ext uri="{9D8B030D-6E8A-4147-A177-3AD203B41FA5}">
                      <a16:colId xmlns:a16="http://schemas.microsoft.com/office/drawing/2014/main" val="3087166945"/>
                    </a:ext>
                  </a:extLst>
                </a:gridCol>
                <a:gridCol w="928340">
                  <a:extLst>
                    <a:ext uri="{9D8B030D-6E8A-4147-A177-3AD203B41FA5}">
                      <a16:colId xmlns:a16="http://schemas.microsoft.com/office/drawing/2014/main" val="546163007"/>
                    </a:ext>
                  </a:extLst>
                </a:gridCol>
                <a:gridCol w="928340">
                  <a:extLst>
                    <a:ext uri="{9D8B030D-6E8A-4147-A177-3AD203B41FA5}">
                      <a16:colId xmlns:a16="http://schemas.microsoft.com/office/drawing/2014/main" val="3788975065"/>
                    </a:ext>
                  </a:extLst>
                </a:gridCol>
              </a:tblGrid>
              <a:tr h="200403">
                <a:tc>
                  <a:txBody>
                    <a:bodyPr/>
                    <a:lstStyle/>
                    <a:p>
                      <a:pPr algn="l" fontAlgn="b"/>
                      <a:r>
                        <a:rPr lang="en-US" sz="1600" b="0" i="0" u="none" strike="noStrike">
                          <a:solidFill>
                            <a:srgbClr val="000000"/>
                          </a:solidFill>
                          <a:effectLst/>
                          <a:latin typeface="Calibri" panose="020F0502020204030204" pitchFamily="34" charset="0"/>
                        </a:rPr>
                        <a:t>loc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in_out</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time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Avg temp</a:t>
                      </a:r>
                    </a:p>
                  </a:txBody>
                  <a:tcPr marL="9525" marR="9525" marT="9525" marB="0" anchor="b">
                    <a:lnL>
                      <a:noFill/>
                    </a:lnL>
                    <a:lnR>
                      <a:noFill/>
                    </a:lnR>
                    <a:lnT>
                      <a:noFill/>
                    </a:lnT>
                    <a:lnB>
                      <a:noFill/>
                    </a:lnB>
                  </a:tcPr>
                </a:tc>
                <a:extLst>
                  <a:ext uri="{0D108BD9-81ED-4DB2-BD59-A6C34878D82A}">
                    <a16:rowId xmlns:a16="http://schemas.microsoft.com/office/drawing/2014/main" val="20348212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95.2</a:t>
                      </a:r>
                    </a:p>
                  </a:txBody>
                  <a:tcPr marL="9525" marR="9525" marT="9525" marB="0" anchor="b">
                    <a:lnL>
                      <a:noFill/>
                    </a:lnL>
                    <a:lnR>
                      <a:noFill/>
                    </a:lnR>
                    <a:lnT>
                      <a:noFill/>
                    </a:lnT>
                    <a:lnB>
                      <a:noFill/>
                    </a:lnB>
                  </a:tcPr>
                </a:tc>
                <a:extLst>
                  <a:ext uri="{0D108BD9-81ED-4DB2-BD59-A6C34878D82A}">
                    <a16:rowId xmlns:a16="http://schemas.microsoft.com/office/drawing/2014/main" val="3512150858"/>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84.3</a:t>
                      </a:r>
                    </a:p>
                  </a:txBody>
                  <a:tcPr marL="9525" marR="9525" marT="9525" marB="0" anchor="b">
                    <a:lnL>
                      <a:noFill/>
                    </a:lnL>
                    <a:lnR>
                      <a:noFill/>
                    </a:lnR>
                    <a:lnT>
                      <a:noFill/>
                    </a:lnT>
                    <a:lnB>
                      <a:noFill/>
                    </a:lnB>
                  </a:tcPr>
                </a:tc>
                <a:extLst>
                  <a:ext uri="{0D108BD9-81ED-4DB2-BD59-A6C34878D82A}">
                    <a16:rowId xmlns:a16="http://schemas.microsoft.com/office/drawing/2014/main" val="2936663980"/>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86.2</a:t>
                      </a:r>
                    </a:p>
                  </a:txBody>
                  <a:tcPr marL="9525" marR="9525" marT="9525" marB="0" anchor="b">
                    <a:lnL>
                      <a:noFill/>
                    </a:lnL>
                    <a:lnR>
                      <a:noFill/>
                    </a:lnR>
                    <a:lnT>
                      <a:noFill/>
                    </a:lnT>
                    <a:lnB>
                      <a:noFill/>
                    </a:lnB>
                  </a:tcPr>
                </a:tc>
                <a:extLst>
                  <a:ext uri="{0D108BD9-81ED-4DB2-BD59-A6C34878D82A}">
                    <a16:rowId xmlns:a16="http://schemas.microsoft.com/office/drawing/2014/main" val="3843110883"/>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95.4</a:t>
                      </a:r>
                    </a:p>
                  </a:txBody>
                  <a:tcPr marL="9525" marR="9525" marT="9525" marB="0" anchor="b">
                    <a:lnL>
                      <a:noFill/>
                    </a:lnL>
                    <a:lnR>
                      <a:noFill/>
                    </a:lnR>
                    <a:lnT>
                      <a:noFill/>
                    </a:lnT>
                    <a:lnB>
                      <a:noFill/>
                    </a:lnB>
                  </a:tcPr>
                </a:tc>
                <a:extLst>
                  <a:ext uri="{0D108BD9-81ED-4DB2-BD59-A6C34878D82A}">
                    <a16:rowId xmlns:a16="http://schemas.microsoft.com/office/drawing/2014/main" val="220538520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89.1</a:t>
                      </a:r>
                    </a:p>
                  </a:txBody>
                  <a:tcPr marL="9525" marR="9525" marT="9525" marB="0" anchor="b">
                    <a:lnL>
                      <a:noFill/>
                    </a:lnL>
                    <a:lnR>
                      <a:noFill/>
                    </a:lnR>
                    <a:lnT>
                      <a:noFill/>
                    </a:lnT>
                    <a:lnB>
                      <a:noFill/>
                    </a:lnB>
                  </a:tcPr>
                </a:tc>
                <a:extLst>
                  <a:ext uri="{0D108BD9-81ED-4DB2-BD59-A6C34878D82A}">
                    <a16:rowId xmlns:a16="http://schemas.microsoft.com/office/drawing/2014/main" val="248833169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91.4</a:t>
                      </a:r>
                    </a:p>
                  </a:txBody>
                  <a:tcPr marL="9525" marR="9525" marT="9525" marB="0" anchor="b">
                    <a:lnL>
                      <a:noFill/>
                    </a:lnL>
                    <a:lnR>
                      <a:noFill/>
                    </a:lnR>
                    <a:lnT>
                      <a:noFill/>
                    </a:lnT>
                    <a:lnB>
                      <a:noFill/>
                    </a:lnB>
                  </a:tcPr>
                </a:tc>
                <a:extLst>
                  <a:ext uri="{0D108BD9-81ED-4DB2-BD59-A6C34878D82A}">
                    <a16:rowId xmlns:a16="http://schemas.microsoft.com/office/drawing/2014/main" val="3439293649"/>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91.7</a:t>
                      </a:r>
                    </a:p>
                  </a:txBody>
                  <a:tcPr marL="9525" marR="9525" marT="9525" marB="0" anchor="b">
                    <a:lnL>
                      <a:noFill/>
                    </a:lnL>
                    <a:lnR>
                      <a:noFill/>
                    </a:lnR>
                    <a:lnT>
                      <a:noFill/>
                    </a:lnT>
                    <a:lnB>
                      <a:noFill/>
                    </a:lnB>
                  </a:tcPr>
                </a:tc>
                <a:extLst>
                  <a:ext uri="{0D108BD9-81ED-4DB2-BD59-A6C34878D82A}">
                    <a16:rowId xmlns:a16="http://schemas.microsoft.com/office/drawing/2014/main" val="80436581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84.1</a:t>
                      </a:r>
                    </a:p>
                  </a:txBody>
                  <a:tcPr marL="9525" marR="9525" marT="9525" marB="0" anchor="b">
                    <a:lnL>
                      <a:noFill/>
                    </a:lnL>
                    <a:lnR>
                      <a:noFill/>
                    </a:lnR>
                    <a:lnT>
                      <a:noFill/>
                    </a:lnT>
                    <a:lnB>
                      <a:noFill/>
                    </a:lnB>
                  </a:tcPr>
                </a:tc>
                <a:extLst>
                  <a:ext uri="{0D108BD9-81ED-4DB2-BD59-A6C34878D82A}">
                    <a16:rowId xmlns:a16="http://schemas.microsoft.com/office/drawing/2014/main" val="1015536057"/>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89.3</a:t>
                      </a:r>
                    </a:p>
                  </a:txBody>
                  <a:tcPr marL="9525" marR="9525" marT="9525" marB="0" anchor="b">
                    <a:lnL>
                      <a:noFill/>
                    </a:lnL>
                    <a:lnR>
                      <a:noFill/>
                    </a:lnR>
                    <a:lnT>
                      <a:noFill/>
                    </a:lnT>
                    <a:lnB>
                      <a:noFill/>
                    </a:lnB>
                  </a:tcPr>
                </a:tc>
                <a:extLst>
                  <a:ext uri="{0D108BD9-81ED-4DB2-BD59-A6C34878D82A}">
                    <a16:rowId xmlns:a16="http://schemas.microsoft.com/office/drawing/2014/main" val="156563083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93.3</a:t>
                      </a:r>
                    </a:p>
                  </a:txBody>
                  <a:tcPr marL="9525" marR="9525" marT="9525" marB="0" anchor="b">
                    <a:lnL>
                      <a:noFill/>
                    </a:lnL>
                    <a:lnR>
                      <a:noFill/>
                    </a:lnR>
                    <a:lnT>
                      <a:noFill/>
                    </a:lnT>
                    <a:lnB>
                      <a:noFill/>
                    </a:lnB>
                  </a:tcPr>
                </a:tc>
                <a:extLst>
                  <a:ext uri="{0D108BD9-81ED-4DB2-BD59-A6C34878D82A}">
                    <a16:rowId xmlns:a16="http://schemas.microsoft.com/office/drawing/2014/main" val="97787859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84.2</a:t>
                      </a:r>
                    </a:p>
                  </a:txBody>
                  <a:tcPr marL="9525" marR="9525" marT="9525" marB="0" anchor="b">
                    <a:lnL>
                      <a:noFill/>
                    </a:lnL>
                    <a:lnR>
                      <a:noFill/>
                    </a:lnR>
                    <a:lnT>
                      <a:noFill/>
                    </a:lnT>
                    <a:lnB>
                      <a:noFill/>
                    </a:lnB>
                  </a:tcPr>
                </a:tc>
                <a:extLst>
                  <a:ext uri="{0D108BD9-81ED-4DB2-BD59-A6C34878D82A}">
                    <a16:rowId xmlns:a16="http://schemas.microsoft.com/office/drawing/2014/main" val="873904797"/>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87.6</a:t>
                      </a:r>
                    </a:p>
                  </a:txBody>
                  <a:tcPr marL="9525" marR="9525" marT="9525" marB="0" anchor="b">
                    <a:lnL>
                      <a:noFill/>
                    </a:lnL>
                    <a:lnR>
                      <a:noFill/>
                    </a:lnR>
                    <a:lnT>
                      <a:noFill/>
                    </a:lnT>
                    <a:lnB>
                      <a:noFill/>
                    </a:lnB>
                  </a:tcPr>
                </a:tc>
                <a:extLst>
                  <a:ext uri="{0D108BD9-81ED-4DB2-BD59-A6C34878D82A}">
                    <a16:rowId xmlns:a16="http://schemas.microsoft.com/office/drawing/2014/main" val="404834291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76.0</a:t>
                      </a:r>
                    </a:p>
                  </a:txBody>
                  <a:tcPr marL="9525" marR="9525" marT="9525" marB="0" anchor="b">
                    <a:lnL>
                      <a:noFill/>
                    </a:lnL>
                    <a:lnR>
                      <a:noFill/>
                    </a:lnR>
                    <a:lnT>
                      <a:noFill/>
                    </a:lnT>
                    <a:lnB>
                      <a:noFill/>
                    </a:lnB>
                  </a:tcPr>
                </a:tc>
                <a:extLst>
                  <a:ext uri="{0D108BD9-81ED-4DB2-BD59-A6C34878D82A}">
                    <a16:rowId xmlns:a16="http://schemas.microsoft.com/office/drawing/2014/main" val="2638217284"/>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53.0</a:t>
                      </a:r>
                    </a:p>
                  </a:txBody>
                  <a:tcPr marL="9525" marR="9525" marT="9525" marB="0" anchor="b">
                    <a:lnL>
                      <a:noFill/>
                    </a:lnL>
                    <a:lnR>
                      <a:noFill/>
                    </a:lnR>
                    <a:lnT>
                      <a:noFill/>
                    </a:lnT>
                    <a:lnB>
                      <a:noFill/>
                    </a:lnB>
                  </a:tcPr>
                </a:tc>
                <a:extLst>
                  <a:ext uri="{0D108BD9-81ED-4DB2-BD59-A6C34878D82A}">
                    <a16:rowId xmlns:a16="http://schemas.microsoft.com/office/drawing/2014/main" val="260452506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61.6</a:t>
                      </a:r>
                    </a:p>
                  </a:txBody>
                  <a:tcPr marL="9525" marR="9525" marT="9525" marB="0" anchor="b">
                    <a:lnL>
                      <a:noFill/>
                    </a:lnL>
                    <a:lnR>
                      <a:noFill/>
                    </a:lnR>
                    <a:lnT>
                      <a:noFill/>
                    </a:lnT>
                    <a:lnB>
                      <a:noFill/>
                    </a:lnB>
                  </a:tcPr>
                </a:tc>
                <a:extLst>
                  <a:ext uri="{0D108BD9-81ED-4DB2-BD59-A6C34878D82A}">
                    <a16:rowId xmlns:a16="http://schemas.microsoft.com/office/drawing/2014/main" val="162926818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92.5</a:t>
                      </a:r>
                    </a:p>
                  </a:txBody>
                  <a:tcPr marL="9525" marR="9525" marT="9525" marB="0" anchor="b">
                    <a:lnL>
                      <a:noFill/>
                    </a:lnL>
                    <a:lnR>
                      <a:noFill/>
                    </a:lnR>
                    <a:lnT>
                      <a:noFill/>
                    </a:lnT>
                    <a:lnB>
                      <a:noFill/>
                    </a:lnB>
                  </a:tcPr>
                </a:tc>
                <a:extLst>
                  <a:ext uri="{0D108BD9-81ED-4DB2-BD59-A6C34878D82A}">
                    <a16:rowId xmlns:a16="http://schemas.microsoft.com/office/drawing/2014/main" val="1374577022"/>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61.9</a:t>
                      </a:r>
                    </a:p>
                  </a:txBody>
                  <a:tcPr marL="9525" marR="9525" marT="9525" marB="0" anchor="b">
                    <a:lnL>
                      <a:noFill/>
                    </a:lnL>
                    <a:lnR>
                      <a:noFill/>
                    </a:lnR>
                    <a:lnT>
                      <a:noFill/>
                    </a:lnT>
                    <a:lnB>
                      <a:noFill/>
                    </a:lnB>
                  </a:tcPr>
                </a:tc>
                <a:extLst>
                  <a:ext uri="{0D108BD9-81ED-4DB2-BD59-A6C34878D82A}">
                    <a16:rowId xmlns:a16="http://schemas.microsoft.com/office/drawing/2014/main" val="393820381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80.6</a:t>
                      </a:r>
                    </a:p>
                  </a:txBody>
                  <a:tcPr marL="9525" marR="9525" marT="9525" marB="0" anchor="b">
                    <a:lnL>
                      <a:noFill/>
                    </a:lnL>
                    <a:lnR>
                      <a:noFill/>
                    </a:lnR>
                    <a:lnT>
                      <a:noFill/>
                    </a:lnT>
                    <a:lnB>
                      <a:noFill/>
                    </a:lnB>
                  </a:tcPr>
                </a:tc>
                <a:extLst>
                  <a:ext uri="{0D108BD9-81ED-4DB2-BD59-A6C34878D82A}">
                    <a16:rowId xmlns:a16="http://schemas.microsoft.com/office/drawing/2014/main" val="821703116"/>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74.6</a:t>
                      </a:r>
                    </a:p>
                  </a:txBody>
                  <a:tcPr marL="9525" marR="9525" marT="9525" marB="0" anchor="b">
                    <a:lnL>
                      <a:noFill/>
                    </a:lnL>
                    <a:lnR>
                      <a:noFill/>
                    </a:lnR>
                    <a:lnT>
                      <a:noFill/>
                    </a:lnT>
                    <a:lnB>
                      <a:noFill/>
                    </a:lnB>
                  </a:tcPr>
                </a:tc>
                <a:extLst>
                  <a:ext uri="{0D108BD9-81ED-4DB2-BD59-A6C34878D82A}">
                    <a16:rowId xmlns:a16="http://schemas.microsoft.com/office/drawing/2014/main" val="1387971998"/>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48.6</a:t>
                      </a:r>
                    </a:p>
                  </a:txBody>
                  <a:tcPr marL="9525" marR="9525" marT="9525" marB="0" anchor="b">
                    <a:lnL>
                      <a:noFill/>
                    </a:lnL>
                    <a:lnR>
                      <a:noFill/>
                    </a:lnR>
                    <a:lnT>
                      <a:noFill/>
                    </a:lnT>
                    <a:lnB>
                      <a:noFill/>
                    </a:lnB>
                  </a:tcPr>
                </a:tc>
                <a:extLst>
                  <a:ext uri="{0D108BD9-81ED-4DB2-BD59-A6C34878D82A}">
                    <a16:rowId xmlns:a16="http://schemas.microsoft.com/office/drawing/2014/main" val="345410760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58.5</a:t>
                      </a:r>
                    </a:p>
                  </a:txBody>
                  <a:tcPr marL="9525" marR="9525" marT="9525" marB="0" anchor="b">
                    <a:lnL>
                      <a:noFill/>
                    </a:lnL>
                    <a:lnR>
                      <a:noFill/>
                    </a:lnR>
                    <a:lnT>
                      <a:noFill/>
                    </a:lnT>
                    <a:lnB>
                      <a:noFill/>
                    </a:lnB>
                  </a:tcPr>
                </a:tc>
                <a:extLst>
                  <a:ext uri="{0D108BD9-81ED-4DB2-BD59-A6C34878D82A}">
                    <a16:rowId xmlns:a16="http://schemas.microsoft.com/office/drawing/2014/main" val="367022081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87.2</a:t>
                      </a:r>
                    </a:p>
                  </a:txBody>
                  <a:tcPr marL="9525" marR="9525" marT="9525" marB="0" anchor="b">
                    <a:lnL>
                      <a:noFill/>
                    </a:lnL>
                    <a:lnR>
                      <a:noFill/>
                    </a:lnR>
                    <a:lnT>
                      <a:noFill/>
                    </a:lnT>
                    <a:lnB>
                      <a:noFill/>
                    </a:lnB>
                  </a:tcPr>
                </a:tc>
                <a:extLst>
                  <a:ext uri="{0D108BD9-81ED-4DB2-BD59-A6C34878D82A}">
                    <a16:rowId xmlns:a16="http://schemas.microsoft.com/office/drawing/2014/main" val="332089125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52.9</a:t>
                      </a:r>
                    </a:p>
                  </a:txBody>
                  <a:tcPr marL="9525" marR="9525" marT="9525" marB="0" anchor="b">
                    <a:lnL>
                      <a:noFill/>
                    </a:lnL>
                    <a:lnR>
                      <a:noFill/>
                    </a:lnR>
                    <a:lnT>
                      <a:noFill/>
                    </a:lnT>
                    <a:lnB>
                      <a:noFill/>
                    </a:lnB>
                  </a:tcPr>
                </a:tc>
                <a:extLst>
                  <a:ext uri="{0D108BD9-81ED-4DB2-BD59-A6C34878D82A}">
                    <a16:rowId xmlns:a16="http://schemas.microsoft.com/office/drawing/2014/main" val="2287845980"/>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69.6</a:t>
                      </a:r>
                    </a:p>
                  </a:txBody>
                  <a:tcPr marL="9525" marR="9525" marT="9525" marB="0" anchor="b">
                    <a:lnL>
                      <a:noFill/>
                    </a:lnL>
                    <a:lnR>
                      <a:noFill/>
                    </a:lnR>
                    <a:lnT>
                      <a:noFill/>
                    </a:lnT>
                    <a:lnB>
                      <a:noFill/>
                    </a:lnB>
                  </a:tcPr>
                </a:tc>
                <a:extLst>
                  <a:ext uri="{0D108BD9-81ED-4DB2-BD59-A6C34878D82A}">
                    <a16:rowId xmlns:a16="http://schemas.microsoft.com/office/drawing/2014/main" val="3414435351"/>
                  </a:ext>
                </a:extLst>
              </a:tr>
            </a:tbl>
          </a:graphicData>
        </a:graphic>
      </p:graphicFrame>
      <p:sp>
        <p:nvSpPr>
          <p:cNvPr id="3" name="TextBox 2">
            <a:extLst>
              <a:ext uri="{FF2B5EF4-FFF2-40B4-BE49-F238E27FC236}">
                <a16:creationId xmlns:a16="http://schemas.microsoft.com/office/drawing/2014/main" id="{6E384319-2CD2-488C-AEE3-40B260396242}"/>
              </a:ext>
            </a:extLst>
          </p:cNvPr>
          <p:cNvSpPr txBox="1"/>
          <p:nvPr/>
        </p:nvSpPr>
        <p:spPr>
          <a:xfrm>
            <a:off x="111512" y="857738"/>
            <a:ext cx="5696415" cy="1815882"/>
          </a:xfrm>
          <a:prstGeom prst="rect">
            <a:avLst/>
          </a:prstGeom>
          <a:noFill/>
        </p:spPr>
        <p:txBody>
          <a:bodyPr wrap="square" rtlCol="0">
            <a:spAutoFit/>
          </a:bodyPr>
          <a:lstStyle/>
          <a:p>
            <a:pPr algn="ctr"/>
            <a:r>
              <a:rPr lang="en-US" sz="2800" dirty="0"/>
              <a:t>4 body locations  </a:t>
            </a:r>
          </a:p>
          <a:p>
            <a:pPr algn="ctr"/>
            <a:r>
              <a:rPr lang="en-US" sz="2800" dirty="0"/>
              <a:t>x 2 water temperatures </a:t>
            </a:r>
          </a:p>
          <a:p>
            <a:pPr algn="ctr"/>
            <a:r>
              <a:rPr lang="en-US" sz="2800" dirty="0"/>
              <a:t>x 3 time points </a:t>
            </a:r>
          </a:p>
          <a:p>
            <a:pPr algn="ctr"/>
            <a:r>
              <a:rPr lang="en-US" sz="2800" dirty="0"/>
              <a:t>= 24 body temperature averages</a:t>
            </a:r>
          </a:p>
        </p:txBody>
      </p:sp>
      <p:sp>
        <p:nvSpPr>
          <p:cNvPr id="4" name="TextBox 3">
            <a:extLst>
              <a:ext uri="{FF2B5EF4-FFF2-40B4-BE49-F238E27FC236}">
                <a16:creationId xmlns:a16="http://schemas.microsoft.com/office/drawing/2014/main" id="{27A0103D-518F-435F-9CF5-FD0EA3F32FCC}"/>
              </a:ext>
            </a:extLst>
          </p:cNvPr>
          <p:cNvSpPr txBox="1"/>
          <p:nvPr/>
        </p:nvSpPr>
        <p:spPr>
          <a:xfrm>
            <a:off x="111511" y="3061963"/>
            <a:ext cx="5696415" cy="523220"/>
          </a:xfrm>
          <a:prstGeom prst="rect">
            <a:avLst/>
          </a:prstGeom>
          <a:noFill/>
        </p:spPr>
        <p:txBody>
          <a:bodyPr wrap="square" rtlCol="0">
            <a:spAutoFit/>
          </a:bodyPr>
          <a:lstStyle/>
          <a:p>
            <a:pPr algn="ctr"/>
            <a:r>
              <a:rPr lang="en-US" sz="2800" dirty="0"/>
              <a:t>3 grouping variables</a:t>
            </a:r>
          </a:p>
        </p:txBody>
      </p:sp>
    </p:spTree>
    <p:extLst>
      <p:ext uri="{BB962C8B-B14F-4D97-AF65-F5344CB8AC3E}">
        <p14:creationId xmlns:p14="http://schemas.microsoft.com/office/powerpoint/2010/main" val="59264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78AE-98E2-4FEE-B6D6-4F1D82461888}"/>
              </a:ext>
            </a:extLst>
          </p:cNvPr>
          <p:cNvSpPr txBox="1"/>
          <p:nvPr/>
        </p:nvSpPr>
        <p:spPr>
          <a:xfrm>
            <a:off x="3087756" y="2092115"/>
            <a:ext cx="320169" cy="584775"/>
          </a:xfrm>
          <a:prstGeom prst="rect">
            <a:avLst/>
          </a:prstGeom>
          <a:noFill/>
        </p:spPr>
        <p:txBody>
          <a:bodyPr wrap="square" rtlCol="0">
            <a:spAutoFit/>
          </a:bodyPr>
          <a:lstStyle/>
          <a:p>
            <a:r>
              <a:rPr lang="en-US" sz="3200" dirty="0"/>
              <a:t>3</a:t>
            </a:r>
            <a:endParaRPr lang="en-US" dirty="0"/>
          </a:p>
        </p:txBody>
      </p:sp>
      <p:sp>
        <p:nvSpPr>
          <p:cNvPr id="6" name="TextBox 5">
            <a:extLst>
              <a:ext uri="{FF2B5EF4-FFF2-40B4-BE49-F238E27FC236}">
                <a16:creationId xmlns:a16="http://schemas.microsoft.com/office/drawing/2014/main" id="{77D084C6-218C-4DF3-A564-48FE21DEE7B8}"/>
              </a:ext>
            </a:extLst>
          </p:cNvPr>
          <p:cNvSpPr txBox="1"/>
          <p:nvPr/>
        </p:nvSpPr>
        <p:spPr>
          <a:xfrm>
            <a:off x="8360001" y="3200460"/>
            <a:ext cx="320169" cy="584775"/>
          </a:xfrm>
          <a:prstGeom prst="rect">
            <a:avLst/>
          </a:prstGeom>
          <a:noFill/>
        </p:spPr>
        <p:txBody>
          <a:bodyPr wrap="square" rtlCol="0">
            <a:spAutoFit/>
          </a:bodyPr>
          <a:lstStyle/>
          <a:p>
            <a:r>
              <a:rPr lang="en-US" sz="3200" dirty="0"/>
              <a:t>5</a:t>
            </a:r>
            <a:endParaRPr lang="en-US" dirty="0"/>
          </a:p>
        </p:txBody>
      </p:sp>
      <p:sp>
        <p:nvSpPr>
          <p:cNvPr id="7" name="TextBox 6">
            <a:extLst>
              <a:ext uri="{FF2B5EF4-FFF2-40B4-BE49-F238E27FC236}">
                <a16:creationId xmlns:a16="http://schemas.microsoft.com/office/drawing/2014/main" id="{7E961A28-3320-4537-8DB4-9BCA2F16E1D3}"/>
              </a:ext>
            </a:extLst>
          </p:cNvPr>
          <p:cNvSpPr txBox="1"/>
          <p:nvPr/>
        </p:nvSpPr>
        <p:spPr>
          <a:xfrm>
            <a:off x="5174973" y="2676890"/>
            <a:ext cx="320169" cy="584775"/>
          </a:xfrm>
          <a:prstGeom prst="rect">
            <a:avLst/>
          </a:prstGeom>
          <a:noFill/>
        </p:spPr>
        <p:txBody>
          <a:bodyPr wrap="square" rtlCol="0">
            <a:spAutoFit/>
          </a:bodyPr>
          <a:lstStyle/>
          <a:p>
            <a:r>
              <a:rPr lang="en-US" sz="3200" dirty="0"/>
              <a:t>5</a:t>
            </a:r>
            <a:endParaRPr lang="en-US" dirty="0"/>
          </a:p>
        </p:txBody>
      </p:sp>
      <p:sp>
        <p:nvSpPr>
          <p:cNvPr id="8" name="TextBox 7">
            <a:extLst>
              <a:ext uri="{FF2B5EF4-FFF2-40B4-BE49-F238E27FC236}">
                <a16:creationId xmlns:a16="http://schemas.microsoft.com/office/drawing/2014/main" id="{FBB68EB8-3FF3-47E7-9C9D-0078B3A1B663}"/>
              </a:ext>
            </a:extLst>
          </p:cNvPr>
          <p:cNvSpPr txBox="1"/>
          <p:nvPr/>
        </p:nvSpPr>
        <p:spPr>
          <a:xfrm>
            <a:off x="9357161" y="5906790"/>
            <a:ext cx="320169" cy="584775"/>
          </a:xfrm>
          <a:prstGeom prst="rect">
            <a:avLst/>
          </a:prstGeom>
          <a:noFill/>
        </p:spPr>
        <p:txBody>
          <a:bodyPr wrap="square" rtlCol="0">
            <a:spAutoFit/>
          </a:bodyPr>
          <a:lstStyle/>
          <a:p>
            <a:r>
              <a:rPr lang="en-US" sz="3200" dirty="0"/>
              <a:t>4</a:t>
            </a:r>
            <a:endParaRPr lang="en-US" dirty="0"/>
          </a:p>
        </p:txBody>
      </p:sp>
      <p:sp>
        <p:nvSpPr>
          <p:cNvPr id="9" name="TextBox 8">
            <a:extLst>
              <a:ext uri="{FF2B5EF4-FFF2-40B4-BE49-F238E27FC236}">
                <a16:creationId xmlns:a16="http://schemas.microsoft.com/office/drawing/2014/main" id="{8B2B2CEA-CBA7-4359-9BEC-3AA6C900D428}"/>
              </a:ext>
            </a:extLst>
          </p:cNvPr>
          <p:cNvSpPr txBox="1"/>
          <p:nvPr/>
        </p:nvSpPr>
        <p:spPr>
          <a:xfrm>
            <a:off x="5339037" y="5064107"/>
            <a:ext cx="320169" cy="584775"/>
          </a:xfrm>
          <a:prstGeom prst="rect">
            <a:avLst/>
          </a:prstGeom>
          <a:noFill/>
        </p:spPr>
        <p:txBody>
          <a:bodyPr wrap="square" rtlCol="0">
            <a:spAutoFit/>
          </a:bodyPr>
          <a:lstStyle/>
          <a:p>
            <a:r>
              <a:rPr lang="en-US" sz="3200" dirty="0"/>
              <a:t>5</a:t>
            </a:r>
            <a:endParaRPr lang="en-US" dirty="0"/>
          </a:p>
        </p:txBody>
      </p:sp>
      <p:sp>
        <p:nvSpPr>
          <p:cNvPr id="10" name="TextBox 9">
            <a:extLst>
              <a:ext uri="{FF2B5EF4-FFF2-40B4-BE49-F238E27FC236}">
                <a16:creationId xmlns:a16="http://schemas.microsoft.com/office/drawing/2014/main" id="{6292C1D8-F968-49DE-ABEF-DB6C7927BD7E}"/>
              </a:ext>
            </a:extLst>
          </p:cNvPr>
          <p:cNvSpPr txBox="1"/>
          <p:nvPr/>
        </p:nvSpPr>
        <p:spPr>
          <a:xfrm flipH="1">
            <a:off x="1736035" y="2969277"/>
            <a:ext cx="320168" cy="584775"/>
          </a:xfrm>
          <a:prstGeom prst="rect">
            <a:avLst/>
          </a:prstGeom>
          <a:noFill/>
        </p:spPr>
        <p:txBody>
          <a:bodyPr wrap="square" rtlCol="0">
            <a:spAutoFit/>
          </a:bodyPr>
          <a:lstStyle/>
          <a:p>
            <a:r>
              <a:rPr lang="en-US" sz="3200" dirty="0"/>
              <a:t>4</a:t>
            </a:r>
            <a:endParaRPr lang="en-US" dirty="0"/>
          </a:p>
        </p:txBody>
      </p:sp>
      <p:sp>
        <p:nvSpPr>
          <p:cNvPr id="11" name="TextBox 10">
            <a:extLst>
              <a:ext uri="{FF2B5EF4-FFF2-40B4-BE49-F238E27FC236}">
                <a16:creationId xmlns:a16="http://schemas.microsoft.com/office/drawing/2014/main" id="{E2D6EBA7-0FD8-4359-9195-7BED92497761}"/>
              </a:ext>
            </a:extLst>
          </p:cNvPr>
          <p:cNvSpPr txBox="1"/>
          <p:nvPr/>
        </p:nvSpPr>
        <p:spPr>
          <a:xfrm>
            <a:off x="3087756" y="3888723"/>
            <a:ext cx="320169" cy="584775"/>
          </a:xfrm>
          <a:prstGeom prst="rect">
            <a:avLst/>
          </a:prstGeom>
          <a:noFill/>
        </p:spPr>
        <p:txBody>
          <a:bodyPr wrap="square" rtlCol="0">
            <a:spAutoFit/>
          </a:bodyPr>
          <a:lstStyle/>
          <a:p>
            <a:r>
              <a:rPr lang="en-US" sz="3200" dirty="0"/>
              <a:t>3</a:t>
            </a:r>
            <a:endParaRPr lang="en-US" dirty="0"/>
          </a:p>
        </p:txBody>
      </p:sp>
      <p:sp>
        <p:nvSpPr>
          <p:cNvPr id="12" name="TextBox 11">
            <a:extLst>
              <a:ext uri="{FF2B5EF4-FFF2-40B4-BE49-F238E27FC236}">
                <a16:creationId xmlns:a16="http://schemas.microsoft.com/office/drawing/2014/main" id="{3E5410BE-8A28-4437-B6A2-CF74BC6A9288}"/>
              </a:ext>
            </a:extLst>
          </p:cNvPr>
          <p:cNvSpPr txBox="1"/>
          <p:nvPr/>
        </p:nvSpPr>
        <p:spPr>
          <a:xfrm>
            <a:off x="7102105" y="2804419"/>
            <a:ext cx="320169" cy="584775"/>
          </a:xfrm>
          <a:prstGeom prst="rect">
            <a:avLst/>
          </a:prstGeom>
          <a:noFill/>
        </p:spPr>
        <p:txBody>
          <a:bodyPr wrap="square" rtlCol="0">
            <a:spAutoFit/>
          </a:bodyPr>
          <a:lstStyle/>
          <a:p>
            <a:r>
              <a:rPr lang="en-US" sz="3200" dirty="0"/>
              <a:t>5</a:t>
            </a:r>
            <a:endParaRPr lang="en-US" dirty="0"/>
          </a:p>
        </p:txBody>
      </p:sp>
      <p:sp>
        <p:nvSpPr>
          <p:cNvPr id="13" name="TextBox 12">
            <a:extLst>
              <a:ext uri="{FF2B5EF4-FFF2-40B4-BE49-F238E27FC236}">
                <a16:creationId xmlns:a16="http://schemas.microsoft.com/office/drawing/2014/main" id="{8FC23C12-D088-4083-86EC-AF06EFB02846}"/>
              </a:ext>
            </a:extLst>
          </p:cNvPr>
          <p:cNvSpPr txBox="1"/>
          <p:nvPr/>
        </p:nvSpPr>
        <p:spPr>
          <a:xfrm>
            <a:off x="1599403" y="3721387"/>
            <a:ext cx="320169" cy="584775"/>
          </a:xfrm>
          <a:prstGeom prst="rect">
            <a:avLst/>
          </a:prstGeom>
          <a:noFill/>
        </p:spPr>
        <p:txBody>
          <a:bodyPr wrap="square" rtlCol="0">
            <a:spAutoFit/>
          </a:bodyPr>
          <a:lstStyle/>
          <a:p>
            <a:r>
              <a:rPr lang="en-US" sz="3200" dirty="0"/>
              <a:t>5</a:t>
            </a:r>
            <a:endParaRPr lang="en-US" dirty="0"/>
          </a:p>
        </p:txBody>
      </p:sp>
      <p:sp>
        <p:nvSpPr>
          <p:cNvPr id="14" name="TextBox 13">
            <a:extLst>
              <a:ext uri="{FF2B5EF4-FFF2-40B4-BE49-F238E27FC236}">
                <a16:creationId xmlns:a16="http://schemas.microsoft.com/office/drawing/2014/main" id="{F6DC2D20-4B03-4CE6-AE17-8E6C2584F6C2}"/>
              </a:ext>
            </a:extLst>
          </p:cNvPr>
          <p:cNvSpPr txBox="1"/>
          <p:nvPr/>
        </p:nvSpPr>
        <p:spPr>
          <a:xfrm>
            <a:off x="6075062" y="3554052"/>
            <a:ext cx="320169" cy="584775"/>
          </a:xfrm>
          <a:prstGeom prst="rect">
            <a:avLst/>
          </a:prstGeom>
          <a:noFill/>
        </p:spPr>
        <p:txBody>
          <a:bodyPr wrap="square" rtlCol="0">
            <a:spAutoFit/>
          </a:bodyPr>
          <a:lstStyle/>
          <a:p>
            <a:r>
              <a:rPr lang="en-US" sz="3200" dirty="0"/>
              <a:t>3</a:t>
            </a:r>
            <a:endParaRPr lang="en-US" dirty="0"/>
          </a:p>
        </p:txBody>
      </p:sp>
      <p:sp>
        <p:nvSpPr>
          <p:cNvPr id="15" name="TextBox 14">
            <a:extLst>
              <a:ext uri="{FF2B5EF4-FFF2-40B4-BE49-F238E27FC236}">
                <a16:creationId xmlns:a16="http://schemas.microsoft.com/office/drawing/2014/main" id="{CB6189BE-2F13-4597-A909-9B4FD5AA18C3}"/>
              </a:ext>
            </a:extLst>
          </p:cNvPr>
          <p:cNvSpPr txBox="1"/>
          <p:nvPr/>
        </p:nvSpPr>
        <p:spPr>
          <a:xfrm>
            <a:off x="772469" y="2676889"/>
            <a:ext cx="320169" cy="584775"/>
          </a:xfrm>
          <a:prstGeom prst="rect">
            <a:avLst/>
          </a:prstGeom>
          <a:noFill/>
        </p:spPr>
        <p:txBody>
          <a:bodyPr wrap="square" rtlCol="0">
            <a:spAutoFit/>
          </a:bodyPr>
          <a:lstStyle/>
          <a:p>
            <a:r>
              <a:rPr lang="en-US" sz="3200" dirty="0"/>
              <a:t>5</a:t>
            </a:r>
            <a:endParaRPr lang="en-US" dirty="0"/>
          </a:p>
        </p:txBody>
      </p:sp>
      <p:sp>
        <p:nvSpPr>
          <p:cNvPr id="16" name="TextBox 15">
            <a:extLst>
              <a:ext uri="{FF2B5EF4-FFF2-40B4-BE49-F238E27FC236}">
                <a16:creationId xmlns:a16="http://schemas.microsoft.com/office/drawing/2014/main" id="{1C118156-38C9-46ED-ADD2-D82A02F68F7C}"/>
              </a:ext>
            </a:extLst>
          </p:cNvPr>
          <p:cNvSpPr txBox="1"/>
          <p:nvPr/>
        </p:nvSpPr>
        <p:spPr>
          <a:xfrm>
            <a:off x="2601295" y="4364863"/>
            <a:ext cx="352186" cy="584775"/>
          </a:xfrm>
          <a:prstGeom prst="rect">
            <a:avLst/>
          </a:prstGeom>
          <a:noFill/>
        </p:spPr>
        <p:txBody>
          <a:bodyPr wrap="square" rtlCol="0">
            <a:spAutoFit/>
          </a:bodyPr>
          <a:lstStyle/>
          <a:p>
            <a:r>
              <a:rPr lang="en-US" sz="3200" dirty="0"/>
              <a:t>8</a:t>
            </a:r>
            <a:endParaRPr lang="en-US" dirty="0"/>
          </a:p>
        </p:txBody>
      </p:sp>
      <p:sp>
        <p:nvSpPr>
          <p:cNvPr id="17" name="TextBox 16">
            <a:extLst>
              <a:ext uri="{FF2B5EF4-FFF2-40B4-BE49-F238E27FC236}">
                <a16:creationId xmlns:a16="http://schemas.microsoft.com/office/drawing/2014/main" id="{4EEC21AA-18EB-4B97-99AE-326628DB15B3}"/>
              </a:ext>
            </a:extLst>
          </p:cNvPr>
          <p:cNvSpPr txBox="1"/>
          <p:nvPr/>
        </p:nvSpPr>
        <p:spPr>
          <a:xfrm>
            <a:off x="9672245" y="4765885"/>
            <a:ext cx="320169" cy="584775"/>
          </a:xfrm>
          <a:prstGeom prst="rect">
            <a:avLst/>
          </a:prstGeom>
          <a:noFill/>
        </p:spPr>
        <p:txBody>
          <a:bodyPr wrap="square" rtlCol="0">
            <a:spAutoFit/>
          </a:bodyPr>
          <a:lstStyle/>
          <a:p>
            <a:r>
              <a:rPr lang="en-US" sz="3200" dirty="0"/>
              <a:t>3</a:t>
            </a:r>
            <a:endParaRPr lang="en-US" dirty="0"/>
          </a:p>
        </p:txBody>
      </p:sp>
      <p:sp>
        <p:nvSpPr>
          <p:cNvPr id="18" name="TextBox 17">
            <a:extLst>
              <a:ext uri="{FF2B5EF4-FFF2-40B4-BE49-F238E27FC236}">
                <a16:creationId xmlns:a16="http://schemas.microsoft.com/office/drawing/2014/main" id="{D4734F10-FDAB-400C-A3EC-F81E38F64B4B}"/>
              </a:ext>
            </a:extLst>
          </p:cNvPr>
          <p:cNvSpPr txBox="1"/>
          <p:nvPr/>
        </p:nvSpPr>
        <p:spPr>
          <a:xfrm>
            <a:off x="4241754" y="3888723"/>
            <a:ext cx="320169" cy="584775"/>
          </a:xfrm>
          <a:prstGeom prst="rect">
            <a:avLst/>
          </a:prstGeom>
          <a:noFill/>
        </p:spPr>
        <p:txBody>
          <a:bodyPr wrap="square" rtlCol="0">
            <a:spAutoFit/>
          </a:bodyPr>
          <a:lstStyle/>
          <a:p>
            <a:r>
              <a:rPr lang="en-US" sz="3200" dirty="0"/>
              <a:t>5</a:t>
            </a:r>
            <a:endParaRPr lang="en-US" dirty="0"/>
          </a:p>
        </p:txBody>
      </p:sp>
      <p:sp>
        <p:nvSpPr>
          <p:cNvPr id="19" name="TextBox 18">
            <a:extLst>
              <a:ext uri="{FF2B5EF4-FFF2-40B4-BE49-F238E27FC236}">
                <a16:creationId xmlns:a16="http://schemas.microsoft.com/office/drawing/2014/main" id="{FCFEACB6-DF4A-4555-9EAC-E50295380E24}"/>
              </a:ext>
            </a:extLst>
          </p:cNvPr>
          <p:cNvSpPr txBox="1"/>
          <p:nvPr/>
        </p:nvSpPr>
        <p:spPr>
          <a:xfrm>
            <a:off x="7992396" y="5501234"/>
            <a:ext cx="320169" cy="584775"/>
          </a:xfrm>
          <a:prstGeom prst="rect">
            <a:avLst/>
          </a:prstGeom>
          <a:noFill/>
        </p:spPr>
        <p:txBody>
          <a:bodyPr wrap="square" rtlCol="0">
            <a:spAutoFit/>
          </a:bodyPr>
          <a:lstStyle/>
          <a:p>
            <a:r>
              <a:rPr lang="en-US" sz="3200" dirty="0"/>
              <a:t>5</a:t>
            </a:r>
            <a:endParaRPr lang="en-US" dirty="0"/>
          </a:p>
        </p:txBody>
      </p:sp>
      <p:sp>
        <p:nvSpPr>
          <p:cNvPr id="20" name="TextBox 19">
            <a:extLst>
              <a:ext uri="{FF2B5EF4-FFF2-40B4-BE49-F238E27FC236}">
                <a16:creationId xmlns:a16="http://schemas.microsoft.com/office/drawing/2014/main" id="{EB818B76-4809-4CE3-9632-F3E79707D10D}"/>
              </a:ext>
            </a:extLst>
          </p:cNvPr>
          <p:cNvSpPr txBox="1"/>
          <p:nvPr/>
        </p:nvSpPr>
        <p:spPr>
          <a:xfrm>
            <a:off x="6840241" y="1976206"/>
            <a:ext cx="320169" cy="584775"/>
          </a:xfrm>
          <a:prstGeom prst="rect">
            <a:avLst/>
          </a:prstGeom>
          <a:noFill/>
        </p:spPr>
        <p:txBody>
          <a:bodyPr wrap="square" rtlCol="0">
            <a:spAutoFit/>
          </a:bodyPr>
          <a:lstStyle/>
          <a:p>
            <a:r>
              <a:rPr lang="en-US" sz="3200" dirty="0"/>
              <a:t>1</a:t>
            </a:r>
            <a:endParaRPr lang="en-US" dirty="0"/>
          </a:p>
        </p:txBody>
      </p:sp>
      <p:sp>
        <p:nvSpPr>
          <p:cNvPr id="21" name="TextBox 20">
            <a:extLst>
              <a:ext uri="{FF2B5EF4-FFF2-40B4-BE49-F238E27FC236}">
                <a16:creationId xmlns:a16="http://schemas.microsoft.com/office/drawing/2014/main" id="{5B76A4B8-A8CF-4B6A-878A-1DB9F1B9AA11}"/>
              </a:ext>
            </a:extLst>
          </p:cNvPr>
          <p:cNvSpPr txBox="1"/>
          <p:nvPr/>
        </p:nvSpPr>
        <p:spPr>
          <a:xfrm>
            <a:off x="8312565" y="3846439"/>
            <a:ext cx="320169" cy="584775"/>
          </a:xfrm>
          <a:prstGeom prst="rect">
            <a:avLst/>
          </a:prstGeom>
          <a:noFill/>
        </p:spPr>
        <p:txBody>
          <a:bodyPr wrap="square" rtlCol="0">
            <a:spAutoFit/>
          </a:bodyPr>
          <a:lstStyle/>
          <a:p>
            <a:r>
              <a:rPr lang="en-US" sz="3200" dirty="0"/>
              <a:t>9</a:t>
            </a:r>
            <a:endParaRPr lang="en-US" dirty="0"/>
          </a:p>
        </p:txBody>
      </p:sp>
      <p:sp>
        <p:nvSpPr>
          <p:cNvPr id="22" name="TextBox 21">
            <a:extLst>
              <a:ext uri="{FF2B5EF4-FFF2-40B4-BE49-F238E27FC236}">
                <a16:creationId xmlns:a16="http://schemas.microsoft.com/office/drawing/2014/main" id="{780F3BB9-B5EA-40B3-8D4D-7D4AEE957749}"/>
              </a:ext>
            </a:extLst>
          </p:cNvPr>
          <p:cNvSpPr txBox="1"/>
          <p:nvPr/>
        </p:nvSpPr>
        <p:spPr>
          <a:xfrm>
            <a:off x="2313841" y="2104527"/>
            <a:ext cx="320169" cy="584775"/>
          </a:xfrm>
          <a:prstGeom prst="rect">
            <a:avLst/>
          </a:prstGeom>
          <a:noFill/>
        </p:spPr>
        <p:txBody>
          <a:bodyPr wrap="square" rtlCol="0">
            <a:spAutoFit/>
          </a:bodyPr>
          <a:lstStyle/>
          <a:p>
            <a:r>
              <a:rPr lang="en-US" sz="3200" dirty="0"/>
              <a:t>5</a:t>
            </a:r>
            <a:endParaRPr lang="en-US" dirty="0"/>
          </a:p>
        </p:txBody>
      </p:sp>
      <p:sp>
        <p:nvSpPr>
          <p:cNvPr id="23" name="TextBox 22">
            <a:extLst>
              <a:ext uri="{FF2B5EF4-FFF2-40B4-BE49-F238E27FC236}">
                <a16:creationId xmlns:a16="http://schemas.microsoft.com/office/drawing/2014/main" id="{ECDECDB2-5B67-475F-95B6-6A80F3B0055C}"/>
              </a:ext>
            </a:extLst>
          </p:cNvPr>
          <p:cNvSpPr txBox="1"/>
          <p:nvPr/>
        </p:nvSpPr>
        <p:spPr>
          <a:xfrm>
            <a:off x="3997649" y="2078813"/>
            <a:ext cx="320169" cy="584775"/>
          </a:xfrm>
          <a:prstGeom prst="rect">
            <a:avLst/>
          </a:prstGeom>
          <a:noFill/>
        </p:spPr>
        <p:txBody>
          <a:bodyPr wrap="square" rtlCol="0">
            <a:spAutoFit/>
          </a:bodyPr>
          <a:lstStyle/>
          <a:p>
            <a:r>
              <a:rPr lang="en-US" sz="3200" dirty="0"/>
              <a:t>2</a:t>
            </a:r>
            <a:endParaRPr lang="en-US" dirty="0"/>
          </a:p>
        </p:txBody>
      </p:sp>
      <p:sp>
        <p:nvSpPr>
          <p:cNvPr id="24" name="TextBox 23">
            <a:extLst>
              <a:ext uri="{FF2B5EF4-FFF2-40B4-BE49-F238E27FC236}">
                <a16:creationId xmlns:a16="http://schemas.microsoft.com/office/drawing/2014/main" id="{9A5C4CF2-328D-46E1-8A1F-50E59BFFC1DE}"/>
              </a:ext>
            </a:extLst>
          </p:cNvPr>
          <p:cNvSpPr txBox="1"/>
          <p:nvPr/>
        </p:nvSpPr>
        <p:spPr>
          <a:xfrm>
            <a:off x="9832330" y="3755213"/>
            <a:ext cx="320169" cy="584775"/>
          </a:xfrm>
          <a:prstGeom prst="rect">
            <a:avLst/>
          </a:prstGeom>
          <a:noFill/>
        </p:spPr>
        <p:txBody>
          <a:bodyPr wrap="square" rtlCol="0">
            <a:spAutoFit/>
          </a:bodyPr>
          <a:lstStyle/>
          <a:p>
            <a:r>
              <a:rPr lang="en-US" sz="3200" dirty="0"/>
              <a:t>4</a:t>
            </a:r>
            <a:endParaRPr lang="en-US" dirty="0"/>
          </a:p>
        </p:txBody>
      </p:sp>
      <p:sp>
        <p:nvSpPr>
          <p:cNvPr id="25" name="TextBox 24">
            <a:extLst>
              <a:ext uri="{FF2B5EF4-FFF2-40B4-BE49-F238E27FC236}">
                <a16:creationId xmlns:a16="http://schemas.microsoft.com/office/drawing/2014/main" id="{97AA95C4-3272-40D6-BE57-320C69727A4A}"/>
              </a:ext>
            </a:extLst>
          </p:cNvPr>
          <p:cNvSpPr txBox="1"/>
          <p:nvPr/>
        </p:nvSpPr>
        <p:spPr>
          <a:xfrm>
            <a:off x="8426263" y="2426786"/>
            <a:ext cx="320169" cy="584775"/>
          </a:xfrm>
          <a:prstGeom prst="rect">
            <a:avLst/>
          </a:prstGeom>
          <a:noFill/>
        </p:spPr>
        <p:txBody>
          <a:bodyPr wrap="square" rtlCol="0">
            <a:spAutoFit/>
          </a:bodyPr>
          <a:lstStyle/>
          <a:p>
            <a:r>
              <a:rPr lang="en-US" sz="3200" dirty="0"/>
              <a:t>8</a:t>
            </a:r>
            <a:endParaRPr lang="en-US" dirty="0"/>
          </a:p>
        </p:txBody>
      </p:sp>
      <p:sp>
        <p:nvSpPr>
          <p:cNvPr id="26" name="TextBox 25">
            <a:extLst>
              <a:ext uri="{FF2B5EF4-FFF2-40B4-BE49-F238E27FC236}">
                <a16:creationId xmlns:a16="http://schemas.microsoft.com/office/drawing/2014/main" id="{2611940C-BC38-45B5-9EC2-563E83BB1236}"/>
              </a:ext>
            </a:extLst>
          </p:cNvPr>
          <p:cNvSpPr txBox="1"/>
          <p:nvPr/>
        </p:nvSpPr>
        <p:spPr>
          <a:xfrm>
            <a:off x="4996348" y="1812140"/>
            <a:ext cx="320169" cy="584775"/>
          </a:xfrm>
          <a:prstGeom prst="rect">
            <a:avLst/>
          </a:prstGeom>
          <a:noFill/>
        </p:spPr>
        <p:txBody>
          <a:bodyPr wrap="square" rtlCol="0">
            <a:spAutoFit/>
          </a:bodyPr>
          <a:lstStyle/>
          <a:p>
            <a:r>
              <a:rPr lang="en-US" sz="3200" dirty="0"/>
              <a:t>3</a:t>
            </a:r>
            <a:endParaRPr lang="en-US" dirty="0"/>
          </a:p>
        </p:txBody>
      </p:sp>
      <p:sp>
        <p:nvSpPr>
          <p:cNvPr id="27" name="TextBox 26">
            <a:extLst>
              <a:ext uri="{FF2B5EF4-FFF2-40B4-BE49-F238E27FC236}">
                <a16:creationId xmlns:a16="http://schemas.microsoft.com/office/drawing/2014/main" id="{3DBAF05E-8E52-472D-8394-9C2DA1A6E659}"/>
              </a:ext>
            </a:extLst>
          </p:cNvPr>
          <p:cNvSpPr txBox="1"/>
          <p:nvPr/>
        </p:nvSpPr>
        <p:spPr>
          <a:xfrm>
            <a:off x="4081669" y="4916459"/>
            <a:ext cx="320169" cy="584775"/>
          </a:xfrm>
          <a:prstGeom prst="rect">
            <a:avLst/>
          </a:prstGeom>
          <a:noFill/>
        </p:spPr>
        <p:txBody>
          <a:bodyPr wrap="square" rtlCol="0">
            <a:spAutoFit/>
          </a:bodyPr>
          <a:lstStyle/>
          <a:p>
            <a:r>
              <a:rPr lang="en-US" sz="3200" dirty="0"/>
              <a:t>5</a:t>
            </a:r>
            <a:endParaRPr lang="en-US" dirty="0"/>
          </a:p>
        </p:txBody>
      </p:sp>
      <p:sp>
        <p:nvSpPr>
          <p:cNvPr id="28" name="TextBox 27">
            <a:extLst>
              <a:ext uri="{FF2B5EF4-FFF2-40B4-BE49-F238E27FC236}">
                <a16:creationId xmlns:a16="http://schemas.microsoft.com/office/drawing/2014/main" id="{5B533B2C-590D-4612-AF91-C43954F8CC08}"/>
              </a:ext>
            </a:extLst>
          </p:cNvPr>
          <p:cNvSpPr txBox="1"/>
          <p:nvPr/>
        </p:nvSpPr>
        <p:spPr>
          <a:xfrm>
            <a:off x="6277159" y="4473498"/>
            <a:ext cx="320169" cy="584775"/>
          </a:xfrm>
          <a:prstGeom prst="rect">
            <a:avLst/>
          </a:prstGeom>
          <a:noFill/>
        </p:spPr>
        <p:txBody>
          <a:bodyPr wrap="square" rtlCol="0">
            <a:spAutoFit/>
          </a:bodyPr>
          <a:lstStyle/>
          <a:p>
            <a:r>
              <a:rPr lang="en-US" sz="3200" dirty="0"/>
              <a:t>2</a:t>
            </a:r>
            <a:endParaRPr lang="en-US" dirty="0"/>
          </a:p>
        </p:txBody>
      </p:sp>
      <p:sp>
        <p:nvSpPr>
          <p:cNvPr id="29" name="TextBox 28">
            <a:extLst>
              <a:ext uri="{FF2B5EF4-FFF2-40B4-BE49-F238E27FC236}">
                <a16:creationId xmlns:a16="http://schemas.microsoft.com/office/drawing/2014/main" id="{53E1EA08-1D2A-486D-9C4B-B6FF54B6E801}"/>
              </a:ext>
            </a:extLst>
          </p:cNvPr>
          <p:cNvSpPr txBox="1"/>
          <p:nvPr/>
        </p:nvSpPr>
        <p:spPr>
          <a:xfrm>
            <a:off x="5099371" y="4295609"/>
            <a:ext cx="320169" cy="584775"/>
          </a:xfrm>
          <a:prstGeom prst="rect">
            <a:avLst/>
          </a:prstGeom>
          <a:noFill/>
        </p:spPr>
        <p:txBody>
          <a:bodyPr wrap="square" rtlCol="0">
            <a:spAutoFit/>
          </a:bodyPr>
          <a:lstStyle/>
          <a:p>
            <a:r>
              <a:rPr lang="en-US" sz="3200" dirty="0"/>
              <a:t>2</a:t>
            </a:r>
            <a:endParaRPr lang="en-US" dirty="0"/>
          </a:p>
        </p:txBody>
      </p:sp>
      <p:sp>
        <p:nvSpPr>
          <p:cNvPr id="30" name="TextBox 29">
            <a:extLst>
              <a:ext uri="{FF2B5EF4-FFF2-40B4-BE49-F238E27FC236}">
                <a16:creationId xmlns:a16="http://schemas.microsoft.com/office/drawing/2014/main" id="{4FD90FE4-D004-43D9-B1A6-75B73DF0E370}"/>
              </a:ext>
            </a:extLst>
          </p:cNvPr>
          <p:cNvSpPr txBox="1"/>
          <p:nvPr/>
        </p:nvSpPr>
        <p:spPr>
          <a:xfrm>
            <a:off x="1036204" y="1724322"/>
            <a:ext cx="320169" cy="584775"/>
          </a:xfrm>
          <a:prstGeom prst="rect">
            <a:avLst/>
          </a:prstGeom>
          <a:noFill/>
        </p:spPr>
        <p:txBody>
          <a:bodyPr wrap="square" rtlCol="0">
            <a:spAutoFit/>
          </a:bodyPr>
          <a:lstStyle/>
          <a:p>
            <a:r>
              <a:rPr lang="en-US" sz="3200" dirty="0"/>
              <a:t>6</a:t>
            </a:r>
            <a:endParaRPr lang="en-US" dirty="0"/>
          </a:p>
        </p:txBody>
      </p:sp>
      <p:sp>
        <p:nvSpPr>
          <p:cNvPr id="31" name="TextBox 30">
            <a:extLst>
              <a:ext uri="{FF2B5EF4-FFF2-40B4-BE49-F238E27FC236}">
                <a16:creationId xmlns:a16="http://schemas.microsoft.com/office/drawing/2014/main" id="{B5DD18CF-BBE8-466C-A203-BA8BE9569136}"/>
              </a:ext>
            </a:extLst>
          </p:cNvPr>
          <p:cNvSpPr txBox="1"/>
          <p:nvPr/>
        </p:nvSpPr>
        <p:spPr>
          <a:xfrm>
            <a:off x="3921584" y="2847543"/>
            <a:ext cx="320169" cy="584775"/>
          </a:xfrm>
          <a:prstGeom prst="rect">
            <a:avLst/>
          </a:prstGeom>
          <a:noFill/>
        </p:spPr>
        <p:txBody>
          <a:bodyPr wrap="square" rtlCol="0">
            <a:spAutoFit/>
          </a:bodyPr>
          <a:lstStyle/>
          <a:p>
            <a:r>
              <a:rPr lang="en-US" sz="3200" dirty="0"/>
              <a:t>9</a:t>
            </a:r>
            <a:endParaRPr lang="en-US" dirty="0"/>
          </a:p>
        </p:txBody>
      </p:sp>
      <p:sp>
        <p:nvSpPr>
          <p:cNvPr id="32" name="TextBox 31">
            <a:extLst>
              <a:ext uri="{FF2B5EF4-FFF2-40B4-BE49-F238E27FC236}">
                <a16:creationId xmlns:a16="http://schemas.microsoft.com/office/drawing/2014/main" id="{90713566-49F1-4ED4-837E-EE511054ABB1}"/>
              </a:ext>
            </a:extLst>
          </p:cNvPr>
          <p:cNvSpPr txBox="1"/>
          <p:nvPr/>
        </p:nvSpPr>
        <p:spPr>
          <a:xfrm>
            <a:off x="10513479" y="3403566"/>
            <a:ext cx="320169" cy="584775"/>
          </a:xfrm>
          <a:prstGeom prst="rect">
            <a:avLst/>
          </a:prstGeom>
          <a:noFill/>
        </p:spPr>
        <p:txBody>
          <a:bodyPr wrap="square" rtlCol="0">
            <a:spAutoFit/>
          </a:bodyPr>
          <a:lstStyle/>
          <a:p>
            <a:r>
              <a:rPr lang="en-US" sz="3200" dirty="0"/>
              <a:t>4</a:t>
            </a:r>
            <a:endParaRPr lang="en-US" dirty="0"/>
          </a:p>
        </p:txBody>
      </p:sp>
      <p:sp>
        <p:nvSpPr>
          <p:cNvPr id="33" name="TextBox 32">
            <a:extLst>
              <a:ext uri="{FF2B5EF4-FFF2-40B4-BE49-F238E27FC236}">
                <a16:creationId xmlns:a16="http://schemas.microsoft.com/office/drawing/2014/main" id="{18A8F680-D997-4834-8209-DC5337D0FD05}"/>
              </a:ext>
            </a:extLst>
          </p:cNvPr>
          <p:cNvSpPr txBox="1"/>
          <p:nvPr/>
        </p:nvSpPr>
        <p:spPr>
          <a:xfrm>
            <a:off x="10513480" y="2222907"/>
            <a:ext cx="320169" cy="584775"/>
          </a:xfrm>
          <a:prstGeom prst="rect">
            <a:avLst/>
          </a:prstGeom>
          <a:noFill/>
        </p:spPr>
        <p:txBody>
          <a:bodyPr wrap="square" rtlCol="0">
            <a:spAutoFit/>
          </a:bodyPr>
          <a:lstStyle/>
          <a:p>
            <a:r>
              <a:rPr lang="en-US" sz="3200" dirty="0"/>
              <a:t>2</a:t>
            </a:r>
            <a:endParaRPr lang="en-US" dirty="0"/>
          </a:p>
        </p:txBody>
      </p:sp>
      <p:sp>
        <p:nvSpPr>
          <p:cNvPr id="34" name="TextBox 33">
            <a:extLst>
              <a:ext uri="{FF2B5EF4-FFF2-40B4-BE49-F238E27FC236}">
                <a16:creationId xmlns:a16="http://schemas.microsoft.com/office/drawing/2014/main" id="{F7A10D22-2148-47F5-AD98-F732EF73DF2B}"/>
              </a:ext>
            </a:extLst>
          </p:cNvPr>
          <p:cNvSpPr txBox="1"/>
          <p:nvPr/>
        </p:nvSpPr>
        <p:spPr>
          <a:xfrm>
            <a:off x="1564953" y="4643998"/>
            <a:ext cx="320169" cy="584775"/>
          </a:xfrm>
          <a:prstGeom prst="rect">
            <a:avLst/>
          </a:prstGeom>
          <a:noFill/>
        </p:spPr>
        <p:txBody>
          <a:bodyPr wrap="square" rtlCol="0">
            <a:spAutoFit/>
          </a:bodyPr>
          <a:lstStyle/>
          <a:p>
            <a:r>
              <a:rPr lang="en-US" sz="3200" dirty="0"/>
              <a:t>7</a:t>
            </a:r>
            <a:endParaRPr lang="en-US" dirty="0"/>
          </a:p>
        </p:txBody>
      </p:sp>
      <p:sp>
        <p:nvSpPr>
          <p:cNvPr id="35" name="TextBox 34">
            <a:extLst>
              <a:ext uri="{FF2B5EF4-FFF2-40B4-BE49-F238E27FC236}">
                <a16:creationId xmlns:a16="http://schemas.microsoft.com/office/drawing/2014/main" id="{BB77938E-5BDE-45A1-9FBD-B9304F7812AE}"/>
              </a:ext>
            </a:extLst>
          </p:cNvPr>
          <p:cNvSpPr txBox="1"/>
          <p:nvPr/>
        </p:nvSpPr>
        <p:spPr>
          <a:xfrm>
            <a:off x="7491990" y="1952127"/>
            <a:ext cx="320169" cy="584775"/>
          </a:xfrm>
          <a:prstGeom prst="rect">
            <a:avLst/>
          </a:prstGeom>
          <a:noFill/>
        </p:spPr>
        <p:txBody>
          <a:bodyPr wrap="square" rtlCol="0">
            <a:spAutoFit/>
          </a:bodyPr>
          <a:lstStyle/>
          <a:p>
            <a:r>
              <a:rPr lang="en-US" sz="3200" dirty="0"/>
              <a:t>9</a:t>
            </a:r>
            <a:endParaRPr lang="en-US" dirty="0"/>
          </a:p>
        </p:txBody>
      </p:sp>
      <p:sp>
        <p:nvSpPr>
          <p:cNvPr id="36" name="TextBox 35">
            <a:extLst>
              <a:ext uri="{FF2B5EF4-FFF2-40B4-BE49-F238E27FC236}">
                <a16:creationId xmlns:a16="http://schemas.microsoft.com/office/drawing/2014/main" id="{F41C6ADF-89E3-4DE3-BD78-58657331AF19}"/>
              </a:ext>
            </a:extLst>
          </p:cNvPr>
          <p:cNvSpPr txBox="1"/>
          <p:nvPr/>
        </p:nvSpPr>
        <p:spPr>
          <a:xfrm>
            <a:off x="7058799" y="4460846"/>
            <a:ext cx="327074" cy="584775"/>
          </a:xfrm>
          <a:prstGeom prst="rect">
            <a:avLst/>
          </a:prstGeom>
          <a:noFill/>
        </p:spPr>
        <p:txBody>
          <a:bodyPr wrap="square" rtlCol="0">
            <a:spAutoFit/>
          </a:bodyPr>
          <a:lstStyle/>
          <a:p>
            <a:r>
              <a:rPr lang="en-US" sz="3200" dirty="0"/>
              <a:t>1</a:t>
            </a:r>
            <a:endParaRPr lang="en-US" dirty="0"/>
          </a:p>
        </p:txBody>
      </p:sp>
      <p:sp>
        <p:nvSpPr>
          <p:cNvPr id="37" name="TextBox 36">
            <a:extLst>
              <a:ext uri="{FF2B5EF4-FFF2-40B4-BE49-F238E27FC236}">
                <a16:creationId xmlns:a16="http://schemas.microsoft.com/office/drawing/2014/main" id="{C0017AD9-E967-4F0B-AD7D-A23465A3F7B2}"/>
              </a:ext>
            </a:extLst>
          </p:cNvPr>
          <p:cNvSpPr txBox="1"/>
          <p:nvPr/>
        </p:nvSpPr>
        <p:spPr>
          <a:xfrm>
            <a:off x="8436339" y="4681317"/>
            <a:ext cx="320169" cy="584775"/>
          </a:xfrm>
          <a:prstGeom prst="rect">
            <a:avLst/>
          </a:prstGeom>
          <a:noFill/>
        </p:spPr>
        <p:txBody>
          <a:bodyPr wrap="square" rtlCol="0">
            <a:spAutoFit/>
          </a:bodyPr>
          <a:lstStyle/>
          <a:p>
            <a:r>
              <a:rPr lang="en-US" sz="3200" dirty="0"/>
              <a:t>4</a:t>
            </a:r>
            <a:endParaRPr lang="en-US" dirty="0"/>
          </a:p>
        </p:txBody>
      </p:sp>
      <p:sp>
        <p:nvSpPr>
          <p:cNvPr id="38" name="TextBox 37">
            <a:extLst>
              <a:ext uri="{FF2B5EF4-FFF2-40B4-BE49-F238E27FC236}">
                <a16:creationId xmlns:a16="http://schemas.microsoft.com/office/drawing/2014/main" id="{1A5F7ED0-A642-4C0C-9D27-8E660F64CEBC}"/>
              </a:ext>
            </a:extLst>
          </p:cNvPr>
          <p:cNvSpPr txBox="1"/>
          <p:nvPr/>
        </p:nvSpPr>
        <p:spPr>
          <a:xfrm>
            <a:off x="11028340" y="5350611"/>
            <a:ext cx="320169" cy="584775"/>
          </a:xfrm>
          <a:prstGeom prst="rect">
            <a:avLst/>
          </a:prstGeom>
          <a:noFill/>
        </p:spPr>
        <p:txBody>
          <a:bodyPr wrap="square" rtlCol="0">
            <a:spAutoFit/>
          </a:bodyPr>
          <a:lstStyle/>
          <a:p>
            <a:r>
              <a:rPr lang="en-US" sz="3200" dirty="0"/>
              <a:t>7</a:t>
            </a:r>
            <a:endParaRPr lang="en-US" dirty="0"/>
          </a:p>
        </p:txBody>
      </p:sp>
      <p:sp>
        <p:nvSpPr>
          <p:cNvPr id="39" name="TextBox 38">
            <a:extLst>
              <a:ext uri="{FF2B5EF4-FFF2-40B4-BE49-F238E27FC236}">
                <a16:creationId xmlns:a16="http://schemas.microsoft.com/office/drawing/2014/main" id="{FA9EB9B1-24F1-488F-B904-D881F3CBEC10}"/>
              </a:ext>
            </a:extLst>
          </p:cNvPr>
          <p:cNvSpPr txBox="1"/>
          <p:nvPr/>
        </p:nvSpPr>
        <p:spPr>
          <a:xfrm>
            <a:off x="7751468" y="3839679"/>
            <a:ext cx="320169" cy="584775"/>
          </a:xfrm>
          <a:prstGeom prst="rect">
            <a:avLst/>
          </a:prstGeom>
          <a:noFill/>
        </p:spPr>
        <p:txBody>
          <a:bodyPr wrap="square" rtlCol="0">
            <a:spAutoFit/>
          </a:bodyPr>
          <a:lstStyle/>
          <a:p>
            <a:r>
              <a:rPr lang="en-US" sz="3200" dirty="0"/>
              <a:t>3</a:t>
            </a:r>
            <a:endParaRPr lang="en-US" dirty="0"/>
          </a:p>
        </p:txBody>
      </p:sp>
      <p:sp>
        <p:nvSpPr>
          <p:cNvPr id="40" name="TextBox 39">
            <a:extLst>
              <a:ext uri="{FF2B5EF4-FFF2-40B4-BE49-F238E27FC236}">
                <a16:creationId xmlns:a16="http://schemas.microsoft.com/office/drawing/2014/main" id="{D7DAA6BF-F93B-4994-942D-124B5E17BE62}"/>
              </a:ext>
            </a:extLst>
          </p:cNvPr>
          <p:cNvSpPr txBox="1"/>
          <p:nvPr/>
        </p:nvSpPr>
        <p:spPr>
          <a:xfrm>
            <a:off x="6283785" y="5812017"/>
            <a:ext cx="320169" cy="584775"/>
          </a:xfrm>
          <a:prstGeom prst="rect">
            <a:avLst/>
          </a:prstGeom>
          <a:noFill/>
        </p:spPr>
        <p:txBody>
          <a:bodyPr wrap="square" rtlCol="0">
            <a:spAutoFit/>
          </a:bodyPr>
          <a:lstStyle/>
          <a:p>
            <a:r>
              <a:rPr lang="en-US" sz="3200" dirty="0"/>
              <a:t>4</a:t>
            </a:r>
            <a:endParaRPr lang="en-US" dirty="0"/>
          </a:p>
        </p:txBody>
      </p:sp>
      <p:sp>
        <p:nvSpPr>
          <p:cNvPr id="41" name="TextBox 40">
            <a:extLst>
              <a:ext uri="{FF2B5EF4-FFF2-40B4-BE49-F238E27FC236}">
                <a16:creationId xmlns:a16="http://schemas.microsoft.com/office/drawing/2014/main" id="{EF36726C-DFCF-4869-8EC7-CD31CAE415E4}"/>
              </a:ext>
            </a:extLst>
          </p:cNvPr>
          <p:cNvSpPr txBox="1"/>
          <p:nvPr/>
        </p:nvSpPr>
        <p:spPr>
          <a:xfrm>
            <a:off x="1834364" y="5642998"/>
            <a:ext cx="320169" cy="584775"/>
          </a:xfrm>
          <a:prstGeom prst="rect">
            <a:avLst/>
          </a:prstGeom>
          <a:noFill/>
        </p:spPr>
        <p:txBody>
          <a:bodyPr wrap="square" rtlCol="0">
            <a:spAutoFit/>
          </a:bodyPr>
          <a:lstStyle/>
          <a:p>
            <a:r>
              <a:rPr lang="en-US" sz="3200" dirty="0"/>
              <a:t>9</a:t>
            </a:r>
            <a:endParaRPr lang="en-US" dirty="0"/>
          </a:p>
        </p:txBody>
      </p:sp>
      <p:sp>
        <p:nvSpPr>
          <p:cNvPr id="42" name="TextBox 41">
            <a:extLst>
              <a:ext uri="{FF2B5EF4-FFF2-40B4-BE49-F238E27FC236}">
                <a16:creationId xmlns:a16="http://schemas.microsoft.com/office/drawing/2014/main" id="{02684133-5E60-4AA2-B76C-E1694793EE94}"/>
              </a:ext>
            </a:extLst>
          </p:cNvPr>
          <p:cNvSpPr txBox="1"/>
          <p:nvPr/>
        </p:nvSpPr>
        <p:spPr>
          <a:xfrm>
            <a:off x="4870309" y="5793680"/>
            <a:ext cx="320169" cy="584775"/>
          </a:xfrm>
          <a:prstGeom prst="rect">
            <a:avLst/>
          </a:prstGeom>
          <a:noFill/>
        </p:spPr>
        <p:txBody>
          <a:bodyPr wrap="square" rtlCol="0">
            <a:spAutoFit/>
          </a:bodyPr>
          <a:lstStyle/>
          <a:p>
            <a:r>
              <a:rPr lang="en-US" sz="3200" dirty="0"/>
              <a:t>8</a:t>
            </a:r>
            <a:endParaRPr lang="en-US" dirty="0"/>
          </a:p>
        </p:txBody>
      </p:sp>
      <p:sp>
        <p:nvSpPr>
          <p:cNvPr id="43" name="TextBox 42">
            <a:extLst>
              <a:ext uri="{FF2B5EF4-FFF2-40B4-BE49-F238E27FC236}">
                <a16:creationId xmlns:a16="http://schemas.microsoft.com/office/drawing/2014/main" id="{D3F6E71C-BC94-4773-B918-8A5A2EEB8668}"/>
              </a:ext>
            </a:extLst>
          </p:cNvPr>
          <p:cNvSpPr txBox="1"/>
          <p:nvPr/>
        </p:nvSpPr>
        <p:spPr>
          <a:xfrm>
            <a:off x="3087756" y="5532931"/>
            <a:ext cx="320169" cy="584775"/>
          </a:xfrm>
          <a:prstGeom prst="rect">
            <a:avLst/>
          </a:prstGeom>
          <a:noFill/>
        </p:spPr>
        <p:txBody>
          <a:bodyPr wrap="square" rtlCol="0">
            <a:spAutoFit/>
          </a:bodyPr>
          <a:lstStyle/>
          <a:p>
            <a:r>
              <a:rPr lang="en-US" sz="3200" dirty="0"/>
              <a:t>6</a:t>
            </a:r>
            <a:endParaRPr lang="en-US" dirty="0"/>
          </a:p>
        </p:txBody>
      </p:sp>
      <p:sp>
        <p:nvSpPr>
          <p:cNvPr id="44" name="TextBox 43">
            <a:extLst>
              <a:ext uri="{FF2B5EF4-FFF2-40B4-BE49-F238E27FC236}">
                <a16:creationId xmlns:a16="http://schemas.microsoft.com/office/drawing/2014/main" id="{E3D78C1A-8ABB-4B1D-B1C7-F4658F2C68F8}"/>
              </a:ext>
            </a:extLst>
          </p:cNvPr>
          <p:cNvSpPr txBox="1"/>
          <p:nvPr/>
        </p:nvSpPr>
        <p:spPr>
          <a:xfrm>
            <a:off x="2668724" y="3347245"/>
            <a:ext cx="320169" cy="584775"/>
          </a:xfrm>
          <a:prstGeom prst="rect">
            <a:avLst/>
          </a:prstGeom>
          <a:noFill/>
        </p:spPr>
        <p:txBody>
          <a:bodyPr wrap="square" rtlCol="0">
            <a:spAutoFit/>
          </a:bodyPr>
          <a:lstStyle/>
          <a:p>
            <a:r>
              <a:rPr lang="en-US" sz="3200" dirty="0"/>
              <a:t>5</a:t>
            </a:r>
            <a:endParaRPr lang="en-US" dirty="0"/>
          </a:p>
        </p:txBody>
      </p:sp>
      <p:sp>
        <p:nvSpPr>
          <p:cNvPr id="45" name="TextBox 44">
            <a:extLst>
              <a:ext uri="{FF2B5EF4-FFF2-40B4-BE49-F238E27FC236}">
                <a16:creationId xmlns:a16="http://schemas.microsoft.com/office/drawing/2014/main" id="{96967792-003A-4904-AEFD-E0B698115C52}"/>
              </a:ext>
            </a:extLst>
          </p:cNvPr>
          <p:cNvSpPr txBox="1"/>
          <p:nvPr/>
        </p:nvSpPr>
        <p:spPr>
          <a:xfrm>
            <a:off x="11028340" y="4630648"/>
            <a:ext cx="320169" cy="584775"/>
          </a:xfrm>
          <a:prstGeom prst="rect">
            <a:avLst/>
          </a:prstGeom>
          <a:noFill/>
        </p:spPr>
        <p:txBody>
          <a:bodyPr wrap="square" rtlCol="0">
            <a:spAutoFit/>
          </a:bodyPr>
          <a:lstStyle/>
          <a:p>
            <a:r>
              <a:rPr lang="en-US" sz="3200" dirty="0"/>
              <a:t>1</a:t>
            </a:r>
            <a:endParaRPr lang="en-US" dirty="0"/>
          </a:p>
        </p:txBody>
      </p:sp>
      <p:sp>
        <p:nvSpPr>
          <p:cNvPr id="46" name="TextBox 45">
            <a:extLst>
              <a:ext uri="{FF2B5EF4-FFF2-40B4-BE49-F238E27FC236}">
                <a16:creationId xmlns:a16="http://schemas.microsoft.com/office/drawing/2014/main" id="{908D04C9-D80D-48BB-BEAE-334DBD010FD6}"/>
              </a:ext>
            </a:extLst>
          </p:cNvPr>
          <p:cNvSpPr txBox="1"/>
          <p:nvPr/>
        </p:nvSpPr>
        <p:spPr>
          <a:xfrm>
            <a:off x="6314800" y="2809070"/>
            <a:ext cx="320169" cy="584775"/>
          </a:xfrm>
          <a:prstGeom prst="rect">
            <a:avLst/>
          </a:prstGeom>
          <a:noFill/>
        </p:spPr>
        <p:txBody>
          <a:bodyPr wrap="square" rtlCol="0">
            <a:spAutoFit/>
          </a:bodyPr>
          <a:lstStyle/>
          <a:p>
            <a:r>
              <a:rPr lang="en-US" sz="3200" dirty="0"/>
              <a:t>7</a:t>
            </a:r>
            <a:endParaRPr lang="en-US" dirty="0"/>
          </a:p>
        </p:txBody>
      </p:sp>
      <p:sp>
        <p:nvSpPr>
          <p:cNvPr id="47" name="TextBox 46">
            <a:extLst>
              <a:ext uri="{FF2B5EF4-FFF2-40B4-BE49-F238E27FC236}">
                <a16:creationId xmlns:a16="http://schemas.microsoft.com/office/drawing/2014/main" id="{0C03B796-E4D8-470F-B9AC-C2E12BCF1FB7}"/>
              </a:ext>
            </a:extLst>
          </p:cNvPr>
          <p:cNvSpPr txBox="1"/>
          <p:nvPr/>
        </p:nvSpPr>
        <p:spPr>
          <a:xfrm>
            <a:off x="850253" y="3721387"/>
            <a:ext cx="320169" cy="584775"/>
          </a:xfrm>
          <a:prstGeom prst="rect">
            <a:avLst/>
          </a:prstGeom>
          <a:noFill/>
        </p:spPr>
        <p:txBody>
          <a:bodyPr wrap="square" rtlCol="0">
            <a:spAutoFit/>
          </a:bodyPr>
          <a:lstStyle/>
          <a:p>
            <a:r>
              <a:rPr lang="en-US" sz="3200" dirty="0"/>
              <a:t>6</a:t>
            </a:r>
            <a:endParaRPr lang="en-US" dirty="0"/>
          </a:p>
        </p:txBody>
      </p:sp>
      <p:sp>
        <p:nvSpPr>
          <p:cNvPr id="48" name="TextBox 47">
            <a:extLst>
              <a:ext uri="{FF2B5EF4-FFF2-40B4-BE49-F238E27FC236}">
                <a16:creationId xmlns:a16="http://schemas.microsoft.com/office/drawing/2014/main" id="{20A1B782-F31F-4276-99D2-6E8E9A74653C}"/>
              </a:ext>
            </a:extLst>
          </p:cNvPr>
          <p:cNvSpPr txBox="1"/>
          <p:nvPr/>
        </p:nvSpPr>
        <p:spPr>
          <a:xfrm>
            <a:off x="9629955" y="1772333"/>
            <a:ext cx="320169" cy="584775"/>
          </a:xfrm>
          <a:prstGeom prst="rect">
            <a:avLst/>
          </a:prstGeom>
          <a:noFill/>
        </p:spPr>
        <p:txBody>
          <a:bodyPr wrap="square" rtlCol="0">
            <a:spAutoFit/>
          </a:bodyPr>
          <a:lstStyle/>
          <a:p>
            <a:r>
              <a:rPr lang="en-US" sz="3200" dirty="0"/>
              <a:t>1</a:t>
            </a:r>
            <a:endParaRPr lang="en-US" dirty="0"/>
          </a:p>
        </p:txBody>
      </p:sp>
      <p:sp>
        <p:nvSpPr>
          <p:cNvPr id="49" name="TextBox 48">
            <a:extLst>
              <a:ext uri="{FF2B5EF4-FFF2-40B4-BE49-F238E27FC236}">
                <a16:creationId xmlns:a16="http://schemas.microsoft.com/office/drawing/2014/main" id="{8CA1B6C7-78BC-4743-88B3-16E777A683F8}"/>
              </a:ext>
            </a:extLst>
          </p:cNvPr>
          <p:cNvSpPr txBox="1"/>
          <p:nvPr/>
        </p:nvSpPr>
        <p:spPr>
          <a:xfrm>
            <a:off x="7197623" y="5825318"/>
            <a:ext cx="320169" cy="584775"/>
          </a:xfrm>
          <a:prstGeom prst="rect">
            <a:avLst/>
          </a:prstGeom>
          <a:noFill/>
        </p:spPr>
        <p:txBody>
          <a:bodyPr wrap="square" rtlCol="0">
            <a:spAutoFit/>
          </a:bodyPr>
          <a:lstStyle/>
          <a:p>
            <a:r>
              <a:rPr lang="en-US" sz="3200" dirty="0"/>
              <a:t>2</a:t>
            </a:r>
            <a:endParaRPr lang="en-US" dirty="0"/>
          </a:p>
        </p:txBody>
      </p:sp>
      <p:sp>
        <p:nvSpPr>
          <p:cNvPr id="50" name="TextBox 49">
            <a:extLst>
              <a:ext uri="{FF2B5EF4-FFF2-40B4-BE49-F238E27FC236}">
                <a16:creationId xmlns:a16="http://schemas.microsoft.com/office/drawing/2014/main" id="{8458D4D7-9087-48E1-A5C8-C19C7D93D12F}"/>
              </a:ext>
            </a:extLst>
          </p:cNvPr>
          <p:cNvSpPr txBox="1"/>
          <p:nvPr/>
        </p:nvSpPr>
        <p:spPr>
          <a:xfrm>
            <a:off x="9469871" y="2807629"/>
            <a:ext cx="320169" cy="584775"/>
          </a:xfrm>
          <a:prstGeom prst="rect">
            <a:avLst/>
          </a:prstGeom>
          <a:noFill/>
        </p:spPr>
        <p:txBody>
          <a:bodyPr wrap="square" rtlCol="0">
            <a:spAutoFit/>
          </a:bodyPr>
          <a:lstStyle/>
          <a:p>
            <a:r>
              <a:rPr lang="en-US" sz="3200" dirty="0"/>
              <a:t>5</a:t>
            </a:r>
            <a:endParaRPr lang="en-US" dirty="0"/>
          </a:p>
        </p:txBody>
      </p:sp>
      <p:sp>
        <p:nvSpPr>
          <p:cNvPr id="51" name="TextBox 50">
            <a:extLst>
              <a:ext uri="{FF2B5EF4-FFF2-40B4-BE49-F238E27FC236}">
                <a16:creationId xmlns:a16="http://schemas.microsoft.com/office/drawing/2014/main" id="{41686F13-5484-482A-B57A-15AE6C845517}"/>
              </a:ext>
            </a:extLst>
          </p:cNvPr>
          <p:cNvSpPr txBox="1"/>
          <p:nvPr/>
        </p:nvSpPr>
        <p:spPr>
          <a:xfrm>
            <a:off x="627292" y="4765885"/>
            <a:ext cx="320169" cy="584775"/>
          </a:xfrm>
          <a:prstGeom prst="rect">
            <a:avLst/>
          </a:prstGeom>
          <a:noFill/>
        </p:spPr>
        <p:txBody>
          <a:bodyPr wrap="square" rtlCol="0">
            <a:spAutoFit/>
          </a:bodyPr>
          <a:lstStyle/>
          <a:p>
            <a:r>
              <a:rPr lang="en-US" sz="3200" dirty="0"/>
              <a:t>5</a:t>
            </a:r>
            <a:endParaRPr lang="en-US" dirty="0"/>
          </a:p>
        </p:txBody>
      </p:sp>
      <p:sp>
        <p:nvSpPr>
          <p:cNvPr id="52" name="TextBox 51">
            <a:extLst>
              <a:ext uri="{FF2B5EF4-FFF2-40B4-BE49-F238E27FC236}">
                <a16:creationId xmlns:a16="http://schemas.microsoft.com/office/drawing/2014/main" id="{4A9D07FF-15E9-4478-BAB0-6A4FA728AF23}"/>
              </a:ext>
            </a:extLst>
          </p:cNvPr>
          <p:cNvSpPr txBox="1"/>
          <p:nvPr/>
        </p:nvSpPr>
        <p:spPr>
          <a:xfrm>
            <a:off x="4393925" y="293663"/>
            <a:ext cx="2959272" cy="707886"/>
          </a:xfrm>
          <a:prstGeom prst="rect">
            <a:avLst/>
          </a:prstGeom>
          <a:noFill/>
        </p:spPr>
        <p:txBody>
          <a:bodyPr wrap="none" rtlCol="0">
            <a:spAutoFit/>
          </a:bodyPr>
          <a:lstStyle/>
          <a:p>
            <a:r>
              <a:rPr lang="en-US" sz="4000" dirty="0"/>
              <a:t>Find the fives</a:t>
            </a:r>
          </a:p>
        </p:txBody>
      </p:sp>
    </p:spTree>
    <p:extLst>
      <p:ext uri="{BB962C8B-B14F-4D97-AF65-F5344CB8AC3E}">
        <p14:creationId xmlns:p14="http://schemas.microsoft.com/office/powerpoint/2010/main" val="496618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AB747-91E4-4E09-A225-443F3EC64E22}"/>
              </a:ext>
            </a:extLst>
          </p:cNvPr>
          <p:cNvSpPr>
            <a:spLocks noGrp="1"/>
          </p:cNvSpPr>
          <p:nvPr>
            <p:ph idx="1"/>
          </p:nvPr>
        </p:nvSpPr>
        <p:spPr>
          <a:xfrm>
            <a:off x="838200" y="970156"/>
            <a:ext cx="4670502" cy="5206807"/>
          </a:xfrm>
        </p:spPr>
        <p:txBody>
          <a:bodyPr>
            <a:normAutofit/>
          </a:bodyPr>
          <a:lstStyle/>
          <a:p>
            <a:pPr marL="0" indent="0">
              <a:buNone/>
            </a:pPr>
            <a:endParaRPr lang="en-US" sz="3600" dirty="0"/>
          </a:p>
          <a:p>
            <a:pPr marL="0" indent="0" algn="ctr">
              <a:buNone/>
            </a:pPr>
            <a:r>
              <a:rPr lang="en-US" sz="3600" dirty="0"/>
              <a:t>Client question: </a:t>
            </a:r>
          </a:p>
          <a:p>
            <a:pPr marL="0" indent="0" algn="ctr">
              <a:buNone/>
            </a:pPr>
            <a:endParaRPr lang="en-US" sz="3600" dirty="0"/>
          </a:p>
          <a:p>
            <a:pPr marL="0" indent="0" algn="ctr">
              <a:buNone/>
            </a:pPr>
            <a:r>
              <a:rPr lang="en-US" sz="3600" i="1" dirty="0"/>
              <a:t>Does the body temperature recovery as recorded at the four body points depend on water temperature?</a:t>
            </a:r>
          </a:p>
        </p:txBody>
      </p:sp>
      <p:sp>
        <p:nvSpPr>
          <p:cNvPr id="4" name="Content Placeholder 2">
            <a:extLst>
              <a:ext uri="{FF2B5EF4-FFF2-40B4-BE49-F238E27FC236}">
                <a16:creationId xmlns:a16="http://schemas.microsoft.com/office/drawing/2014/main" id="{2E1B8E32-AE1C-4FAB-8EF3-6F803ED94A9E}"/>
              </a:ext>
            </a:extLst>
          </p:cNvPr>
          <p:cNvSpPr txBox="1">
            <a:spLocks/>
          </p:cNvSpPr>
          <p:nvPr/>
        </p:nvSpPr>
        <p:spPr>
          <a:xfrm>
            <a:off x="6499302" y="969343"/>
            <a:ext cx="4670502" cy="5206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p>
          <a:p>
            <a:pPr marL="0" indent="0" algn="ctr">
              <a:buFont typeface="Arial" panose="020B0604020202020204" pitchFamily="34" charset="0"/>
              <a:buNone/>
            </a:pPr>
            <a:r>
              <a:rPr lang="en-US" sz="3600" dirty="0"/>
              <a:t>Consultant questions: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i="1" dirty="0"/>
              <a:t>What are the elemental groupings? (What belongs together?)</a:t>
            </a:r>
          </a:p>
          <a:p>
            <a:pPr marL="0" indent="0" algn="ctr">
              <a:buFont typeface="Arial" panose="020B0604020202020204" pitchFamily="34" charset="0"/>
              <a:buNone/>
            </a:pPr>
            <a:endParaRPr lang="en-US" sz="3600" i="1" dirty="0"/>
          </a:p>
          <a:p>
            <a:pPr marL="0" indent="0" algn="ctr">
              <a:buFont typeface="Arial" panose="020B0604020202020204" pitchFamily="34" charset="0"/>
              <a:buNone/>
            </a:pPr>
            <a:r>
              <a:rPr lang="en-US" sz="3600" i="1" dirty="0"/>
              <a:t>How do we design for effective emphasis?</a:t>
            </a:r>
          </a:p>
          <a:p>
            <a:pPr marL="0" indent="0" algn="ctr">
              <a:buFont typeface="Arial" panose="020B0604020202020204" pitchFamily="34" charset="0"/>
              <a:buNone/>
            </a:pPr>
            <a:endParaRPr lang="en-US" sz="3600" i="1" dirty="0"/>
          </a:p>
        </p:txBody>
      </p:sp>
    </p:spTree>
    <p:extLst>
      <p:ext uri="{BB962C8B-B14F-4D97-AF65-F5344CB8AC3E}">
        <p14:creationId xmlns:p14="http://schemas.microsoft.com/office/powerpoint/2010/main" val="206673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6B3D-D03C-45CD-9137-5D6BF202B745}"/>
              </a:ext>
            </a:extLst>
          </p:cNvPr>
          <p:cNvSpPr>
            <a:spLocks noGrp="1"/>
          </p:cNvSpPr>
          <p:nvPr>
            <p:ph type="title"/>
          </p:nvPr>
        </p:nvSpPr>
        <p:spPr/>
        <p:txBody>
          <a:bodyPr/>
          <a:lstStyle/>
          <a:p>
            <a:r>
              <a:rPr lang="en-US" dirty="0"/>
              <a:t>Breakout rooms</a:t>
            </a:r>
          </a:p>
        </p:txBody>
      </p:sp>
      <p:sp>
        <p:nvSpPr>
          <p:cNvPr id="3" name="Content Placeholder 2">
            <a:extLst>
              <a:ext uri="{FF2B5EF4-FFF2-40B4-BE49-F238E27FC236}">
                <a16:creationId xmlns:a16="http://schemas.microsoft.com/office/drawing/2014/main" id="{07C654BB-8312-448E-86BA-C3F3B8ACAF55}"/>
              </a:ext>
            </a:extLst>
          </p:cNvPr>
          <p:cNvSpPr>
            <a:spLocks noGrp="1"/>
          </p:cNvSpPr>
          <p:nvPr>
            <p:ph idx="1"/>
          </p:nvPr>
        </p:nvSpPr>
        <p:spPr>
          <a:xfrm>
            <a:off x="838200" y="1825625"/>
            <a:ext cx="6243735" cy="4351338"/>
          </a:xfrm>
        </p:spPr>
        <p:txBody>
          <a:bodyPr>
            <a:normAutofit fontScale="92500" lnSpcReduction="10000"/>
          </a:bodyPr>
          <a:lstStyle/>
          <a:p>
            <a:r>
              <a:rPr lang="en-US" dirty="0"/>
              <a:t>What </a:t>
            </a:r>
            <a:r>
              <a:rPr lang="en-US" i="1" dirty="0"/>
              <a:t>are </a:t>
            </a:r>
            <a:r>
              <a:rPr lang="en-US" dirty="0"/>
              <a:t>the elemental groupings?</a:t>
            </a:r>
          </a:p>
          <a:p>
            <a:pPr lvl="1"/>
            <a:r>
              <a:rPr lang="en-US" dirty="0"/>
              <a:t>Indicate via highlight/circle/etc.</a:t>
            </a:r>
          </a:p>
          <a:p>
            <a:endParaRPr lang="en-US" dirty="0"/>
          </a:p>
          <a:p>
            <a:r>
              <a:rPr lang="en-US" dirty="0"/>
              <a:t>Design a graph (or graphs) to answer client question:</a:t>
            </a:r>
          </a:p>
          <a:p>
            <a:pPr lvl="1"/>
            <a:r>
              <a:rPr lang="en-US" sz="2400" i="1" dirty="0"/>
              <a:t>Does the body temperature recovery as recorded at the four body points depend on water temperature?</a:t>
            </a:r>
          </a:p>
          <a:p>
            <a:pPr lvl="1"/>
            <a:r>
              <a:rPr lang="en-US" dirty="0"/>
              <a:t>Keep hierarchy of Gestalt principles in mind to effectively emphasize and compare the elemental groupings</a:t>
            </a:r>
          </a:p>
          <a:p>
            <a:pPr lvl="1"/>
            <a:r>
              <a:rPr lang="en-US" dirty="0"/>
              <a:t>What grammatical specification(s) are you using?</a:t>
            </a:r>
          </a:p>
          <a:p>
            <a:pPr lvl="1"/>
            <a:endParaRPr lang="en-US" sz="2400" i="1" dirty="0"/>
          </a:p>
          <a:p>
            <a:pPr lvl="1"/>
            <a:endParaRPr lang="en-US" dirty="0"/>
          </a:p>
        </p:txBody>
      </p:sp>
      <p:graphicFrame>
        <p:nvGraphicFramePr>
          <p:cNvPr id="4" name="Table 3">
            <a:extLst>
              <a:ext uri="{FF2B5EF4-FFF2-40B4-BE49-F238E27FC236}">
                <a16:creationId xmlns:a16="http://schemas.microsoft.com/office/drawing/2014/main" id="{85E7DDC2-8EE9-4BAA-A1F7-ECBB1FE93602}"/>
              </a:ext>
            </a:extLst>
          </p:cNvPr>
          <p:cNvGraphicFramePr>
            <a:graphicFrameLocks noGrp="1"/>
          </p:cNvGraphicFramePr>
          <p:nvPr>
            <p:extLst>
              <p:ext uri="{D42A27DB-BD31-4B8C-83A1-F6EECF244321}">
                <p14:modId xmlns:p14="http://schemas.microsoft.com/office/powerpoint/2010/main" val="510866145"/>
              </p:ext>
            </p:extLst>
          </p:nvPr>
        </p:nvGraphicFramePr>
        <p:xfrm>
          <a:off x="7449477" y="261937"/>
          <a:ext cx="3713360" cy="6334125"/>
        </p:xfrm>
        <a:graphic>
          <a:graphicData uri="http://schemas.openxmlformats.org/drawingml/2006/table">
            <a:tbl>
              <a:tblPr/>
              <a:tblGrid>
                <a:gridCol w="928340">
                  <a:extLst>
                    <a:ext uri="{9D8B030D-6E8A-4147-A177-3AD203B41FA5}">
                      <a16:colId xmlns:a16="http://schemas.microsoft.com/office/drawing/2014/main" val="828818848"/>
                    </a:ext>
                  </a:extLst>
                </a:gridCol>
                <a:gridCol w="928340">
                  <a:extLst>
                    <a:ext uri="{9D8B030D-6E8A-4147-A177-3AD203B41FA5}">
                      <a16:colId xmlns:a16="http://schemas.microsoft.com/office/drawing/2014/main" val="3087166945"/>
                    </a:ext>
                  </a:extLst>
                </a:gridCol>
                <a:gridCol w="928340">
                  <a:extLst>
                    <a:ext uri="{9D8B030D-6E8A-4147-A177-3AD203B41FA5}">
                      <a16:colId xmlns:a16="http://schemas.microsoft.com/office/drawing/2014/main" val="546163007"/>
                    </a:ext>
                  </a:extLst>
                </a:gridCol>
                <a:gridCol w="928340">
                  <a:extLst>
                    <a:ext uri="{9D8B030D-6E8A-4147-A177-3AD203B41FA5}">
                      <a16:colId xmlns:a16="http://schemas.microsoft.com/office/drawing/2014/main" val="3788975065"/>
                    </a:ext>
                  </a:extLst>
                </a:gridCol>
              </a:tblGrid>
              <a:tr h="200403">
                <a:tc>
                  <a:txBody>
                    <a:bodyPr/>
                    <a:lstStyle/>
                    <a:p>
                      <a:pPr algn="l" fontAlgn="b"/>
                      <a:r>
                        <a:rPr lang="en-US" sz="1600" b="0" i="0" u="none" strike="noStrike">
                          <a:solidFill>
                            <a:srgbClr val="000000"/>
                          </a:solidFill>
                          <a:effectLst/>
                          <a:latin typeface="Calibri" panose="020F0502020204030204" pitchFamily="34" charset="0"/>
                        </a:rPr>
                        <a:t>loc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in_out</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time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Avg temp</a:t>
                      </a:r>
                    </a:p>
                  </a:txBody>
                  <a:tcPr marL="9525" marR="9525" marT="9525" marB="0" anchor="b">
                    <a:lnL>
                      <a:noFill/>
                    </a:lnL>
                    <a:lnR>
                      <a:noFill/>
                    </a:lnR>
                    <a:lnT>
                      <a:noFill/>
                    </a:lnT>
                    <a:lnB>
                      <a:noFill/>
                    </a:lnB>
                  </a:tcPr>
                </a:tc>
                <a:extLst>
                  <a:ext uri="{0D108BD9-81ED-4DB2-BD59-A6C34878D82A}">
                    <a16:rowId xmlns:a16="http://schemas.microsoft.com/office/drawing/2014/main" val="20348212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95.2</a:t>
                      </a:r>
                    </a:p>
                  </a:txBody>
                  <a:tcPr marL="9525" marR="9525" marT="9525" marB="0" anchor="b">
                    <a:lnL>
                      <a:noFill/>
                    </a:lnL>
                    <a:lnR>
                      <a:noFill/>
                    </a:lnR>
                    <a:lnT>
                      <a:noFill/>
                    </a:lnT>
                    <a:lnB>
                      <a:noFill/>
                    </a:lnB>
                  </a:tcPr>
                </a:tc>
                <a:extLst>
                  <a:ext uri="{0D108BD9-81ED-4DB2-BD59-A6C34878D82A}">
                    <a16:rowId xmlns:a16="http://schemas.microsoft.com/office/drawing/2014/main" val="3512150858"/>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84.3</a:t>
                      </a:r>
                    </a:p>
                  </a:txBody>
                  <a:tcPr marL="9525" marR="9525" marT="9525" marB="0" anchor="b">
                    <a:lnL>
                      <a:noFill/>
                    </a:lnL>
                    <a:lnR>
                      <a:noFill/>
                    </a:lnR>
                    <a:lnT>
                      <a:noFill/>
                    </a:lnT>
                    <a:lnB>
                      <a:noFill/>
                    </a:lnB>
                  </a:tcPr>
                </a:tc>
                <a:extLst>
                  <a:ext uri="{0D108BD9-81ED-4DB2-BD59-A6C34878D82A}">
                    <a16:rowId xmlns:a16="http://schemas.microsoft.com/office/drawing/2014/main" val="2936663980"/>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86.2</a:t>
                      </a:r>
                    </a:p>
                  </a:txBody>
                  <a:tcPr marL="9525" marR="9525" marT="9525" marB="0" anchor="b">
                    <a:lnL>
                      <a:noFill/>
                    </a:lnL>
                    <a:lnR>
                      <a:noFill/>
                    </a:lnR>
                    <a:lnT>
                      <a:noFill/>
                    </a:lnT>
                    <a:lnB>
                      <a:noFill/>
                    </a:lnB>
                  </a:tcPr>
                </a:tc>
                <a:extLst>
                  <a:ext uri="{0D108BD9-81ED-4DB2-BD59-A6C34878D82A}">
                    <a16:rowId xmlns:a16="http://schemas.microsoft.com/office/drawing/2014/main" val="3843110883"/>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95.4</a:t>
                      </a:r>
                    </a:p>
                  </a:txBody>
                  <a:tcPr marL="9525" marR="9525" marT="9525" marB="0" anchor="b">
                    <a:lnL>
                      <a:noFill/>
                    </a:lnL>
                    <a:lnR>
                      <a:noFill/>
                    </a:lnR>
                    <a:lnT>
                      <a:noFill/>
                    </a:lnT>
                    <a:lnB>
                      <a:noFill/>
                    </a:lnB>
                  </a:tcPr>
                </a:tc>
                <a:extLst>
                  <a:ext uri="{0D108BD9-81ED-4DB2-BD59-A6C34878D82A}">
                    <a16:rowId xmlns:a16="http://schemas.microsoft.com/office/drawing/2014/main" val="220538520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89.1</a:t>
                      </a:r>
                    </a:p>
                  </a:txBody>
                  <a:tcPr marL="9525" marR="9525" marT="9525" marB="0" anchor="b">
                    <a:lnL>
                      <a:noFill/>
                    </a:lnL>
                    <a:lnR>
                      <a:noFill/>
                    </a:lnR>
                    <a:lnT>
                      <a:noFill/>
                    </a:lnT>
                    <a:lnB>
                      <a:noFill/>
                    </a:lnB>
                  </a:tcPr>
                </a:tc>
                <a:extLst>
                  <a:ext uri="{0D108BD9-81ED-4DB2-BD59-A6C34878D82A}">
                    <a16:rowId xmlns:a16="http://schemas.microsoft.com/office/drawing/2014/main" val="248833169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91.4</a:t>
                      </a:r>
                    </a:p>
                  </a:txBody>
                  <a:tcPr marL="9525" marR="9525" marT="9525" marB="0" anchor="b">
                    <a:lnL>
                      <a:noFill/>
                    </a:lnL>
                    <a:lnR>
                      <a:noFill/>
                    </a:lnR>
                    <a:lnT>
                      <a:noFill/>
                    </a:lnT>
                    <a:lnB>
                      <a:noFill/>
                    </a:lnB>
                  </a:tcPr>
                </a:tc>
                <a:extLst>
                  <a:ext uri="{0D108BD9-81ED-4DB2-BD59-A6C34878D82A}">
                    <a16:rowId xmlns:a16="http://schemas.microsoft.com/office/drawing/2014/main" val="3439293649"/>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91.7</a:t>
                      </a:r>
                    </a:p>
                  </a:txBody>
                  <a:tcPr marL="9525" marR="9525" marT="9525" marB="0" anchor="b">
                    <a:lnL>
                      <a:noFill/>
                    </a:lnL>
                    <a:lnR>
                      <a:noFill/>
                    </a:lnR>
                    <a:lnT>
                      <a:noFill/>
                    </a:lnT>
                    <a:lnB>
                      <a:noFill/>
                    </a:lnB>
                  </a:tcPr>
                </a:tc>
                <a:extLst>
                  <a:ext uri="{0D108BD9-81ED-4DB2-BD59-A6C34878D82A}">
                    <a16:rowId xmlns:a16="http://schemas.microsoft.com/office/drawing/2014/main" val="80436581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84.1</a:t>
                      </a:r>
                    </a:p>
                  </a:txBody>
                  <a:tcPr marL="9525" marR="9525" marT="9525" marB="0" anchor="b">
                    <a:lnL>
                      <a:noFill/>
                    </a:lnL>
                    <a:lnR>
                      <a:noFill/>
                    </a:lnR>
                    <a:lnT>
                      <a:noFill/>
                    </a:lnT>
                    <a:lnB>
                      <a:noFill/>
                    </a:lnB>
                  </a:tcPr>
                </a:tc>
                <a:extLst>
                  <a:ext uri="{0D108BD9-81ED-4DB2-BD59-A6C34878D82A}">
                    <a16:rowId xmlns:a16="http://schemas.microsoft.com/office/drawing/2014/main" val="1015536057"/>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89.3</a:t>
                      </a:r>
                    </a:p>
                  </a:txBody>
                  <a:tcPr marL="9525" marR="9525" marT="9525" marB="0" anchor="b">
                    <a:lnL>
                      <a:noFill/>
                    </a:lnL>
                    <a:lnR>
                      <a:noFill/>
                    </a:lnR>
                    <a:lnT>
                      <a:noFill/>
                    </a:lnT>
                    <a:lnB>
                      <a:noFill/>
                    </a:lnB>
                  </a:tcPr>
                </a:tc>
                <a:extLst>
                  <a:ext uri="{0D108BD9-81ED-4DB2-BD59-A6C34878D82A}">
                    <a16:rowId xmlns:a16="http://schemas.microsoft.com/office/drawing/2014/main" val="156563083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93.3</a:t>
                      </a:r>
                    </a:p>
                  </a:txBody>
                  <a:tcPr marL="9525" marR="9525" marT="9525" marB="0" anchor="b">
                    <a:lnL>
                      <a:noFill/>
                    </a:lnL>
                    <a:lnR>
                      <a:noFill/>
                    </a:lnR>
                    <a:lnT>
                      <a:noFill/>
                    </a:lnT>
                    <a:lnB>
                      <a:noFill/>
                    </a:lnB>
                  </a:tcPr>
                </a:tc>
                <a:extLst>
                  <a:ext uri="{0D108BD9-81ED-4DB2-BD59-A6C34878D82A}">
                    <a16:rowId xmlns:a16="http://schemas.microsoft.com/office/drawing/2014/main" val="97787859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84.2</a:t>
                      </a:r>
                    </a:p>
                  </a:txBody>
                  <a:tcPr marL="9525" marR="9525" marT="9525" marB="0" anchor="b">
                    <a:lnL>
                      <a:noFill/>
                    </a:lnL>
                    <a:lnR>
                      <a:noFill/>
                    </a:lnR>
                    <a:lnT>
                      <a:noFill/>
                    </a:lnT>
                    <a:lnB>
                      <a:noFill/>
                    </a:lnB>
                  </a:tcPr>
                </a:tc>
                <a:extLst>
                  <a:ext uri="{0D108BD9-81ED-4DB2-BD59-A6C34878D82A}">
                    <a16:rowId xmlns:a16="http://schemas.microsoft.com/office/drawing/2014/main" val="873904797"/>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87.6</a:t>
                      </a:r>
                    </a:p>
                  </a:txBody>
                  <a:tcPr marL="9525" marR="9525" marT="9525" marB="0" anchor="b">
                    <a:lnL>
                      <a:noFill/>
                    </a:lnL>
                    <a:lnR>
                      <a:noFill/>
                    </a:lnR>
                    <a:lnT>
                      <a:noFill/>
                    </a:lnT>
                    <a:lnB>
                      <a:noFill/>
                    </a:lnB>
                  </a:tcPr>
                </a:tc>
                <a:extLst>
                  <a:ext uri="{0D108BD9-81ED-4DB2-BD59-A6C34878D82A}">
                    <a16:rowId xmlns:a16="http://schemas.microsoft.com/office/drawing/2014/main" val="404834291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76.0</a:t>
                      </a:r>
                    </a:p>
                  </a:txBody>
                  <a:tcPr marL="9525" marR="9525" marT="9525" marB="0" anchor="b">
                    <a:lnL>
                      <a:noFill/>
                    </a:lnL>
                    <a:lnR>
                      <a:noFill/>
                    </a:lnR>
                    <a:lnT>
                      <a:noFill/>
                    </a:lnT>
                    <a:lnB>
                      <a:noFill/>
                    </a:lnB>
                  </a:tcPr>
                </a:tc>
                <a:extLst>
                  <a:ext uri="{0D108BD9-81ED-4DB2-BD59-A6C34878D82A}">
                    <a16:rowId xmlns:a16="http://schemas.microsoft.com/office/drawing/2014/main" val="2638217284"/>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53.0</a:t>
                      </a:r>
                    </a:p>
                  </a:txBody>
                  <a:tcPr marL="9525" marR="9525" marT="9525" marB="0" anchor="b">
                    <a:lnL>
                      <a:noFill/>
                    </a:lnL>
                    <a:lnR>
                      <a:noFill/>
                    </a:lnR>
                    <a:lnT>
                      <a:noFill/>
                    </a:lnT>
                    <a:lnB>
                      <a:noFill/>
                    </a:lnB>
                  </a:tcPr>
                </a:tc>
                <a:extLst>
                  <a:ext uri="{0D108BD9-81ED-4DB2-BD59-A6C34878D82A}">
                    <a16:rowId xmlns:a16="http://schemas.microsoft.com/office/drawing/2014/main" val="260452506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61.6</a:t>
                      </a:r>
                    </a:p>
                  </a:txBody>
                  <a:tcPr marL="9525" marR="9525" marT="9525" marB="0" anchor="b">
                    <a:lnL>
                      <a:noFill/>
                    </a:lnL>
                    <a:lnR>
                      <a:noFill/>
                    </a:lnR>
                    <a:lnT>
                      <a:noFill/>
                    </a:lnT>
                    <a:lnB>
                      <a:noFill/>
                    </a:lnB>
                  </a:tcPr>
                </a:tc>
                <a:extLst>
                  <a:ext uri="{0D108BD9-81ED-4DB2-BD59-A6C34878D82A}">
                    <a16:rowId xmlns:a16="http://schemas.microsoft.com/office/drawing/2014/main" val="162926818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92.5</a:t>
                      </a:r>
                    </a:p>
                  </a:txBody>
                  <a:tcPr marL="9525" marR="9525" marT="9525" marB="0" anchor="b">
                    <a:lnL>
                      <a:noFill/>
                    </a:lnL>
                    <a:lnR>
                      <a:noFill/>
                    </a:lnR>
                    <a:lnT>
                      <a:noFill/>
                    </a:lnT>
                    <a:lnB>
                      <a:noFill/>
                    </a:lnB>
                  </a:tcPr>
                </a:tc>
                <a:extLst>
                  <a:ext uri="{0D108BD9-81ED-4DB2-BD59-A6C34878D82A}">
                    <a16:rowId xmlns:a16="http://schemas.microsoft.com/office/drawing/2014/main" val="1374577022"/>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61.9</a:t>
                      </a:r>
                    </a:p>
                  </a:txBody>
                  <a:tcPr marL="9525" marR="9525" marT="9525" marB="0" anchor="b">
                    <a:lnL>
                      <a:noFill/>
                    </a:lnL>
                    <a:lnR>
                      <a:noFill/>
                    </a:lnR>
                    <a:lnT>
                      <a:noFill/>
                    </a:lnT>
                    <a:lnB>
                      <a:noFill/>
                    </a:lnB>
                  </a:tcPr>
                </a:tc>
                <a:extLst>
                  <a:ext uri="{0D108BD9-81ED-4DB2-BD59-A6C34878D82A}">
                    <a16:rowId xmlns:a16="http://schemas.microsoft.com/office/drawing/2014/main" val="393820381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80.6</a:t>
                      </a:r>
                    </a:p>
                  </a:txBody>
                  <a:tcPr marL="9525" marR="9525" marT="9525" marB="0" anchor="b">
                    <a:lnL>
                      <a:noFill/>
                    </a:lnL>
                    <a:lnR>
                      <a:noFill/>
                    </a:lnR>
                    <a:lnT>
                      <a:noFill/>
                    </a:lnT>
                    <a:lnB>
                      <a:noFill/>
                    </a:lnB>
                  </a:tcPr>
                </a:tc>
                <a:extLst>
                  <a:ext uri="{0D108BD9-81ED-4DB2-BD59-A6C34878D82A}">
                    <a16:rowId xmlns:a16="http://schemas.microsoft.com/office/drawing/2014/main" val="821703116"/>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74.6</a:t>
                      </a:r>
                    </a:p>
                  </a:txBody>
                  <a:tcPr marL="9525" marR="9525" marT="9525" marB="0" anchor="b">
                    <a:lnL>
                      <a:noFill/>
                    </a:lnL>
                    <a:lnR>
                      <a:noFill/>
                    </a:lnR>
                    <a:lnT>
                      <a:noFill/>
                    </a:lnT>
                    <a:lnB>
                      <a:noFill/>
                    </a:lnB>
                  </a:tcPr>
                </a:tc>
                <a:extLst>
                  <a:ext uri="{0D108BD9-81ED-4DB2-BD59-A6C34878D82A}">
                    <a16:rowId xmlns:a16="http://schemas.microsoft.com/office/drawing/2014/main" val="1387971998"/>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48.6</a:t>
                      </a:r>
                    </a:p>
                  </a:txBody>
                  <a:tcPr marL="9525" marR="9525" marT="9525" marB="0" anchor="b">
                    <a:lnL>
                      <a:noFill/>
                    </a:lnL>
                    <a:lnR>
                      <a:noFill/>
                    </a:lnR>
                    <a:lnT>
                      <a:noFill/>
                    </a:lnT>
                    <a:lnB>
                      <a:noFill/>
                    </a:lnB>
                  </a:tcPr>
                </a:tc>
                <a:extLst>
                  <a:ext uri="{0D108BD9-81ED-4DB2-BD59-A6C34878D82A}">
                    <a16:rowId xmlns:a16="http://schemas.microsoft.com/office/drawing/2014/main" val="345410760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58.5</a:t>
                      </a:r>
                    </a:p>
                  </a:txBody>
                  <a:tcPr marL="9525" marR="9525" marT="9525" marB="0" anchor="b">
                    <a:lnL>
                      <a:noFill/>
                    </a:lnL>
                    <a:lnR>
                      <a:noFill/>
                    </a:lnR>
                    <a:lnT>
                      <a:noFill/>
                    </a:lnT>
                    <a:lnB>
                      <a:noFill/>
                    </a:lnB>
                  </a:tcPr>
                </a:tc>
                <a:extLst>
                  <a:ext uri="{0D108BD9-81ED-4DB2-BD59-A6C34878D82A}">
                    <a16:rowId xmlns:a16="http://schemas.microsoft.com/office/drawing/2014/main" val="367022081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87.2</a:t>
                      </a:r>
                    </a:p>
                  </a:txBody>
                  <a:tcPr marL="9525" marR="9525" marT="9525" marB="0" anchor="b">
                    <a:lnL>
                      <a:noFill/>
                    </a:lnL>
                    <a:lnR>
                      <a:noFill/>
                    </a:lnR>
                    <a:lnT>
                      <a:noFill/>
                    </a:lnT>
                    <a:lnB>
                      <a:noFill/>
                    </a:lnB>
                  </a:tcPr>
                </a:tc>
                <a:extLst>
                  <a:ext uri="{0D108BD9-81ED-4DB2-BD59-A6C34878D82A}">
                    <a16:rowId xmlns:a16="http://schemas.microsoft.com/office/drawing/2014/main" val="332089125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52.9</a:t>
                      </a:r>
                    </a:p>
                  </a:txBody>
                  <a:tcPr marL="9525" marR="9525" marT="9525" marB="0" anchor="b">
                    <a:lnL>
                      <a:noFill/>
                    </a:lnL>
                    <a:lnR>
                      <a:noFill/>
                    </a:lnR>
                    <a:lnT>
                      <a:noFill/>
                    </a:lnT>
                    <a:lnB>
                      <a:noFill/>
                    </a:lnB>
                  </a:tcPr>
                </a:tc>
                <a:extLst>
                  <a:ext uri="{0D108BD9-81ED-4DB2-BD59-A6C34878D82A}">
                    <a16:rowId xmlns:a16="http://schemas.microsoft.com/office/drawing/2014/main" val="2287845980"/>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69.6</a:t>
                      </a:r>
                    </a:p>
                  </a:txBody>
                  <a:tcPr marL="9525" marR="9525" marT="9525" marB="0" anchor="b">
                    <a:lnL>
                      <a:noFill/>
                    </a:lnL>
                    <a:lnR>
                      <a:noFill/>
                    </a:lnR>
                    <a:lnT>
                      <a:noFill/>
                    </a:lnT>
                    <a:lnB>
                      <a:noFill/>
                    </a:lnB>
                  </a:tcPr>
                </a:tc>
                <a:extLst>
                  <a:ext uri="{0D108BD9-81ED-4DB2-BD59-A6C34878D82A}">
                    <a16:rowId xmlns:a16="http://schemas.microsoft.com/office/drawing/2014/main" val="3414435351"/>
                  </a:ext>
                </a:extLst>
              </a:tr>
            </a:tbl>
          </a:graphicData>
        </a:graphic>
      </p:graphicFrame>
    </p:spTree>
    <p:extLst>
      <p:ext uri="{BB962C8B-B14F-4D97-AF65-F5344CB8AC3E}">
        <p14:creationId xmlns:p14="http://schemas.microsoft.com/office/powerpoint/2010/main" val="2113060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5A3F54-A955-463B-9A9E-8E7BBDB75F31}"/>
              </a:ext>
            </a:extLst>
          </p:cNvPr>
          <p:cNvGraphicFramePr>
            <a:graphicFrameLocks noGrp="1"/>
          </p:cNvGraphicFramePr>
          <p:nvPr/>
        </p:nvGraphicFramePr>
        <p:xfrm>
          <a:off x="518533" y="261937"/>
          <a:ext cx="3713360" cy="6334125"/>
        </p:xfrm>
        <a:graphic>
          <a:graphicData uri="http://schemas.openxmlformats.org/drawingml/2006/table">
            <a:tbl>
              <a:tblPr/>
              <a:tblGrid>
                <a:gridCol w="928340">
                  <a:extLst>
                    <a:ext uri="{9D8B030D-6E8A-4147-A177-3AD203B41FA5}">
                      <a16:colId xmlns:a16="http://schemas.microsoft.com/office/drawing/2014/main" val="828818848"/>
                    </a:ext>
                  </a:extLst>
                </a:gridCol>
                <a:gridCol w="928340">
                  <a:extLst>
                    <a:ext uri="{9D8B030D-6E8A-4147-A177-3AD203B41FA5}">
                      <a16:colId xmlns:a16="http://schemas.microsoft.com/office/drawing/2014/main" val="3087166945"/>
                    </a:ext>
                  </a:extLst>
                </a:gridCol>
                <a:gridCol w="928340">
                  <a:extLst>
                    <a:ext uri="{9D8B030D-6E8A-4147-A177-3AD203B41FA5}">
                      <a16:colId xmlns:a16="http://schemas.microsoft.com/office/drawing/2014/main" val="546163007"/>
                    </a:ext>
                  </a:extLst>
                </a:gridCol>
                <a:gridCol w="928340">
                  <a:extLst>
                    <a:ext uri="{9D8B030D-6E8A-4147-A177-3AD203B41FA5}">
                      <a16:colId xmlns:a16="http://schemas.microsoft.com/office/drawing/2014/main" val="3788975065"/>
                    </a:ext>
                  </a:extLst>
                </a:gridCol>
              </a:tblGrid>
              <a:tr h="200403">
                <a:tc>
                  <a:txBody>
                    <a:bodyPr/>
                    <a:lstStyle/>
                    <a:p>
                      <a:pPr algn="l" fontAlgn="b"/>
                      <a:r>
                        <a:rPr lang="en-US" sz="1600" b="0" i="0" u="none" strike="noStrike">
                          <a:solidFill>
                            <a:srgbClr val="000000"/>
                          </a:solidFill>
                          <a:effectLst/>
                          <a:latin typeface="Calibri" panose="020F0502020204030204" pitchFamily="34" charset="0"/>
                        </a:rPr>
                        <a:t>loc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in_out</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time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Avg temp</a:t>
                      </a:r>
                    </a:p>
                  </a:txBody>
                  <a:tcPr marL="9525" marR="9525" marT="9525" marB="0" anchor="b">
                    <a:lnL>
                      <a:noFill/>
                    </a:lnL>
                    <a:lnR>
                      <a:noFill/>
                    </a:lnR>
                    <a:lnT>
                      <a:noFill/>
                    </a:lnT>
                    <a:lnB>
                      <a:noFill/>
                    </a:lnB>
                  </a:tcPr>
                </a:tc>
                <a:extLst>
                  <a:ext uri="{0D108BD9-81ED-4DB2-BD59-A6C34878D82A}">
                    <a16:rowId xmlns:a16="http://schemas.microsoft.com/office/drawing/2014/main" val="20348212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95.2</a:t>
                      </a:r>
                    </a:p>
                  </a:txBody>
                  <a:tcPr marL="9525" marR="9525" marT="9525" marB="0" anchor="b">
                    <a:lnL>
                      <a:noFill/>
                    </a:lnL>
                    <a:lnR>
                      <a:noFill/>
                    </a:lnR>
                    <a:lnT>
                      <a:noFill/>
                    </a:lnT>
                    <a:lnB>
                      <a:noFill/>
                    </a:lnB>
                  </a:tcPr>
                </a:tc>
                <a:extLst>
                  <a:ext uri="{0D108BD9-81ED-4DB2-BD59-A6C34878D82A}">
                    <a16:rowId xmlns:a16="http://schemas.microsoft.com/office/drawing/2014/main" val="3512150858"/>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84.3</a:t>
                      </a:r>
                    </a:p>
                  </a:txBody>
                  <a:tcPr marL="9525" marR="9525" marT="9525" marB="0" anchor="b">
                    <a:lnL>
                      <a:noFill/>
                    </a:lnL>
                    <a:lnR>
                      <a:noFill/>
                    </a:lnR>
                    <a:lnT>
                      <a:noFill/>
                    </a:lnT>
                    <a:lnB>
                      <a:noFill/>
                    </a:lnB>
                  </a:tcPr>
                </a:tc>
                <a:extLst>
                  <a:ext uri="{0D108BD9-81ED-4DB2-BD59-A6C34878D82A}">
                    <a16:rowId xmlns:a16="http://schemas.microsoft.com/office/drawing/2014/main" val="2936663980"/>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86.2</a:t>
                      </a:r>
                    </a:p>
                  </a:txBody>
                  <a:tcPr marL="9525" marR="9525" marT="9525" marB="0" anchor="b">
                    <a:lnL>
                      <a:noFill/>
                    </a:lnL>
                    <a:lnR>
                      <a:noFill/>
                    </a:lnR>
                    <a:lnT>
                      <a:noFill/>
                    </a:lnT>
                    <a:lnB>
                      <a:noFill/>
                    </a:lnB>
                  </a:tcPr>
                </a:tc>
                <a:extLst>
                  <a:ext uri="{0D108BD9-81ED-4DB2-BD59-A6C34878D82A}">
                    <a16:rowId xmlns:a16="http://schemas.microsoft.com/office/drawing/2014/main" val="3843110883"/>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95.4</a:t>
                      </a:r>
                    </a:p>
                  </a:txBody>
                  <a:tcPr marL="9525" marR="9525" marT="9525" marB="0" anchor="b">
                    <a:lnL>
                      <a:noFill/>
                    </a:lnL>
                    <a:lnR>
                      <a:noFill/>
                    </a:lnR>
                    <a:lnT>
                      <a:noFill/>
                    </a:lnT>
                    <a:lnB>
                      <a:noFill/>
                    </a:lnB>
                  </a:tcPr>
                </a:tc>
                <a:extLst>
                  <a:ext uri="{0D108BD9-81ED-4DB2-BD59-A6C34878D82A}">
                    <a16:rowId xmlns:a16="http://schemas.microsoft.com/office/drawing/2014/main" val="220538520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89.1</a:t>
                      </a:r>
                    </a:p>
                  </a:txBody>
                  <a:tcPr marL="9525" marR="9525" marT="9525" marB="0" anchor="b">
                    <a:lnL>
                      <a:noFill/>
                    </a:lnL>
                    <a:lnR>
                      <a:noFill/>
                    </a:lnR>
                    <a:lnT>
                      <a:noFill/>
                    </a:lnT>
                    <a:lnB>
                      <a:noFill/>
                    </a:lnB>
                  </a:tcPr>
                </a:tc>
                <a:extLst>
                  <a:ext uri="{0D108BD9-81ED-4DB2-BD59-A6C34878D82A}">
                    <a16:rowId xmlns:a16="http://schemas.microsoft.com/office/drawing/2014/main" val="248833169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91.4</a:t>
                      </a:r>
                    </a:p>
                  </a:txBody>
                  <a:tcPr marL="9525" marR="9525" marT="9525" marB="0" anchor="b">
                    <a:lnL>
                      <a:noFill/>
                    </a:lnL>
                    <a:lnR>
                      <a:noFill/>
                    </a:lnR>
                    <a:lnT>
                      <a:noFill/>
                    </a:lnT>
                    <a:lnB>
                      <a:noFill/>
                    </a:lnB>
                  </a:tcPr>
                </a:tc>
                <a:extLst>
                  <a:ext uri="{0D108BD9-81ED-4DB2-BD59-A6C34878D82A}">
                    <a16:rowId xmlns:a16="http://schemas.microsoft.com/office/drawing/2014/main" val="3439293649"/>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91.7</a:t>
                      </a:r>
                    </a:p>
                  </a:txBody>
                  <a:tcPr marL="9525" marR="9525" marT="9525" marB="0" anchor="b">
                    <a:lnL>
                      <a:noFill/>
                    </a:lnL>
                    <a:lnR>
                      <a:noFill/>
                    </a:lnR>
                    <a:lnT>
                      <a:noFill/>
                    </a:lnT>
                    <a:lnB>
                      <a:noFill/>
                    </a:lnB>
                  </a:tcPr>
                </a:tc>
                <a:extLst>
                  <a:ext uri="{0D108BD9-81ED-4DB2-BD59-A6C34878D82A}">
                    <a16:rowId xmlns:a16="http://schemas.microsoft.com/office/drawing/2014/main" val="80436581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84.1</a:t>
                      </a:r>
                    </a:p>
                  </a:txBody>
                  <a:tcPr marL="9525" marR="9525" marT="9525" marB="0" anchor="b">
                    <a:lnL>
                      <a:noFill/>
                    </a:lnL>
                    <a:lnR>
                      <a:noFill/>
                    </a:lnR>
                    <a:lnT>
                      <a:noFill/>
                    </a:lnT>
                    <a:lnB>
                      <a:noFill/>
                    </a:lnB>
                  </a:tcPr>
                </a:tc>
                <a:extLst>
                  <a:ext uri="{0D108BD9-81ED-4DB2-BD59-A6C34878D82A}">
                    <a16:rowId xmlns:a16="http://schemas.microsoft.com/office/drawing/2014/main" val="1015536057"/>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89.3</a:t>
                      </a:r>
                    </a:p>
                  </a:txBody>
                  <a:tcPr marL="9525" marR="9525" marT="9525" marB="0" anchor="b">
                    <a:lnL>
                      <a:noFill/>
                    </a:lnL>
                    <a:lnR>
                      <a:noFill/>
                    </a:lnR>
                    <a:lnT>
                      <a:noFill/>
                    </a:lnT>
                    <a:lnB>
                      <a:noFill/>
                    </a:lnB>
                  </a:tcPr>
                </a:tc>
                <a:extLst>
                  <a:ext uri="{0D108BD9-81ED-4DB2-BD59-A6C34878D82A}">
                    <a16:rowId xmlns:a16="http://schemas.microsoft.com/office/drawing/2014/main" val="156563083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93.3</a:t>
                      </a:r>
                    </a:p>
                  </a:txBody>
                  <a:tcPr marL="9525" marR="9525" marT="9525" marB="0" anchor="b">
                    <a:lnL>
                      <a:noFill/>
                    </a:lnL>
                    <a:lnR>
                      <a:noFill/>
                    </a:lnR>
                    <a:lnT>
                      <a:noFill/>
                    </a:lnT>
                    <a:lnB>
                      <a:noFill/>
                    </a:lnB>
                  </a:tcPr>
                </a:tc>
                <a:extLst>
                  <a:ext uri="{0D108BD9-81ED-4DB2-BD59-A6C34878D82A}">
                    <a16:rowId xmlns:a16="http://schemas.microsoft.com/office/drawing/2014/main" val="97787859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84.2</a:t>
                      </a:r>
                    </a:p>
                  </a:txBody>
                  <a:tcPr marL="9525" marR="9525" marT="9525" marB="0" anchor="b">
                    <a:lnL>
                      <a:noFill/>
                    </a:lnL>
                    <a:lnR>
                      <a:noFill/>
                    </a:lnR>
                    <a:lnT>
                      <a:noFill/>
                    </a:lnT>
                    <a:lnB>
                      <a:noFill/>
                    </a:lnB>
                  </a:tcPr>
                </a:tc>
                <a:extLst>
                  <a:ext uri="{0D108BD9-81ED-4DB2-BD59-A6C34878D82A}">
                    <a16:rowId xmlns:a16="http://schemas.microsoft.com/office/drawing/2014/main" val="873904797"/>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87.6</a:t>
                      </a:r>
                    </a:p>
                  </a:txBody>
                  <a:tcPr marL="9525" marR="9525" marT="9525" marB="0" anchor="b">
                    <a:lnL>
                      <a:noFill/>
                    </a:lnL>
                    <a:lnR>
                      <a:noFill/>
                    </a:lnR>
                    <a:lnT>
                      <a:noFill/>
                    </a:lnT>
                    <a:lnB>
                      <a:noFill/>
                    </a:lnB>
                  </a:tcPr>
                </a:tc>
                <a:extLst>
                  <a:ext uri="{0D108BD9-81ED-4DB2-BD59-A6C34878D82A}">
                    <a16:rowId xmlns:a16="http://schemas.microsoft.com/office/drawing/2014/main" val="404834291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76.0</a:t>
                      </a:r>
                    </a:p>
                  </a:txBody>
                  <a:tcPr marL="9525" marR="9525" marT="9525" marB="0" anchor="b">
                    <a:lnL>
                      <a:noFill/>
                    </a:lnL>
                    <a:lnR>
                      <a:noFill/>
                    </a:lnR>
                    <a:lnT>
                      <a:noFill/>
                    </a:lnT>
                    <a:lnB>
                      <a:noFill/>
                    </a:lnB>
                  </a:tcPr>
                </a:tc>
                <a:extLst>
                  <a:ext uri="{0D108BD9-81ED-4DB2-BD59-A6C34878D82A}">
                    <a16:rowId xmlns:a16="http://schemas.microsoft.com/office/drawing/2014/main" val="2638217284"/>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53.0</a:t>
                      </a:r>
                    </a:p>
                  </a:txBody>
                  <a:tcPr marL="9525" marR="9525" marT="9525" marB="0" anchor="b">
                    <a:lnL>
                      <a:noFill/>
                    </a:lnL>
                    <a:lnR>
                      <a:noFill/>
                    </a:lnR>
                    <a:lnT>
                      <a:noFill/>
                    </a:lnT>
                    <a:lnB>
                      <a:noFill/>
                    </a:lnB>
                  </a:tcPr>
                </a:tc>
                <a:extLst>
                  <a:ext uri="{0D108BD9-81ED-4DB2-BD59-A6C34878D82A}">
                    <a16:rowId xmlns:a16="http://schemas.microsoft.com/office/drawing/2014/main" val="260452506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61.6</a:t>
                      </a:r>
                    </a:p>
                  </a:txBody>
                  <a:tcPr marL="9525" marR="9525" marT="9525" marB="0" anchor="b">
                    <a:lnL>
                      <a:noFill/>
                    </a:lnL>
                    <a:lnR>
                      <a:noFill/>
                    </a:lnR>
                    <a:lnT>
                      <a:noFill/>
                    </a:lnT>
                    <a:lnB>
                      <a:noFill/>
                    </a:lnB>
                  </a:tcPr>
                </a:tc>
                <a:extLst>
                  <a:ext uri="{0D108BD9-81ED-4DB2-BD59-A6C34878D82A}">
                    <a16:rowId xmlns:a16="http://schemas.microsoft.com/office/drawing/2014/main" val="162926818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92.5</a:t>
                      </a:r>
                    </a:p>
                  </a:txBody>
                  <a:tcPr marL="9525" marR="9525" marT="9525" marB="0" anchor="b">
                    <a:lnL>
                      <a:noFill/>
                    </a:lnL>
                    <a:lnR>
                      <a:noFill/>
                    </a:lnR>
                    <a:lnT>
                      <a:noFill/>
                    </a:lnT>
                    <a:lnB>
                      <a:noFill/>
                    </a:lnB>
                  </a:tcPr>
                </a:tc>
                <a:extLst>
                  <a:ext uri="{0D108BD9-81ED-4DB2-BD59-A6C34878D82A}">
                    <a16:rowId xmlns:a16="http://schemas.microsoft.com/office/drawing/2014/main" val="1374577022"/>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61.9</a:t>
                      </a:r>
                    </a:p>
                  </a:txBody>
                  <a:tcPr marL="9525" marR="9525" marT="9525" marB="0" anchor="b">
                    <a:lnL>
                      <a:noFill/>
                    </a:lnL>
                    <a:lnR>
                      <a:noFill/>
                    </a:lnR>
                    <a:lnT>
                      <a:noFill/>
                    </a:lnT>
                    <a:lnB>
                      <a:noFill/>
                    </a:lnB>
                  </a:tcPr>
                </a:tc>
                <a:extLst>
                  <a:ext uri="{0D108BD9-81ED-4DB2-BD59-A6C34878D82A}">
                    <a16:rowId xmlns:a16="http://schemas.microsoft.com/office/drawing/2014/main" val="393820381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80.6</a:t>
                      </a:r>
                    </a:p>
                  </a:txBody>
                  <a:tcPr marL="9525" marR="9525" marT="9525" marB="0" anchor="b">
                    <a:lnL>
                      <a:noFill/>
                    </a:lnL>
                    <a:lnR>
                      <a:noFill/>
                    </a:lnR>
                    <a:lnT>
                      <a:noFill/>
                    </a:lnT>
                    <a:lnB>
                      <a:noFill/>
                    </a:lnB>
                  </a:tcPr>
                </a:tc>
                <a:extLst>
                  <a:ext uri="{0D108BD9-81ED-4DB2-BD59-A6C34878D82A}">
                    <a16:rowId xmlns:a16="http://schemas.microsoft.com/office/drawing/2014/main" val="821703116"/>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74.6</a:t>
                      </a:r>
                    </a:p>
                  </a:txBody>
                  <a:tcPr marL="9525" marR="9525" marT="9525" marB="0" anchor="b">
                    <a:lnL>
                      <a:noFill/>
                    </a:lnL>
                    <a:lnR>
                      <a:noFill/>
                    </a:lnR>
                    <a:lnT>
                      <a:noFill/>
                    </a:lnT>
                    <a:lnB>
                      <a:noFill/>
                    </a:lnB>
                  </a:tcPr>
                </a:tc>
                <a:extLst>
                  <a:ext uri="{0D108BD9-81ED-4DB2-BD59-A6C34878D82A}">
                    <a16:rowId xmlns:a16="http://schemas.microsoft.com/office/drawing/2014/main" val="1387971998"/>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48.6</a:t>
                      </a:r>
                    </a:p>
                  </a:txBody>
                  <a:tcPr marL="9525" marR="9525" marT="9525" marB="0" anchor="b">
                    <a:lnL>
                      <a:noFill/>
                    </a:lnL>
                    <a:lnR>
                      <a:noFill/>
                    </a:lnR>
                    <a:lnT>
                      <a:noFill/>
                    </a:lnT>
                    <a:lnB>
                      <a:noFill/>
                    </a:lnB>
                  </a:tcPr>
                </a:tc>
                <a:extLst>
                  <a:ext uri="{0D108BD9-81ED-4DB2-BD59-A6C34878D82A}">
                    <a16:rowId xmlns:a16="http://schemas.microsoft.com/office/drawing/2014/main" val="345410760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58.5</a:t>
                      </a:r>
                    </a:p>
                  </a:txBody>
                  <a:tcPr marL="9525" marR="9525" marT="9525" marB="0" anchor="b">
                    <a:lnL>
                      <a:noFill/>
                    </a:lnL>
                    <a:lnR>
                      <a:noFill/>
                    </a:lnR>
                    <a:lnT>
                      <a:noFill/>
                    </a:lnT>
                    <a:lnB>
                      <a:noFill/>
                    </a:lnB>
                  </a:tcPr>
                </a:tc>
                <a:extLst>
                  <a:ext uri="{0D108BD9-81ED-4DB2-BD59-A6C34878D82A}">
                    <a16:rowId xmlns:a16="http://schemas.microsoft.com/office/drawing/2014/main" val="367022081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87.2</a:t>
                      </a:r>
                    </a:p>
                  </a:txBody>
                  <a:tcPr marL="9525" marR="9525" marT="9525" marB="0" anchor="b">
                    <a:lnL>
                      <a:noFill/>
                    </a:lnL>
                    <a:lnR>
                      <a:noFill/>
                    </a:lnR>
                    <a:lnT>
                      <a:noFill/>
                    </a:lnT>
                    <a:lnB>
                      <a:noFill/>
                    </a:lnB>
                  </a:tcPr>
                </a:tc>
                <a:extLst>
                  <a:ext uri="{0D108BD9-81ED-4DB2-BD59-A6C34878D82A}">
                    <a16:rowId xmlns:a16="http://schemas.microsoft.com/office/drawing/2014/main" val="332089125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52.9</a:t>
                      </a:r>
                    </a:p>
                  </a:txBody>
                  <a:tcPr marL="9525" marR="9525" marT="9525" marB="0" anchor="b">
                    <a:lnL>
                      <a:noFill/>
                    </a:lnL>
                    <a:lnR>
                      <a:noFill/>
                    </a:lnR>
                    <a:lnT>
                      <a:noFill/>
                    </a:lnT>
                    <a:lnB>
                      <a:noFill/>
                    </a:lnB>
                  </a:tcPr>
                </a:tc>
                <a:extLst>
                  <a:ext uri="{0D108BD9-81ED-4DB2-BD59-A6C34878D82A}">
                    <a16:rowId xmlns:a16="http://schemas.microsoft.com/office/drawing/2014/main" val="2287845980"/>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69.6</a:t>
                      </a:r>
                    </a:p>
                  </a:txBody>
                  <a:tcPr marL="9525" marR="9525" marT="9525" marB="0" anchor="b">
                    <a:lnL>
                      <a:noFill/>
                    </a:lnL>
                    <a:lnR>
                      <a:noFill/>
                    </a:lnR>
                    <a:lnT>
                      <a:noFill/>
                    </a:lnT>
                    <a:lnB>
                      <a:noFill/>
                    </a:lnB>
                  </a:tcPr>
                </a:tc>
                <a:extLst>
                  <a:ext uri="{0D108BD9-81ED-4DB2-BD59-A6C34878D82A}">
                    <a16:rowId xmlns:a16="http://schemas.microsoft.com/office/drawing/2014/main" val="3414435351"/>
                  </a:ext>
                </a:extLst>
              </a:tr>
            </a:tbl>
          </a:graphicData>
        </a:graphic>
      </p:graphicFrame>
      <p:sp>
        <p:nvSpPr>
          <p:cNvPr id="5" name="Rectangle 4">
            <a:extLst>
              <a:ext uri="{FF2B5EF4-FFF2-40B4-BE49-F238E27FC236}">
                <a16:creationId xmlns:a16="http://schemas.microsoft.com/office/drawing/2014/main" id="{1DCE3948-268C-418C-8F42-18DBF1B6F3B7}"/>
              </a:ext>
            </a:extLst>
          </p:cNvPr>
          <p:cNvSpPr/>
          <p:nvPr/>
        </p:nvSpPr>
        <p:spPr>
          <a:xfrm>
            <a:off x="3274747" y="530959"/>
            <a:ext cx="416307" cy="706827"/>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81012D2-AC7D-4C86-8AEA-6A4DA45C1D5D}"/>
              </a:ext>
            </a:extLst>
          </p:cNvPr>
          <p:cNvSpPr/>
          <p:nvPr/>
        </p:nvSpPr>
        <p:spPr>
          <a:xfrm>
            <a:off x="3274746" y="1271239"/>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C9944F-1B26-4BE2-A4B4-1A8B1C0360FC}"/>
              </a:ext>
            </a:extLst>
          </p:cNvPr>
          <p:cNvSpPr/>
          <p:nvPr/>
        </p:nvSpPr>
        <p:spPr>
          <a:xfrm>
            <a:off x="3274746" y="2040905"/>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41EEAD-50F5-431D-A5A9-0DC1FA7DBA72}"/>
              </a:ext>
            </a:extLst>
          </p:cNvPr>
          <p:cNvSpPr/>
          <p:nvPr/>
        </p:nvSpPr>
        <p:spPr>
          <a:xfrm>
            <a:off x="3274746" y="2810571"/>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7EEDEA-E164-40E1-9EC3-831421CE3FB6}"/>
              </a:ext>
            </a:extLst>
          </p:cNvPr>
          <p:cNvSpPr/>
          <p:nvPr/>
        </p:nvSpPr>
        <p:spPr>
          <a:xfrm>
            <a:off x="3274745" y="3580237"/>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A6D7CA-41E5-448E-822D-BEB57B32A6C0}"/>
              </a:ext>
            </a:extLst>
          </p:cNvPr>
          <p:cNvSpPr/>
          <p:nvPr/>
        </p:nvSpPr>
        <p:spPr>
          <a:xfrm>
            <a:off x="3274745" y="4349903"/>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A99FC86-9CFF-492A-8263-0EB6EDF508F8}"/>
              </a:ext>
            </a:extLst>
          </p:cNvPr>
          <p:cNvSpPr/>
          <p:nvPr/>
        </p:nvSpPr>
        <p:spPr>
          <a:xfrm>
            <a:off x="3274746" y="5119569"/>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C4BD0D-BD3D-4B6B-821F-506AEF34C994}"/>
              </a:ext>
            </a:extLst>
          </p:cNvPr>
          <p:cNvSpPr/>
          <p:nvPr/>
        </p:nvSpPr>
        <p:spPr>
          <a:xfrm>
            <a:off x="3274745" y="5889235"/>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ADF83BA-89E6-4DA5-B4AD-1EE3DF3D11AB}"/>
              </a:ext>
            </a:extLst>
          </p:cNvPr>
          <p:cNvSpPr txBox="1">
            <a:spLocks/>
          </p:cNvSpPr>
          <p:nvPr/>
        </p:nvSpPr>
        <p:spPr>
          <a:xfrm>
            <a:off x="4977165" y="535027"/>
            <a:ext cx="6874721" cy="52068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i="1" dirty="0"/>
              <a:t>What are the elemental groupings?</a:t>
            </a:r>
          </a:p>
          <a:p>
            <a:pPr marL="0" indent="0" algn="ctr">
              <a:buFont typeface="Arial" panose="020B0604020202020204" pitchFamily="34" charset="0"/>
              <a:buNone/>
            </a:pPr>
            <a:endParaRPr lang="en-US" sz="3600" i="1" dirty="0"/>
          </a:p>
          <a:p>
            <a:pPr marL="0" indent="0" algn="ctr">
              <a:buFont typeface="Arial" panose="020B0604020202020204" pitchFamily="34" charset="0"/>
              <a:buNone/>
            </a:pPr>
            <a:r>
              <a:rPr lang="en-US" sz="3600" i="1" dirty="0"/>
              <a:t>Does the </a:t>
            </a:r>
            <a:r>
              <a:rPr lang="en-US" sz="3600" b="1" i="1" dirty="0">
                <a:solidFill>
                  <a:schemeClr val="accent2">
                    <a:lumMod val="60000"/>
                    <a:lumOff val="40000"/>
                  </a:schemeClr>
                </a:solidFill>
              </a:rPr>
              <a:t>body temperature recovery</a:t>
            </a:r>
            <a:r>
              <a:rPr lang="en-US" sz="3600" i="1" dirty="0"/>
              <a:t> as recorded at the four body points depend on water temperature?</a:t>
            </a:r>
          </a:p>
        </p:txBody>
      </p:sp>
    </p:spTree>
    <p:extLst>
      <p:ext uri="{BB962C8B-B14F-4D97-AF65-F5344CB8AC3E}">
        <p14:creationId xmlns:p14="http://schemas.microsoft.com/office/powerpoint/2010/main" val="366516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3" grpId="0" animBg="1"/>
      <p:bldP spid="14" grpId="0" animBg="1"/>
      <p:bldP spid="15" grpId="0" animBg="1"/>
      <p:bldP spid="19"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5A3F54-A955-463B-9A9E-8E7BBDB75F31}"/>
              </a:ext>
            </a:extLst>
          </p:cNvPr>
          <p:cNvGraphicFramePr>
            <a:graphicFrameLocks noGrp="1"/>
          </p:cNvGraphicFramePr>
          <p:nvPr>
            <p:extLst>
              <p:ext uri="{D42A27DB-BD31-4B8C-83A1-F6EECF244321}">
                <p14:modId xmlns:p14="http://schemas.microsoft.com/office/powerpoint/2010/main" val="1053086352"/>
              </p:ext>
            </p:extLst>
          </p:nvPr>
        </p:nvGraphicFramePr>
        <p:xfrm>
          <a:off x="518533" y="261937"/>
          <a:ext cx="3713360" cy="6334125"/>
        </p:xfrm>
        <a:graphic>
          <a:graphicData uri="http://schemas.openxmlformats.org/drawingml/2006/table">
            <a:tbl>
              <a:tblPr/>
              <a:tblGrid>
                <a:gridCol w="928340">
                  <a:extLst>
                    <a:ext uri="{9D8B030D-6E8A-4147-A177-3AD203B41FA5}">
                      <a16:colId xmlns:a16="http://schemas.microsoft.com/office/drawing/2014/main" val="828818848"/>
                    </a:ext>
                  </a:extLst>
                </a:gridCol>
                <a:gridCol w="928340">
                  <a:extLst>
                    <a:ext uri="{9D8B030D-6E8A-4147-A177-3AD203B41FA5}">
                      <a16:colId xmlns:a16="http://schemas.microsoft.com/office/drawing/2014/main" val="3087166945"/>
                    </a:ext>
                  </a:extLst>
                </a:gridCol>
                <a:gridCol w="928340">
                  <a:extLst>
                    <a:ext uri="{9D8B030D-6E8A-4147-A177-3AD203B41FA5}">
                      <a16:colId xmlns:a16="http://schemas.microsoft.com/office/drawing/2014/main" val="546163007"/>
                    </a:ext>
                  </a:extLst>
                </a:gridCol>
                <a:gridCol w="928340">
                  <a:extLst>
                    <a:ext uri="{9D8B030D-6E8A-4147-A177-3AD203B41FA5}">
                      <a16:colId xmlns:a16="http://schemas.microsoft.com/office/drawing/2014/main" val="3788975065"/>
                    </a:ext>
                  </a:extLst>
                </a:gridCol>
              </a:tblGrid>
              <a:tr h="200403">
                <a:tc>
                  <a:txBody>
                    <a:bodyPr/>
                    <a:lstStyle/>
                    <a:p>
                      <a:pPr algn="l" fontAlgn="b"/>
                      <a:r>
                        <a:rPr lang="en-US" sz="1600" b="0" i="0" u="none" strike="noStrike">
                          <a:solidFill>
                            <a:srgbClr val="000000"/>
                          </a:solidFill>
                          <a:effectLst/>
                          <a:latin typeface="Calibri" panose="020F0502020204030204" pitchFamily="34" charset="0"/>
                        </a:rPr>
                        <a:t>loc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in_out</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time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Avg temp</a:t>
                      </a:r>
                    </a:p>
                  </a:txBody>
                  <a:tcPr marL="9525" marR="9525" marT="9525" marB="0" anchor="b">
                    <a:lnL>
                      <a:noFill/>
                    </a:lnL>
                    <a:lnR>
                      <a:noFill/>
                    </a:lnR>
                    <a:lnT>
                      <a:noFill/>
                    </a:lnT>
                    <a:lnB>
                      <a:noFill/>
                    </a:lnB>
                  </a:tcPr>
                </a:tc>
                <a:extLst>
                  <a:ext uri="{0D108BD9-81ED-4DB2-BD59-A6C34878D82A}">
                    <a16:rowId xmlns:a16="http://schemas.microsoft.com/office/drawing/2014/main" val="203482122"/>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12150858"/>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36663980"/>
                  </a:ext>
                </a:extLst>
              </a:tr>
              <a:tr h="20040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843110883"/>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95.4</a:t>
                      </a:r>
                    </a:p>
                  </a:txBody>
                  <a:tcPr marL="9525" marR="9525" marT="9525" marB="0" anchor="b">
                    <a:lnL>
                      <a:noFill/>
                    </a:lnL>
                    <a:lnR>
                      <a:noFill/>
                    </a:lnR>
                    <a:lnT>
                      <a:noFill/>
                    </a:lnT>
                    <a:lnB>
                      <a:noFill/>
                    </a:lnB>
                  </a:tcPr>
                </a:tc>
                <a:extLst>
                  <a:ext uri="{0D108BD9-81ED-4DB2-BD59-A6C34878D82A}">
                    <a16:rowId xmlns:a16="http://schemas.microsoft.com/office/drawing/2014/main" val="220538520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89.1</a:t>
                      </a:r>
                    </a:p>
                  </a:txBody>
                  <a:tcPr marL="9525" marR="9525" marT="9525" marB="0" anchor="b">
                    <a:lnL>
                      <a:noFill/>
                    </a:lnL>
                    <a:lnR>
                      <a:noFill/>
                    </a:lnR>
                    <a:lnT>
                      <a:noFill/>
                    </a:lnT>
                    <a:lnB>
                      <a:noFill/>
                    </a:lnB>
                  </a:tcPr>
                </a:tc>
                <a:extLst>
                  <a:ext uri="{0D108BD9-81ED-4DB2-BD59-A6C34878D82A}">
                    <a16:rowId xmlns:a16="http://schemas.microsoft.com/office/drawing/2014/main" val="248833169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91.4</a:t>
                      </a:r>
                    </a:p>
                  </a:txBody>
                  <a:tcPr marL="9525" marR="9525" marT="9525" marB="0" anchor="b">
                    <a:lnL>
                      <a:noFill/>
                    </a:lnL>
                    <a:lnR>
                      <a:noFill/>
                    </a:lnR>
                    <a:lnT>
                      <a:noFill/>
                    </a:lnT>
                    <a:lnB>
                      <a:noFill/>
                    </a:lnB>
                  </a:tcPr>
                </a:tc>
                <a:extLst>
                  <a:ext uri="{0D108BD9-81ED-4DB2-BD59-A6C34878D82A}">
                    <a16:rowId xmlns:a16="http://schemas.microsoft.com/office/drawing/2014/main" val="3439293649"/>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91.7</a:t>
                      </a:r>
                    </a:p>
                  </a:txBody>
                  <a:tcPr marL="9525" marR="9525" marT="9525" marB="0" anchor="b">
                    <a:lnL>
                      <a:noFill/>
                    </a:lnL>
                    <a:lnR>
                      <a:noFill/>
                    </a:lnR>
                    <a:lnT>
                      <a:noFill/>
                    </a:lnT>
                    <a:lnB>
                      <a:noFill/>
                    </a:lnB>
                  </a:tcPr>
                </a:tc>
                <a:extLst>
                  <a:ext uri="{0D108BD9-81ED-4DB2-BD59-A6C34878D82A}">
                    <a16:rowId xmlns:a16="http://schemas.microsoft.com/office/drawing/2014/main" val="80436581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84.1</a:t>
                      </a:r>
                    </a:p>
                  </a:txBody>
                  <a:tcPr marL="9525" marR="9525" marT="9525" marB="0" anchor="b">
                    <a:lnL>
                      <a:noFill/>
                    </a:lnL>
                    <a:lnR>
                      <a:noFill/>
                    </a:lnR>
                    <a:lnT>
                      <a:noFill/>
                    </a:lnT>
                    <a:lnB>
                      <a:noFill/>
                    </a:lnB>
                  </a:tcPr>
                </a:tc>
                <a:extLst>
                  <a:ext uri="{0D108BD9-81ED-4DB2-BD59-A6C34878D82A}">
                    <a16:rowId xmlns:a16="http://schemas.microsoft.com/office/drawing/2014/main" val="1015536057"/>
                  </a:ext>
                </a:extLst>
              </a:tr>
              <a:tr h="200403">
                <a:tc>
                  <a:txBody>
                    <a:bodyPr/>
                    <a:lstStyle/>
                    <a:p>
                      <a:pPr algn="l" fontAlgn="b"/>
                      <a:r>
                        <a:rPr lang="en-US" sz="1600" b="0" i="0" u="none" strike="noStrike" dirty="0">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89.3</a:t>
                      </a:r>
                    </a:p>
                  </a:txBody>
                  <a:tcPr marL="9525" marR="9525" marT="9525" marB="0" anchor="b">
                    <a:lnL>
                      <a:noFill/>
                    </a:lnL>
                    <a:lnR>
                      <a:noFill/>
                    </a:lnR>
                    <a:lnT>
                      <a:noFill/>
                    </a:lnT>
                    <a:lnB>
                      <a:noFill/>
                    </a:lnB>
                  </a:tcPr>
                </a:tc>
                <a:extLst>
                  <a:ext uri="{0D108BD9-81ED-4DB2-BD59-A6C34878D82A}">
                    <a16:rowId xmlns:a16="http://schemas.microsoft.com/office/drawing/2014/main" val="156563083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93.3</a:t>
                      </a:r>
                    </a:p>
                  </a:txBody>
                  <a:tcPr marL="9525" marR="9525" marT="9525" marB="0" anchor="b">
                    <a:lnL>
                      <a:noFill/>
                    </a:lnL>
                    <a:lnR>
                      <a:noFill/>
                    </a:lnR>
                    <a:lnT>
                      <a:noFill/>
                    </a:lnT>
                    <a:lnB>
                      <a:noFill/>
                    </a:lnB>
                  </a:tcPr>
                </a:tc>
                <a:extLst>
                  <a:ext uri="{0D108BD9-81ED-4DB2-BD59-A6C34878D82A}">
                    <a16:rowId xmlns:a16="http://schemas.microsoft.com/office/drawing/2014/main" val="97787859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84.2</a:t>
                      </a:r>
                    </a:p>
                  </a:txBody>
                  <a:tcPr marL="9525" marR="9525" marT="9525" marB="0" anchor="b">
                    <a:lnL>
                      <a:noFill/>
                    </a:lnL>
                    <a:lnR>
                      <a:noFill/>
                    </a:lnR>
                    <a:lnT>
                      <a:noFill/>
                    </a:lnT>
                    <a:lnB>
                      <a:noFill/>
                    </a:lnB>
                  </a:tcPr>
                </a:tc>
                <a:extLst>
                  <a:ext uri="{0D108BD9-81ED-4DB2-BD59-A6C34878D82A}">
                    <a16:rowId xmlns:a16="http://schemas.microsoft.com/office/drawing/2014/main" val="873904797"/>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87.6</a:t>
                      </a:r>
                    </a:p>
                  </a:txBody>
                  <a:tcPr marL="9525" marR="9525" marT="9525" marB="0" anchor="b">
                    <a:lnL>
                      <a:noFill/>
                    </a:lnL>
                    <a:lnR>
                      <a:noFill/>
                    </a:lnR>
                    <a:lnT>
                      <a:noFill/>
                    </a:lnT>
                    <a:lnB>
                      <a:noFill/>
                    </a:lnB>
                  </a:tcPr>
                </a:tc>
                <a:extLst>
                  <a:ext uri="{0D108BD9-81ED-4DB2-BD59-A6C34878D82A}">
                    <a16:rowId xmlns:a16="http://schemas.microsoft.com/office/drawing/2014/main" val="4048342912"/>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38217284"/>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04525062"/>
                  </a:ext>
                </a:extLst>
              </a:tr>
              <a:tr h="20040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62926818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92.5</a:t>
                      </a:r>
                    </a:p>
                  </a:txBody>
                  <a:tcPr marL="9525" marR="9525" marT="9525" marB="0" anchor="b">
                    <a:lnL>
                      <a:noFill/>
                    </a:lnL>
                    <a:lnR>
                      <a:noFill/>
                    </a:lnR>
                    <a:lnT>
                      <a:noFill/>
                    </a:lnT>
                    <a:lnB>
                      <a:noFill/>
                    </a:lnB>
                  </a:tcPr>
                </a:tc>
                <a:extLst>
                  <a:ext uri="{0D108BD9-81ED-4DB2-BD59-A6C34878D82A}">
                    <a16:rowId xmlns:a16="http://schemas.microsoft.com/office/drawing/2014/main" val="1374577022"/>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61.9</a:t>
                      </a:r>
                    </a:p>
                  </a:txBody>
                  <a:tcPr marL="9525" marR="9525" marT="9525" marB="0" anchor="b">
                    <a:lnL>
                      <a:noFill/>
                    </a:lnL>
                    <a:lnR>
                      <a:noFill/>
                    </a:lnR>
                    <a:lnT>
                      <a:noFill/>
                    </a:lnT>
                    <a:lnB>
                      <a:noFill/>
                    </a:lnB>
                  </a:tcPr>
                </a:tc>
                <a:extLst>
                  <a:ext uri="{0D108BD9-81ED-4DB2-BD59-A6C34878D82A}">
                    <a16:rowId xmlns:a16="http://schemas.microsoft.com/office/drawing/2014/main" val="393820381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80.6</a:t>
                      </a:r>
                    </a:p>
                  </a:txBody>
                  <a:tcPr marL="9525" marR="9525" marT="9525" marB="0" anchor="b">
                    <a:lnL>
                      <a:noFill/>
                    </a:lnL>
                    <a:lnR>
                      <a:noFill/>
                    </a:lnR>
                    <a:lnT>
                      <a:noFill/>
                    </a:lnT>
                    <a:lnB>
                      <a:noFill/>
                    </a:lnB>
                  </a:tcPr>
                </a:tc>
                <a:extLst>
                  <a:ext uri="{0D108BD9-81ED-4DB2-BD59-A6C34878D82A}">
                    <a16:rowId xmlns:a16="http://schemas.microsoft.com/office/drawing/2014/main" val="821703116"/>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74.6</a:t>
                      </a:r>
                    </a:p>
                  </a:txBody>
                  <a:tcPr marL="9525" marR="9525" marT="9525" marB="0" anchor="b">
                    <a:lnL>
                      <a:noFill/>
                    </a:lnL>
                    <a:lnR>
                      <a:noFill/>
                    </a:lnR>
                    <a:lnT>
                      <a:noFill/>
                    </a:lnT>
                    <a:lnB>
                      <a:noFill/>
                    </a:lnB>
                  </a:tcPr>
                </a:tc>
                <a:extLst>
                  <a:ext uri="{0D108BD9-81ED-4DB2-BD59-A6C34878D82A}">
                    <a16:rowId xmlns:a16="http://schemas.microsoft.com/office/drawing/2014/main" val="1387971998"/>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48.6</a:t>
                      </a:r>
                    </a:p>
                  </a:txBody>
                  <a:tcPr marL="9525" marR="9525" marT="9525" marB="0" anchor="b">
                    <a:lnL>
                      <a:noFill/>
                    </a:lnL>
                    <a:lnR>
                      <a:noFill/>
                    </a:lnR>
                    <a:lnT>
                      <a:noFill/>
                    </a:lnT>
                    <a:lnB>
                      <a:noFill/>
                    </a:lnB>
                  </a:tcPr>
                </a:tc>
                <a:extLst>
                  <a:ext uri="{0D108BD9-81ED-4DB2-BD59-A6C34878D82A}">
                    <a16:rowId xmlns:a16="http://schemas.microsoft.com/office/drawing/2014/main" val="345410760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58.5</a:t>
                      </a:r>
                    </a:p>
                  </a:txBody>
                  <a:tcPr marL="9525" marR="9525" marT="9525" marB="0" anchor="b">
                    <a:lnL>
                      <a:noFill/>
                    </a:lnL>
                    <a:lnR>
                      <a:noFill/>
                    </a:lnR>
                    <a:lnT>
                      <a:noFill/>
                    </a:lnT>
                    <a:lnB>
                      <a:noFill/>
                    </a:lnB>
                  </a:tcPr>
                </a:tc>
                <a:extLst>
                  <a:ext uri="{0D108BD9-81ED-4DB2-BD59-A6C34878D82A}">
                    <a16:rowId xmlns:a16="http://schemas.microsoft.com/office/drawing/2014/main" val="367022081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87.2</a:t>
                      </a:r>
                    </a:p>
                  </a:txBody>
                  <a:tcPr marL="9525" marR="9525" marT="9525" marB="0" anchor="b">
                    <a:lnL>
                      <a:noFill/>
                    </a:lnL>
                    <a:lnR>
                      <a:noFill/>
                    </a:lnR>
                    <a:lnT>
                      <a:noFill/>
                    </a:lnT>
                    <a:lnB>
                      <a:noFill/>
                    </a:lnB>
                  </a:tcPr>
                </a:tc>
                <a:extLst>
                  <a:ext uri="{0D108BD9-81ED-4DB2-BD59-A6C34878D82A}">
                    <a16:rowId xmlns:a16="http://schemas.microsoft.com/office/drawing/2014/main" val="332089125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52.9</a:t>
                      </a:r>
                    </a:p>
                  </a:txBody>
                  <a:tcPr marL="9525" marR="9525" marT="9525" marB="0" anchor="b">
                    <a:lnL>
                      <a:noFill/>
                    </a:lnL>
                    <a:lnR>
                      <a:noFill/>
                    </a:lnR>
                    <a:lnT>
                      <a:noFill/>
                    </a:lnT>
                    <a:lnB>
                      <a:noFill/>
                    </a:lnB>
                  </a:tcPr>
                </a:tc>
                <a:extLst>
                  <a:ext uri="{0D108BD9-81ED-4DB2-BD59-A6C34878D82A}">
                    <a16:rowId xmlns:a16="http://schemas.microsoft.com/office/drawing/2014/main" val="2287845980"/>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69.6</a:t>
                      </a:r>
                    </a:p>
                  </a:txBody>
                  <a:tcPr marL="9525" marR="9525" marT="9525" marB="0" anchor="b">
                    <a:lnL>
                      <a:noFill/>
                    </a:lnL>
                    <a:lnR>
                      <a:noFill/>
                    </a:lnR>
                    <a:lnT>
                      <a:noFill/>
                    </a:lnT>
                    <a:lnB>
                      <a:noFill/>
                    </a:lnB>
                  </a:tcPr>
                </a:tc>
                <a:extLst>
                  <a:ext uri="{0D108BD9-81ED-4DB2-BD59-A6C34878D82A}">
                    <a16:rowId xmlns:a16="http://schemas.microsoft.com/office/drawing/2014/main" val="3414435351"/>
                  </a:ext>
                </a:extLst>
              </a:tr>
            </a:tbl>
          </a:graphicData>
        </a:graphic>
      </p:graphicFrame>
      <p:sp>
        <p:nvSpPr>
          <p:cNvPr id="20" name="Rectangle 19">
            <a:extLst>
              <a:ext uri="{FF2B5EF4-FFF2-40B4-BE49-F238E27FC236}">
                <a16:creationId xmlns:a16="http://schemas.microsoft.com/office/drawing/2014/main" id="{1BC4BD0D-BD3D-4B6B-821F-506AEF34C994}"/>
              </a:ext>
            </a:extLst>
          </p:cNvPr>
          <p:cNvSpPr/>
          <p:nvPr/>
        </p:nvSpPr>
        <p:spPr>
          <a:xfrm>
            <a:off x="3274745" y="5889235"/>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81012D2-AC7D-4C86-8AEA-6A4DA45C1D5D}"/>
              </a:ext>
            </a:extLst>
          </p:cNvPr>
          <p:cNvSpPr/>
          <p:nvPr/>
        </p:nvSpPr>
        <p:spPr>
          <a:xfrm>
            <a:off x="3274746" y="1271239"/>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C9944F-1B26-4BE2-A4B4-1A8B1C0360FC}"/>
              </a:ext>
            </a:extLst>
          </p:cNvPr>
          <p:cNvSpPr/>
          <p:nvPr/>
        </p:nvSpPr>
        <p:spPr>
          <a:xfrm>
            <a:off x="3274746" y="2040905"/>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41EEAD-50F5-431D-A5A9-0DC1FA7DBA72}"/>
              </a:ext>
            </a:extLst>
          </p:cNvPr>
          <p:cNvSpPr/>
          <p:nvPr/>
        </p:nvSpPr>
        <p:spPr>
          <a:xfrm>
            <a:off x="3274746" y="2810571"/>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A6D7CA-41E5-448E-822D-BEB57B32A6C0}"/>
              </a:ext>
            </a:extLst>
          </p:cNvPr>
          <p:cNvSpPr/>
          <p:nvPr/>
        </p:nvSpPr>
        <p:spPr>
          <a:xfrm>
            <a:off x="3274745" y="4349903"/>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A99FC86-9CFF-492A-8263-0EB6EDF508F8}"/>
              </a:ext>
            </a:extLst>
          </p:cNvPr>
          <p:cNvSpPr/>
          <p:nvPr/>
        </p:nvSpPr>
        <p:spPr>
          <a:xfrm>
            <a:off x="3274746" y="5119569"/>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7D493555-3C14-49D2-A72E-9D291E2342AF}"/>
              </a:ext>
            </a:extLst>
          </p:cNvPr>
          <p:cNvGraphicFramePr>
            <a:graphicFrameLocks noGrp="1"/>
          </p:cNvGraphicFramePr>
          <p:nvPr>
            <p:extLst>
              <p:ext uri="{D42A27DB-BD31-4B8C-83A1-F6EECF244321}">
                <p14:modId xmlns:p14="http://schemas.microsoft.com/office/powerpoint/2010/main" val="3903489960"/>
              </p:ext>
            </p:extLst>
          </p:nvPr>
        </p:nvGraphicFramePr>
        <p:xfrm>
          <a:off x="518533" y="508934"/>
          <a:ext cx="3713360" cy="760095"/>
        </p:xfrm>
        <a:graphic>
          <a:graphicData uri="http://schemas.openxmlformats.org/drawingml/2006/table">
            <a:tbl>
              <a:tblPr/>
              <a:tblGrid>
                <a:gridCol w="928340">
                  <a:extLst>
                    <a:ext uri="{9D8B030D-6E8A-4147-A177-3AD203B41FA5}">
                      <a16:colId xmlns:a16="http://schemas.microsoft.com/office/drawing/2014/main" val="1814217651"/>
                    </a:ext>
                  </a:extLst>
                </a:gridCol>
                <a:gridCol w="928340">
                  <a:extLst>
                    <a:ext uri="{9D8B030D-6E8A-4147-A177-3AD203B41FA5}">
                      <a16:colId xmlns:a16="http://schemas.microsoft.com/office/drawing/2014/main" val="3071662728"/>
                    </a:ext>
                  </a:extLst>
                </a:gridCol>
                <a:gridCol w="928340">
                  <a:extLst>
                    <a:ext uri="{9D8B030D-6E8A-4147-A177-3AD203B41FA5}">
                      <a16:colId xmlns:a16="http://schemas.microsoft.com/office/drawing/2014/main" val="1961191009"/>
                    </a:ext>
                  </a:extLst>
                </a:gridCol>
                <a:gridCol w="928340">
                  <a:extLst>
                    <a:ext uri="{9D8B030D-6E8A-4147-A177-3AD203B41FA5}">
                      <a16:colId xmlns:a16="http://schemas.microsoft.com/office/drawing/2014/main" val="1618074382"/>
                    </a:ext>
                  </a:extLst>
                </a:gridCol>
              </a:tblGrid>
              <a:tr h="200403">
                <a:tc>
                  <a:txBody>
                    <a:bodyPr/>
                    <a:lstStyle/>
                    <a:p>
                      <a:pPr algn="l" fontAlgn="b"/>
                      <a:r>
                        <a:rPr lang="en-US" sz="1600" b="0" i="0" u="none" strike="noStrike" dirty="0">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95.2</a:t>
                      </a:r>
                    </a:p>
                  </a:txBody>
                  <a:tcPr marL="9525" marR="9525" marT="9525" marB="0" anchor="b">
                    <a:lnL>
                      <a:noFill/>
                    </a:lnL>
                    <a:lnR>
                      <a:noFill/>
                    </a:lnR>
                    <a:lnT>
                      <a:noFill/>
                    </a:lnT>
                    <a:lnB>
                      <a:noFill/>
                    </a:lnB>
                  </a:tcPr>
                </a:tc>
                <a:extLst>
                  <a:ext uri="{0D108BD9-81ED-4DB2-BD59-A6C34878D82A}">
                    <a16:rowId xmlns:a16="http://schemas.microsoft.com/office/drawing/2014/main" val="1704879054"/>
                  </a:ext>
                </a:extLst>
              </a:tr>
              <a:tr h="200403">
                <a:tc>
                  <a:txBody>
                    <a:bodyPr/>
                    <a:lstStyle/>
                    <a:p>
                      <a:pPr algn="l" fontAlgn="b"/>
                      <a:r>
                        <a:rPr lang="en-US" sz="1600" b="0" i="0" u="none" strike="noStrike" dirty="0">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84.3</a:t>
                      </a:r>
                    </a:p>
                  </a:txBody>
                  <a:tcPr marL="9525" marR="9525" marT="9525" marB="0" anchor="b">
                    <a:lnL>
                      <a:noFill/>
                    </a:lnL>
                    <a:lnR>
                      <a:noFill/>
                    </a:lnR>
                    <a:lnT>
                      <a:noFill/>
                    </a:lnT>
                    <a:lnB>
                      <a:noFill/>
                    </a:lnB>
                  </a:tcPr>
                </a:tc>
                <a:extLst>
                  <a:ext uri="{0D108BD9-81ED-4DB2-BD59-A6C34878D82A}">
                    <a16:rowId xmlns:a16="http://schemas.microsoft.com/office/drawing/2014/main" val="3696929051"/>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86.2</a:t>
                      </a:r>
                    </a:p>
                  </a:txBody>
                  <a:tcPr marL="9525" marR="9525" marT="9525" marB="0" anchor="b">
                    <a:lnL>
                      <a:noFill/>
                    </a:lnL>
                    <a:lnR>
                      <a:noFill/>
                    </a:lnR>
                    <a:lnT>
                      <a:noFill/>
                    </a:lnT>
                    <a:lnB>
                      <a:noFill/>
                    </a:lnB>
                  </a:tcPr>
                </a:tc>
                <a:extLst>
                  <a:ext uri="{0D108BD9-81ED-4DB2-BD59-A6C34878D82A}">
                    <a16:rowId xmlns:a16="http://schemas.microsoft.com/office/drawing/2014/main" val="1821621230"/>
                  </a:ext>
                </a:extLst>
              </a:tr>
            </a:tbl>
          </a:graphicData>
        </a:graphic>
      </p:graphicFrame>
      <p:sp>
        <p:nvSpPr>
          <p:cNvPr id="6" name="Content Placeholder 2">
            <a:extLst>
              <a:ext uri="{FF2B5EF4-FFF2-40B4-BE49-F238E27FC236}">
                <a16:creationId xmlns:a16="http://schemas.microsoft.com/office/drawing/2014/main" id="{0ADF83BA-89E6-4DA5-B4AD-1EE3DF3D11AB}"/>
              </a:ext>
            </a:extLst>
          </p:cNvPr>
          <p:cNvSpPr txBox="1">
            <a:spLocks/>
          </p:cNvSpPr>
          <p:nvPr/>
        </p:nvSpPr>
        <p:spPr>
          <a:xfrm>
            <a:off x="4977165" y="535027"/>
            <a:ext cx="6874721" cy="52068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i="1" dirty="0"/>
              <a:t>Which elemental groupings do we want to compare?</a:t>
            </a:r>
          </a:p>
          <a:p>
            <a:pPr marL="0" indent="0" algn="ctr">
              <a:buNone/>
            </a:pPr>
            <a:endParaRPr lang="en-US" sz="3600" i="1" dirty="0"/>
          </a:p>
          <a:p>
            <a:pPr marL="0" indent="0" algn="ctr">
              <a:buNone/>
            </a:pPr>
            <a:r>
              <a:rPr lang="en-US" sz="3600" i="1" dirty="0"/>
              <a:t>Does the </a:t>
            </a:r>
            <a:r>
              <a:rPr lang="en-US" sz="3600" b="1" i="1" dirty="0">
                <a:solidFill>
                  <a:schemeClr val="accent2">
                    <a:lumMod val="60000"/>
                    <a:lumOff val="40000"/>
                  </a:schemeClr>
                </a:solidFill>
              </a:rPr>
              <a:t>body temperature recovery</a:t>
            </a:r>
            <a:r>
              <a:rPr lang="en-US" sz="3600" i="1" dirty="0"/>
              <a:t> as recorded at the four body points </a:t>
            </a:r>
            <a:r>
              <a:rPr lang="en-US" sz="3600" b="1" i="1" dirty="0">
                <a:solidFill>
                  <a:schemeClr val="accent6">
                    <a:lumMod val="75000"/>
                  </a:schemeClr>
                </a:solidFill>
              </a:rPr>
              <a:t>depend on water temperature</a:t>
            </a:r>
            <a:r>
              <a:rPr lang="en-US" sz="3600" i="1" dirty="0"/>
              <a:t>?</a:t>
            </a:r>
          </a:p>
        </p:txBody>
      </p:sp>
      <p:graphicFrame>
        <p:nvGraphicFramePr>
          <p:cNvPr id="3" name="Table 2">
            <a:extLst>
              <a:ext uri="{FF2B5EF4-FFF2-40B4-BE49-F238E27FC236}">
                <a16:creationId xmlns:a16="http://schemas.microsoft.com/office/drawing/2014/main" id="{8520E590-9A45-4CBB-B1C9-73199759301A}"/>
              </a:ext>
            </a:extLst>
          </p:cNvPr>
          <p:cNvGraphicFramePr>
            <a:graphicFrameLocks noGrp="1"/>
          </p:cNvGraphicFramePr>
          <p:nvPr>
            <p:extLst>
              <p:ext uri="{D42A27DB-BD31-4B8C-83A1-F6EECF244321}">
                <p14:modId xmlns:p14="http://schemas.microsoft.com/office/powerpoint/2010/main" val="42793906"/>
              </p:ext>
            </p:extLst>
          </p:nvPr>
        </p:nvGraphicFramePr>
        <p:xfrm>
          <a:off x="518533" y="3548129"/>
          <a:ext cx="3713360" cy="760095"/>
        </p:xfrm>
        <a:graphic>
          <a:graphicData uri="http://schemas.openxmlformats.org/drawingml/2006/table">
            <a:tbl>
              <a:tblPr/>
              <a:tblGrid>
                <a:gridCol w="928340">
                  <a:extLst>
                    <a:ext uri="{9D8B030D-6E8A-4147-A177-3AD203B41FA5}">
                      <a16:colId xmlns:a16="http://schemas.microsoft.com/office/drawing/2014/main" val="4113611539"/>
                    </a:ext>
                  </a:extLst>
                </a:gridCol>
                <a:gridCol w="928340">
                  <a:extLst>
                    <a:ext uri="{9D8B030D-6E8A-4147-A177-3AD203B41FA5}">
                      <a16:colId xmlns:a16="http://schemas.microsoft.com/office/drawing/2014/main" val="727220619"/>
                    </a:ext>
                  </a:extLst>
                </a:gridCol>
                <a:gridCol w="928340">
                  <a:extLst>
                    <a:ext uri="{9D8B030D-6E8A-4147-A177-3AD203B41FA5}">
                      <a16:colId xmlns:a16="http://schemas.microsoft.com/office/drawing/2014/main" val="3239006366"/>
                    </a:ext>
                  </a:extLst>
                </a:gridCol>
                <a:gridCol w="928340">
                  <a:extLst>
                    <a:ext uri="{9D8B030D-6E8A-4147-A177-3AD203B41FA5}">
                      <a16:colId xmlns:a16="http://schemas.microsoft.com/office/drawing/2014/main" val="822741271"/>
                    </a:ext>
                  </a:extLst>
                </a:gridCol>
              </a:tblGrid>
              <a:tr h="200403">
                <a:tc>
                  <a:txBody>
                    <a:bodyPr/>
                    <a:lstStyle/>
                    <a:p>
                      <a:pPr algn="l" fontAlgn="b"/>
                      <a:r>
                        <a:rPr lang="en-US" sz="1600" b="0" i="0" u="none" strike="noStrike" dirty="0">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76.0</a:t>
                      </a:r>
                    </a:p>
                  </a:txBody>
                  <a:tcPr marL="9525" marR="9525" marT="9525" marB="0" anchor="b">
                    <a:lnL>
                      <a:noFill/>
                    </a:lnL>
                    <a:lnR>
                      <a:noFill/>
                    </a:lnR>
                    <a:lnT>
                      <a:noFill/>
                    </a:lnT>
                    <a:lnB>
                      <a:noFill/>
                    </a:lnB>
                  </a:tcPr>
                </a:tc>
                <a:extLst>
                  <a:ext uri="{0D108BD9-81ED-4DB2-BD59-A6C34878D82A}">
                    <a16:rowId xmlns:a16="http://schemas.microsoft.com/office/drawing/2014/main" val="3658565770"/>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53.0</a:t>
                      </a:r>
                    </a:p>
                  </a:txBody>
                  <a:tcPr marL="9525" marR="9525" marT="9525" marB="0" anchor="b">
                    <a:lnL>
                      <a:noFill/>
                    </a:lnL>
                    <a:lnR>
                      <a:noFill/>
                    </a:lnR>
                    <a:lnT>
                      <a:noFill/>
                    </a:lnT>
                    <a:lnB>
                      <a:noFill/>
                    </a:lnB>
                  </a:tcPr>
                </a:tc>
                <a:extLst>
                  <a:ext uri="{0D108BD9-81ED-4DB2-BD59-A6C34878D82A}">
                    <a16:rowId xmlns:a16="http://schemas.microsoft.com/office/drawing/2014/main" val="1168355845"/>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61.6</a:t>
                      </a:r>
                    </a:p>
                  </a:txBody>
                  <a:tcPr marL="9525" marR="9525" marT="9525" marB="0" anchor="b">
                    <a:lnL>
                      <a:noFill/>
                    </a:lnL>
                    <a:lnR>
                      <a:noFill/>
                    </a:lnR>
                    <a:lnT>
                      <a:noFill/>
                    </a:lnT>
                    <a:lnB>
                      <a:noFill/>
                    </a:lnB>
                  </a:tcPr>
                </a:tc>
                <a:extLst>
                  <a:ext uri="{0D108BD9-81ED-4DB2-BD59-A6C34878D82A}">
                    <a16:rowId xmlns:a16="http://schemas.microsoft.com/office/drawing/2014/main" val="48879734"/>
                  </a:ext>
                </a:extLst>
              </a:tr>
            </a:tbl>
          </a:graphicData>
        </a:graphic>
      </p:graphicFrame>
      <p:sp>
        <p:nvSpPr>
          <p:cNvPr id="5" name="Rectangle 4">
            <a:extLst>
              <a:ext uri="{FF2B5EF4-FFF2-40B4-BE49-F238E27FC236}">
                <a16:creationId xmlns:a16="http://schemas.microsoft.com/office/drawing/2014/main" id="{1DCE3948-268C-418C-8F42-18DBF1B6F3B7}"/>
              </a:ext>
            </a:extLst>
          </p:cNvPr>
          <p:cNvSpPr/>
          <p:nvPr/>
        </p:nvSpPr>
        <p:spPr>
          <a:xfrm>
            <a:off x="3274747" y="530959"/>
            <a:ext cx="416307" cy="706827"/>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5EF60A1-7284-47A1-B3C5-FCC400E24064}"/>
              </a:ext>
            </a:extLst>
          </p:cNvPr>
          <p:cNvSpPr/>
          <p:nvPr/>
        </p:nvSpPr>
        <p:spPr>
          <a:xfrm>
            <a:off x="3278928" y="3580237"/>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46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30938 0.65416 " pathEditMode="relative" ptsTypes="AA">
                                      <p:cBhvr>
                                        <p:cTn id="6" dur="1000" fill="hold"/>
                                        <p:tgtEl>
                                          <p:spTgt spid="1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0938 0.65416 " pathEditMode="relative" ptsTypes="AA">
                                      <p:cBhvr>
                                        <p:cTn id="8" dur="1000" fill="hold"/>
                                        <p:tgtEl>
                                          <p:spTgt spid="5"/>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62422 0.20972 " pathEditMode="relative" ptsTypes="AA">
                                      <p:cBhvr>
                                        <p:cTn id="12" dur="1000" fill="hold"/>
                                        <p:tgtEl>
                                          <p:spTgt spid="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62422 0.20972 " pathEditMode="relative" ptsTypes="AA">
                                      <p:cBhvr>
                                        <p:cTn id="14" dur="1000" fill="hold"/>
                                        <p:tgtEl>
                                          <p:spTgt spid="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5A3F54-A955-463B-9A9E-8E7BBDB75F31}"/>
              </a:ext>
            </a:extLst>
          </p:cNvPr>
          <p:cNvGraphicFramePr>
            <a:graphicFrameLocks noGrp="1"/>
          </p:cNvGraphicFramePr>
          <p:nvPr>
            <p:extLst>
              <p:ext uri="{D42A27DB-BD31-4B8C-83A1-F6EECF244321}">
                <p14:modId xmlns:p14="http://schemas.microsoft.com/office/powerpoint/2010/main" val="829203776"/>
              </p:ext>
            </p:extLst>
          </p:nvPr>
        </p:nvGraphicFramePr>
        <p:xfrm>
          <a:off x="518533" y="261937"/>
          <a:ext cx="3713360" cy="6334125"/>
        </p:xfrm>
        <a:graphic>
          <a:graphicData uri="http://schemas.openxmlformats.org/drawingml/2006/table">
            <a:tbl>
              <a:tblPr/>
              <a:tblGrid>
                <a:gridCol w="928340">
                  <a:extLst>
                    <a:ext uri="{9D8B030D-6E8A-4147-A177-3AD203B41FA5}">
                      <a16:colId xmlns:a16="http://schemas.microsoft.com/office/drawing/2014/main" val="828818848"/>
                    </a:ext>
                  </a:extLst>
                </a:gridCol>
                <a:gridCol w="928340">
                  <a:extLst>
                    <a:ext uri="{9D8B030D-6E8A-4147-A177-3AD203B41FA5}">
                      <a16:colId xmlns:a16="http://schemas.microsoft.com/office/drawing/2014/main" val="3087166945"/>
                    </a:ext>
                  </a:extLst>
                </a:gridCol>
                <a:gridCol w="928340">
                  <a:extLst>
                    <a:ext uri="{9D8B030D-6E8A-4147-A177-3AD203B41FA5}">
                      <a16:colId xmlns:a16="http://schemas.microsoft.com/office/drawing/2014/main" val="546163007"/>
                    </a:ext>
                  </a:extLst>
                </a:gridCol>
                <a:gridCol w="928340">
                  <a:extLst>
                    <a:ext uri="{9D8B030D-6E8A-4147-A177-3AD203B41FA5}">
                      <a16:colId xmlns:a16="http://schemas.microsoft.com/office/drawing/2014/main" val="3788975065"/>
                    </a:ext>
                  </a:extLst>
                </a:gridCol>
              </a:tblGrid>
              <a:tr h="200403">
                <a:tc>
                  <a:txBody>
                    <a:bodyPr/>
                    <a:lstStyle/>
                    <a:p>
                      <a:pPr algn="l" fontAlgn="b"/>
                      <a:r>
                        <a:rPr lang="en-US" sz="1600" b="0" i="0" u="none" strike="noStrike">
                          <a:solidFill>
                            <a:srgbClr val="000000"/>
                          </a:solidFill>
                          <a:effectLst/>
                          <a:latin typeface="Calibri" panose="020F0502020204030204" pitchFamily="34" charset="0"/>
                        </a:rPr>
                        <a:t>loc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in_out</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time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Avg temp</a:t>
                      </a:r>
                    </a:p>
                  </a:txBody>
                  <a:tcPr marL="9525" marR="9525" marT="9525" marB="0" anchor="b">
                    <a:lnL>
                      <a:noFill/>
                    </a:lnL>
                    <a:lnR>
                      <a:noFill/>
                    </a:lnR>
                    <a:lnT>
                      <a:noFill/>
                    </a:lnT>
                    <a:lnB>
                      <a:noFill/>
                    </a:lnB>
                  </a:tcPr>
                </a:tc>
                <a:extLst>
                  <a:ext uri="{0D108BD9-81ED-4DB2-BD59-A6C34878D82A}">
                    <a16:rowId xmlns:a16="http://schemas.microsoft.com/office/drawing/2014/main" val="203482122"/>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12150858"/>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36663980"/>
                  </a:ext>
                </a:extLst>
              </a:tr>
              <a:tr h="20040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843110883"/>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205385207"/>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488331699"/>
                  </a:ext>
                </a:extLst>
              </a:tr>
              <a:tr h="20040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39293649"/>
                  </a:ext>
                </a:extLst>
              </a:tr>
              <a:tr h="200403">
                <a:tc>
                  <a:txBody>
                    <a:bodyPr/>
                    <a:lstStyle/>
                    <a:p>
                      <a:pPr algn="l" fontAlgn="b"/>
                      <a:r>
                        <a:rPr lang="en-US" sz="1600" b="0" i="0" u="none" strike="noStrike" dirty="0">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91.7</a:t>
                      </a:r>
                    </a:p>
                  </a:txBody>
                  <a:tcPr marL="9525" marR="9525" marT="9525" marB="0" anchor="b">
                    <a:lnL>
                      <a:noFill/>
                    </a:lnL>
                    <a:lnR>
                      <a:noFill/>
                    </a:lnR>
                    <a:lnT>
                      <a:noFill/>
                    </a:lnT>
                    <a:lnB>
                      <a:noFill/>
                    </a:lnB>
                  </a:tcPr>
                </a:tc>
                <a:extLst>
                  <a:ext uri="{0D108BD9-81ED-4DB2-BD59-A6C34878D82A}">
                    <a16:rowId xmlns:a16="http://schemas.microsoft.com/office/drawing/2014/main" val="804365810"/>
                  </a:ext>
                </a:extLst>
              </a:tr>
              <a:tr h="200403">
                <a:tc>
                  <a:txBody>
                    <a:bodyPr/>
                    <a:lstStyle/>
                    <a:p>
                      <a:pPr algn="l" fontAlgn="b"/>
                      <a:r>
                        <a:rPr lang="en-US" sz="1600" b="0" i="0" u="none" strike="noStrike" dirty="0">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84.1</a:t>
                      </a:r>
                    </a:p>
                  </a:txBody>
                  <a:tcPr marL="9525" marR="9525" marT="9525" marB="0" anchor="b">
                    <a:lnL>
                      <a:noFill/>
                    </a:lnL>
                    <a:lnR>
                      <a:noFill/>
                    </a:lnR>
                    <a:lnT>
                      <a:noFill/>
                    </a:lnT>
                    <a:lnB>
                      <a:noFill/>
                    </a:lnB>
                  </a:tcPr>
                </a:tc>
                <a:extLst>
                  <a:ext uri="{0D108BD9-81ED-4DB2-BD59-A6C34878D82A}">
                    <a16:rowId xmlns:a16="http://schemas.microsoft.com/office/drawing/2014/main" val="1015536057"/>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89.3</a:t>
                      </a:r>
                    </a:p>
                  </a:txBody>
                  <a:tcPr marL="9525" marR="9525" marT="9525" marB="0" anchor="b">
                    <a:lnL>
                      <a:noFill/>
                    </a:lnL>
                    <a:lnR>
                      <a:noFill/>
                    </a:lnR>
                    <a:lnT>
                      <a:noFill/>
                    </a:lnT>
                    <a:lnB>
                      <a:noFill/>
                    </a:lnB>
                  </a:tcPr>
                </a:tc>
                <a:extLst>
                  <a:ext uri="{0D108BD9-81ED-4DB2-BD59-A6C34878D82A}">
                    <a16:rowId xmlns:a16="http://schemas.microsoft.com/office/drawing/2014/main" val="156563083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93.3</a:t>
                      </a:r>
                    </a:p>
                  </a:txBody>
                  <a:tcPr marL="9525" marR="9525" marT="9525" marB="0" anchor="b">
                    <a:lnL>
                      <a:noFill/>
                    </a:lnL>
                    <a:lnR>
                      <a:noFill/>
                    </a:lnR>
                    <a:lnT>
                      <a:noFill/>
                    </a:lnT>
                    <a:lnB>
                      <a:noFill/>
                    </a:lnB>
                  </a:tcPr>
                </a:tc>
                <a:extLst>
                  <a:ext uri="{0D108BD9-81ED-4DB2-BD59-A6C34878D82A}">
                    <a16:rowId xmlns:a16="http://schemas.microsoft.com/office/drawing/2014/main" val="97787859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84.2</a:t>
                      </a:r>
                    </a:p>
                  </a:txBody>
                  <a:tcPr marL="9525" marR="9525" marT="9525" marB="0" anchor="b">
                    <a:lnL>
                      <a:noFill/>
                    </a:lnL>
                    <a:lnR>
                      <a:noFill/>
                    </a:lnR>
                    <a:lnT>
                      <a:noFill/>
                    </a:lnT>
                    <a:lnB>
                      <a:noFill/>
                    </a:lnB>
                  </a:tcPr>
                </a:tc>
                <a:extLst>
                  <a:ext uri="{0D108BD9-81ED-4DB2-BD59-A6C34878D82A}">
                    <a16:rowId xmlns:a16="http://schemas.microsoft.com/office/drawing/2014/main" val="873904797"/>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87.6</a:t>
                      </a:r>
                    </a:p>
                  </a:txBody>
                  <a:tcPr marL="9525" marR="9525" marT="9525" marB="0" anchor="b">
                    <a:lnL>
                      <a:noFill/>
                    </a:lnL>
                    <a:lnR>
                      <a:noFill/>
                    </a:lnR>
                    <a:lnT>
                      <a:noFill/>
                    </a:lnT>
                    <a:lnB>
                      <a:noFill/>
                    </a:lnB>
                  </a:tcPr>
                </a:tc>
                <a:extLst>
                  <a:ext uri="{0D108BD9-81ED-4DB2-BD59-A6C34878D82A}">
                    <a16:rowId xmlns:a16="http://schemas.microsoft.com/office/drawing/2014/main" val="4048342912"/>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38217284"/>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04525062"/>
                  </a:ext>
                </a:extLst>
              </a:tr>
              <a:tr h="20040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629268187"/>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374577022"/>
                  </a:ext>
                </a:extLst>
              </a:tr>
              <a:tr h="200403">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938203819"/>
                  </a:ext>
                </a:extLst>
              </a:tr>
              <a:tr h="20040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21703116"/>
                  </a:ext>
                </a:extLst>
              </a:tr>
              <a:tr h="200403">
                <a:tc>
                  <a:txBody>
                    <a:bodyPr/>
                    <a:lstStyle/>
                    <a:p>
                      <a:pPr algn="l" fontAlgn="b"/>
                      <a:r>
                        <a:rPr lang="en-US" sz="1600" b="0" i="0" u="none" strike="noStrike" dirty="0">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74.6</a:t>
                      </a:r>
                    </a:p>
                  </a:txBody>
                  <a:tcPr marL="9525" marR="9525" marT="9525" marB="0" anchor="b">
                    <a:lnL>
                      <a:noFill/>
                    </a:lnL>
                    <a:lnR>
                      <a:noFill/>
                    </a:lnR>
                    <a:lnT>
                      <a:noFill/>
                    </a:lnT>
                    <a:lnB>
                      <a:noFill/>
                    </a:lnB>
                  </a:tcPr>
                </a:tc>
                <a:extLst>
                  <a:ext uri="{0D108BD9-81ED-4DB2-BD59-A6C34878D82A}">
                    <a16:rowId xmlns:a16="http://schemas.microsoft.com/office/drawing/2014/main" val="1387971998"/>
                  </a:ext>
                </a:extLst>
              </a:tr>
              <a:tr h="200403">
                <a:tc>
                  <a:txBody>
                    <a:bodyPr/>
                    <a:lstStyle/>
                    <a:p>
                      <a:pPr algn="l" fontAlgn="b"/>
                      <a:r>
                        <a:rPr lang="en-US" sz="1600" b="0" i="0" u="none" strike="noStrike" dirty="0">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48.6</a:t>
                      </a:r>
                    </a:p>
                  </a:txBody>
                  <a:tcPr marL="9525" marR="9525" marT="9525" marB="0" anchor="b">
                    <a:lnL>
                      <a:noFill/>
                    </a:lnL>
                    <a:lnR>
                      <a:noFill/>
                    </a:lnR>
                    <a:lnT>
                      <a:noFill/>
                    </a:lnT>
                    <a:lnB>
                      <a:noFill/>
                    </a:lnB>
                  </a:tcPr>
                </a:tc>
                <a:extLst>
                  <a:ext uri="{0D108BD9-81ED-4DB2-BD59-A6C34878D82A}">
                    <a16:rowId xmlns:a16="http://schemas.microsoft.com/office/drawing/2014/main" val="3454107600"/>
                  </a:ext>
                </a:extLst>
              </a:tr>
              <a:tr h="200403">
                <a:tc>
                  <a:txBody>
                    <a:bodyPr/>
                    <a:lstStyle/>
                    <a:p>
                      <a:pPr algn="l" fontAlgn="b"/>
                      <a:r>
                        <a:rPr lang="en-US" sz="1600" b="0" i="0" u="none" strike="noStrike" dirty="0">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58.5</a:t>
                      </a:r>
                    </a:p>
                  </a:txBody>
                  <a:tcPr marL="9525" marR="9525" marT="9525" marB="0" anchor="b">
                    <a:lnL>
                      <a:noFill/>
                    </a:lnL>
                    <a:lnR>
                      <a:noFill/>
                    </a:lnR>
                    <a:lnT>
                      <a:noFill/>
                    </a:lnT>
                    <a:lnB>
                      <a:noFill/>
                    </a:lnB>
                  </a:tcPr>
                </a:tc>
                <a:extLst>
                  <a:ext uri="{0D108BD9-81ED-4DB2-BD59-A6C34878D82A}">
                    <a16:rowId xmlns:a16="http://schemas.microsoft.com/office/drawing/2014/main" val="367022081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87.2</a:t>
                      </a:r>
                    </a:p>
                  </a:txBody>
                  <a:tcPr marL="9525" marR="9525" marT="9525" marB="0" anchor="b">
                    <a:lnL>
                      <a:noFill/>
                    </a:lnL>
                    <a:lnR>
                      <a:noFill/>
                    </a:lnR>
                    <a:lnT>
                      <a:noFill/>
                    </a:lnT>
                    <a:lnB>
                      <a:noFill/>
                    </a:lnB>
                  </a:tcPr>
                </a:tc>
                <a:extLst>
                  <a:ext uri="{0D108BD9-81ED-4DB2-BD59-A6C34878D82A}">
                    <a16:rowId xmlns:a16="http://schemas.microsoft.com/office/drawing/2014/main" val="332089125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52.9</a:t>
                      </a:r>
                    </a:p>
                  </a:txBody>
                  <a:tcPr marL="9525" marR="9525" marT="9525" marB="0" anchor="b">
                    <a:lnL>
                      <a:noFill/>
                    </a:lnL>
                    <a:lnR>
                      <a:noFill/>
                    </a:lnR>
                    <a:lnT>
                      <a:noFill/>
                    </a:lnT>
                    <a:lnB>
                      <a:noFill/>
                    </a:lnB>
                  </a:tcPr>
                </a:tc>
                <a:extLst>
                  <a:ext uri="{0D108BD9-81ED-4DB2-BD59-A6C34878D82A}">
                    <a16:rowId xmlns:a16="http://schemas.microsoft.com/office/drawing/2014/main" val="2287845980"/>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69.6</a:t>
                      </a:r>
                    </a:p>
                  </a:txBody>
                  <a:tcPr marL="9525" marR="9525" marT="9525" marB="0" anchor="b">
                    <a:lnL>
                      <a:noFill/>
                    </a:lnL>
                    <a:lnR>
                      <a:noFill/>
                    </a:lnR>
                    <a:lnT>
                      <a:noFill/>
                    </a:lnT>
                    <a:lnB>
                      <a:noFill/>
                    </a:lnB>
                  </a:tcPr>
                </a:tc>
                <a:extLst>
                  <a:ext uri="{0D108BD9-81ED-4DB2-BD59-A6C34878D82A}">
                    <a16:rowId xmlns:a16="http://schemas.microsoft.com/office/drawing/2014/main" val="3414435351"/>
                  </a:ext>
                </a:extLst>
              </a:tr>
            </a:tbl>
          </a:graphicData>
        </a:graphic>
      </p:graphicFrame>
      <p:graphicFrame>
        <p:nvGraphicFramePr>
          <p:cNvPr id="14" name="Table 13">
            <a:extLst>
              <a:ext uri="{FF2B5EF4-FFF2-40B4-BE49-F238E27FC236}">
                <a16:creationId xmlns:a16="http://schemas.microsoft.com/office/drawing/2014/main" id="{976C94A7-9D86-4063-90AC-89DD0D533087}"/>
              </a:ext>
            </a:extLst>
          </p:cNvPr>
          <p:cNvGraphicFramePr>
            <a:graphicFrameLocks noGrp="1"/>
          </p:cNvGraphicFramePr>
          <p:nvPr>
            <p:extLst>
              <p:ext uri="{D42A27DB-BD31-4B8C-83A1-F6EECF244321}">
                <p14:modId xmlns:p14="http://schemas.microsoft.com/office/powerpoint/2010/main" val="3895425255"/>
              </p:ext>
            </p:extLst>
          </p:nvPr>
        </p:nvGraphicFramePr>
        <p:xfrm>
          <a:off x="518533" y="4316114"/>
          <a:ext cx="3713360" cy="760095"/>
        </p:xfrm>
        <a:graphic>
          <a:graphicData uri="http://schemas.openxmlformats.org/drawingml/2006/table">
            <a:tbl>
              <a:tblPr/>
              <a:tblGrid>
                <a:gridCol w="928340">
                  <a:extLst>
                    <a:ext uri="{9D8B030D-6E8A-4147-A177-3AD203B41FA5}">
                      <a16:colId xmlns:a16="http://schemas.microsoft.com/office/drawing/2014/main" val="2262626868"/>
                    </a:ext>
                  </a:extLst>
                </a:gridCol>
                <a:gridCol w="928340">
                  <a:extLst>
                    <a:ext uri="{9D8B030D-6E8A-4147-A177-3AD203B41FA5}">
                      <a16:colId xmlns:a16="http://schemas.microsoft.com/office/drawing/2014/main" val="1806606775"/>
                    </a:ext>
                  </a:extLst>
                </a:gridCol>
                <a:gridCol w="928340">
                  <a:extLst>
                    <a:ext uri="{9D8B030D-6E8A-4147-A177-3AD203B41FA5}">
                      <a16:colId xmlns:a16="http://schemas.microsoft.com/office/drawing/2014/main" val="2631315310"/>
                    </a:ext>
                  </a:extLst>
                </a:gridCol>
                <a:gridCol w="928340">
                  <a:extLst>
                    <a:ext uri="{9D8B030D-6E8A-4147-A177-3AD203B41FA5}">
                      <a16:colId xmlns:a16="http://schemas.microsoft.com/office/drawing/2014/main" val="1431205627"/>
                    </a:ext>
                  </a:extLst>
                </a:gridCol>
              </a:tblGrid>
              <a:tr h="200403">
                <a:tc>
                  <a:txBody>
                    <a:bodyPr/>
                    <a:lstStyle/>
                    <a:p>
                      <a:pPr algn="l" fontAlgn="b"/>
                      <a:r>
                        <a:rPr lang="en-US" sz="1600" b="0" i="0" u="none" strike="noStrike" dirty="0">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92.5</a:t>
                      </a:r>
                    </a:p>
                  </a:txBody>
                  <a:tcPr marL="9525" marR="9525" marT="9525" marB="0" anchor="b">
                    <a:lnL>
                      <a:noFill/>
                    </a:lnL>
                    <a:lnR>
                      <a:noFill/>
                    </a:lnR>
                    <a:lnT>
                      <a:noFill/>
                    </a:lnT>
                    <a:lnB>
                      <a:noFill/>
                    </a:lnB>
                  </a:tcPr>
                </a:tc>
                <a:extLst>
                  <a:ext uri="{0D108BD9-81ED-4DB2-BD59-A6C34878D82A}">
                    <a16:rowId xmlns:a16="http://schemas.microsoft.com/office/drawing/2014/main" val="3342159287"/>
                  </a:ext>
                </a:extLst>
              </a:tr>
              <a:tr h="200403">
                <a:tc>
                  <a:txBody>
                    <a:bodyPr/>
                    <a:lstStyle/>
                    <a:p>
                      <a:pPr algn="l" fontAlgn="b"/>
                      <a:r>
                        <a:rPr lang="en-US" sz="1600" b="0" i="0" u="none" strike="noStrike" dirty="0">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61.9</a:t>
                      </a:r>
                    </a:p>
                  </a:txBody>
                  <a:tcPr marL="9525" marR="9525" marT="9525" marB="0" anchor="b">
                    <a:lnL>
                      <a:noFill/>
                    </a:lnL>
                    <a:lnR>
                      <a:noFill/>
                    </a:lnR>
                    <a:lnT>
                      <a:noFill/>
                    </a:lnT>
                    <a:lnB>
                      <a:noFill/>
                    </a:lnB>
                  </a:tcPr>
                </a:tc>
                <a:extLst>
                  <a:ext uri="{0D108BD9-81ED-4DB2-BD59-A6C34878D82A}">
                    <a16:rowId xmlns:a16="http://schemas.microsoft.com/office/drawing/2014/main" val="3105167088"/>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80.6</a:t>
                      </a:r>
                    </a:p>
                  </a:txBody>
                  <a:tcPr marL="9525" marR="9525" marT="9525" marB="0" anchor="b">
                    <a:lnL>
                      <a:noFill/>
                    </a:lnL>
                    <a:lnR>
                      <a:noFill/>
                    </a:lnR>
                    <a:lnT>
                      <a:noFill/>
                    </a:lnT>
                    <a:lnB>
                      <a:noFill/>
                    </a:lnB>
                  </a:tcPr>
                </a:tc>
                <a:extLst>
                  <a:ext uri="{0D108BD9-81ED-4DB2-BD59-A6C34878D82A}">
                    <a16:rowId xmlns:a16="http://schemas.microsoft.com/office/drawing/2014/main" val="1518168791"/>
                  </a:ext>
                </a:extLst>
              </a:tr>
            </a:tbl>
          </a:graphicData>
        </a:graphic>
      </p:graphicFrame>
      <p:graphicFrame>
        <p:nvGraphicFramePr>
          <p:cNvPr id="12" name="Table 11">
            <a:extLst>
              <a:ext uri="{FF2B5EF4-FFF2-40B4-BE49-F238E27FC236}">
                <a16:creationId xmlns:a16="http://schemas.microsoft.com/office/drawing/2014/main" id="{3D1ED3A8-DF50-4BC7-90E4-56D51492E953}"/>
              </a:ext>
            </a:extLst>
          </p:cNvPr>
          <p:cNvGraphicFramePr>
            <a:graphicFrameLocks noGrp="1"/>
          </p:cNvGraphicFramePr>
          <p:nvPr>
            <p:extLst>
              <p:ext uri="{D42A27DB-BD31-4B8C-83A1-F6EECF244321}">
                <p14:modId xmlns:p14="http://schemas.microsoft.com/office/powerpoint/2010/main" val="2325409583"/>
              </p:ext>
            </p:extLst>
          </p:nvPr>
        </p:nvGraphicFramePr>
        <p:xfrm>
          <a:off x="518533" y="1271239"/>
          <a:ext cx="3713360" cy="760095"/>
        </p:xfrm>
        <a:graphic>
          <a:graphicData uri="http://schemas.openxmlformats.org/drawingml/2006/table">
            <a:tbl>
              <a:tblPr/>
              <a:tblGrid>
                <a:gridCol w="928340">
                  <a:extLst>
                    <a:ext uri="{9D8B030D-6E8A-4147-A177-3AD203B41FA5}">
                      <a16:colId xmlns:a16="http://schemas.microsoft.com/office/drawing/2014/main" val="514194087"/>
                    </a:ext>
                  </a:extLst>
                </a:gridCol>
                <a:gridCol w="928340">
                  <a:extLst>
                    <a:ext uri="{9D8B030D-6E8A-4147-A177-3AD203B41FA5}">
                      <a16:colId xmlns:a16="http://schemas.microsoft.com/office/drawing/2014/main" val="804257975"/>
                    </a:ext>
                  </a:extLst>
                </a:gridCol>
                <a:gridCol w="928340">
                  <a:extLst>
                    <a:ext uri="{9D8B030D-6E8A-4147-A177-3AD203B41FA5}">
                      <a16:colId xmlns:a16="http://schemas.microsoft.com/office/drawing/2014/main" val="4142421536"/>
                    </a:ext>
                  </a:extLst>
                </a:gridCol>
                <a:gridCol w="928340">
                  <a:extLst>
                    <a:ext uri="{9D8B030D-6E8A-4147-A177-3AD203B41FA5}">
                      <a16:colId xmlns:a16="http://schemas.microsoft.com/office/drawing/2014/main" val="3493193451"/>
                    </a:ext>
                  </a:extLst>
                </a:gridCol>
              </a:tblGrid>
              <a:tr h="200403">
                <a:tc>
                  <a:txBody>
                    <a:bodyPr/>
                    <a:lstStyle/>
                    <a:p>
                      <a:pPr algn="l" fontAlgn="b"/>
                      <a:r>
                        <a:rPr lang="en-US" sz="1600" b="0" i="0" u="none" strike="noStrike" dirty="0">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95.4</a:t>
                      </a:r>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6656132"/>
                  </a:ext>
                </a:extLst>
              </a:tr>
              <a:tr h="200403">
                <a:tc>
                  <a:txBody>
                    <a:bodyPr/>
                    <a:lstStyle/>
                    <a:p>
                      <a:pPr algn="l" fontAlgn="b"/>
                      <a:r>
                        <a:rPr lang="en-US" sz="1600" b="0" i="0" u="none" strike="noStrike">
                          <a:solidFill>
                            <a:srgbClr val="000000"/>
                          </a:solidFill>
                          <a:effectLst/>
                          <a:latin typeface="Calibri" panose="020F0502020204030204" pitchFamily="34" charset="0"/>
                        </a:rPr>
                        <a:t>elbow</a:t>
                      </a:r>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89.1</a:t>
                      </a:r>
                    </a:p>
                  </a:txBody>
                  <a:tcPr marL="9525" marR="9525" marT="9525" marB="0" anchor="b">
                    <a:lnL>
                      <a:noFill/>
                    </a:lnL>
                    <a:lnR>
                      <a:noFill/>
                    </a:lnR>
                    <a:lnT>
                      <a:noFill/>
                    </a:lnT>
                    <a:lnB>
                      <a:noFill/>
                    </a:lnB>
                  </a:tcPr>
                </a:tc>
                <a:extLst>
                  <a:ext uri="{0D108BD9-81ED-4DB2-BD59-A6C34878D82A}">
                    <a16:rowId xmlns:a16="http://schemas.microsoft.com/office/drawing/2014/main" val="92169282"/>
                  </a:ext>
                </a:extLst>
              </a:tr>
              <a:tr h="200403">
                <a:tc>
                  <a:txBody>
                    <a:bodyPr/>
                    <a:lstStyle/>
                    <a:p>
                      <a:pPr algn="l" fontAlgn="b"/>
                      <a:r>
                        <a:rPr lang="en-US" sz="1600" b="0" i="0" u="none" strike="noStrike" dirty="0">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91.4</a:t>
                      </a:r>
                    </a:p>
                  </a:txBody>
                  <a:tcPr marL="9525" marR="9525" marT="9525" marB="0" anchor="b">
                    <a:lnL>
                      <a:noFill/>
                    </a:lnL>
                    <a:lnR>
                      <a:noFill/>
                    </a:lnR>
                    <a:lnT>
                      <a:noFill/>
                    </a:lnT>
                    <a:lnB>
                      <a:noFill/>
                    </a:lnB>
                  </a:tcPr>
                </a:tc>
                <a:extLst>
                  <a:ext uri="{0D108BD9-81ED-4DB2-BD59-A6C34878D82A}">
                    <a16:rowId xmlns:a16="http://schemas.microsoft.com/office/drawing/2014/main" val="1448471195"/>
                  </a:ext>
                </a:extLst>
              </a:tr>
            </a:tbl>
          </a:graphicData>
        </a:graphic>
      </p:graphicFrame>
      <p:sp>
        <p:nvSpPr>
          <p:cNvPr id="20" name="Rectangle 19">
            <a:extLst>
              <a:ext uri="{FF2B5EF4-FFF2-40B4-BE49-F238E27FC236}">
                <a16:creationId xmlns:a16="http://schemas.microsoft.com/office/drawing/2014/main" id="{1BC4BD0D-BD3D-4B6B-821F-506AEF34C994}"/>
              </a:ext>
            </a:extLst>
          </p:cNvPr>
          <p:cNvSpPr/>
          <p:nvPr/>
        </p:nvSpPr>
        <p:spPr>
          <a:xfrm>
            <a:off x="3274745" y="5889235"/>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81012D2-AC7D-4C86-8AEA-6A4DA45C1D5D}"/>
              </a:ext>
            </a:extLst>
          </p:cNvPr>
          <p:cNvSpPr/>
          <p:nvPr/>
        </p:nvSpPr>
        <p:spPr>
          <a:xfrm>
            <a:off x="3274746" y="1271239"/>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C9944F-1B26-4BE2-A4B4-1A8B1C0360FC}"/>
              </a:ext>
            </a:extLst>
          </p:cNvPr>
          <p:cNvSpPr/>
          <p:nvPr/>
        </p:nvSpPr>
        <p:spPr>
          <a:xfrm>
            <a:off x="3274746" y="2040905"/>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41EEAD-50F5-431D-A5A9-0DC1FA7DBA72}"/>
              </a:ext>
            </a:extLst>
          </p:cNvPr>
          <p:cNvSpPr/>
          <p:nvPr/>
        </p:nvSpPr>
        <p:spPr>
          <a:xfrm>
            <a:off x="3274746" y="2810571"/>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A6D7CA-41E5-448E-822D-BEB57B32A6C0}"/>
              </a:ext>
            </a:extLst>
          </p:cNvPr>
          <p:cNvSpPr/>
          <p:nvPr/>
        </p:nvSpPr>
        <p:spPr>
          <a:xfrm>
            <a:off x="3274745" y="4349903"/>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A99FC86-9CFF-492A-8263-0EB6EDF508F8}"/>
              </a:ext>
            </a:extLst>
          </p:cNvPr>
          <p:cNvSpPr/>
          <p:nvPr/>
        </p:nvSpPr>
        <p:spPr>
          <a:xfrm>
            <a:off x="3274746" y="5119569"/>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ADF83BA-89E6-4DA5-B4AD-1EE3DF3D11AB}"/>
              </a:ext>
            </a:extLst>
          </p:cNvPr>
          <p:cNvSpPr txBox="1">
            <a:spLocks/>
          </p:cNvSpPr>
          <p:nvPr/>
        </p:nvSpPr>
        <p:spPr>
          <a:xfrm>
            <a:off x="4977165" y="535027"/>
            <a:ext cx="6874721" cy="52068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i="1" dirty="0"/>
              <a:t>Which elemental groupings do we want to compare?</a:t>
            </a:r>
          </a:p>
          <a:p>
            <a:pPr marL="0" indent="0" algn="ctr">
              <a:buNone/>
            </a:pPr>
            <a:endParaRPr lang="en-US" sz="3600" i="1" dirty="0"/>
          </a:p>
          <a:p>
            <a:pPr marL="0" indent="0" algn="ctr">
              <a:buNone/>
            </a:pPr>
            <a:r>
              <a:rPr lang="en-US" sz="3600" i="1" dirty="0"/>
              <a:t>Does the </a:t>
            </a:r>
            <a:r>
              <a:rPr lang="en-US" sz="3600" b="1" i="1" dirty="0">
                <a:solidFill>
                  <a:schemeClr val="accent2">
                    <a:lumMod val="60000"/>
                    <a:lumOff val="40000"/>
                  </a:schemeClr>
                </a:solidFill>
              </a:rPr>
              <a:t>body temperature recovery</a:t>
            </a:r>
            <a:r>
              <a:rPr lang="en-US" sz="3600" b="1" i="1" dirty="0"/>
              <a:t> </a:t>
            </a:r>
            <a:r>
              <a:rPr lang="en-US" sz="3600" i="1" dirty="0"/>
              <a:t>as recorded at the four body points </a:t>
            </a:r>
            <a:r>
              <a:rPr lang="en-US" sz="3600" b="1" i="1" dirty="0">
                <a:solidFill>
                  <a:schemeClr val="accent6">
                    <a:lumMod val="75000"/>
                  </a:schemeClr>
                </a:solidFill>
              </a:rPr>
              <a:t>depend on water temperature</a:t>
            </a:r>
            <a:r>
              <a:rPr lang="en-US" sz="3600" i="1" dirty="0"/>
              <a:t>?</a:t>
            </a:r>
          </a:p>
        </p:txBody>
      </p:sp>
    </p:spTree>
    <p:extLst>
      <p:ext uri="{BB962C8B-B14F-4D97-AF65-F5344CB8AC3E}">
        <p14:creationId xmlns:p14="http://schemas.microsoft.com/office/powerpoint/2010/main" val="213642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0 L 0.27969 0.51945 " pathEditMode="relative" ptsTypes="AA">
                                      <p:cBhvr>
                                        <p:cTn id="6" dur="1000" fill="hold"/>
                                        <p:tgtEl>
                                          <p:spTgt spid="12"/>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27969 0.51945 " pathEditMode="relative" ptsTypes="AA">
                                      <p:cBhvr>
                                        <p:cTn id="8" dur="1000" fill="hold"/>
                                        <p:tgtEl>
                                          <p:spTgt spid="9"/>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61094 0.0625 " pathEditMode="relative" ptsTypes="AA">
                                      <p:cBhvr>
                                        <p:cTn id="12" dur="1000" fill="hold"/>
                                        <p:tgtEl>
                                          <p:spTgt spid="15"/>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61094 0.0625 " pathEditMode="relative" ptsTypes="AA">
                                      <p:cBhvr>
                                        <p:cTn id="14" dur="1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a:extLst>
              <a:ext uri="{FF2B5EF4-FFF2-40B4-BE49-F238E27FC236}">
                <a16:creationId xmlns:a16="http://schemas.microsoft.com/office/drawing/2014/main" id="{19061C56-14B7-4311-A043-4BCBCA6FE06F}"/>
              </a:ext>
            </a:extLst>
          </p:cNvPr>
          <p:cNvGraphicFramePr>
            <a:graphicFrameLocks noGrp="1"/>
          </p:cNvGraphicFramePr>
          <p:nvPr>
            <p:extLst>
              <p:ext uri="{D42A27DB-BD31-4B8C-83A1-F6EECF244321}">
                <p14:modId xmlns:p14="http://schemas.microsoft.com/office/powerpoint/2010/main" val="2270400925"/>
              </p:ext>
            </p:extLst>
          </p:nvPr>
        </p:nvGraphicFramePr>
        <p:xfrm>
          <a:off x="585208" y="176212"/>
          <a:ext cx="3713360" cy="6334125"/>
        </p:xfrm>
        <a:graphic>
          <a:graphicData uri="http://schemas.openxmlformats.org/drawingml/2006/table">
            <a:tbl>
              <a:tblPr/>
              <a:tblGrid>
                <a:gridCol w="928340">
                  <a:extLst>
                    <a:ext uri="{9D8B030D-6E8A-4147-A177-3AD203B41FA5}">
                      <a16:colId xmlns:a16="http://schemas.microsoft.com/office/drawing/2014/main" val="828818848"/>
                    </a:ext>
                  </a:extLst>
                </a:gridCol>
                <a:gridCol w="928340">
                  <a:extLst>
                    <a:ext uri="{9D8B030D-6E8A-4147-A177-3AD203B41FA5}">
                      <a16:colId xmlns:a16="http://schemas.microsoft.com/office/drawing/2014/main" val="3087166945"/>
                    </a:ext>
                  </a:extLst>
                </a:gridCol>
                <a:gridCol w="928340">
                  <a:extLst>
                    <a:ext uri="{9D8B030D-6E8A-4147-A177-3AD203B41FA5}">
                      <a16:colId xmlns:a16="http://schemas.microsoft.com/office/drawing/2014/main" val="546163007"/>
                    </a:ext>
                  </a:extLst>
                </a:gridCol>
                <a:gridCol w="928340">
                  <a:extLst>
                    <a:ext uri="{9D8B030D-6E8A-4147-A177-3AD203B41FA5}">
                      <a16:colId xmlns:a16="http://schemas.microsoft.com/office/drawing/2014/main" val="3788975065"/>
                    </a:ext>
                  </a:extLst>
                </a:gridCol>
              </a:tblGrid>
              <a:tr h="200403">
                <a:tc>
                  <a:txBody>
                    <a:bodyPr/>
                    <a:lstStyle/>
                    <a:p>
                      <a:pPr algn="l" fontAlgn="b"/>
                      <a:r>
                        <a:rPr lang="en-US" sz="1600" b="0" i="0" u="none" strike="noStrike">
                          <a:solidFill>
                            <a:srgbClr val="000000"/>
                          </a:solidFill>
                          <a:effectLst/>
                          <a:latin typeface="Calibri" panose="020F0502020204030204" pitchFamily="34" charset="0"/>
                        </a:rPr>
                        <a:t>loc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in_out</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time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Avg temp</a:t>
                      </a:r>
                    </a:p>
                  </a:txBody>
                  <a:tcPr marL="9525" marR="9525" marT="9525" marB="0" anchor="b">
                    <a:lnL>
                      <a:noFill/>
                    </a:lnL>
                    <a:lnR>
                      <a:noFill/>
                    </a:lnR>
                    <a:lnT>
                      <a:noFill/>
                    </a:lnT>
                    <a:lnB>
                      <a:noFill/>
                    </a:lnB>
                  </a:tcPr>
                </a:tc>
                <a:extLst>
                  <a:ext uri="{0D108BD9-81ED-4DB2-BD59-A6C34878D82A}">
                    <a16:rowId xmlns:a16="http://schemas.microsoft.com/office/drawing/2014/main" val="20348212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95.2</a:t>
                      </a:r>
                    </a:p>
                  </a:txBody>
                  <a:tcPr marL="9525" marR="9525" marT="9525" marB="0" anchor="b">
                    <a:lnL>
                      <a:noFill/>
                    </a:lnL>
                    <a:lnR>
                      <a:noFill/>
                    </a:lnR>
                    <a:lnT>
                      <a:noFill/>
                    </a:lnT>
                    <a:lnB>
                      <a:noFill/>
                    </a:lnB>
                  </a:tcPr>
                </a:tc>
                <a:extLst>
                  <a:ext uri="{0D108BD9-81ED-4DB2-BD59-A6C34878D82A}">
                    <a16:rowId xmlns:a16="http://schemas.microsoft.com/office/drawing/2014/main" val="3512150858"/>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84.3</a:t>
                      </a:r>
                    </a:p>
                  </a:txBody>
                  <a:tcPr marL="9525" marR="9525" marT="9525" marB="0" anchor="b">
                    <a:lnL>
                      <a:noFill/>
                    </a:lnL>
                    <a:lnR>
                      <a:noFill/>
                    </a:lnR>
                    <a:lnT>
                      <a:noFill/>
                    </a:lnT>
                    <a:lnB>
                      <a:noFill/>
                    </a:lnB>
                  </a:tcPr>
                </a:tc>
                <a:extLst>
                  <a:ext uri="{0D108BD9-81ED-4DB2-BD59-A6C34878D82A}">
                    <a16:rowId xmlns:a16="http://schemas.microsoft.com/office/drawing/2014/main" val="2936663980"/>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86.2</a:t>
                      </a:r>
                    </a:p>
                  </a:txBody>
                  <a:tcPr marL="9525" marR="9525" marT="9525" marB="0" anchor="b">
                    <a:lnL>
                      <a:noFill/>
                    </a:lnL>
                    <a:lnR>
                      <a:noFill/>
                    </a:lnR>
                    <a:lnT>
                      <a:noFill/>
                    </a:lnT>
                    <a:lnB>
                      <a:noFill/>
                    </a:lnB>
                  </a:tcPr>
                </a:tc>
                <a:extLst>
                  <a:ext uri="{0D108BD9-81ED-4DB2-BD59-A6C34878D82A}">
                    <a16:rowId xmlns:a16="http://schemas.microsoft.com/office/drawing/2014/main" val="3843110883"/>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95.4</a:t>
                      </a:r>
                    </a:p>
                  </a:txBody>
                  <a:tcPr marL="9525" marR="9525" marT="9525" marB="0" anchor="b">
                    <a:lnL>
                      <a:noFill/>
                    </a:lnL>
                    <a:lnR>
                      <a:noFill/>
                    </a:lnR>
                    <a:lnT>
                      <a:noFill/>
                    </a:lnT>
                    <a:lnB>
                      <a:noFill/>
                    </a:lnB>
                  </a:tcPr>
                </a:tc>
                <a:extLst>
                  <a:ext uri="{0D108BD9-81ED-4DB2-BD59-A6C34878D82A}">
                    <a16:rowId xmlns:a16="http://schemas.microsoft.com/office/drawing/2014/main" val="220538520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89.1</a:t>
                      </a:r>
                    </a:p>
                  </a:txBody>
                  <a:tcPr marL="9525" marR="9525" marT="9525" marB="0" anchor="b">
                    <a:lnL>
                      <a:noFill/>
                    </a:lnL>
                    <a:lnR>
                      <a:noFill/>
                    </a:lnR>
                    <a:lnT>
                      <a:noFill/>
                    </a:lnT>
                    <a:lnB>
                      <a:noFill/>
                    </a:lnB>
                  </a:tcPr>
                </a:tc>
                <a:extLst>
                  <a:ext uri="{0D108BD9-81ED-4DB2-BD59-A6C34878D82A}">
                    <a16:rowId xmlns:a16="http://schemas.microsoft.com/office/drawing/2014/main" val="248833169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91.4</a:t>
                      </a:r>
                    </a:p>
                  </a:txBody>
                  <a:tcPr marL="9525" marR="9525" marT="9525" marB="0" anchor="b">
                    <a:lnL>
                      <a:noFill/>
                    </a:lnL>
                    <a:lnR>
                      <a:noFill/>
                    </a:lnR>
                    <a:lnT>
                      <a:noFill/>
                    </a:lnT>
                    <a:lnB>
                      <a:noFill/>
                    </a:lnB>
                  </a:tcPr>
                </a:tc>
                <a:extLst>
                  <a:ext uri="{0D108BD9-81ED-4DB2-BD59-A6C34878D82A}">
                    <a16:rowId xmlns:a16="http://schemas.microsoft.com/office/drawing/2014/main" val="3439293649"/>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91.7</a:t>
                      </a:r>
                    </a:p>
                  </a:txBody>
                  <a:tcPr marL="9525" marR="9525" marT="9525" marB="0" anchor="b">
                    <a:lnL>
                      <a:noFill/>
                    </a:lnL>
                    <a:lnR>
                      <a:noFill/>
                    </a:lnR>
                    <a:lnT>
                      <a:noFill/>
                    </a:lnT>
                    <a:lnB>
                      <a:noFill/>
                    </a:lnB>
                  </a:tcPr>
                </a:tc>
                <a:extLst>
                  <a:ext uri="{0D108BD9-81ED-4DB2-BD59-A6C34878D82A}">
                    <a16:rowId xmlns:a16="http://schemas.microsoft.com/office/drawing/2014/main" val="80436581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84.1</a:t>
                      </a:r>
                    </a:p>
                  </a:txBody>
                  <a:tcPr marL="9525" marR="9525" marT="9525" marB="0" anchor="b">
                    <a:lnL>
                      <a:noFill/>
                    </a:lnL>
                    <a:lnR>
                      <a:noFill/>
                    </a:lnR>
                    <a:lnT>
                      <a:noFill/>
                    </a:lnT>
                    <a:lnB>
                      <a:noFill/>
                    </a:lnB>
                  </a:tcPr>
                </a:tc>
                <a:extLst>
                  <a:ext uri="{0D108BD9-81ED-4DB2-BD59-A6C34878D82A}">
                    <a16:rowId xmlns:a16="http://schemas.microsoft.com/office/drawing/2014/main" val="1015536057"/>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89.3</a:t>
                      </a:r>
                    </a:p>
                  </a:txBody>
                  <a:tcPr marL="9525" marR="9525" marT="9525" marB="0" anchor="b">
                    <a:lnL>
                      <a:noFill/>
                    </a:lnL>
                    <a:lnR>
                      <a:noFill/>
                    </a:lnR>
                    <a:lnT>
                      <a:noFill/>
                    </a:lnT>
                    <a:lnB>
                      <a:noFill/>
                    </a:lnB>
                  </a:tcPr>
                </a:tc>
                <a:extLst>
                  <a:ext uri="{0D108BD9-81ED-4DB2-BD59-A6C34878D82A}">
                    <a16:rowId xmlns:a16="http://schemas.microsoft.com/office/drawing/2014/main" val="156563083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93.3</a:t>
                      </a:r>
                    </a:p>
                  </a:txBody>
                  <a:tcPr marL="9525" marR="9525" marT="9525" marB="0" anchor="b">
                    <a:lnL>
                      <a:noFill/>
                    </a:lnL>
                    <a:lnR>
                      <a:noFill/>
                    </a:lnR>
                    <a:lnT>
                      <a:noFill/>
                    </a:lnT>
                    <a:lnB>
                      <a:noFill/>
                    </a:lnB>
                  </a:tcPr>
                </a:tc>
                <a:extLst>
                  <a:ext uri="{0D108BD9-81ED-4DB2-BD59-A6C34878D82A}">
                    <a16:rowId xmlns:a16="http://schemas.microsoft.com/office/drawing/2014/main" val="977878596"/>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84.2</a:t>
                      </a:r>
                    </a:p>
                  </a:txBody>
                  <a:tcPr marL="9525" marR="9525" marT="9525" marB="0" anchor="b">
                    <a:lnL>
                      <a:noFill/>
                    </a:lnL>
                    <a:lnR>
                      <a:noFill/>
                    </a:lnR>
                    <a:lnT>
                      <a:noFill/>
                    </a:lnT>
                    <a:lnB>
                      <a:noFill/>
                    </a:lnB>
                  </a:tcPr>
                </a:tc>
                <a:extLst>
                  <a:ext uri="{0D108BD9-81ED-4DB2-BD59-A6C34878D82A}">
                    <a16:rowId xmlns:a16="http://schemas.microsoft.com/office/drawing/2014/main" val="873904797"/>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indoor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87.6</a:t>
                      </a:r>
                    </a:p>
                  </a:txBody>
                  <a:tcPr marL="9525" marR="9525" marT="9525" marB="0" anchor="b">
                    <a:lnL>
                      <a:noFill/>
                    </a:lnL>
                    <a:lnR>
                      <a:noFill/>
                    </a:lnR>
                    <a:lnT>
                      <a:noFill/>
                    </a:lnT>
                    <a:lnB>
                      <a:noFill/>
                    </a:lnB>
                  </a:tcPr>
                </a:tc>
                <a:extLst>
                  <a:ext uri="{0D108BD9-81ED-4DB2-BD59-A6C34878D82A}">
                    <a16:rowId xmlns:a16="http://schemas.microsoft.com/office/drawing/2014/main" val="404834291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76.0</a:t>
                      </a:r>
                    </a:p>
                  </a:txBody>
                  <a:tcPr marL="9525" marR="9525" marT="9525" marB="0" anchor="b">
                    <a:lnL>
                      <a:noFill/>
                    </a:lnL>
                    <a:lnR>
                      <a:noFill/>
                    </a:lnR>
                    <a:lnT>
                      <a:noFill/>
                    </a:lnT>
                    <a:lnB>
                      <a:noFill/>
                    </a:lnB>
                  </a:tcPr>
                </a:tc>
                <a:extLst>
                  <a:ext uri="{0D108BD9-81ED-4DB2-BD59-A6C34878D82A}">
                    <a16:rowId xmlns:a16="http://schemas.microsoft.com/office/drawing/2014/main" val="2638217284"/>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53.0</a:t>
                      </a:r>
                    </a:p>
                  </a:txBody>
                  <a:tcPr marL="9525" marR="9525" marT="9525" marB="0" anchor="b">
                    <a:lnL>
                      <a:noFill/>
                    </a:lnL>
                    <a:lnR>
                      <a:noFill/>
                    </a:lnR>
                    <a:lnT>
                      <a:noFill/>
                    </a:lnT>
                    <a:lnB>
                      <a:noFill/>
                    </a:lnB>
                  </a:tcPr>
                </a:tc>
                <a:extLst>
                  <a:ext uri="{0D108BD9-81ED-4DB2-BD59-A6C34878D82A}">
                    <a16:rowId xmlns:a16="http://schemas.microsoft.com/office/drawing/2014/main" val="2604525062"/>
                  </a:ext>
                </a:extLst>
              </a:tr>
              <a:tr h="200403">
                <a:tc>
                  <a:txBody>
                    <a:bodyPr/>
                    <a:lstStyle/>
                    <a:p>
                      <a:pPr algn="l" fontAlgn="b"/>
                      <a:r>
                        <a:rPr lang="en-US" sz="1600" b="0" i="0" u="none" strike="noStrike">
                          <a:solidFill>
                            <a:srgbClr val="000000"/>
                          </a:solidFill>
                          <a:effectLst/>
                          <a:latin typeface="Calibri" panose="020F0502020204030204" pitchFamily="34" charset="0"/>
                        </a:rPr>
                        <a:t>cheek</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61.6</a:t>
                      </a:r>
                    </a:p>
                  </a:txBody>
                  <a:tcPr marL="9525" marR="9525" marT="9525" marB="0" anchor="b">
                    <a:lnL>
                      <a:noFill/>
                    </a:lnL>
                    <a:lnR>
                      <a:noFill/>
                    </a:lnR>
                    <a:lnT>
                      <a:noFill/>
                    </a:lnT>
                    <a:lnB>
                      <a:noFill/>
                    </a:lnB>
                  </a:tcPr>
                </a:tc>
                <a:extLst>
                  <a:ext uri="{0D108BD9-81ED-4DB2-BD59-A6C34878D82A}">
                    <a16:rowId xmlns:a16="http://schemas.microsoft.com/office/drawing/2014/main" val="1629268187"/>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92.5</a:t>
                      </a:r>
                    </a:p>
                  </a:txBody>
                  <a:tcPr marL="9525" marR="9525" marT="9525" marB="0" anchor="b">
                    <a:lnL>
                      <a:noFill/>
                    </a:lnL>
                    <a:lnR>
                      <a:noFill/>
                    </a:lnR>
                    <a:lnT>
                      <a:noFill/>
                    </a:lnT>
                    <a:lnB>
                      <a:noFill/>
                    </a:lnB>
                  </a:tcPr>
                </a:tc>
                <a:extLst>
                  <a:ext uri="{0D108BD9-81ED-4DB2-BD59-A6C34878D82A}">
                    <a16:rowId xmlns:a16="http://schemas.microsoft.com/office/drawing/2014/main" val="1374577022"/>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61.9</a:t>
                      </a:r>
                    </a:p>
                  </a:txBody>
                  <a:tcPr marL="9525" marR="9525" marT="9525" marB="0" anchor="b">
                    <a:lnL>
                      <a:noFill/>
                    </a:lnL>
                    <a:lnR>
                      <a:noFill/>
                    </a:lnR>
                    <a:lnT>
                      <a:noFill/>
                    </a:lnT>
                    <a:lnB>
                      <a:noFill/>
                    </a:lnB>
                  </a:tcPr>
                </a:tc>
                <a:extLst>
                  <a:ext uri="{0D108BD9-81ED-4DB2-BD59-A6C34878D82A}">
                    <a16:rowId xmlns:a16="http://schemas.microsoft.com/office/drawing/2014/main" val="3938203819"/>
                  </a:ext>
                </a:extLst>
              </a:tr>
              <a:tr h="200403">
                <a:tc>
                  <a:txBody>
                    <a:bodyPr/>
                    <a:lstStyle/>
                    <a:p>
                      <a:pPr algn="l" fontAlgn="b"/>
                      <a:r>
                        <a:rPr lang="en-US" sz="1600" b="0" i="0" u="none" strike="noStrike">
                          <a:solidFill>
                            <a:srgbClr val="000000"/>
                          </a:solidFill>
                          <a:effectLst/>
                          <a:latin typeface="Calibri" panose="020F0502020204030204" pitchFamily="34" charset="0"/>
                        </a:rPr>
                        <a:t>elbow</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80.6</a:t>
                      </a:r>
                    </a:p>
                  </a:txBody>
                  <a:tcPr marL="9525" marR="9525" marT="9525" marB="0" anchor="b">
                    <a:lnL>
                      <a:noFill/>
                    </a:lnL>
                    <a:lnR>
                      <a:noFill/>
                    </a:lnR>
                    <a:lnT>
                      <a:noFill/>
                    </a:lnT>
                    <a:lnB>
                      <a:noFill/>
                    </a:lnB>
                  </a:tcPr>
                </a:tc>
                <a:extLst>
                  <a:ext uri="{0D108BD9-81ED-4DB2-BD59-A6C34878D82A}">
                    <a16:rowId xmlns:a16="http://schemas.microsoft.com/office/drawing/2014/main" val="821703116"/>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74.6</a:t>
                      </a:r>
                    </a:p>
                  </a:txBody>
                  <a:tcPr marL="9525" marR="9525" marT="9525" marB="0" anchor="b">
                    <a:lnL>
                      <a:noFill/>
                    </a:lnL>
                    <a:lnR>
                      <a:noFill/>
                    </a:lnR>
                    <a:lnT>
                      <a:noFill/>
                    </a:lnT>
                    <a:lnB>
                      <a:noFill/>
                    </a:lnB>
                  </a:tcPr>
                </a:tc>
                <a:extLst>
                  <a:ext uri="{0D108BD9-81ED-4DB2-BD59-A6C34878D82A}">
                    <a16:rowId xmlns:a16="http://schemas.microsoft.com/office/drawing/2014/main" val="1387971998"/>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48.6</a:t>
                      </a:r>
                    </a:p>
                  </a:txBody>
                  <a:tcPr marL="9525" marR="9525" marT="9525" marB="0" anchor="b">
                    <a:lnL>
                      <a:noFill/>
                    </a:lnL>
                    <a:lnR>
                      <a:noFill/>
                    </a:lnR>
                    <a:lnT>
                      <a:noFill/>
                    </a:lnT>
                    <a:lnB>
                      <a:noFill/>
                    </a:lnB>
                  </a:tcPr>
                </a:tc>
                <a:extLst>
                  <a:ext uri="{0D108BD9-81ED-4DB2-BD59-A6C34878D82A}">
                    <a16:rowId xmlns:a16="http://schemas.microsoft.com/office/drawing/2014/main" val="3454107600"/>
                  </a:ext>
                </a:extLst>
              </a:tr>
              <a:tr h="200403">
                <a:tc>
                  <a:txBody>
                    <a:bodyPr/>
                    <a:lstStyle/>
                    <a:p>
                      <a:pPr algn="l" fontAlgn="b"/>
                      <a:r>
                        <a:rPr lang="en-US" sz="1600" b="0" i="0" u="none" strike="noStrike">
                          <a:solidFill>
                            <a:srgbClr val="000000"/>
                          </a:solidFill>
                          <a:effectLst/>
                          <a:latin typeface="Calibri" panose="020F0502020204030204" pitchFamily="34" charset="0"/>
                        </a:rPr>
                        <a:t>palm</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58.5</a:t>
                      </a:r>
                    </a:p>
                  </a:txBody>
                  <a:tcPr marL="9525" marR="9525" marT="9525" marB="0" anchor="b">
                    <a:lnL>
                      <a:noFill/>
                    </a:lnL>
                    <a:lnR>
                      <a:noFill/>
                    </a:lnR>
                    <a:lnT>
                      <a:noFill/>
                    </a:lnT>
                    <a:lnB>
                      <a:noFill/>
                    </a:lnB>
                  </a:tcPr>
                </a:tc>
                <a:extLst>
                  <a:ext uri="{0D108BD9-81ED-4DB2-BD59-A6C34878D82A}">
                    <a16:rowId xmlns:a16="http://schemas.microsoft.com/office/drawing/2014/main" val="367022081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87.2</a:t>
                      </a:r>
                    </a:p>
                  </a:txBody>
                  <a:tcPr marL="9525" marR="9525" marT="9525" marB="0" anchor="b">
                    <a:lnL>
                      <a:noFill/>
                    </a:lnL>
                    <a:lnR>
                      <a:noFill/>
                    </a:lnR>
                    <a:lnT>
                      <a:noFill/>
                    </a:lnT>
                    <a:lnB>
                      <a:noFill/>
                    </a:lnB>
                  </a:tcPr>
                </a:tc>
                <a:extLst>
                  <a:ext uri="{0D108BD9-81ED-4DB2-BD59-A6C34878D82A}">
                    <a16:rowId xmlns:a16="http://schemas.microsoft.com/office/drawing/2014/main" val="3320891255"/>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post1</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52.9</a:t>
                      </a:r>
                    </a:p>
                  </a:txBody>
                  <a:tcPr marL="9525" marR="9525" marT="9525" marB="0" anchor="b">
                    <a:lnL>
                      <a:noFill/>
                    </a:lnL>
                    <a:lnR>
                      <a:noFill/>
                    </a:lnR>
                    <a:lnT>
                      <a:noFill/>
                    </a:lnT>
                    <a:lnB>
                      <a:noFill/>
                    </a:lnB>
                  </a:tcPr>
                </a:tc>
                <a:extLst>
                  <a:ext uri="{0D108BD9-81ED-4DB2-BD59-A6C34878D82A}">
                    <a16:rowId xmlns:a16="http://schemas.microsoft.com/office/drawing/2014/main" val="2287845980"/>
                  </a:ext>
                </a:extLst>
              </a:tr>
              <a:tr h="200403">
                <a:tc>
                  <a:txBody>
                    <a:bodyPr/>
                    <a:lstStyle/>
                    <a:p>
                      <a:pPr algn="l" fontAlgn="b"/>
                      <a:r>
                        <a:rPr lang="en-US" sz="1600" b="0" i="0" u="none" strike="noStrike">
                          <a:solidFill>
                            <a:srgbClr val="000000"/>
                          </a:solidFill>
                          <a:effectLst/>
                          <a:latin typeface="Calibri" panose="020F0502020204030204" pitchFamily="34" charset="0"/>
                        </a:rPr>
                        <a:t>pec</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outdoor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panose="020F0502020204030204" pitchFamily="34" charset="0"/>
                        </a:rPr>
                        <a:t>post2</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panose="020F0502020204030204" pitchFamily="34" charset="0"/>
                        </a:rPr>
                        <a:t>69.6</a:t>
                      </a:r>
                    </a:p>
                  </a:txBody>
                  <a:tcPr marL="9525" marR="9525" marT="9525" marB="0" anchor="b">
                    <a:lnL>
                      <a:noFill/>
                    </a:lnL>
                    <a:lnR>
                      <a:noFill/>
                    </a:lnR>
                    <a:lnT>
                      <a:noFill/>
                    </a:lnT>
                    <a:lnB>
                      <a:noFill/>
                    </a:lnB>
                  </a:tcPr>
                </a:tc>
                <a:extLst>
                  <a:ext uri="{0D108BD9-81ED-4DB2-BD59-A6C34878D82A}">
                    <a16:rowId xmlns:a16="http://schemas.microsoft.com/office/drawing/2014/main" val="3414435351"/>
                  </a:ext>
                </a:extLst>
              </a:tr>
            </a:tbl>
          </a:graphicData>
        </a:graphic>
      </p:graphicFrame>
      <p:sp>
        <p:nvSpPr>
          <p:cNvPr id="31" name="Rectangle 30">
            <a:extLst>
              <a:ext uri="{FF2B5EF4-FFF2-40B4-BE49-F238E27FC236}">
                <a16:creationId xmlns:a16="http://schemas.microsoft.com/office/drawing/2014/main" id="{B6F2B7B1-CEB1-40BE-B1DA-A482E6A4BC39}"/>
              </a:ext>
            </a:extLst>
          </p:cNvPr>
          <p:cNvSpPr/>
          <p:nvPr/>
        </p:nvSpPr>
        <p:spPr>
          <a:xfrm>
            <a:off x="3341422" y="445234"/>
            <a:ext cx="416307" cy="706827"/>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DA26530-E326-42A2-8DFD-9D4DD3A2F116}"/>
              </a:ext>
            </a:extLst>
          </p:cNvPr>
          <p:cNvSpPr/>
          <p:nvPr/>
        </p:nvSpPr>
        <p:spPr>
          <a:xfrm>
            <a:off x="3341421" y="1185514"/>
            <a:ext cx="416307" cy="736213"/>
          </a:xfrm>
          <a:prstGeom prst="rect">
            <a:avLst/>
          </a:prstGeom>
          <a:solidFill>
            <a:schemeClr val="accent3">
              <a:lumMod val="40000"/>
              <a:lumOff val="60000"/>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35CB388-58CD-4F20-BBA1-48948B4B8D7C}"/>
              </a:ext>
            </a:extLst>
          </p:cNvPr>
          <p:cNvSpPr/>
          <p:nvPr/>
        </p:nvSpPr>
        <p:spPr>
          <a:xfrm>
            <a:off x="3341421" y="1955180"/>
            <a:ext cx="416307" cy="736213"/>
          </a:xfrm>
          <a:prstGeom prst="rect">
            <a:avLst/>
          </a:prstGeom>
          <a:solidFill>
            <a:schemeClr val="accent4">
              <a:lumMod val="40000"/>
              <a:lumOff val="60000"/>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68F6342-7197-47E7-8CDA-860F467641D8}"/>
              </a:ext>
            </a:extLst>
          </p:cNvPr>
          <p:cNvSpPr/>
          <p:nvPr/>
        </p:nvSpPr>
        <p:spPr>
          <a:xfrm>
            <a:off x="3341421" y="2724846"/>
            <a:ext cx="416307" cy="736213"/>
          </a:xfrm>
          <a:prstGeom prst="rect">
            <a:avLst/>
          </a:prstGeom>
          <a:solidFill>
            <a:schemeClr val="accent6">
              <a:lumMod val="40000"/>
              <a:lumOff val="60000"/>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0B621EF-DA11-4CFB-8470-FE8D683F14A5}"/>
              </a:ext>
            </a:extLst>
          </p:cNvPr>
          <p:cNvSpPr/>
          <p:nvPr/>
        </p:nvSpPr>
        <p:spPr>
          <a:xfrm>
            <a:off x="3341420" y="3494512"/>
            <a:ext cx="416307" cy="736213"/>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0FF3B9F-DFE5-4442-8E99-204F02A17193}"/>
              </a:ext>
            </a:extLst>
          </p:cNvPr>
          <p:cNvSpPr/>
          <p:nvPr/>
        </p:nvSpPr>
        <p:spPr>
          <a:xfrm>
            <a:off x="3341420" y="4264178"/>
            <a:ext cx="416307" cy="736213"/>
          </a:xfrm>
          <a:prstGeom prst="rect">
            <a:avLst/>
          </a:prstGeom>
          <a:solidFill>
            <a:schemeClr val="accent3">
              <a:lumMod val="40000"/>
              <a:lumOff val="60000"/>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3878091-BCD5-47C9-9F05-3E7BCBFDFB77}"/>
              </a:ext>
            </a:extLst>
          </p:cNvPr>
          <p:cNvSpPr/>
          <p:nvPr/>
        </p:nvSpPr>
        <p:spPr>
          <a:xfrm>
            <a:off x="3341421" y="5033844"/>
            <a:ext cx="416307" cy="736213"/>
          </a:xfrm>
          <a:prstGeom prst="rect">
            <a:avLst/>
          </a:prstGeom>
          <a:solidFill>
            <a:schemeClr val="accent4">
              <a:lumMod val="40000"/>
              <a:lumOff val="60000"/>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8B50230-8C5A-4AD7-A49A-6A9A10463E5B}"/>
              </a:ext>
            </a:extLst>
          </p:cNvPr>
          <p:cNvSpPr/>
          <p:nvPr/>
        </p:nvSpPr>
        <p:spPr>
          <a:xfrm>
            <a:off x="3341420" y="5803510"/>
            <a:ext cx="416307" cy="736213"/>
          </a:xfrm>
          <a:prstGeom prst="rect">
            <a:avLst/>
          </a:prstGeom>
          <a:solidFill>
            <a:schemeClr val="accent6">
              <a:lumMod val="40000"/>
              <a:lumOff val="60000"/>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2E3CD69-640D-434F-ADD8-993847DC8965}"/>
              </a:ext>
            </a:extLst>
          </p:cNvPr>
          <p:cNvSpPr/>
          <p:nvPr/>
        </p:nvSpPr>
        <p:spPr>
          <a:xfrm>
            <a:off x="3341422" y="445234"/>
            <a:ext cx="416307" cy="706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CBB7C6-0593-44BB-A351-B3AE34CA93E3}"/>
              </a:ext>
            </a:extLst>
          </p:cNvPr>
          <p:cNvSpPr/>
          <p:nvPr/>
        </p:nvSpPr>
        <p:spPr>
          <a:xfrm>
            <a:off x="3341421" y="1185514"/>
            <a:ext cx="416307" cy="736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44CD0C7-FA04-4B01-9216-5162F8454F87}"/>
              </a:ext>
            </a:extLst>
          </p:cNvPr>
          <p:cNvSpPr/>
          <p:nvPr/>
        </p:nvSpPr>
        <p:spPr>
          <a:xfrm>
            <a:off x="3341421" y="1955180"/>
            <a:ext cx="416307" cy="736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AED260-4284-4333-8F6A-A4CB2983E3AC}"/>
              </a:ext>
            </a:extLst>
          </p:cNvPr>
          <p:cNvSpPr/>
          <p:nvPr/>
        </p:nvSpPr>
        <p:spPr>
          <a:xfrm>
            <a:off x="3341421" y="2724846"/>
            <a:ext cx="416307" cy="736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C8E8E21-1545-4F92-AEFC-299243EC55FF}"/>
              </a:ext>
            </a:extLst>
          </p:cNvPr>
          <p:cNvSpPr/>
          <p:nvPr/>
        </p:nvSpPr>
        <p:spPr>
          <a:xfrm>
            <a:off x="3341420" y="3494512"/>
            <a:ext cx="416307" cy="736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D8C536B-6C98-4288-902C-940A11B27178}"/>
              </a:ext>
            </a:extLst>
          </p:cNvPr>
          <p:cNvSpPr/>
          <p:nvPr/>
        </p:nvSpPr>
        <p:spPr>
          <a:xfrm>
            <a:off x="3341420" y="4264178"/>
            <a:ext cx="416307" cy="736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3883C2D-2DDD-401D-BE8B-51C03E2BBB71}"/>
              </a:ext>
            </a:extLst>
          </p:cNvPr>
          <p:cNvSpPr/>
          <p:nvPr/>
        </p:nvSpPr>
        <p:spPr>
          <a:xfrm>
            <a:off x="3341421" y="5033844"/>
            <a:ext cx="416307" cy="736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93608EB-5D78-4F8B-AD62-5468EA9EB683}"/>
              </a:ext>
            </a:extLst>
          </p:cNvPr>
          <p:cNvSpPr/>
          <p:nvPr/>
        </p:nvSpPr>
        <p:spPr>
          <a:xfrm>
            <a:off x="3341420" y="5803510"/>
            <a:ext cx="416307" cy="736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A5C476D-203F-45FB-92A3-FAA572EBBD2E}"/>
              </a:ext>
            </a:extLst>
          </p:cNvPr>
          <p:cNvSpPr txBox="1"/>
          <p:nvPr/>
        </p:nvSpPr>
        <p:spPr>
          <a:xfrm>
            <a:off x="5882079" y="1400630"/>
            <a:ext cx="5293929" cy="4031873"/>
          </a:xfrm>
          <a:prstGeom prst="rect">
            <a:avLst/>
          </a:prstGeom>
          <a:noFill/>
        </p:spPr>
        <p:txBody>
          <a:bodyPr wrap="square" rtlCol="0">
            <a:spAutoFit/>
          </a:bodyPr>
          <a:lstStyle/>
          <a:p>
            <a:endParaRPr lang="en-US" sz="3200" dirty="0"/>
          </a:p>
          <a:p>
            <a:pPr marL="342900" indent="-342900">
              <a:buAutoNum type="arabicPeriod"/>
            </a:pPr>
            <a:r>
              <a:rPr lang="en-US" sz="3200" dirty="0"/>
              <a:t>Single average </a:t>
            </a:r>
          </a:p>
          <a:p>
            <a:pPr marL="342900" indent="-342900">
              <a:buAutoNum type="arabicPeriod"/>
            </a:pPr>
            <a:endParaRPr lang="en-US" sz="3200" dirty="0"/>
          </a:p>
          <a:p>
            <a:pPr marL="342900" indent="-342900">
              <a:buAutoNum type="arabicPeriod"/>
            </a:pPr>
            <a:r>
              <a:rPr lang="en-US" sz="3200" dirty="0"/>
              <a:t>Time triplets </a:t>
            </a:r>
          </a:p>
          <a:p>
            <a:pPr marL="342900" indent="-342900">
              <a:buAutoNum type="arabicPeriod"/>
            </a:pPr>
            <a:endParaRPr lang="en-US" sz="3200" dirty="0"/>
          </a:p>
          <a:p>
            <a:pPr marL="342900" indent="-342900">
              <a:buAutoNum type="arabicPeriod"/>
            </a:pPr>
            <a:r>
              <a:rPr lang="en-US" sz="3200" dirty="0"/>
              <a:t>Swim location</a:t>
            </a:r>
          </a:p>
          <a:p>
            <a:pPr marL="342900" indent="-342900">
              <a:buAutoNum type="arabicPeriod"/>
            </a:pPr>
            <a:endParaRPr lang="en-US" sz="3200" dirty="0"/>
          </a:p>
          <a:p>
            <a:pPr marL="342900" indent="-342900">
              <a:buAutoNum type="arabicPeriod"/>
            </a:pPr>
            <a:r>
              <a:rPr lang="en-US" sz="3200" dirty="0"/>
              <a:t>Body location</a:t>
            </a:r>
            <a:endParaRPr lang="en-US" dirty="0"/>
          </a:p>
        </p:txBody>
      </p:sp>
      <p:sp>
        <p:nvSpPr>
          <p:cNvPr id="52" name="TextBox 51">
            <a:extLst>
              <a:ext uri="{FF2B5EF4-FFF2-40B4-BE49-F238E27FC236}">
                <a16:creationId xmlns:a16="http://schemas.microsoft.com/office/drawing/2014/main" id="{5B120167-2E83-4D7E-BD7B-C0093CBB7208}"/>
              </a:ext>
            </a:extLst>
          </p:cNvPr>
          <p:cNvSpPr txBox="1"/>
          <p:nvPr/>
        </p:nvSpPr>
        <p:spPr>
          <a:xfrm>
            <a:off x="9022340" y="1674832"/>
            <a:ext cx="1661545" cy="369332"/>
          </a:xfrm>
          <a:prstGeom prst="rect">
            <a:avLst/>
          </a:prstGeom>
          <a:noFill/>
        </p:spPr>
        <p:txBody>
          <a:bodyPr wrap="none" rtlCol="0">
            <a:spAutoFit/>
          </a:bodyPr>
          <a:lstStyle/>
          <a:p>
            <a:r>
              <a:rPr lang="en-US" dirty="0"/>
              <a:t>Most elemental</a:t>
            </a:r>
          </a:p>
        </p:txBody>
      </p:sp>
      <p:cxnSp>
        <p:nvCxnSpPr>
          <p:cNvPr id="54" name="Straight Arrow Connector 53">
            <a:extLst>
              <a:ext uri="{FF2B5EF4-FFF2-40B4-BE49-F238E27FC236}">
                <a16:creationId xmlns:a16="http://schemas.microsoft.com/office/drawing/2014/main" id="{740FF51B-8D0D-4B06-AD0B-446655AC020C}"/>
              </a:ext>
            </a:extLst>
          </p:cNvPr>
          <p:cNvCxnSpPr>
            <a:cxnSpLocks/>
          </p:cNvCxnSpPr>
          <p:nvPr/>
        </p:nvCxnSpPr>
        <p:spPr>
          <a:xfrm flipH="1">
            <a:off x="9853112" y="2172074"/>
            <a:ext cx="1" cy="286177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D9D430A-A4C0-43DA-8C94-85A1C71ACD19}"/>
              </a:ext>
            </a:extLst>
          </p:cNvPr>
          <p:cNvSpPr txBox="1"/>
          <p:nvPr/>
        </p:nvSpPr>
        <p:spPr>
          <a:xfrm>
            <a:off x="9022340" y="5127126"/>
            <a:ext cx="1666354" cy="369332"/>
          </a:xfrm>
          <a:prstGeom prst="rect">
            <a:avLst/>
          </a:prstGeom>
          <a:noFill/>
        </p:spPr>
        <p:txBody>
          <a:bodyPr wrap="none" rtlCol="0">
            <a:spAutoFit/>
          </a:bodyPr>
          <a:lstStyle/>
          <a:p>
            <a:r>
              <a:rPr lang="en-US" dirty="0"/>
              <a:t>Least elemental</a:t>
            </a:r>
          </a:p>
        </p:txBody>
      </p:sp>
    </p:spTree>
    <p:extLst>
      <p:ext uri="{BB962C8B-B14F-4D97-AF65-F5344CB8AC3E}">
        <p14:creationId xmlns:p14="http://schemas.microsoft.com/office/powerpoint/2010/main" val="238416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23E51A-D3DC-4E02-9BB9-75086283FFCB}"/>
              </a:ext>
            </a:extLst>
          </p:cNvPr>
          <p:cNvPicPr>
            <a:picLocks noChangeAspect="1"/>
          </p:cNvPicPr>
          <p:nvPr/>
        </p:nvPicPr>
        <p:blipFill>
          <a:blip r:embed="rId2"/>
          <a:stretch>
            <a:fillRect/>
          </a:stretch>
        </p:blipFill>
        <p:spPr>
          <a:xfrm>
            <a:off x="6103699" y="1231263"/>
            <a:ext cx="6088301" cy="3366774"/>
          </a:xfrm>
          <a:prstGeom prst="rect">
            <a:avLst/>
          </a:prstGeom>
        </p:spPr>
      </p:pic>
      <p:sp>
        <p:nvSpPr>
          <p:cNvPr id="2" name="Title 1">
            <a:extLst>
              <a:ext uri="{FF2B5EF4-FFF2-40B4-BE49-F238E27FC236}">
                <a16:creationId xmlns:a16="http://schemas.microsoft.com/office/drawing/2014/main" id="{FE409A89-4493-40CB-A0A3-4DB903E8822C}"/>
              </a:ext>
            </a:extLst>
          </p:cNvPr>
          <p:cNvSpPr>
            <a:spLocks noGrp="1"/>
          </p:cNvSpPr>
          <p:nvPr>
            <p:ph type="title"/>
          </p:nvPr>
        </p:nvSpPr>
        <p:spPr>
          <a:xfrm>
            <a:off x="390525" y="1"/>
            <a:ext cx="10515600" cy="1145894"/>
          </a:xfrm>
        </p:spPr>
        <p:txBody>
          <a:bodyPr/>
          <a:lstStyle/>
          <a:p>
            <a:r>
              <a:rPr lang="en-US" dirty="0"/>
              <a:t>Some graphs</a:t>
            </a:r>
          </a:p>
        </p:txBody>
      </p:sp>
      <p:pic>
        <p:nvPicPr>
          <p:cNvPr id="7" name="Picture 6">
            <a:extLst>
              <a:ext uri="{FF2B5EF4-FFF2-40B4-BE49-F238E27FC236}">
                <a16:creationId xmlns:a16="http://schemas.microsoft.com/office/drawing/2014/main" id="{E27A1B66-5487-4E0F-A29B-F38312C083F4}"/>
              </a:ext>
            </a:extLst>
          </p:cNvPr>
          <p:cNvPicPr>
            <a:picLocks noChangeAspect="1"/>
          </p:cNvPicPr>
          <p:nvPr/>
        </p:nvPicPr>
        <p:blipFill>
          <a:blip r:embed="rId3"/>
          <a:stretch>
            <a:fillRect/>
          </a:stretch>
        </p:blipFill>
        <p:spPr>
          <a:xfrm>
            <a:off x="321452" y="1231263"/>
            <a:ext cx="5716173" cy="3366774"/>
          </a:xfrm>
          <a:prstGeom prst="rect">
            <a:avLst/>
          </a:prstGeom>
        </p:spPr>
      </p:pic>
      <p:sp>
        <p:nvSpPr>
          <p:cNvPr id="9" name="Rectangle 8">
            <a:extLst>
              <a:ext uri="{FF2B5EF4-FFF2-40B4-BE49-F238E27FC236}">
                <a16:creationId xmlns:a16="http://schemas.microsoft.com/office/drawing/2014/main" id="{52768466-A66D-43E6-B9C1-F61F59B5927C}"/>
              </a:ext>
            </a:extLst>
          </p:cNvPr>
          <p:cNvSpPr/>
          <p:nvPr/>
        </p:nvSpPr>
        <p:spPr>
          <a:xfrm>
            <a:off x="750621" y="1385670"/>
            <a:ext cx="440003" cy="1335941"/>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5BED8F-2716-409B-B3C4-B079BB309ED9}"/>
              </a:ext>
            </a:extLst>
          </p:cNvPr>
          <p:cNvSpPr/>
          <p:nvPr/>
        </p:nvSpPr>
        <p:spPr>
          <a:xfrm>
            <a:off x="1474521" y="1385670"/>
            <a:ext cx="440003" cy="1335941"/>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E3976F-C6FF-4E33-A7C1-C77073C84949}"/>
              </a:ext>
            </a:extLst>
          </p:cNvPr>
          <p:cNvSpPr/>
          <p:nvPr/>
        </p:nvSpPr>
        <p:spPr>
          <a:xfrm>
            <a:off x="2198421" y="1385670"/>
            <a:ext cx="440003" cy="1335941"/>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2C517C-21C8-4D29-BEFD-34E4FBBD2274}"/>
              </a:ext>
            </a:extLst>
          </p:cNvPr>
          <p:cNvSpPr/>
          <p:nvPr/>
        </p:nvSpPr>
        <p:spPr>
          <a:xfrm>
            <a:off x="6684724" y="1471395"/>
            <a:ext cx="1114425" cy="1250216"/>
          </a:xfrm>
          <a:prstGeom prst="rect">
            <a:avLst/>
          </a:prstGeom>
          <a:solidFill>
            <a:srgbClr val="F4B183">
              <a:alpha val="7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BAD780-07DB-459D-98D9-C21094429DA2}"/>
              </a:ext>
            </a:extLst>
          </p:cNvPr>
          <p:cNvSpPr txBox="1"/>
          <p:nvPr/>
        </p:nvSpPr>
        <p:spPr>
          <a:xfrm>
            <a:off x="1983313" y="4683405"/>
            <a:ext cx="2392450" cy="2031325"/>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2">
                    <a:lumMod val="75000"/>
                  </a:schemeClr>
                </a:solidFill>
              </a:rPr>
              <a:t>Geom: Bar</a:t>
            </a:r>
          </a:p>
          <a:p>
            <a:pPr marL="285750" indent="-285750">
              <a:buFont typeface="Arial" panose="020B0604020202020204" pitchFamily="34" charset="0"/>
              <a:buChar char="•"/>
            </a:pPr>
            <a:r>
              <a:rPr lang="en-US" b="1" dirty="0">
                <a:solidFill>
                  <a:schemeClr val="accent2">
                    <a:lumMod val="75000"/>
                  </a:schemeClr>
                </a:solidFill>
              </a:rPr>
              <a:t>Aesthetic mapping:</a:t>
            </a:r>
          </a:p>
          <a:p>
            <a:pPr marL="742950" lvl="1" indent="-285750">
              <a:buFont typeface="Arial" panose="020B0604020202020204" pitchFamily="34" charset="0"/>
              <a:buChar char="•"/>
            </a:pPr>
            <a:r>
              <a:rPr lang="en-US" b="1" dirty="0">
                <a:solidFill>
                  <a:schemeClr val="accent2">
                    <a:lumMod val="75000"/>
                  </a:schemeClr>
                </a:solidFill>
              </a:rPr>
              <a:t>X: Time</a:t>
            </a:r>
          </a:p>
          <a:p>
            <a:pPr marL="742950" lvl="1" indent="-285750">
              <a:buFont typeface="Arial" panose="020B0604020202020204" pitchFamily="34" charset="0"/>
              <a:buChar char="•"/>
            </a:pPr>
            <a:r>
              <a:rPr lang="en-US" b="1" dirty="0">
                <a:solidFill>
                  <a:schemeClr val="accent2">
                    <a:lumMod val="75000"/>
                  </a:schemeClr>
                </a:solidFill>
              </a:rPr>
              <a:t>Y: Avg temp</a:t>
            </a:r>
          </a:p>
          <a:p>
            <a:pPr marL="742950" lvl="1" indent="-285750">
              <a:buFont typeface="Arial" panose="020B0604020202020204" pitchFamily="34" charset="0"/>
              <a:buChar char="•"/>
            </a:pPr>
            <a:r>
              <a:rPr lang="en-US" b="1" dirty="0">
                <a:solidFill>
                  <a:schemeClr val="accent2">
                    <a:lumMod val="75000"/>
                  </a:schemeClr>
                </a:solidFill>
              </a:rPr>
              <a:t>Color: </a:t>
            </a:r>
            <a:r>
              <a:rPr lang="en-US" b="1" dirty="0" err="1">
                <a:solidFill>
                  <a:schemeClr val="accent2">
                    <a:lumMod val="75000"/>
                  </a:schemeClr>
                </a:solidFill>
              </a:rPr>
              <a:t>Twim</a:t>
            </a:r>
            <a:r>
              <a:rPr lang="en-US" b="1" dirty="0">
                <a:solidFill>
                  <a:schemeClr val="accent2">
                    <a:lumMod val="75000"/>
                  </a:schemeClr>
                </a:solidFill>
              </a:rPr>
              <a:t> loc</a:t>
            </a:r>
          </a:p>
          <a:p>
            <a:pPr marL="285750" indent="-285750">
              <a:buFont typeface="Arial" panose="020B0604020202020204" pitchFamily="34" charset="0"/>
              <a:buChar char="•"/>
            </a:pPr>
            <a:r>
              <a:rPr lang="en-US" b="1" dirty="0">
                <a:solidFill>
                  <a:schemeClr val="accent2">
                    <a:lumMod val="75000"/>
                  </a:schemeClr>
                </a:solidFill>
              </a:rPr>
              <a:t>Facet: Body loc</a:t>
            </a:r>
          </a:p>
          <a:p>
            <a:pPr marL="285750" indent="-285750">
              <a:buFont typeface="Arial" panose="020B0604020202020204" pitchFamily="34" charset="0"/>
              <a:buChar char="•"/>
            </a:pPr>
            <a:r>
              <a:rPr lang="en-US" b="1" dirty="0">
                <a:solidFill>
                  <a:schemeClr val="accent2">
                    <a:lumMod val="75000"/>
                  </a:schemeClr>
                </a:solidFill>
              </a:rPr>
              <a:t>Modifier: Dodge</a:t>
            </a:r>
          </a:p>
        </p:txBody>
      </p:sp>
      <p:sp>
        <p:nvSpPr>
          <p:cNvPr id="14" name="TextBox 13">
            <a:extLst>
              <a:ext uri="{FF2B5EF4-FFF2-40B4-BE49-F238E27FC236}">
                <a16:creationId xmlns:a16="http://schemas.microsoft.com/office/drawing/2014/main" id="{AD6BFC4E-1C7C-4053-A263-0ED1E60BC493}"/>
              </a:ext>
            </a:extLst>
          </p:cNvPr>
          <p:cNvSpPr txBox="1"/>
          <p:nvPr/>
        </p:nvSpPr>
        <p:spPr>
          <a:xfrm>
            <a:off x="7799149" y="4683405"/>
            <a:ext cx="2392450" cy="2031325"/>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2">
                    <a:lumMod val="75000"/>
                  </a:schemeClr>
                </a:solidFill>
              </a:rPr>
              <a:t>Geom: Bar</a:t>
            </a:r>
          </a:p>
          <a:p>
            <a:pPr marL="285750" indent="-285750">
              <a:buFont typeface="Arial" panose="020B0604020202020204" pitchFamily="34" charset="0"/>
              <a:buChar char="•"/>
            </a:pPr>
            <a:r>
              <a:rPr lang="en-US" b="1" dirty="0">
                <a:solidFill>
                  <a:schemeClr val="accent2">
                    <a:lumMod val="75000"/>
                  </a:schemeClr>
                </a:solidFill>
              </a:rPr>
              <a:t>Aesthetic mapping:</a:t>
            </a:r>
          </a:p>
          <a:p>
            <a:pPr marL="742950" lvl="1" indent="-285750">
              <a:buFont typeface="Arial" panose="020B0604020202020204" pitchFamily="34" charset="0"/>
              <a:buChar char="•"/>
            </a:pPr>
            <a:r>
              <a:rPr lang="en-US" b="1" dirty="0">
                <a:solidFill>
                  <a:schemeClr val="accent2">
                    <a:lumMod val="75000"/>
                  </a:schemeClr>
                </a:solidFill>
              </a:rPr>
              <a:t>X: Swim loc</a:t>
            </a:r>
          </a:p>
          <a:p>
            <a:pPr marL="742950" lvl="1" indent="-285750">
              <a:buFont typeface="Arial" panose="020B0604020202020204" pitchFamily="34" charset="0"/>
              <a:buChar char="•"/>
            </a:pPr>
            <a:r>
              <a:rPr lang="en-US" b="1" dirty="0">
                <a:solidFill>
                  <a:schemeClr val="accent2">
                    <a:lumMod val="75000"/>
                  </a:schemeClr>
                </a:solidFill>
              </a:rPr>
              <a:t>Y: Avg temp</a:t>
            </a:r>
          </a:p>
          <a:p>
            <a:pPr marL="742950" lvl="1" indent="-285750">
              <a:buFont typeface="Arial" panose="020B0604020202020204" pitchFamily="34" charset="0"/>
              <a:buChar char="•"/>
            </a:pPr>
            <a:r>
              <a:rPr lang="en-US" b="1" dirty="0">
                <a:solidFill>
                  <a:schemeClr val="accent2">
                    <a:lumMod val="75000"/>
                  </a:schemeClr>
                </a:solidFill>
              </a:rPr>
              <a:t>Color: Time</a:t>
            </a:r>
          </a:p>
          <a:p>
            <a:pPr marL="285750" indent="-285750">
              <a:buFont typeface="Arial" panose="020B0604020202020204" pitchFamily="34" charset="0"/>
              <a:buChar char="•"/>
            </a:pPr>
            <a:r>
              <a:rPr lang="en-US" b="1" dirty="0">
                <a:solidFill>
                  <a:schemeClr val="accent2">
                    <a:lumMod val="75000"/>
                  </a:schemeClr>
                </a:solidFill>
              </a:rPr>
              <a:t>Facet: Body loc</a:t>
            </a:r>
          </a:p>
          <a:p>
            <a:pPr marL="285750" indent="-285750">
              <a:buFont typeface="Arial" panose="020B0604020202020204" pitchFamily="34" charset="0"/>
              <a:buChar char="•"/>
            </a:pPr>
            <a:r>
              <a:rPr lang="en-US" b="1" dirty="0">
                <a:solidFill>
                  <a:schemeClr val="accent2">
                    <a:lumMod val="75000"/>
                  </a:schemeClr>
                </a:solidFill>
              </a:rPr>
              <a:t>Modifier: Dodge</a:t>
            </a:r>
          </a:p>
        </p:txBody>
      </p:sp>
    </p:spTree>
    <p:extLst>
      <p:ext uri="{BB962C8B-B14F-4D97-AF65-F5344CB8AC3E}">
        <p14:creationId xmlns:p14="http://schemas.microsoft.com/office/powerpoint/2010/main" val="88661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9A89-4493-40CB-A0A3-4DB903E8822C}"/>
              </a:ext>
            </a:extLst>
          </p:cNvPr>
          <p:cNvSpPr>
            <a:spLocks noGrp="1"/>
          </p:cNvSpPr>
          <p:nvPr>
            <p:ph type="title"/>
          </p:nvPr>
        </p:nvSpPr>
        <p:spPr>
          <a:xfrm>
            <a:off x="390525" y="0"/>
            <a:ext cx="10515600" cy="1325563"/>
          </a:xfrm>
        </p:spPr>
        <p:txBody>
          <a:bodyPr/>
          <a:lstStyle/>
          <a:p>
            <a:r>
              <a:rPr lang="en-US" dirty="0"/>
              <a:t>Some graphs</a:t>
            </a:r>
          </a:p>
        </p:txBody>
      </p:sp>
      <p:pic>
        <p:nvPicPr>
          <p:cNvPr id="4" name="Picture 3">
            <a:extLst>
              <a:ext uri="{FF2B5EF4-FFF2-40B4-BE49-F238E27FC236}">
                <a16:creationId xmlns:a16="http://schemas.microsoft.com/office/drawing/2014/main" id="{80DB5787-5F1D-40D4-9EC6-98D0CC88279E}"/>
              </a:ext>
            </a:extLst>
          </p:cNvPr>
          <p:cNvPicPr>
            <a:picLocks noChangeAspect="1"/>
          </p:cNvPicPr>
          <p:nvPr/>
        </p:nvPicPr>
        <p:blipFill>
          <a:blip r:embed="rId2"/>
          <a:stretch>
            <a:fillRect/>
          </a:stretch>
        </p:blipFill>
        <p:spPr>
          <a:xfrm>
            <a:off x="2981591" y="1142650"/>
            <a:ext cx="9076190" cy="5019048"/>
          </a:xfrm>
          <a:prstGeom prst="rect">
            <a:avLst/>
          </a:prstGeom>
        </p:spPr>
      </p:pic>
      <p:sp>
        <p:nvSpPr>
          <p:cNvPr id="5" name="Rectangle 4">
            <a:extLst>
              <a:ext uri="{FF2B5EF4-FFF2-40B4-BE49-F238E27FC236}">
                <a16:creationId xmlns:a16="http://schemas.microsoft.com/office/drawing/2014/main" id="{AF88D397-2C69-4775-9624-13D5C5D31257}"/>
              </a:ext>
            </a:extLst>
          </p:cNvPr>
          <p:cNvSpPr/>
          <p:nvPr/>
        </p:nvSpPr>
        <p:spPr>
          <a:xfrm>
            <a:off x="3812608" y="1497083"/>
            <a:ext cx="3259403" cy="592991"/>
          </a:xfrm>
          <a:prstGeom prst="rect">
            <a:avLst/>
          </a:prstGeom>
          <a:solidFill>
            <a:srgbClr val="F4B183">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9768FD-512C-4B36-A43D-387A44E5B112}"/>
              </a:ext>
            </a:extLst>
          </p:cNvPr>
          <p:cNvSpPr txBox="1"/>
          <p:nvPr/>
        </p:nvSpPr>
        <p:spPr>
          <a:xfrm>
            <a:off x="309502" y="2401762"/>
            <a:ext cx="2487669" cy="2031325"/>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2">
                    <a:lumMod val="75000"/>
                  </a:schemeClr>
                </a:solidFill>
              </a:rPr>
              <a:t>Geom: Point</a:t>
            </a:r>
          </a:p>
          <a:p>
            <a:pPr marL="285750" indent="-285750">
              <a:buFont typeface="Arial" panose="020B0604020202020204" pitchFamily="34" charset="0"/>
              <a:buChar char="•"/>
            </a:pPr>
            <a:r>
              <a:rPr lang="en-US" b="1" dirty="0">
                <a:solidFill>
                  <a:schemeClr val="accent2">
                    <a:lumMod val="75000"/>
                  </a:schemeClr>
                </a:solidFill>
              </a:rPr>
              <a:t>Aesthetic mapping:</a:t>
            </a:r>
          </a:p>
          <a:p>
            <a:pPr marL="742950" lvl="1" indent="-285750">
              <a:buFont typeface="Arial" panose="020B0604020202020204" pitchFamily="34" charset="0"/>
              <a:buChar char="•"/>
            </a:pPr>
            <a:r>
              <a:rPr lang="en-US" b="1" dirty="0">
                <a:solidFill>
                  <a:schemeClr val="accent2">
                    <a:lumMod val="75000"/>
                  </a:schemeClr>
                </a:solidFill>
              </a:rPr>
              <a:t>X: Time</a:t>
            </a:r>
          </a:p>
          <a:p>
            <a:pPr marL="742950" lvl="1" indent="-285750">
              <a:buFont typeface="Arial" panose="020B0604020202020204" pitchFamily="34" charset="0"/>
              <a:buChar char="•"/>
            </a:pPr>
            <a:r>
              <a:rPr lang="en-US" b="1" dirty="0">
                <a:solidFill>
                  <a:schemeClr val="accent2">
                    <a:lumMod val="75000"/>
                  </a:schemeClr>
                </a:solidFill>
              </a:rPr>
              <a:t>Y: Avg temp</a:t>
            </a:r>
          </a:p>
          <a:p>
            <a:pPr marL="742950" lvl="1" indent="-285750">
              <a:buFont typeface="Arial" panose="020B0604020202020204" pitchFamily="34" charset="0"/>
              <a:buChar char="•"/>
            </a:pPr>
            <a:r>
              <a:rPr lang="en-US" b="1" dirty="0">
                <a:solidFill>
                  <a:schemeClr val="accent2">
                    <a:lumMod val="75000"/>
                  </a:schemeClr>
                </a:solidFill>
              </a:rPr>
              <a:t>Color: Swim loc</a:t>
            </a:r>
          </a:p>
          <a:p>
            <a:pPr marL="742950" lvl="1" indent="-285750">
              <a:buFont typeface="Arial" panose="020B0604020202020204" pitchFamily="34" charset="0"/>
              <a:buChar char="•"/>
            </a:pPr>
            <a:r>
              <a:rPr lang="en-US" b="1" dirty="0">
                <a:solidFill>
                  <a:schemeClr val="accent2">
                    <a:lumMod val="75000"/>
                  </a:schemeClr>
                </a:solidFill>
              </a:rPr>
              <a:t>Shape: Swim loc</a:t>
            </a:r>
          </a:p>
          <a:p>
            <a:pPr marL="285750" indent="-285750">
              <a:buFont typeface="Arial" panose="020B0604020202020204" pitchFamily="34" charset="0"/>
              <a:buChar char="•"/>
            </a:pPr>
            <a:r>
              <a:rPr lang="en-US" b="1" dirty="0">
                <a:solidFill>
                  <a:schemeClr val="accent2">
                    <a:lumMod val="75000"/>
                  </a:schemeClr>
                </a:solidFill>
              </a:rPr>
              <a:t>Facet: Body loc</a:t>
            </a:r>
          </a:p>
        </p:txBody>
      </p:sp>
    </p:spTree>
    <p:extLst>
      <p:ext uri="{BB962C8B-B14F-4D97-AF65-F5344CB8AC3E}">
        <p14:creationId xmlns:p14="http://schemas.microsoft.com/office/powerpoint/2010/main" val="223239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9A89-4493-40CB-A0A3-4DB903E8822C}"/>
              </a:ext>
            </a:extLst>
          </p:cNvPr>
          <p:cNvSpPr>
            <a:spLocks noGrp="1"/>
          </p:cNvSpPr>
          <p:nvPr>
            <p:ph type="title"/>
          </p:nvPr>
        </p:nvSpPr>
        <p:spPr>
          <a:xfrm>
            <a:off x="390525" y="0"/>
            <a:ext cx="10515600" cy="1325563"/>
          </a:xfrm>
        </p:spPr>
        <p:txBody>
          <a:bodyPr/>
          <a:lstStyle/>
          <a:p>
            <a:r>
              <a:rPr lang="en-US" dirty="0"/>
              <a:t>Some graphs</a:t>
            </a:r>
          </a:p>
        </p:txBody>
      </p:sp>
      <p:sp>
        <p:nvSpPr>
          <p:cNvPr id="4" name="TextBox 3">
            <a:extLst>
              <a:ext uri="{FF2B5EF4-FFF2-40B4-BE49-F238E27FC236}">
                <a16:creationId xmlns:a16="http://schemas.microsoft.com/office/drawing/2014/main" id="{BB0E7D6A-3D47-4F48-9521-280EA15BE21E}"/>
              </a:ext>
            </a:extLst>
          </p:cNvPr>
          <p:cNvSpPr txBox="1"/>
          <p:nvPr/>
        </p:nvSpPr>
        <p:spPr>
          <a:xfrm>
            <a:off x="286352" y="1667015"/>
            <a:ext cx="2409121" cy="3693319"/>
          </a:xfrm>
          <a:prstGeom prst="rect">
            <a:avLst/>
          </a:prstGeom>
          <a:noFill/>
        </p:spPr>
        <p:txBody>
          <a:bodyPr wrap="none" rtlCol="0">
            <a:spAutoFit/>
          </a:bodyPr>
          <a:lstStyle/>
          <a:p>
            <a:r>
              <a:rPr lang="en-US" b="1" dirty="0">
                <a:solidFill>
                  <a:schemeClr val="accent2">
                    <a:lumMod val="75000"/>
                  </a:schemeClr>
                </a:solidFill>
              </a:rPr>
              <a:t>[</a:t>
            </a:r>
            <a:r>
              <a:rPr lang="en-US" b="1" dirty="0" err="1">
                <a:solidFill>
                  <a:schemeClr val="accent2">
                    <a:lumMod val="75000"/>
                  </a:schemeClr>
                </a:solidFill>
              </a:rPr>
              <a:t>Geom</a:t>
            </a:r>
            <a:r>
              <a:rPr lang="en-US" b="1" dirty="0">
                <a:solidFill>
                  <a:schemeClr val="accent2">
                    <a:lumMod val="75000"/>
                  </a:schemeClr>
                </a:solidFill>
              </a:rPr>
              <a:t>: Point</a:t>
            </a:r>
          </a:p>
          <a:p>
            <a:r>
              <a:rPr lang="en-US" b="1" dirty="0">
                <a:solidFill>
                  <a:schemeClr val="accent2">
                    <a:lumMod val="75000"/>
                  </a:schemeClr>
                </a:solidFill>
              </a:rPr>
              <a:t>Aesthetic mapping:</a:t>
            </a:r>
          </a:p>
          <a:p>
            <a:pPr marL="742950" lvl="1" indent="-285750">
              <a:buFont typeface="Arial" panose="020B0604020202020204" pitchFamily="34" charset="0"/>
              <a:buChar char="•"/>
            </a:pPr>
            <a:r>
              <a:rPr lang="en-US" b="1" dirty="0">
                <a:solidFill>
                  <a:schemeClr val="accent2">
                    <a:lumMod val="75000"/>
                  </a:schemeClr>
                </a:solidFill>
              </a:rPr>
              <a:t>X: Time</a:t>
            </a:r>
          </a:p>
          <a:p>
            <a:pPr marL="742950" lvl="1" indent="-285750">
              <a:buFont typeface="Arial" panose="020B0604020202020204" pitchFamily="34" charset="0"/>
              <a:buChar char="•"/>
            </a:pPr>
            <a:r>
              <a:rPr lang="en-US" b="1" dirty="0">
                <a:solidFill>
                  <a:schemeClr val="accent2">
                    <a:lumMod val="75000"/>
                  </a:schemeClr>
                </a:solidFill>
              </a:rPr>
              <a:t>Y: Avg temp</a:t>
            </a:r>
          </a:p>
          <a:p>
            <a:pPr marL="742950" lvl="1" indent="-285750">
              <a:buFont typeface="Arial" panose="020B0604020202020204" pitchFamily="34" charset="0"/>
              <a:buChar char="•"/>
            </a:pPr>
            <a:r>
              <a:rPr lang="en-US" b="1" dirty="0">
                <a:solidFill>
                  <a:schemeClr val="accent2">
                    <a:lumMod val="75000"/>
                  </a:schemeClr>
                </a:solidFill>
              </a:rPr>
              <a:t>Color: Swim loc</a:t>
            </a:r>
          </a:p>
          <a:p>
            <a:pPr lvl="1"/>
            <a:r>
              <a:rPr lang="en-US" b="1" dirty="0">
                <a:solidFill>
                  <a:schemeClr val="accent2">
                    <a:lumMod val="75000"/>
                  </a:schemeClr>
                </a:solidFill>
              </a:rPr>
              <a:t>]</a:t>
            </a:r>
          </a:p>
          <a:p>
            <a:r>
              <a:rPr lang="en-US" b="1" dirty="0">
                <a:solidFill>
                  <a:schemeClr val="accent2">
                    <a:lumMod val="75000"/>
                  </a:schemeClr>
                </a:solidFill>
              </a:rPr>
              <a:t>[</a:t>
            </a:r>
            <a:r>
              <a:rPr lang="en-US" b="1" dirty="0" err="1">
                <a:solidFill>
                  <a:schemeClr val="accent2">
                    <a:lumMod val="75000"/>
                  </a:schemeClr>
                </a:solidFill>
              </a:rPr>
              <a:t>Geom</a:t>
            </a:r>
            <a:r>
              <a:rPr lang="en-US" b="1" dirty="0">
                <a:solidFill>
                  <a:schemeClr val="accent2">
                    <a:lumMod val="75000"/>
                  </a:schemeClr>
                </a:solidFill>
              </a:rPr>
              <a:t>: Line</a:t>
            </a:r>
          </a:p>
          <a:p>
            <a:r>
              <a:rPr lang="en-US" b="1" dirty="0">
                <a:solidFill>
                  <a:schemeClr val="accent2">
                    <a:lumMod val="75000"/>
                  </a:schemeClr>
                </a:solidFill>
              </a:rPr>
              <a:t>Aesthetic mapping:</a:t>
            </a:r>
          </a:p>
          <a:p>
            <a:pPr marL="742950" lvl="1" indent="-285750">
              <a:buFont typeface="Arial" panose="020B0604020202020204" pitchFamily="34" charset="0"/>
              <a:buChar char="•"/>
            </a:pPr>
            <a:r>
              <a:rPr lang="en-US" b="1" dirty="0">
                <a:solidFill>
                  <a:schemeClr val="accent2">
                    <a:lumMod val="75000"/>
                  </a:schemeClr>
                </a:solidFill>
              </a:rPr>
              <a:t>X: Time</a:t>
            </a:r>
          </a:p>
          <a:p>
            <a:pPr marL="742950" lvl="1" indent="-285750">
              <a:buFont typeface="Arial" panose="020B0604020202020204" pitchFamily="34" charset="0"/>
              <a:buChar char="•"/>
            </a:pPr>
            <a:r>
              <a:rPr lang="en-US" b="1" dirty="0">
                <a:solidFill>
                  <a:schemeClr val="accent2">
                    <a:lumMod val="75000"/>
                  </a:schemeClr>
                </a:solidFill>
              </a:rPr>
              <a:t>Y: Avg temp</a:t>
            </a:r>
          </a:p>
          <a:p>
            <a:pPr marL="742950" lvl="1" indent="-285750">
              <a:buFont typeface="Arial" panose="020B0604020202020204" pitchFamily="34" charset="0"/>
              <a:buChar char="•"/>
            </a:pPr>
            <a:r>
              <a:rPr lang="en-US" b="1" dirty="0">
                <a:solidFill>
                  <a:schemeClr val="accent2">
                    <a:lumMod val="75000"/>
                  </a:schemeClr>
                </a:solidFill>
              </a:rPr>
              <a:t>Color: Swim loc</a:t>
            </a:r>
          </a:p>
          <a:p>
            <a:pPr lvl="1"/>
            <a:r>
              <a:rPr lang="en-US" b="1" dirty="0">
                <a:solidFill>
                  <a:schemeClr val="accent2">
                    <a:lumMod val="75000"/>
                  </a:schemeClr>
                </a:solidFill>
              </a:rPr>
              <a:t>]</a:t>
            </a:r>
          </a:p>
          <a:p>
            <a:pPr marL="285750" indent="-285750">
              <a:buFont typeface="Arial" panose="020B0604020202020204" pitchFamily="34" charset="0"/>
              <a:buChar char="•"/>
            </a:pPr>
            <a:r>
              <a:rPr lang="en-US" b="1" dirty="0">
                <a:solidFill>
                  <a:schemeClr val="accent2">
                    <a:lumMod val="75000"/>
                  </a:schemeClr>
                </a:solidFill>
              </a:rPr>
              <a:t>Facet: Body loc</a:t>
            </a:r>
          </a:p>
        </p:txBody>
      </p:sp>
      <p:pic>
        <p:nvPicPr>
          <p:cNvPr id="5" name="Picture 4">
            <a:extLst>
              <a:ext uri="{FF2B5EF4-FFF2-40B4-BE49-F238E27FC236}">
                <a16:creationId xmlns:a16="http://schemas.microsoft.com/office/drawing/2014/main" id="{3AA05A62-9458-4FCE-916B-7B23150F41AF}"/>
              </a:ext>
            </a:extLst>
          </p:cNvPr>
          <p:cNvPicPr>
            <a:picLocks noChangeAspect="1"/>
          </p:cNvPicPr>
          <p:nvPr/>
        </p:nvPicPr>
        <p:blipFill>
          <a:blip r:embed="rId2"/>
          <a:stretch>
            <a:fillRect/>
          </a:stretch>
        </p:blipFill>
        <p:spPr>
          <a:xfrm>
            <a:off x="2981591" y="1142650"/>
            <a:ext cx="9076190" cy="5019048"/>
          </a:xfrm>
          <a:prstGeom prst="rect">
            <a:avLst/>
          </a:prstGeom>
        </p:spPr>
      </p:pic>
    </p:spTree>
    <p:extLst>
      <p:ext uri="{BB962C8B-B14F-4D97-AF65-F5344CB8AC3E}">
        <p14:creationId xmlns:p14="http://schemas.microsoft.com/office/powerpoint/2010/main" val="2881076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E3AB-BAE5-497F-BB62-FA6A22002C05}"/>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A25CEF43-FCB4-4AE6-9F10-B987028FE8F0}"/>
              </a:ext>
            </a:extLst>
          </p:cNvPr>
          <p:cNvSpPr>
            <a:spLocks noGrp="1"/>
          </p:cNvSpPr>
          <p:nvPr>
            <p:ph idx="1"/>
          </p:nvPr>
        </p:nvSpPr>
        <p:spPr/>
        <p:txBody>
          <a:bodyPr/>
          <a:lstStyle/>
          <a:p>
            <a:r>
              <a:rPr lang="en-US" dirty="0"/>
              <a:t>Stephen Few. 2012. </a:t>
            </a:r>
            <a:r>
              <a:rPr lang="en-US" i="1" dirty="0"/>
              <a:t>Show Me the Numbers: Designing Tables and Graphs to Enlighten</a:t>
            </a:r>
            <a:r>
              <a:rPr lang="en-US" dirty="0"/>
              <a:t>. Analytics Press; Second edition, Burlingame, CA.</a:t>
            </a:r>
          </a:p>
          <a:p>
            <a:endParaRPr lang="en-US" dirty="0"/>
          </a:p>
          <a:p>
            <a:r>
              <a:rPr lang="en-US" dirty="0"/>
              <a:t>Deborah Nolan and James Perrett. 2016. Teaching and learning data visualization: Ideas and assignments. </a:t>
            </a:r>
            <a:r>
              <a:rPr lang="en-US" i="1" dirty="0"/>
              <a:t>The American Statistician</a:t>
            </a:r>
            <a:r>
              <a:rPr lang="en-US" dirty="0"/>
              <a:t>, 70(3):260-269.</a:t>
            </a:r>
          </a:p>
        </p:txBody>
      </p:sp>
    </p:spTree>
    <p:extLst>
      <p:ext uri="{BB962C8B-B14F-4D97-AF65-F5344CB8AC3E}">
        <p14:creationId xmlns:p14="http://schemas.microsoft.com/office/powerpoint/2010/main" val="234115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78AE-98E2-4FEE-B6D6-4F1D82461888}"/>
              </a:ext>
            </a:extLst>
          </p:cNvPr>
          <p:cNvSpPr txBox="1"/>
          <p:nvPr/>
        </p:nvSpPr>
        <p:spPr>
          <a:xfrm>
            <a:off x="3087756" y="2092115"/>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6" name="TextBox 5">
            <a:extLst>
              <a:ext uri="{FF2B5EF4-FFF2-40B4-BE49-F238E27FC236}">
                <a16:creationId xmlns:a16="http://schemas.microsoft.com/office/drawing/2014/main" id="{77D084C6-218C-4DF3-A564-48FE21DEE7B8}"/>
              </a:ext>
            </a:extLst>
          </p:cNvPr>
          <p:cNvSpPr txBox="1"/>
          <p:nvPr/>
        </p:nvSpPr>
        <p:spPr>
          <a:xfrm>
            <a:off x="8360001" y="3200460"/>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7" name="TextBox 6">
            <a:extLst>
              <a:ext uri="{FF2B5EF4-FFF2-40B4-BE49-F238E27FC236}">
                <a16:creationId xmlns:a16="http://schemas.microsoft.com/office/drawing/2014/main" id="{7E961A28-3320-4537-8DB4-9BCA2F16E1D3}"/>
              </a:ext>
            </a:extLst>
          </p:cNvPr>
          <p:cNvSpPr txBox="1"/>
          <p:nvPr/>
        </p:nvSpPr>
        <p:spPr>
          <a:xfrm>
            <a:off x="5174973" y="2676890"/>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8" name="TextBox 7">
            <a:extLst>
              <a:ext uri="{FF2B5EF4-FFF2-40B4-BE49-F238E27FC236}">
                <a16:creationId xmlns:a16="http://schemas.microsoft.com/office/drawing/2014/main" id="{FBB68EB8-3FF3-47E7-9C9D-0078B3A1B663}"/>
              </a:ext>
            </a:extLst>
          </p:cNvPr>
          <p:cNvSpPr txBox="1"/>
          <p:nvPr/>
        </p:nvSpPr>
        <p:spPr>
          <a:xfrm>
            <a:off x="9357161" y="5906790"/>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9" name="TextBox 8">
            <a:extLst>
              <a:ext uri="{FF2B5EF4-FFF2-40B4-BE49-F238E27FC236}">
                <a16:creationId xmlns:a16="http://schemas.microsoft.com/office/drawing/2014/main" id="{8B2B2CEA-CBA7-4359-9BEC-3AA6C900D428}"/>
              </a:ext>
            </a:extLst>
          </p:cNvPr>
          <p:cNvSpPr txBox="1"/>
          <p:nvPr/>
        </p:nvSpPr>
        <p:spPr>
          <a:xfrm>
            <a:off x="5339037" y="506410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0" name="TextBox 9">
            <a:extLst>
              <a:ext uri="{FF2B5EF4-FFF2-40B4-BE49-F238E27FC236}">
                <a16:creationId xmlns:a16="http://schemas.microsoft.com/office/drawing/2014/main" id="{6292C1D8-F968-49DE-ABEF-DB6C7927BD7E}"/>
              </a:ext>
            </a:extLst>
          </p:cNvPr>
          <p:cNvSpPr txBox="1"/>
          <p:nvPr/>
        </p:nvSpPr>
        <p:spPr>
          <a:xfrm flipH="1">
            <a:off x="1736035" y="2969277"/>
            <a:ext cx="320168"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11" name="TextBox 10">
            <a:extLst>
              <a:ext uri="{FF2B5EF4-FFF2-40B4-BE49-F238E27FC236}">
                <a16:creationId xmlns:a16="http://schemas.microsoft.com/office/drawing/2014/main" id="{E2D6EBA7-0FD8-4359-9195-7BED92497761}"/>
              </a:ext>
            </a:extLst>
          </p:cNvPr>
          <p:cNvSpPr txBox="1"/>
          <p:nvPr/>
        </p:nvSpPr>
        <p:spPr>
          <a:xfrm>
            <a:off x="3087756" y="3888723"/>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2" name="TextBox 11">
            <a:extLst>
              <a:ext uri="{FF2B5EF4-FFF2-40B4-BE49-F238E27FC236}">
                <a16:creationId xmlns:a16="http://schemas.microsoft.com/office/drawing/2014/main" id="{3E5410BE-8A28-4437-B6A2-CF74BC6A9288}"/>
              </a:ext>
            </a:extLst>
          </p:cNvPr>
          <p:cNvSpPr txBox="1"/>
          <p:nvPr/>
        </p:nvSpPr>
        <p:spPr>
          <a:xfrm>
            <a:off x="7102105" y="280441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3" name="TextBox 12">
            <a:extLst>
              <a:ext uri="{FF2B5EF4-FFF2-40B4-BE49-F238E27FC236}">
                <a16:creationId xmlns:a16="http://schemas.microsoft.com/office/drawing/2014/main" id="{8FC23C12-D088-4083-86EC-AF06EFB02846}"/>
              </a:ext>
            </a:extLst>
          </p:cNvPr>
          <p:cNvSpPr txBox="1"/>
          <p:nvPr/>
        </p:nvSpPr>
        <p:spPr>
          <a:xfrm>
            <a:off x="1599403" y="372138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4" name="TextBox 13">
            <a:extLst>
              <a:ext uri="{FF2B5EF4-FFF2-40B4-BE49-F238E27FC236}">
                <a16:creationId xmlns:a16="http://schemas.microsoft.com/office/drawing/2014/main" id="{F6DC2D20-4B03-4CE6-AE17-8E6C2584F6C2}"/>
              </a:ext>
            </a:extLst>
          </p:cNvPr>
          <p:cNvSpPr txBox="1"/>
          <p:nvPr/>
        </p:nvSpPr>
        <p:spPr>
          <a:xfrm>
            <a:off x="6075062" y="3554052"/>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5" name="TextBox 14">
            <a:extLst>
              <a:ext uri="{FF2B5EF4-FFF2-40B4-BE49-F238E27FC236}">
                <a16:creationId xmlns:a16="http://schemas.microsoft.com/office/drawing/2014/main" id="{CB6189BE-2F13-4597-A909-9B4FD5AA18C3}"/>
              </a:ext>
            </a:extLst>
          </p:cNvPr>
          <p:cNvSpPr txBox="1"/>
          <p:nvPr/>
        </p:nvSpPr>
        <p:spPr>
          <a:xfrm>
            <a:off x="772469" y="267688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6" name="TextBox 15">
            <a:extLst>
              <a:ext uri="{FF2B5EF4-FFF2-40B4-BE49-F238E27FC236}">
                <a16:creationId xmlns:a16="http://schemas.microsoft.com/office/drawing/2014/main" id="{1C118156-38C9-46ED-ADD2-D82A02F68F7C}"/>
              </a:ext>
            </a:extLst>
          </p:cNvPr>
          <p:cNvSpPr txBox="1"/>
          <p:nvPr/>
        </p:nvSpPr>
        <p:spPr>
          <a:xfrm>
            <a:off x="2601295" y="4364863"/>
            <a:ext cx="352186"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17" name="TextBox 16">
            <a:extLst>
              <a:ext uri="{FF2B5EF4-FFF2-40B4-BE49-F238E27FC236}">
                <a16:creationId xmlns:a16="http://schemas.microsoft.com/office/drawing/2014/main" id="{4EEC21AA-18EB-4B97-99AE-326628DB15B3}"/>
              </a:ext>
            </a:extLst>
          </p:cNvPr>
          <p:cNvSpPr txBox="1"/>
          <p:nvPr/>
        </p:nvSpPr>
        <p:spPr>
          <a:xfrm>
            <a:off x="9672245" y="4765885"/>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8" name="TextBox 17">
            <a:extLst>
              <a:ext uri="{FF2B5EF4-FFF2-40B4-BE49-F238E27FC236}">
                <a16:creationId xmlns:a16="http://schemas.microsoft.com/office/drawing/2014/main" id="{D4734F10-FDAB-400C-A3EC-F81E38F64B4B}"/>
              </a:ext>
            </a:extLst>
          </p:cNvPr>
          <p:cNvSpPr txBox="1"/>
          <p:nvPr/>
        </p:nvSpPr>
        <p:spPr>
          <a:xfrm>
            <a:off x="4241754" y="3888723"/>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9" name="TextBox 18">
            <a:extLst>
              <a:ext uri="{FF2B5EF4-FFF2-40B4-BE49-F238E27FC236}">
                <a16:creationId xmlns:a16="http://schemas.microsoft.com/office/drawing/2014/main" id="{FCFEACB6-DF4A-4555-9EAC-E50295380E24}"/>
              </a:ext>
            </a:extLst>
          </p:cNvPr>
          <p:cNvSpPr txBox="1"/>
          <p:nvPr/>
        </p:nvSpPr>
        <p:spPr>
          <a:xfrm>
            <a:off x="7992396" y="5501234"/>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0" name="TextBox 19">
            <a:extLst>
              <a:ext uri="{FF2B5EF4-FFF2-40B4-BE49-F238E27FC236}">
                <a16:creationId xmlns:a16="http://schemas.microsoft.com/office/drawing/2014/main" id="{EB818B76-4809-4CE3-9632-F3E79707D10D}"/>
              </a:ext>
            </a:extLst>
          </p:cNvPr>
          <p:cNvSpPr txBox="1"/>
          <p:nvPr/>
        </p:nvSpPr>
        <p:spPr>
          <a:xfrm>
            <a:off x="6840241" y="1976206"/>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21" name="TextBox 20">
            <a:extLst>
              <a:ext uri="{FF2B5EF4-FFF2-40B4-BE49-F238E27FC236}">
                <a16:creationId xmlns:a16="http://schemas.microsoft.com/office/drawing/2014/main" id="{5B76A4B8-A8CF-4B6A-878A-1DB9F1B9AA11}"/>
              </a:ext>
            </a:extLst>
          </p:cNvPr>
          <p:cNvSpPr txBox="1"/>
          <p:nvPr/>
        </p:nvSpPr>
        <p:spPr>
          <a:xfrm>
            <a:off x="8312565" y="3846439"/>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22" name="TextBox 21">
            <a:extLst>
              <a:ext uri="{FF2B5EF4-FFF2-40B4-BE49-F238E27FC236}">
                <a16:creationId xmlns:a16="http://schemas.microsoft.com/office/drawing/2014/main" id="{780F3BB9-B5EA-40B3-8D4D-7D4AEE957749}"/>
              </a:ext>
            </a:extLst>
          </p:cNvPr>
          <p:cNvSpPr txBox="1"/>
          <p:nvPr/>
        </p:nvSpPr>
        <p:spPr>
          <a:xfrm>
            <a:off x="2313841" y="210452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3" name="TextBox 22">
            <a:extLst>
              <a:ext uri="{FF2B5EF4-FFF2-40B4-BE49-F238E27FC236}">
                <a16:creationId xmlns:a16="http://schemas.microsoft.com/office/drawing/2014/main" id="{ECDECDB2-5B67-475F-95B6-6A80F3B0055C}"/>
              </a:ext>
            </a:extLst>
          </p:cNvPr>
          <p:cNvSpPr txBox="1"/>
          <p:nvPr/>
        </p:nvSpPr>
        <p:spPr>
          <a:xfrm>
            <a:off x="3997649" y="2078813"/>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24" name="TextBox 23">
            <a:extLst>
              <a:ext uri="{FF2B5EF4-FFF2-40B4-BE49-F238E27FC236}">
                <a16:creationId xmlns:a16="http://schemas.microsoft.com/office/drawing/2014/main" id="{9A5C4CF2-328D-46E1-8A1F-50E59BFFC1DE}"/>
              </a:ext>
            </a:extLst>
          </p:cNvPr>
          <p:cNvSpPr txBox="1"/>
          <p:nvPr/>
        </p:nvSpPr>
        <p:spPr>
          <a:xfrm>
            <a:off x="9832330" y="3755213"/>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25" name="TextBox 24">
            <a:extLst>
              <a:ext uri="{FF2B5EF4-FFF2-40B4-BE49-F238E27FC236}">
                <a16:creationId xmlns:a16="http://schemas.microsoft.com/office/drawing/2014/main" id="{97AA95C4-3272-40D6-BE57-320C69727A4A}"/>
              </a:ext>
            </a:extLst>
          </p:cNvPr>
          <p:cNvSpPr txBox="1"/>
          <p:nvPr/>
        </p:nvSpPr>
        <p:spPr>
          <a:xfrm>
            <a:off x="8426263" y="2426786"/>
            <a:ext cx="320169"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26" name="TextBox 25">
            <a:extLst>
              <a:ext uri="{FF2B5EF4-FFF2-40B4-BE49-F238E27FC236}">
                <a16:creationId xmlns:a16="http://schemas.microsoft.com/office/drawing/2014/main" id="{2611940C-BC38-45B5-9EC2-563E83BB1236}"/>
              </a:ext>
            </a:extLst>
          </p:cNvPr>
          <p:cNvSpPr txBox="1"/>
          <p:nvPr/>
        </p:nvSpPr>
        <p:spPr>
          <a:xfrm>
            <a:off x="4996348" y="1812140"/>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27" name="TextBox 26">
            <a:extLst>
              <a:ext uri="{FF2B5EF4-FFF2-40B4-BE49-F238E27FC236}">
                <a16:creationId xmlns:a16="http://schemas.microsoft.com/office/drawing/2014/main" id="{3DBAF05E-8E52-472D-8394-9C2DA1A6E659}"/>
              </a:ext>
            </a:extLst>
          </p:cNvPr>
          <p:cNvSpPr txBox="1"/>
          <p:nvPr/>
        </p:nvSpPr>
        <p:spPr>
          <a:xfrm>
            <a:off x="4081669" y="491645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8" name="TextBox 27">
            <a:extLst>
              <a:ext uri="{FF2B5EF4-FFF2-40B4-BE49-F238E27FC236}">
                <a16:creationId xmlns:a16="http://schemas.microsoft.com/office/drawing/2014/main" id="{5B533B2C-590D-4612-AF91-C43954F8CC08}"/>
              </a:ext>
            </a:extLst>
          </p:cNvPr>
          <p:cNvSpPr txBox="1"/>
          <p:nvPr/>
        </p:nvSpPr>
        <p:spPr>
          <a:xfrm>
            <a:off x="6277159" y="4473498"/>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29" name="TextBox 28">
            <a:extLst>
              <a:ext uri="{FF2B5EF4-FFF2-40B4-BE49-F238E27FC236}">
                <a16:creationId xmlns:a16="http://schemas.microsoft.com/office/drawing/2014/main" id="{53E1EA08-1D2A-486D-9C4B-B6FF54B6E801}"/>
              </a:ext>
            </a:extLst>
          </p:cNvPr>
          <p:cNvSpPr txBox="1"/>
          <p:nvPr/>
        </p:nvSpPr>
        <p:spPr>
          <a:xfrm>
            <a:off x="5099371" y="4295609"/>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30" name="TextBox 29">
            <a:extLst>
              <a:ext uri="{FF2B5EF4-FFF2-40B4-BE49-F238E27FC236}">
                <a16:creationId xmlns:a16="http://schemas.microsoft.com/office/drawing/2014/main" id="{4FD90FE4-D004-43D9-B1A6-75B73DF0E370}"/>
              </a:ext>
            </a:extLst>
          </p:cNvPr>
          <p:cNvSpPr txBox="1"/>
          <p:nvPr/>
        </p:nvSpPr>
        <p:spPr>
          <a:xfrm>
            <a:off x="1036204" y="1724322"/>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31" name="TextBox 30">
            <a:extLst>
              <a:ext uri="{FF2B5EF4-FFF2-40B4-BE49-F238E27FC236}">
                <a16:creationId xmlns:a16="http://schemas.microsoft.com/office/drawing/2014/main" id="{B5DD18CF-BBE8-466C-A203-BA8BE9569136}"/>
              </a:ext>
            </a:extLst>
          </p:cNvPr>
          <p:cNvSpPr txBox="1"/>
          <p:nvPr/>
        </p:nvSpPr>
        <p:spPr>
          <a:xfrm>
            <a:off x="3921584" y="2847543"/>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32" name="TextBox 31">
            <a:extLst>
              <a:ext uri="{FF2B5EF4-FFF2-40B4-BE49-F238E27FC236}">
                <a16:creationId xmlns:a16="http://schemas.microsoft.com/office/drawing/2014/main" id="{90713566-49F1-4ED4-837E-EE511054ABB1}"/>
              </a:ext>
            </a:extLst>
          </p:cNvPr>
          <p:cNvSpPr txBox="1"/>
          <p:nvPr/>
        </p:nvSpPr>
        <p:spPr>
          <a:xfrm>
            <a:off x="10513479" y="3403566"/>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33" name="TextBox 32">
            <a:extLst>
              <a:ext uri="{FF2B5EF4-FFF2-40B4-BE49-F238E27FC236}">
                <a16:creationId xmlns:a16="http://schemas.microsoft.com/office/drawing/2014/main" id="{18A8F680-D997-4834-8209-DC5337D0FD05}"/>
              </a:ext>
            </a:extLst>
          </p:cNvPr>
          <p:cNvSpPr txBox="1"/>
          <p:nvPr/>
        </p:nvSpPr>
        <p:spPr>
          <a:xfrm>
            <a:off x="10513480" y="2222907"/>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34" name="TextBox 33">
            <a:extLst>
              <a:ext uri="{FF2B5EF4-FFF2-40B4-BE49-F238E27FC236}">
                <a16:creationId xmlns:a16="http://schemas.microsoft.com/office/drawing/2014/main" id="{F7A10D22-2148-47F5-AD98-F732EF73DF2B}"/>
              </a:ext>
            </a:extLst>
          </p:cNvPr>
          <p:cNvSpPr txBox="1"/>
          <p:nvPr/>
        </p:nvSpPr>
        <p:spPr>
          <a:xfrm>
            <a:off x="1564953" y="4643998"/>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35" name="TextBox 34">
            <a:extLst>
              <a:ext uri="{FF2B5EF4-FFF2-40B4-BE49-F238E27FC236}">
                <a16:creationId xmlns:a16="http://schemas.microsoft.com/office/drawing/2014/main" id="{BB77938E-5BDE-45A1-9FBD-B9304F7812AE}"/>
              </a:ext>
            </a:extLst>
          </p:cNvPr>
          <p:cNvSpPr txBox="1"/>
          <p:nvPr/>
        </p:nvSpPr>
        <p:spPr>
          <a:xfrm>
            <a:off x="7491990" y="1952127"/>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36" name="TextBox 35">
            <a:extLst>
              <a:ext uri="{FF2B5EF4-FFF2-40B4-BE49-F238E27FC236}">
                <a16:creationId xmlns:a16="http://schemas.microsoft.com/office/drawing/2014/main" id="{F41C6ADF-89E3-4DE3-BD78-58657331AF19}"/>
              </a:ext>
            </a:extLst>
          </p:cNvPr>
          <p:cNvSpPr txBox="1"/>
          <p:nvPr/>
        </p:nvSpPr>
        <p:spPr>
          <a:xfrm>
            <a:off x="7058799" y="4460846"/>
            <a:ext cx="327074"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37" name="TextBox 36">
            <a:extLst>
              <a:ext uri="{FF2B5EF4-FFF2-40B4-BE49-F238E27FC236}">
                <a16:creationId xmlns:a16="http://schemas.microsoft.com/office/drawing/2014/main" id="{C0017AD9-E967-4F0B-AD7D-A23465A3F7B2}"/>
              </a:ext>
            </a:extLst>
          </p:cNvPr>
          <p:cNvSpPr txBox="1"/>
          <p:nvPr/>
        </p:nvSpPr>
        <p:spPr>
          <a:xfrm>
            <a:off x="8436339" y="4681317"/>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38" name="TextBox 37">
            <a:extLst>
              <a:ext uri="{FF2B5EF4-FFF2-40B4-BE49-F238E27FC236}">
                <a16:creationId xmlns:a16="http://schemas.microsoft.com/office/drawing/2014/main" id="{1A5F7ED0-A642-4C0C-9D27-8E660F64CEBC}"/>
              </a:ext>
            </a:extLst>
          </p:cNvPr>
          <p:cNvSpPr txBox="1"/>
          <p:nvPr/>
        </p:nvSpPr>
        <p:spPr>
          <a:xfrm>
            <a:off x="11028340" y="5350611"/>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39" name="TextBox 38">
            <a:extLst>
              <a:ext uri="{FF2B5EF4-FFF2-40B4-BE49-F238E27FC236}">
                <a16:creationId xmlns:a16="http://schemas.microsoft.com/office/drawing/2014/main" id="{FA9EB9B1-24F1-488F-B904-D881F3CBEC10}"/>
              </a:ext>
            </a:extLst>
          </p:cNvPr>
          <p:cNvSpPr txBox="1"/>
          <p:nvPr/>
        </p:nvSpPr>
        <p:spPr>
          <a:xfrm>
            <a:off x="7751468" y="3839679"/>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40" name="TextBox 39">
            <a:extLst>
              <a:ext uri="{FF2B5EF4-FFF2-40B4-BE49-F238E27FC236}">
                <a16:creationId xmlns:a16="http://schemas.microsoft.com/office/drawing/2014/main" id="{D7DAA6BF-F93B-4994-942D-124B5E17BE62}"/>
              </a:ext>
            </a:extLst>
          </p:cNvPr>
          <p:cNvSpPr txBox="1"/>
          <p:nvPr/>
        </p:nvSpPr>
        <p:spPr>
          <a:xfrm>
            <a:off x="6283785" y="5812017"/>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42" name="TextBox 41">
            <a:extLst>
              <a:ext uri="{FF2B5EF4-FFF2-40B4-BE49-F238E27FC236}">
                <a16:creationId xmlns:a16="http://schemas.microsoft.com/office/drawing/2014/main" id="{02684133-5E60-4AA2-B76C-E1694793EE94}"/>
              </a:ext>
            </a:extLst>
          </p:cNvPr>
          <p:cNvSpPr txBox="1"/>
          <p:nvPr/>
        </p:nvSpPr>
        <p:spPr>
          <a:xfrm>
            <a:off x="4870309" y="5793680"/>
            <a:ext cx="320169"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43" name="TextBox 42">
            <a:extLst>
              <a:ext uri="{FF2B5EF4-FFF2-40B4-BE49-F238E27FC236}">
                <a16:creationId xmlns:a16="http://schemas.microsoft.com/office/drawing/2014/main" id="{D3F6E71C-BC94-4773-B918-8A5A2EEB8668}"/>
              </a:ext>
            </a:extLst>
          </p:cNvPr>
          <p:cNvSpPr txBox="1"/>
          <p:nvPr/>
        </p:nvSpPr>
        <p:spPr>
          <a:xfrm>
            <a:off x="3087756" y="5532931"/>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44" name="TextBox 43">
            <a:extLst>
              <a:ext uri="{FF2B5EF4-FFF2-40B4-BE49-F238E27FC236}">
                <a16:creationId xmlns:a16="http://schemas.microsoft.com/office/drawing/2014/main" id="{E3D78C1A-8ABB-4B1D-B1C7-F4658F2C68F8}"/>
              </a:ext>
            </a:extLst>
          </p:cNvPr>
          <p:cNvSpPr txBox="1"/>
          <p:nvPr/>
        </p:nvSpPr>
        <p:spPr>
          <a:xfrm>
            <a:off x="2668724" y="3347245"/>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45" name="TextBox 44">
            <a:extLst>
              <a:ext uri="{FF2B5EF4-FFF2-40B4-BE49-F238E27FC236}">
                <a16:creationId xmlns:a16="http://schemas.microsoft.com/office/drawing/2014/main" id="{96967792-003A-4904-AEFD-E0B698115C52}"/>
              </a:ext>
            </a:extLst>
          </p:cNvPr>
          <p:cNvSpPr txBox="1"/>
          <p:nvPr/>
        </p:nvSpPr>
        <p:spPr>
          <a:xfrm>
            <a:off x="11028340" y="4630648"/>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46" name="TextBox 45">
            <a:extLst>
              <a:ext uri="{FF2B5EF4-FFF2-40B4-BE49-F238E27FC236}">
                <a16:creationId xmlns:a16="http://schemas.microsoft.com/office/drawing/2014/main" id="{908D04C9-D80D-48BB-BEAE-334DBD010FD6}"/>
              </a:ext>
            </a:extLst>
          </p:cNvPr>
          <p:cNvSpPr txBox="1"/>
          <p:nvPr/>
        </p:nvSpPr>
        <p:spPr>
          <a:xfrm>
            <a:off x="6314800" y="2809070"/>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47" name="TextBox 46">
            <a:extLst>
              <a:ext uri="{FF2B5EF4-FFF2-40B4-BE49-F238E27FC236}">
                <a16:creationId xmlns:a16="http://schemas.microsoft.com/office/drawing/2014/main" id="{0C03B796-E4D8-470F-B9AC-C2E12BCF1FB7}"/>
              </a:ext>
            </a:extLst>
          </p:cNvPr>
          <p:cNvSpPr txBox="1"/>
          <p:nvPr/>
        </p:nvSpPr>
        <p:spPr>
          <a:xfrm>
            <a:off x="850253" y="3721387"/>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48" name="TextBox 47">
            <a:extLst>
              <a:ext uri="{FF2B5EF4-FFF2-40B4-BE49-F238E27FC236}">
                <a16:creationId xmlns:a16="http://schemas.microsoft.com/office/drawing/2014/main" id="{20A1B782-F31F-4276-99D2-6E8E9A74653C}"/>
              </a:ext>
            </a:extLst>
          </p:cNvPr>
          <p:cNvSpPr txBox="1"/>
          <p:nvPr/>
        </p:nvSpPr>
        <p:spPr>
          <a:xfrm>
            <a:off x="9629955" y="1772333"/>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49" name="TextBox 48">
            <a:extLst>
              <a:ext uri="{FF2B5EF4-FFF2-40B4-BE49-F238E27FC236}">
                <a16:creationId xmlns:a16="http://schemas.microsoft.com/office/drawing/2014/main" id="{8CA1B6C7-78BC-4743-88B3-16E777A683F8}"/>
              </a:ext>
            </a:extLst>
          </p:cNvPr>
          <p:cNvSpPr txBox="1"/>
          <p:nvPr/>
        </p:nvSpPr>
        <p:spPr>
          <a:xfrm>
            <a:off x="7197623" y="5825318"/>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50" name="TextBox 49">
            <a:extLst>
              <a:ext uri="{FF2B5EF4-FFF2-40B4-BE49-F238E27FC236}">
                <a16:creationId xmlns:a16="http://schemas.microsoft.com/office/drawing/2014/main" id="{8458D4D7-9087-48E1-A5C8-C19C7D93D12F}"/>
              </a:ext>
            </a:extLst>
          </p:cNvPr>
          <p:cNvSpPr txBox="1"/>
          <p:nvPr/>
        </p:nvSpPr>
        <p:spPr>
          <a:xfrm>
            <a:off x="9469871" y="280762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51" name="TextBox 50">
            <a:extLst>
              <a:ext uri="{FF2B5EF4-FFF2-40B4-BE49-F238E27FC236}">
                <a16:creationId xmlns:a16="http://schemas.microsoft.com/office/drawing/2014/main" id="{41686F13-5484-482A-B57A-15AE6C845517}"/>
              </a:ext>
            </a:extLst>
          </p:cNvPr>
          <p:cNvSpPr txBox="1"/>
          <p:nvPr/>
        </p:nvSpPr>
        <p:spPr>
          <a:xfrm>
            <a:off x="627292" y="4765885"/>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53" name="TextBox 52">
            <a:extLst>
              <a:ext uri="{FF2B5EF4-FFF2-40B4-BE49-F238E27FC236}">
                <a16:creationId xmlns:a16="http://schemas.microsoft.com/office/drawing/2014/main" id="{BCAC1B17-6D7A-4E9B-BAB6-1CCF54BA7212}"/>
              </a:ext>
            </a:extLst>
          </p:cNvPr>
          <p:cNvSpPr txBox="1"/>
          <p:nvPr/>
        </p:nvSpPr>
        <p:spPr>
          <a:xfrm>
            <a:off x="1834364" y="5642998"/>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2" name="TextBox 1">
            <a:extLst>
              <a:ext uri="{FF2B5EF4-FFF2-40B4-BE49-F238E27FC236}">
                <a16:creationId xmlns:a16="http://schemas.microsoft.com/office/drawing/2014/main" id="{FBC9CE92-B91A-4547-935C-3767179F4432}"/>
              </a:ext>
            </a:extLst>
          </p:cNvPr>
          <p:cNvSpPr txBox="1"/>
          <p:nvPr/>
        </p:nvSpPr>
        <p:spPr>
          <a:xfrm>
            <a:off x="92187" y="6479026"/>
            <a:ext cx="5275931" cy="369332"/>
          </a:xfrm>
          <a:prstGeom prst="rect">
            <a:avLst/>
          </a:prstGeom>
          <a:noFill/>
        </p:spPr>
        <p:txBody>
          <a:bodyPr wrap="none" rtlCol="0">
            <a:spAutoFit/>
          </a:bodyPr>
          <a:lstStyle/>
          <a:p>
            <a:r>
              <a:rPr lang="en-US" dirty="0"/>
              <a:t>Inspired by Fig 6.2, </a:t>
            </a:r>
            <a:r>
              <a:rPr lang="en-US" i="1" dirty="0"/>
              <a:t>The Functional Art </a:t>
            </a:r>
            <a:r>
              <a:rPr lang="en-US" dirty="0"/>
              <a:t>by Alberto Cairo</a:t>
            </a:r>
          </a:p>
        </p:txBody>
      </p:sp>
      <p:sp>
        <p:nvSpPr>
          <p:cNvPr id="54" name="TextBox 53">
            <a:extLst>
              <a:ext uri="{FF2B5EF4-FFF2-40B4-BE49-F238E27FC236}">
                <a16:creationId xmlns:a16="http://schemas.microsoft.com/office/drawing/2014/main" id="{564F3C24-7974-4DF6-9A28-814AE75ED25D}"/>
              </a:ext>
            </a:extLst>
          </p:cNvPr>
          <p:cNvSpPr txBox="1"/>
          <p:nvPr/>
        </p:nvSpPr>
        <p:spPr>
          <a:xfrm>
            <a:off x="4393925" y="293663"/>
            <a:ext cx="2959272" cy="707886"/>
          </a:xfrm>
          <a:prstGeom prst="rect">
            <a:avLst/>
          </a:prstGeom>
          <a:noFill/>
        </p:spPr>
        <p:txBody>
          <a:bodyPr wrap="none" rtlCol="0">
            <a:spAutoFit/>
          </a:bodyPr>
          <a:lstStyle/>
          <a:p>
            <a:r>
              <a:rPr lang="en-US" sz="4000" dirty="0"/>
              <a:t>Find the fives</a:t>
            </a:r>
          </a:p>
        </p:txBody>
      </p:sp>
    </p:spTree>
    <p:extLst>
      <p:ext uri="{BB962C8B-B14F-4D97-AF65-F5344CB8AC3E}">
        <p14:creationId xmlns:p14="http://schemas.microsoft.com/office/powerpoint/2010/main" val="1165183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01949-A93B-4794-8C79-E37EF34BF413}"/>
              </a:ext>
            </a:extLst>
          </p:cNvPr>
          <p:cNvSpPr txBox="1"/>
          <p:nvPr/>
        </p:nvSpPr>
        <p:spPr>
          <a:xfrm>
            <a:off x="2976039" y="1643269"/>
            <a:ext cx="6239919" cy="4401205"/>
          </a:xfrm>
          <a:prstGeom prst="rect">
            <a:avLst/>
          </a:prstGeom>
          <a:noFill/>
        </p:spPr>
        <p:txBody>
          <a:bodyPr wrap="square" rtlCol="0">
            <a:spAutoFit/>
          </a:bodyPr>
          <a:lstStyle/>
          <a:p>
            <a:pPr algn="ctr"/>
            <a:r>
              <a:rPr lang="en-US" sz="2800" i="1" dirty="0"/>
              <a:t>gestalt</a:t>
            </a:r>
            <a:r>
              <a:rPr lang="en-US" sz="2800" dirty="0"/>
              <a:t> = form or pattern</a:t>
            </a:r>
          </a:p>
          <a:p>
            <a:pPr algn="ctr"/>
            <a:endParaRPr lang="en-US" sz="2800" dirty="0"/>
          </a:p>
          <a:p>
            <a:pPr algn="ctr"/>
            <a:r>
              <a:rPr lang="en-US" sz="2800" dirty="0"/>
              <a:t>Gestalt philosophy: the whole is greater than the sum of the parts</a:t>
            </a:r>
          </a:p>
          <a:p>
            <a:pPr algn="ctr"/>
            <a:endParaRPr lang="en-US" sz="2800" dirty="0"/>
          </a:p>
          <a:p>
            <a:pPr algn="ctr"/>
            <a:r>
              <a:rPr lang="en-US" sz="2800" dirty="0"/>
              <a:t>Gestalt principles: predictable ways by which we organize sensory information</a:t>
            </a:r>
          </a:p>
          <a:p>
            <a:pPr algn="ctr"/>
            <a:endParaRPr lang="en-US" sz="2800" dirty="0"/>
          </a:p>
          <a:p>
            <a:pPr algn="ctr"/>
            <a:r>
              <a:rPr lang="en-US" sz="2800" dirty="0"/>
              <a:t>Developed by Max Wertheimer &amp; followers; early 20</a:t>
            </a:r>
            <a:r>
              <a:rPr lang="en-US" sz="2800" baseline="30000" dirty="0"/>
              <a:t>th</a:t>
            </a:r>
            <a:r>
              <a:rPr lang="en-US" sz="2800" dirty="0"/>
              <a:t> century</a:t>
            </a:r>
          </a:p>
        </p:txBody>
      </p:sp>
    </p:spTree>
    <p:extLst>
      <p:ext uri="{BB962C8B-B14F-4D97-AF65-F5344CB8AC3E}">
        <p14:creationId xmlns:p14="http://schemas.microsoft.com/office/powerpoint/2010/main" val="291491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Exploring the Gestalt Principles of Design | Toptal">
            <a:extLst>
              <a:ext uri="{FF2B5EF4-FFF2-40B4-BE49-F238E27FC236}">
                <a16:creationId xmlns:a16="http://schemas.microsoft.com/office/drawing/2014/main" id="{6A5C7AB2-8E8D-432B-A4BA-90702C781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642" y="1704848"/>
            <a:ext cx="4696181" cy="32590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8ECF82F-A844-4928-A808-CA79AB6D529E}"/>
              </a:ext>
            </a:extLst>
          </p:cNvPr>
          <p:cNvSpPr txBox="1"/>
          <p:nvPr/>
        </p:nvSpPr>
        <p:spPr>
          <a:xfrm>
            <a:off x="4251434" y="760665"/>
            <a:ext cx="2922595" cy="523220"/>
          </a:xfrm>
          <a:prstGeom prst="rect">
            <a:avLst/>
          </a:prstGeom>
          <a:noFill/>
        </p:spPr>
        <p:txBody>
          <a:bodyPr wrap="none" rtlCol="0">
            <a:spAutoFit/>
          </a:bodyPr>
          <a:lstStyle/>
          <a:p>
            <a:r>
              <a:rPr lang="en-US" sz="2800" b="1" i="1" dirty="0"/>
              <a:t>Figure and ground</a:t>
            </a:r>
          </a:p>
        </p:txBody>
      </p:sp>
      <p:sp>
        <p:nvSpPr>
          <p:cNvPr id="4" name="TextBox 3">
            <a:extLst>
              <a:ext uri="{FF2B5EF4-FFF2-40B4-BE49-F238E27FC236}">
                <a16:creationId xmlns:a16="http://schemas.microsoft.com/office/drawing/2014/main" id="{33ACA2F4-7215-457D-83DD-294FC6F40445}"/>
              </a:ext>
            </a:extLst>
          </p:cNvPr>
          <p:cNvSpPr txBox="1"/>
          <p:nvPr/>
        </p:nvSpPr>
        <p:spPr>
          <a:xfrm>
            <a:off x="3897201" y="5384848"/>
            <a:ext cx="3631059" cy="369332"/>
          </a:xfrm>
          <a:prstGeom prst="rect">
            <a:avLst/>
          </a:prstGeom>
          <a:noFill/>
        </p:spPr>
        <p:txBody>
          <a:bodyPr wrap="none" rtlCol="0">
            <a:spAutoFit/>
          </a:bodyPr>
          <a:lstStyle/>
          <a:p>
            <a:r>
              <a:rPr lang="en-US" dirty="0"/>
              <a:t>Pittsburgh Zoo &amp; PPG Aquarium logo</a:t>
            </a:r>
          </a:p>
        </p:txBody>
      </p:sp>
      <p:pic>
        <p:nvPicPr>
          <p:cNvPr id="6" name="Picture 5">
            <a:extLst>
              <a:ext uri="{FF2B5EF4-FFF2-40B4-BE49-F238E27FC236}">
                <a16:creationId xmlns:a16="http://schemas.microsoft.com/office/drawing/2014/main" id="{73EAFC57-81A6-44FA-8DDB-332614066A93}"/>
              </a:ext>
            </a:extLst>
          </p:cNvPr>
          <p:cNvPicPr>
            <a:picLocks noChangeAspect="1"/>
          </p:cNvPicPr>
          <p:nvPr/>
        </p:nvPicPr>
        <p:blipFill>
          <a:blip r:embed="rId3"/>
          <a:stretch>
            <a:fillRect/>
          </a:stretch>
        </p:blipFill>
        <p:spPr>
          <a:xfrm>
            <a:off x="7951261" y="3092596"/>
            <a:ext cx="4141729" cy="1871289"/>
          </a:xfrm>
          <a:prstGeom prst="rect">
            <a:avLst/>
          </a:prstGeom>
        </p:spPr>
      </p:pic>
    </p:spTree>
    <p:extLst>
      <p:ext uri="{BB962C8B-B14F-4D97-AF65-F5344CB8AC3E}">
        <p14:creationId xmlns:p14="http://schemas.microsoft.com/office/powerpoint/2010/main" val="348482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1721" cy="523220"/>
          </a:xfrm>
          <a:prstGeom prst="rect">
            <a:avLst/>
          </a:prstGeom>
          <a:noFill/>
        </p:spPr>
        <p:txBody>
          <a:bodyPr wrap="none" rtlCol="0">
            <a:spAutoFit/>
          </a:bodyPr>
          <a:lstStyle/>
          <a:p>
            <a:r>
              <a:rPr lang="en-US" sz="2800" b="1" i="1" dirty="0"/>
              <a:t>Similarity</a:t>
            </a:r>
          </a:p>
        </p:txBody>
      </p: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8B858FE-18D9-4F99-8B22-9BA8E039CDF1}"/>
              </a:ext>
            </a:extLst>
          </p:cNvPr>
          <p:cNvSpPr/>
          <p:nvPr/>
        </p:nvSpPr>
        <p:spPr>
          <a:xfrm>
            <a:off x="4565374"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8C110E-C5E2-4FF0-8B60-E9B6E2FB4C5D}"/>
              </a:ext>
            </a:extLst>
          </p:cNvPr>
          <p:cNvSpPr/>
          <p:nvPr/>
        </p:nvSpPr>
        <p:spPr>
          <a:xfrm>
            <a:off x="4565374"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4E3F979-876E-4078-9753-F416B470474C}"/>
              </a:ext>
            </a:extLst>
          </p:cNvPr>
          <p:cNvSpPr/>
          <p:nvPr/>
        </p:nvSpPr>
        <p:spPr>
          <a:xfrm>
            <a:off x="4565374"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DB6FF22-750B-461E-B8D2-AE0A37D01003}"/>
              </a:ext>
            </a:extLst>
          </p:cNvPr>
          <p:cNvSpPr/>
          <p:nvPr/>
        </p:nvSpPr>
        <p:spPr>
          <a:xfrm>
            <a:off x="4565374"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9"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9BFF931-5E17-4CFA-BAA7-C3BDDB43A549}"/>
              </a:ext>
            </a:extLst>
          </p:cNvPr>
          <p:cNvSpPr/>
          <p:nvPr/>
        </p:nvSpPr>
        <p:spPr>
          <a:xfrm>
            <a:off x="6700630"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82F279E-F6A8-4E41-A676-C7668DE8C782}"/>
              </a:ext>
            </a:extLst>
          </p:cNvPr>
          <p:cNvSpPr/>
          <p:nvPr/>
        </p:nvSpPr>
        <p:spPr>
          <a:xfrm>
            <a:off x="670063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6B4855D-0804-4BBA-B312-A5CA83CA3A8F}"/>
              </a:ext>
            </a:extLst>
          </p:cNvPr>
          <p:cNvSpPr/>
          <p:nvPr/>
        </p:nvSpPr>
        <p:spPr>
          <a:xfrm>
            <a:off x="6700630"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7315DD0-4816-4B2D-8DE4-397A456C3CF0}"/>
              </a:ext>
            </a:extLst>
          </p:cNvPr>
          <p:cNvSpPr/>
          <p:nvPr/>
        </p:nvSpPr>
        <p:spPr>
          <a:xfrm>
            <a:off x="670063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F10F313-2563-4CB5-B275-2155FDF95DB0}"/>
              </a:ext>
            </a:extLst>
          </p:cNvPr>
          <p:cNvSpPr txBox="1"/>
          <p:nvPr/>
        </p:nvSpPr>
        <p:spPr>
          <a:xfrm>
            <a:off x="4235756" y="5753170"/>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171737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1721" cy="523220"/>
          </a:xfrm>
          <a:prstGeom prst="rect">
            <a:avLst/>
          </a:prstGeom>
          <a:noFill/>
        </p:spPr>
        <p:txBody>
          <a:bodyPr wrap="none" rtlCol="0">
            <a:spAutoFit/>
          </a:bodyPr>
          <a:lstStyle/>
          <a:p>
            <a:r>
              <a:rPr lang="en-US" sz="2800" b="1" i="1" dirty="0"/>
              <a:t>Similarity</a:t>
            </a:r>
          </a:p>
        </p:txBody>
      </p: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750768B-7121-47A5-92B7-E3C9D93B1CA7}"/>
              </a:ext>
            </a:extLst>
          </p:cNvPr>
          <p:cNvSpPr txBox="1"/>
          <p:nvPr/>
        </p:nvSpPr>
        <p:spPr>
          <a:xfrm>
            <a:off x="4235756" y="5753170"/>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385607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6978" cy="523220"/>
          </a:xfrm>
          <a:prstGeom prst="rect">
            <a:avLst/>
          </a:prstGeom>
          <a:noFill/>
        </p:spPr>
        <p:txBody>
          <a:bodyPr wrap="none" rtlCol="0">
            <a:spAutoFit/>
          </a:bodyPr>
          <a:lstStyle/>
          <a:p>
            <a:r>
              <a:rPr lang="en-US" sz="2800" b="1" i="1" dirty="0"/>
              <a:t>Proximity</a:t>
            </a:r>
          </a:p>
        </p:txBody>
      </p:sp>
      <p:sp>
        <p:nvSpPr>
          <p:cNvPr id="23" name="Oval 22">
            <a:extLst>
              <a:ext uri="{FF2B5EF4-FFF2-40B4-BE49-F238E27FC236}">
                <a16:creationId xmlns:a16="http://schemas.microsoft.com/office/drawing/2014/main" id="{9E7BC25A-D0E4-4E29-84E1-D8D5050627B0}"/>
              </a:ext>
            </a:extLst>
          </p:cNvPr>
          <p:cNvSpPr/>
          <p:nvPr/>
        </p:nvSpPr>
        <p:spPr>
          <a:xfrm>
            <a:off x="1696279"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169627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169627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169627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D2F287D-A125-446D-B941-4F91ACA146CD}"/>
              </a:ext>
            </a:extLst>
          </p:cNvPr>
          <p:cNvSpPr/>
          <p:nvPr/>
        </p:nvSpPr>
        <p:spPr>
          <a:xfrm>
            <a:off x="4136336"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D83E9B0-346F-4A60-AEDB-F41B9B52C451}"/>
              </a:ext>
            </a:extLst>
          </p:cNvPr>
          <p:cNvSpPr/>
          <p:nvPr/>
        </p:nvSpPr>
        <p:spPr>
          <a:xfrm>
            <a:off x="4136336"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371BF14-F935-4B92-BF27-18B05F65049F}"/>
              </a:ext>
            </a:extLst>
          </p:cNvPr>
          <p:cNvSpPr/>
          <p:nvPr/>
        </p:nvSpPr>
        <p:spPr>
          <a:xfrm>
            <a:off x="4136336"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646658-120E-4AD5-A8BD-44B4E97BBC1B}"/>
              </a:ext>
            </a:extLst>
          </p:cNvPr>
          <p:cNvSpPr/>
          <p:nvPr/>
        </p:nvSpPr>
        <p:spPr>
          <a:xfrm>
            <a:off x="4136336"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E168E30-1272-4E55-82D5-F6951B64F4C9}"/>
              </a:ext>
            </a:extLst>
          </p:cNvPr>
          <p:cNvSpPr/>
          <p:nvPr/>
        </p:nvSpPr>
        <p:spPr>
          <a:xfrm>
            <a:off x="6837576"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6A53EEF-CB0B-4DCE-8C95-D74BE402A8AF}"/>
              </a:ext>
            </a:extLst>
          </p:cNvPr>
          <p:cNvSpPr/>
          <p:nvPr/>
        </p:nvSpPr>
        <p:spPr>
          <a:xfrm>
            <a:off x="6837576"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225F65E-4A73-423F-AF0E-C9BE856B8429}"/>
              </a:ext>
            </a:extLst>
          </p:cNvPr>
          <p:cNvSpPr/>
          <p:nvPr/>
        </p:nvSpPr>
        <p:spPr>
          <a:xfrm>
            <a:off x="6837576"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A097C47-BC74-4B15-8D09-4DA4301565C4}"/>
              </a:ext>
            </a:extLst>
          </p:cNvPr>
          <p:cNvSpPr/>
          <p:nvPr/>
        </p:nvSpPr>
        <p:spPr>
          <a:xfrm>
            <a:off x="6837576"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0C079C7-859F-4D3B-9ED8-C5F36BC6D107}"/>
              </a:ext>
            </a:extLst>
          </p:cNvPr>
          <p:cNvSpPr/>
          <p:nvPr/>
        </p:nvSpPr>
        <p:spPr>
          <a:xfrm>
            <a:off x="9277633"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296D8C6-B68A-485A-B328-2FB736A8B27A}"/>
              </a:ext>
            </a:extLst>
          </p:cNvPr>
          <p:cNvSpPr/>
          <p:nvPr/>
        </p:nvSpPr>
        <p:spPr>
          <a:xfrm>
            <a:off x="9277633"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AB67FA2-DAD8-4600-B70A-7029313E1696}"/>
              </a:ext>
            </a:extLst>
          </p:cNvPr>
          <p:cNvSpPr/>
          <p:nvPr/>
        </p:nvSpPr>
        <p:spPr>
          <a:xfrm>
            <a:off x="9277633"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7A0047-D303-4D78-9A53-AA96671AF2C9}"/>
              </a:ext>
            </a:extLst>
          </p:cNvPr>
          <p:cNvSpPr/>
          <p:nvPr/>
        </p:nvSpPr>
        <p:spPr>
          <a:xfrm>
            <a:off x="9277633"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6CA2515-E121-45AF-81E1-DBA1E701C830}"/>
              </a:ext>
            </a:extLst>
          </p:cNvPr>
          <p:cNvSpPr txBox="1"/>
          <p:nvPr/>
        </p:nvSpPr>
        <p:spPr>
          <a:xfrm>
            <a:off x="4235756" y="5753170"/>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572335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16351</TotalTime>
  <Words>1758</Words>
  <Application>Microsoft Office PowerPoint</Application>
  <PresentationFormat>Widescreen</PresentationFormat>
  <Paragraphs>935</Paragraphs>
  <Slides>39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proxima-nova</vt:lpstr>
      <vt:lpstr>Office Theme</vt:lpstr>
      <vt:lpstr>Fundamentals of Data Visualization for Education</vt:lpstr>
      <vt:lpstr>Part 2: Using Gestalt principles to help students design effective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Gestalt hierarchy</vt:lpstr>
      <vt:lpstr>Implications for practice</vt:lpstr>
      <vt:lpstr>Example: Hospital stays</vt:lpstr>
      <vt:lpstr>Take 1</vt:lpstr>
      <vt:lpstr>Take 2</vt:lpstr>
      <vt:lpstr>Which is a stronger design? </vt:lpstr>
      <vt:lpstr>PowerPoint Presentation</vt:lpstr>
      <vt:lpstr>PowerPoint Presentation</vt:lpstr>
      <vt:lpstr>Implications for practice</vt:lpstr>
      <vt:lpstr>Case study</vt:lpstr>
      <vt:lpstr>PowerPoint Presentation</vt:lpstr>
      <vt:lpstr>PowerPoint Presentation</vt:lpstr>
      <vt:lpstr>PowerPoint Presentation</vt:lpstr>
      <vt:lpstr>PowerPoint Presentation</vt:lpstr>
      <vt:lpstr>Breakout rooms</vt:lpstr>
      <vt:lpstr>PowerPoint Presentation</vt:lpstr>
      <vt:lpstr>PowerPoint Presentation</vt:lpstr>
      <vt:lpstr>PowerPoint Presentation</vt:lpstr>
      <vt:lpstr>PowerPoint Presentation</vt:lpstr>
      <vt:lpstr>Some graphs</vt:lpstr>
      <vt:lpstr>Some graphs</vt:lpstr>
      <vt:lpstr>Some graphs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Gestalt principles for effective design of tables and graphs</dc:title>
  <dc:creator>Bergen, Silas R</dc:creator>
  <cp:lastModifiedBy>Bergen, Silas R</cp:lastModifiedBy>
  <cp:revision>67</cp:revision>
  <dcterms:created xsi:type="dcterms:W3CDTF">2020-05-28T14:47:32Z</dcterms:created>
  <dcterms:modified xsi:type="dcterms:W3CDTF">2021-06-29T20:05:42Z</dcterms:modified>
</cp:coreProperties>
</file>