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0"/>
  </p:notesMasterIdLst>
  <p:sldIdLst>
    <p:sldId id="256" r:id="rId2"/>
    <p:sldId id="258" r:id="rId3"/>
    <p:sldId id="311" r:id="rId4"/>
    <p:sldId id="288" r:id="rId5"/>
    <p:sldId id="257" r:id="rId6"/>
    <p:sldId id="261" r:id="rId7"/>
    <p:sldId id="291" r:id="rId8"/>
    <p:sldId id="260" r:id="rId9"/>
  </p:sldIdLst>
  <p:sldSz cx="9144000" cy="5143500" type="screen16x9"/>
  <p:notesSz cx="6858000" cy="9144000"/>
  <p:embeddedFontLst>
    <p:embeddedFont>
      <p:font typeface="Anaheim" panose="020B0604020202020204" charset="0"/>
      <p:regular r:id="rId11"/>
      <p:bold r:id="rId12"/>
    </p:embeddedFont>
    <p:embeddedFont>
      <p:font typeface="DM Sans" pitchFamily="2" charset="0"/>
      <p:regular r:id="rId13"/>
      <p:bold r:id="rId14"/>
      <p:italic r:id="rId15"/>
      <p:boldItalic r:id="rId16"/>
    </p:embeddedFont>
    <p:embeddedFont>
      <p:font typeface="Nunito Light" pitchFamily="2" charset="0"/>
      <p:regular r:id="rId17"/>
      <p: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99E52C-48DE-437F-BC2F-97E868D7483B}">
  <a:tblStyle styleId="{BB99E52C-48DE-437F-BC2F-97E868D748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3CAB8F-D67E-4E51-B6CE-5360ACAA882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wale Olaniyan" userId="8f0b08c1-89ca-4000-8cc6-14cd2886474a" providerId="ADAL" clId="{482B0DBA-A773-4CB0-AC9E-CBDC9B7A735B}"/>
    <pc:docChg chg="modSld">
      <pc:chgData name="Olawale Olaniyan" userId="8f0b08c1-89ca-4000-8cc6-14cd2886474a" providerId="ADAL" clId="{482B0DBA-A773-4CB0-AC9E-CBDC9B7A735B}" dt="2024-08-06T07:43:56.214" v="63" actId="14100"/>
      <pc:docMkLst>
        <pc:docMk/>
      </pc:docMkLst>
      <pc:sldChg chg="modSp mod">
        <pc:chgData name="Olawale Olaniyan" userId="8f0b08c1-89ca-4000-8cc6-14cd2886474a" providerId="ADAL" clId="{482B0DBA-A773-4CB0-AC9E-CBDC9B7A735B}" dt="2024-08-06T07:36:18.062" v="3" actId="1076"/>
        <pc:sldMkLst>
          <pc:docMk/>
          <pc:sldMk cId="0" sldId="260"/>
        </pc:sldMkLst>
        <pc:spChg chg="mod">
          <ac:chgData name="Olawale Olaniyan" userId="8f0b08c1-89ca-4000-8cc6-14cd2886474a" providerId="ADAL" clId="{482B0DBA-A773-4CB0-AC9E-CBDC9B7A735B}" dt="2024-08-06T07:36:18.062" v="3" actId="1076"/>
          <ac:spMkLst>
            <pc:docMk/>
            <pc:sldMk cId="0" sldId="260"/>
            <ac:spMk id="574" creationId="{00000000-0000-0000-0000-000000000000}"/>
          </ac:spMkLst>
        </pc:spChg>
      </pc:sldChg>
      <pc:sldChg chg="modSp mod">
        <pc:chgData name="Olawale Olaniyan" userId="8f0b08c1-89ca-4000-8cc6-14cd2886474a" providerId="ADAL" clId="{482B0DBA-A773-4CB0-AC9E-CBDC9B7A735B}" dt="2024-08-06T07:43:56.214" v="63" actId="14100"/>
        <pc:sldMkLst>
          <pc:docMk/>
          <pc:sldMk cId="0" sldId="291"/>
        </pc:sldMkLst>
        <pc:spChg chg="mod">
          <ac:chgData name="Olawale Olaniyan" userId="8f0b08c1-89ca-4000-8cc6-14cd2886474a" providerId="ADAL" clId="{482B0DBA-A773-4CB0-AC9E-CBDC9B7A735B}" dt="2024-08-06T07:43:56.214" v="63" actId="14100"/>
          <ac:spMkLst>
            <pc:docMk/>
            <pc:sldMk cId="0" sldId="291"/>
            <ac:spMk id="2045" creationId="{00000000-0000-0000-0000-000000000000}"/>
          </ac:spMkLst>
        </pc:spChg>
        <pc:spChg chg="mod">
          <ac:chgData name="Olawale Olaniyan" userId="8f0b08c1-89ca-4000-8cc6-14cd2886474a" providerId="ADAL" clId="{482B0DBA-A773-4CB0-AC9E-CBDC9B7A735B}" dt="2024-08-06T07:39:53.314" v="6" actId="1076"/>
          <ac:spMkLst>
            <pc:docMk/>
            <pc:sldMk cId="0" sldId="291"/>
            <ac:spMk id="20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5ebfc787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5ebfc787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5ebfc78785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5ebfc7878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25f3373e319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25f3373e319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296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25f3373e319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25f3373e319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5"/>
        <p:cNvGrpSpPr/>
        <p:nvPr/>
      </p:nvGrpSpPr>
      <p:grpSpPr>
        <a:xfrm>
          <a:off x="0" y="0"/>
          <a:ext cx="0" cy="0"/>
          <a:chOff x="0" y="0"/>
          <a:chExt cx="0" cy="0"/>
        </a:xfrm>
      </p:grpSpPr>
      <p:sp>
        <p:nvSpPr>
          <p:cNvPr id="1996" name="Google Shape;1996;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7" name="Google Shape;1997;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73725"/>
            <a:ext cx="4329000" cy="2024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562925"/>
            <a:ext cx="2617200" cy="666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604000"/>
            <a:ext cx="9144000" cy="5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4"/>
        <p:cNvGrpSpPr/>
        <p:nvPr/>
      </p:nvGrpSpPr>
      <p:grpSpPr>
        <a:xfrm>
          <a:off x="0" y="0"/>
          <a:ext cx="0" cy="0"/>
          <a:chOff x="0" y="0"/>
          <a:chExt cx="0" cy="0"/>
        </a:xfrm>
      </p:grpSpPr>
      <p:sp>
        <p:nvSpPr>
          <p:cNvPr id="255" name="Google Shape;255;p36"/>
          <p:cNvSpPr/>
          <p:nvPr/>
        </p:nvSpPr>
        <p:spPr>
          <a:xfrm>
            <a:off x="0" y="4878150"/>
            <a:ext cx="9144000" cy="28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6"/>
          <p:cNvSpPr/>
          <p:nvPr/>
        </p:nvSpPr>
        <p:spPr>
          <a:xfrm>
            <a:off x="8430775" y="0"/>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50975"/>
            <a:ext cx="36942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784325"/>
            <a:ext cx="12258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13225" y="3360725"/>
            <a:ext cx="2549100" cy="67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 name="Google Shape;17;p3"/>
          <p:cNvGrpSpPr/>
          <p:nvPr/>
        </p:nvGrpSpPr>
        <p:grpSpPr>
          <a:xfrm>
            <a:off x="0" y="-13375"/>
            <a:ext cx="9143875" cy="273600"/>
            <a:chOff x="0" y="-13375"/>
            <a:chExt cx="9143875" cy="273600"/>
          </a:xfrm>
        </p:grpSpPr>
        <p:sp>
          <p:nvSpPr>
            <p:cNvPr id="18" name="Google Shape;18;p3"/>
            <p:cNvSpPr/>
            <p:nvPr/>
          </p:nvSpPr>
          <p:spPr>
            <a:xfrm>
              <a:off x="0"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430775"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p:nvPr/>
        </p:nvSpPr>
        <p:spPr>
          <a:xfrm>
            <a:off x="0" y="4604000"/>
            <a:ext cx="9144000" cy="5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720000" y="1215750"/>
            <a:ext cx="3971700" cy="165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6"/>
          <p:cNvSpPr/>
          <p:nvPr/>
        </p:nvSpPr>
        <p:spPr>
          <a:xfrm>
            <a:off x="0" y="4878150"/>
            <a:ext cx="9144000" cy="28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8430775"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1"/>
          </p:nvPr>
        </p:nvSpPr>
        <p:spPr>
          <a:xfrm>
            <a:off x="1528500" y="20064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2" hasCustomPrompt="1"/>
          </p:nvPr>
        </p:nvSpPr>
        <p:spPr>
          <a:xfrm>
            <a:off x="720000" y="1485900"/>
            <a:ext cx="808500" cy="651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3"/>
          </p:nvPr>
        </p:nvSpPr>
        <p:spPr>
          <a:xfrm>
            <a:off x="1528500" y="1562100"/>
            <a:ext cx="2579100" cy="53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 name="Google Shape;68;p13"/>
          <p:cNvSpPr txBox="1">
            <a:spLocks noGrp="1"/>
          </p:cNvSpPr>
          <p:nvPr>
            <p:ph type="subTitle" idx="4"/>
          </p:nvPr>
        </p:nvSpPr>
        <p:spPr>
          <a:xfrm>
            <a:off x="1528500" y="34916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5" hasCustomPrompt="1"/>
          </p:nvPr>
        </p:nvSpPr>
        <p:spPr>
          <a:xfrm>
            <a:off x="720000" y="2971100"/>
            <a:ext cx="808500" cy="651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6"/>
          </p:nvPr>
        </p:nvSpPr>
        <p:spPr>
          <a:xfrm>
            <a:off x="1528500" y="3047300"/>
            <a:ext cx="2579100" cy="53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1" name="Google Shape;71;p13"/>
          <p:cNvSpPr txBox="1">
            <a:spLocks noGrp="1"/>
          </p:cNvSpPr>
          <p:nvPr>
            <p:ph type="subTitle" idx="7"/>
          </p:nvPr>
        </p:nvSpPr>
        <p:spPr>
          <a:xfrm>
            <a:off x="5844900" y="20064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8" hasCustomPrompt="1"/>
          </p:nvPr>
        </p:nvSpPr>
        <p:spPr>
          <a:xfrm>
            <a:off x="5036400" y="1485900"/>
            <a:ext cx="808500" cy="651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9"/>
          </p:nvPr>
        </p:nvSpPr>
        <p:spPr>
          <a:xfrm>
            <a:off x="5844900" y="1562100"/>
            <a:ext cx="2579100" cy="53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4" name="Google Shape;74;p13"/>
          <p:cNvSpPr txBox="1">
            <a:spLocks noGrp="1"/>
          </p:cNvSpPr>
          <p:nvPr>
            <p:ph type="subTitle" idx="13"/>
          </p:nvPr>
        </p:nvSpPr>
        <p:spPr>
          <a:xfrm>
            <a:off x="5844900" y="34916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4" hasCustomPrompt="1"/>
          </p:nvPr>
        </p:nvSpPr>
        <p:spPr>
          <a:xfrm>
            <a:off x="5036400" y="2971100"/>
            <a:ext cx="808500" cy="651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5"/>
          </p:nvPr>
        </p:nvSpPr>
        <p:spPr>
          <a:xfrm>
            <a:off x="5844900" y="3047300"/>
            <a:ext cx="2579100" cy="534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77" name="Google Shape;77;p13"/>
          <p:cNvGrpSpPr/>
          <p:nvPr/>
        </p:nvGrpSpPr>
        <p:grpSpPr>
          <a:xfrm>
            <a:off x="0" y="-13375"/>
            <a:ext cx="9143875" cy="273600"/>
            <a:chOff x="0" y="-13375"/>
            <a:chExt cx="9143875" cy="273600"/>
          </a:xfrm>
        </p:grpSpPr>
        <p:sp>
          <p:nvSpPr>
            <p:cNvPr id="78" name="Google Shape;78;p13"/>
            <p:cNvSpPr/>
            <p:nvPr/>
          </p:nvSpPr>
          <p:spPr>
            <a:xfrm>
              <a:off x="0"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8430775"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p:nvPr/>
        </p:nvSpPr>
        <p:spPr>
          <a:xfrm>
            <a:off x="0" y="4878150"/>
            <a:ext cx="9144000" cy="28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ONE_COLUMN_TEXT_1">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19"/>
          <p:cNvSpPr txBox="1">
            <a:spLocks noGrp="1"/>
          </p:cNvSpPr>
          <p:nvPr>
            <p:ph type="subTitle" idx="1"/>
          </p:nvPr>
        </p:nvSpPr>
        <p:spPr>
          <a:xfrm>
            <a:off x="720000" y="1431400"/>
            <a:ext cx="4294800" cy="259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DM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12" name="Google Shape;112;p19"/>
          <p:cNvSpPr/>
          <p:nvPr/>
        </p:nvSpPr>
        <p:spPr>
          <a:xfrm>
            <a:off x="0" y="4604000"/>
            <a:ext cx="9144000" cy="5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21"/>
          <p:cNvSpPr txBox="1">
            <a:spLocks noGrp="1"/>
          </p:cNvSpPr>
          <p:nvPr>
            <p:ph type="subTitle" idx="1"/>
          </p:nvPr>
        </p:nvSpPr>
        <p:spPr>
          <a:xfrm>
            <a:off x="4619196" y="1687561"/>
            <a:ext cx="3361800" cy="1914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1"/>
          <p:cNvSpPr txBox="1">
            <a:spLocks noGrp="1"/>
          </p:cNvSpPr>
          <p:nvPr>
            <p:ph type="subTitle" idx="2"/>
          </p:nvPr>
        </p:nvSpPr>
        <p:spPr>
          <a:xfrm>
            <a:off x="720000" y="1687561"/>
            <a:ext cx="3361800" cy="1914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p:nvPr/>
        </p:nvSpPr>
        <p:spPr>
          <a:xfrm>
            <a:off x="0" y="4878150"/>
            <a:ext cx="9144000" cy="28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8430775"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1"/>
        <p:cNvGrpSpPr/>
        <p:nvPr/>
      </p:nvGrpSpPr>
      <p:grpSpPr>
        <a:xfrm>
          <a:off x="0" y="0"/>
          <a:ext cx="0" cy="0"/>
          <a:chOff x="0" y="0"/>
          <a:chExt cx="0" cy="0"/>
        </a:xfrm>
      </p:grpSpPr>
      <p:sp>
        <p:nvSpPr>
          <p:cNvPr id="252" name="Google Shape;252;p35"/>
          <p:cNvSpPr/>
          <p:nvPr/>
        </p:nvSpPr>
        <p:spPr>
          <a:xfrm>
            <a:off x="0" y="4878150"/>
            <a:ext cx="9144000" cy="28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0" y="-13375"/>
            <a:ext cx="713100" cy="27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5" r:id="rId7"/>
    <p:sldLayoutId id="2147483667" r:id="rId8"/>
    <p:sldLayoutId id="2147483681" r:id="rId9"/>
    <p:sldLayoutId id="214748368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cdc.gov/cancer/dataviz"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ctrTitle"/>
          </p:nvPr>
        </p:nvSpPr>
        <p:spPr>
          <a:xfrm>
            <a:off x="279313" y="999091"/>
            <a:ext cx="4667826" cy="21895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Raleway"/>
                <a:ea typeface="Raleway"/>
                <a:cs typeface="Raleway"/>
                <a:sym typeface="Raleway"/>
              </a:rPr>
              <a:t>Trend</a:t>
            </a:r>
            <a:r>
              <a:rPr lang="en" sz="3200" dirty="0"/>
              <a:t>s and Patterns in Cancer Incidence Rates in Maine from 1999 to 2020: An Epidemiological Study</a:t>
            </a:r>
            <a:endParaRPr sz="3200" dirty="0">
              <a:latin typeface="Raleway"/>
              <a:ea typeface="Raleway"/>
              <a:cs typeface="Raleway"/>
              <a:sym typeface="Raleway"/>
            </a:endParaRPr>
          </a:p>
        </p:txBody>
      </p:sp>
      <p:sp>
        <p:nvSpPr>
          <p:cNvPr id="268" name="Google Shape;268;p40"/>
          <p:cNvSpPr txBox="1">
            <a:spLocks noGrp="1"/>
          </p:cNvSpPr>
          <p:nvPr>
            <p:ph type="subTitle" idx="1"/>
          </p:nvPr>
        </p:nvSpPr>
        <p:spPr>
          <a:xfrm>
            <a:off x="3263400" y="3928663"/>
            <a:ext cx="2617200" cy="6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i="1" dirty="0"/>
              <a:t>Olawale Olaniyan</a:t>
            </a:r>
            <a:endParaRPr sz="1800" b="1" i="1" dirty="0"/>
          </a:p>
        </p:txBody>
      </p:sp>
      <p:pic>
        <p:nvPicPr>
          <p:cNvPr id="3" name="Picture 2">
            <a:extLst>
              <a:ext uri="{FF2B5EF4-FFF2-40B4-BE49-F238E27FC236}">
                <a16:creationId xmlns:a16="http://schemas.microsoft.com/office/drawing/2014/main" id="{8750D19E-E1F6-434F-3483-4ED4C92E995D}"/>
              </a:ext>
            </a:extLst>
          </p:cNvPr>
          <p:cNvPicPr>
            <a:picLocks noChangeAspect="1"/>
          </p:cNvPicPr>
          <p:nvPr/>
        </p:nvPicPr>
        <p:blipFill>
          <a:blip r:embed="rId3"/>
          <a:stretch>
            <a:fillRect/>
          </a:stretch>
        </p:blipFill>
        <p:spPr>
          <a:xfrm>
            <a:off x="5499489" y="946337"/>
            <a:ext cx="3134716" cy="21368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09" name="Google Shape;409;p42"/>
          <p:cNvSpPr txBox="1">
            <a:spLocks noGrp="1"/>
          </p:cNvSpPr>
          <p:nvPr>
            <p:ph type="title" idx="2"/>
          </p:nvPr>
        </p:nvSpPr>
        <p:spPr>
          <a:xfrm>
            <a:off x="720000" y="1485900"/>
            <a:ext cx="808500" cy="6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0" name="Google Shape;410;p42"/>
          <p:cNvSpPr txBox="1">
            <a:spLocks noGrp="1"/>
          </p:cNvSpPr>
          <p:nvPr>
            <p:ph type="subTitle" idx="3"/>
          </p:nvPr>
        </p:nvSpPr>
        <p:spPr>
          <a:xfrm>
            <a:off x="1515415" y="1597031"/>
            <a:ext cx="3234300" cy="811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Exploratory Data Analysis (EDA)</a:t>
            </a:r>
            <a:endParaRPr dirty="0"/>
          </a:p>
        </p:txBody>
      </p:sp>
      <p:sp>
        <p:nvSpPr>
          <p:cNvPr id="412" name="Google Shape;412;p42"/>
          <p:cNvSpPr txBox="1">
            <a:spLocks noGrp="1"/>
          </p:cNvSpPr>
          <p:nvPr>
            <p:ph type="title" idx="5"/>
          </p:nvPr>
        </p:nvSpPr>
        <p:spPr>
          <a:xfrm>
            <a:off x="720000" y="2971100"/>
            <a:ext cx="808500" cy="6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3" name="Google Shape;413;p42"/>
          <p:cNvSpPr txBox="1">
            <a:spLocks noGrp="1"/>
          </p:cNvSpPr>
          <p:nvPr>
            <p:ph type="subTitle" idx="6"/>
          </p:nvPr>
        </p:nvSpPr>
        <p:spPr>
          <a:xfrm>
            <a:off x="1475747" y="2769881"/>
            <a:ext cx="3234300" cy="811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Trend Analysis Over Time</a:t>
            </a:r>
          </a:p>
        </p:txBody>
      </p:sp>
      <p:sp>
        <p:nvSpPr>
          <p:cNvPr id="415" name="Google Shape;415;p42"/>
          <p:cNvSpPr txBox="1">
            <a:spLocks noGrp="1"/>
          </p:cNvSpPr>
          <p:nvPr>
            <p:ph type="title" idx="8"/>
          </p:nvPr>
        </p:nvSpPr>
        <p:spPr>
          <a:xfrm>
            <a:off x="5036400" y="1485900"/>
            <a:ext cx="808500" cy="6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16" name="Google Shape;416;p42"/>
          <p:cNvSpPr txBox="1">
            <a:spLocks noGrp="1"/>
          </p:cNvSpPr>
          <p:nvPr>
            <p:ph type="subTitle" idx="9"/>
          </p:nvPr>
        </p:nvSpPr>
        <p:spPr>
          <a:xfrm>
            <a:off x="5844900" y="1851625"/>
            <a:ext cx="3047054" cy="53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Comparative Analysis and Visualization</a:t>
            </a:r>
            <a:endParaRPr dirty="0"/>
          </a:p>
        </p:txBody>
      </p:sp>
      <p:sp>
        <p:nvSpPr>
          <p:cNvPr id="418" name="Google Shape;418;p42"/>
          <p:cNvSpPr txBox="1">
            <a:spLocks noGrp="1"/>
          </p:cNvSpPr>
          <p:nvPr>
            <p:ph type="title" idx="14"/>
          </p:nvPr>
        </p:nvSpPr>
        <p:spPr>
          <a:xfrm>
            <a:off x="5036400" y="2971100"/>
            <a:ext cx="808500" cy="6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19" name="Google Shape;419;p42"/>
          <p:cNvSpPr txBox="1">
            <a:spLocks noGrp="1"/>
          </p:cNvSpPr>
          <p:nvPr>
            <p:ph type="subTitle" idx="15"/>
          </p:nvPr>
        </p:nvSpPr>
        <p:spPr>
          <a:xfrm>
            <a:off x="5839983" y="3296750"/>
            <a:ext cx="3104723" cy="53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Confidence Intervals and Interpretation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72"/>
          <p:cNvSpPr txBox="1">
            <a:spLocks noGrp="1"/>
          </p:cNvSpPr>
          <p:nvPr>
            <p:ph type="title"/>
          </p:nvPr>
        </p:nvSpPr>
        <p:spPr>
          <a:xfrm>
            <a:off x="1726531" y="0"/>
            <a:ext cx="4909714" cy="773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pic>
        <p:nvPicPr>
          <p:cNvPr id="3" name="Picture 2">
            <a:extLst>
              <a:ext uri="{FF2B5EF4-FFF2-40B4-BE49-F238E27FC236}">
                <a16:creationId xmlns:a16="http://schemas.microsoft.com/office/drawing/2014/main" id="{B4527B3A-6C4B-61A3-3E1F-AAE43DA1C457}"/>
              </a:ext>
            </a:extLst>
          </p:cNvPr>
          <p:cNvPicPr>
            <a:picLocks noChangeAspect="1"/>
          </p:cNvPicPr>
          <p:nvPr/>
        </p:nvPicPr>
        <p:blipFill>
          <a:blip r:embed="rId3"/>
          <a:stretch>
            <a:fillRect/>
          </a:stretch>
        </p:blipFill>
        <p:spPr>
          <a:xfrm>
            <a:off x="4940282" y="1082842"/>
            <a:ext cx="4203718" cy="3500802"/>
          </a:xfrm>
          <a:prstGeom prst="rect">
            <a:avLst/>
          </a:prstGeom>
          <a:ln>
            <a:noFill/>
          </a:ln>
        </p:spPr>
      </p:pic>
      <p:graphicFrame>
        <p:nvGraphicFramePr>
          <p:cNvPr id="2" name="Table 1">
            <a:extLst>
              <a:ext uri="{FF2B5EF4-FFF2-40B4-BE49-F238E27FC236}">
                <a16:creationId xmlns:a16="http://schemas.microsoft.com/office/drawing/2014/main" id="{C3B1FB19-8F67-28E8-7AC4-EA533C098808}"/>
              </a:ext>
            </a:extLst>
          </p:cNvPr>
          <p:cNvGraphicFramePr>
            <a:graphicFrameLocks noGrp="1"/>
          </p:cNvGraphicFramePr>
          <p:nvPr>
            <p:extLst>
              <p:ext uri="{D42A27DB-BD31-4B8C-83A1-F6EECF244321}">
                <p14:modId xmlns:p14="http://schemas.microsoft.com/office/powerpoint/2010/main" val="3264274963"/>
              </p:ext>
            </p:extLst>
          </p:nvPr>
        </p:nvGraphicFramePr>
        <p:xfrm>
          <a:off x="56983" y="1468618"/>
          <a:ext cx="4584270" cy="649071"/>
        </p:xfrm>
        <a:graphic>
          <a:graphicData uri="http://schemas.openxmlformats.org/drawingml/2006/table">
            <a:tbl>
              <a:tblPr firstRow="1" bandRow="1">
                <a:tableStyleId>{BB99E52C-48DE-437F-BC2F-97E868D7483B}</a:tableStyleId>
              </a:tblPr>
              <a:tblGrid>
                <a:gridCol w="764045">
                  <a:extLst>
                    <a:ext uri="{9D8B030D-6E8A-4147-A177-3AD203B41FA5}">
                      <a16:colId xmlns:a16="http://schemas.microsoft.com/office/drawing/2014/main" val="265965735"/>
                    </a:ext>
                  </a:extLst>
                </a:gridCol>
                <a:gridCol w="764045">
                  <a:extLst>
                    <a:ext uri="{9D8B030D-6E8A-4147-A177-3AD203B41FA5}">
                      <a16:colId xmlns:a16="http://schemas.microsoft.com/office/drawing/2014/main" val="1190951256"/>
                    </a:ext>
                  </a:extLst>
                </a:gridCol>
                <a:gridCol w="764045">
                  <a:extLst>
                    <a:ext uri="{9D8B030D-6E8A-4147-A177-3AD203B41FA5}">
                      <a16:colId xmlns:a16="http://schemas.microsoft.com/office/drawing/2014/main" val="1467274936"/>
                    </a:ext>
                  </a:extLst>
                </a:gridCol>
                <a:gridCol w="764045">
                  <a:extLst>
                    <a:ext uri="{9D8B030D-6E8A-4147-A177-3AD203B41FA5}">
                      <a16:colId xmlns:a16="http://schemas.microsoft.com/office/drawing/2014/main" val="1405745334"/>
                    </a:ext>
                  </a:extLst>
                </a:gridCol>
                <a:gridCol w="764045">
                  <a:extLst>
                    <a:ext uri="{9D8B030D-6E8A-4147-A177-3AD203B41FA5}">
                      <a16:colId xmlns:a16="http://schemas.microsoft.com/office/drawing/2014/main" val="928212515"/>
                    </a:ext>
                  </a:extLst>
                </a:gridCol>
                <a:gridCol w="764045">
                  <a:extLst>
                    <a:ext uri="{9D8B030D-6E8A-4147-A177-3AD203B41FA5}">
                      <a16:colId xmlns:a16="http://schemas.microsoft.com/office/drawing/2014/main" val="2906610646"/>
                    </a:ext>
                  </a:extLst>
                </a:gridCol>
              </a:tblGrid>
              <a:tr h="344271">
                <a:tc>
                  <a:txBody>
                    <a:bodyPr/>
                    <a:lstStyle/>
                    <a:p>
                      <a:r>
                        <a:rPr lang="en-US" dirty="0"/>
                        <a:t>Min</a:t>
                      </a:r>
                    </a:p>
                  </a:txBody>
                  <a:tcPr/>
                </a:tc>
                <a:tc>
                  <a:txBody>
                    <a:bodyPr/>
                    <a:lstStyle/>
                    <a:p>
                      <a:r>
                        <a:rPr lang="en-US" dirty="0"/>
                        <a:t>1</a:t>
                      </a:r>
                      <a:r>
                        <a:rPr lang="en-US" baseline="30000" dirty="0"/>
                        <a:t>st</a:t>
                      </a:r>
                      <a:r>
                        <a:rPr lang="en-US" dirty="0"/>
                        <a:t> Qu.</a:t>
                      </a:r>
                    </a:p>
                  </a:txBody>
                  <a:tcPr/>
                </a:tc>
                <a:tc>
                  <a:txBody>
                    <a:bodyPr/>
                    <a:lstStyle/>
                    <a:p>
                      <a:r>
                        <a:rPr lang="en-US" dirty="0"/>
                        <a:t>Median</a:t>
                      </a:r>
                    </a:p>
                  </a:txBody>
                  <a:tcPr/>
                </a:tc>
                <a:tc>
                  <a:txBody>
                    <a:bodyPr/>
                    <a:lstStyle/>
                    <a:p>
                      <a:r>
                        <a:rPr lang="en-US" dirty="0"/>
                        <a:t>Mean</a:t>
                      </a:r>
                    </a:p>
                  </a:txBody>
                  <a:tcPr/>
                </a:tc>
                <a:tc>
                  <a:txBody>
                    <a:bodyPr/>
                    <a:lstStyle/>
                    <a:p>
                      <a:r>
                        <a:rPr lang="en-US" dirty="0"/>
                        <a:t>3</a:t>
                      </a:r>
                      <a:r>
                        <a:rPr lang="en-US" baseline="30000" dirty="0"/>
                        <a:t>rd</a:t>
                      </a:r>
                      <a:r>
                        <a:rPr lang="en-US" dirty="0"/>
                        <a:t> Qu.</a:t>
                      </a:r>
                    </a:p>
                  </a:txBody>
                  <a:tcPr/>
                </a:tc>
                <a:tc>
                  <a:txBody>
                    <a:bodyPr/>
                    <a:lstStyle/>
                    <a:p>
                      <a:r>
                        <a:rPr lang="en-US" dirty="0"/>
                        <a:t>Max.</a:t>
                      </a:r>
                    </a:p>
                  </a:txBody>
                  <a:tcPr/>
                </a:tc>
                <a:extLst>
                  <a:ext uri="{0D108BD9-81ED-4DB2-BD59-A6C34878D82A}">
                    <a16:rowId xmlns:a16="http://schemas.microsoft.com/office/drawing/2014/main" val="952473390"/>
                  </a:ext>
                </a:extLst>
              </a:tr>
              <a:tr h="239711">
                <a:tc>
                  <a:txBody>
                    <a:bodyPr/>
                    <a:lstStyle/>
                    <a:p>
                      <a:r>
                        <a:rPr lang="en-US" dirty="0"/>
                        <a:t>417.6</a:t>
                      </a:r>
                    </a:p>
                  </a:txBody>
                  <a:tcPr/>
                </a:tc>
                <a:tc>
                  <a:txBody>
                    <a:bodyPr/>
                    <a:lstStyle/>
                    <a:p>
                      <a:r>
                        <a:rPr lang="en-US" dirty="0"/>
                        <a:t>464.6</a:t>
                      </a:r>
                    </a:p>
                  </a:txBody>
                  <a:tcPr/>
                </a:tc>
                <a:tc>
                  <a:txBody>
                    <a:bodyPr/>
                    <a:lstStyle/>
                    <a:p>
                      <a:r>
                        <a:rPr lang="en-US" dirty="0"/>
                        <a:t>485.3</a:t>
                      </a:r>
                    </a:p>
                  </a:txBody>
                  <a:tcPr/>
                </a:tc>
                <a:tc>
                  <a:txBody>
                    <a:bodyPr/>
                    <a:lstStyle/>
                    <a:p>
                      <a:r>
                        <a:rPr lang="en-US" dirty="0"/>
                        <a:t>503.6</a:t>
                      </a:r>
                    </a:p>
                  </a:txBody>
                  <a:tcPr/>
                </a:tc>
                <a:tc>
                  <a:txBody>
                    <a:bodyPr/>
                    <a:lstStyle/>
                    <a:p>
                      <a:r>
                        <a:rPr lang="en-US" dirty="0"/>
                        <a:t>529.4</a:t>
                      </a:r>
                    </a:p>
                  </a:txBody>
                  <a:tcPr/>
                </a:tc>
                <a:tc>
                  <a:txBody>
                    <a:bodyPr/>
                    <a:lstStyle/>
                    <a:p>
                      <a:r>
                        <a:rPr lang="en-US" dirty="0"/>
                        <a:t>649.9</a:t>
                      </a:r>
                    </a:p>
                  </a:txBody>
                  <a:tcPr/>
                </a:tc>
                <a:extLst>
                  <a:ext uri="{0D108BD9-81ED-4DB2-BD59-A6C34878D82A}">
                    <a16:rowId xmlns:a16="http://schemas.microsoft.com/office/drawing/2014/main" val="383040527"/>
                  </a:ext>
                </a:extLst>
              </a:tr>
            </a:tbl>
          </a:graphicData>
        </a:graphic>
      </p:graphicFrame>
      <p:sp>
        <p:nvSpPr>
          <p:cNvPr id="4" name="Google Shape;1781;p72">
            <a:extLst>
              <a:ext uri="{FF2B5EF4-FFF2-40B4-BE49-F238E27FC236}">
                <a16:creationId xmlns:a16="http://schemas.microsoft.com/office/drawing/2014/main" id="{233D5916-2F2F-76D2-530D-215A0599F1E0}"/>
              </a:ext>
            </a:extLst>
          </p:cNvPr>
          <p:cNvSpPr txBox="1">
            <a:spLocks noGrp="1"/>
          </p:cNvSpPr>
          <p:nvPr>
            <p:ph type="subTitle" idx="1"/>
          </p:nvPr>
        </p:nvSpPr>
        <p:spPr>
          <a:xfrm>
            <a:off x="-183428" y="734480"/>
            <a:ext cx="5182328" cy="649071"/>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endParaRPr lang="en-US" dirty="0"/>
          </a:p>
          <a:p>
            <a:pPr marL="139700" lvl="0" indent="0" algn="l" rtl="0">
              <a:spcBef>
                <a:spcPts val="0"/>
              </a:spcBef>
              <a:spcAft>
                <a:spcPts val="0"/>
              </a:spcAft>
              <a:buSzPts val="1400"/>
              <a:buNone/>
            </a:pPr>
            <a:r>
              <a:rPr lang="en-US" i="1" dirty="0"/>
              <a:t>Overall Summary of Age-Adjusted Incidence Rate:</a:t>
            </a:r>
          </a:p>
        </p:txBody>
      </p:sp>
      <p:sp>
        <p:nvSpPr>
          <p:cNvPr id="7" name="TextBox 6">
            <a:extLst>
              <a:ext uri="{FF2B5EF4-FFF2-40B4-BE49-F238E27FC236}">
                <a16:creationId xmlns:a16="http://schemas.microsoft.com/office/drawing/2014/main" id="{9B577F70-EFCB-23F2-DDE8-11009DD4954C}"/>
              </a:ext>
            </a:extLst>
          </p:cNvPr>
          <p:cNvSpPr txBox="1"/>
          <p:nvPr/>
        </p:nvSpPr>
        <p:spPr>
          <a:xfrm>
            <a:off x="-169856" y="2228590"/>
            <a:ext cx="4656220" cy="307777"/>
          </a:xfrm>
          <a:prstGeom prst="rect">
            <a:avLst/>
          </a:prstGeom>
          <a:noFill/>
        </p:spPr>
        <p:txBody>
          <a:bodyPr wrap="square">
            <a:spAutoFit/>
          </a:bodyPr>
          <a:lstStyle/>
          <a:p>
            <a:pPr marL="139700" lvl="0" indent="0" algn="l" rtl="0">
              <a:spcBef>
                <a:spcPts val="0"/>
              </a:spcBef>
              <a:spcAft>
                <a:spcPts val="0"/>
              </a:spcAft>
              <a:buSzPts val="1400"/>
              <a:buNone/>
            </a:pPr>
            <a:r>
              <a:rPr lang="en-US" i="1" dirty="0"/>
              <a:t>Frequency of Counties:</a:t>
            </a:r>
          </a:p>
        </p:txBody>
      </p:sp>
      <p:graphicFrame>
        <p:nvGraphicFramePr>
          <p:cNvPr id="8" name="Table 7">
            <a:extLst>
              <a:ext uri="{FF2B5EF4-FFF2-40B4-BE49-F238E27FC236}">
                <a16:creationId xmlns:a16="http://schemas.microsoft.com/office/drawing/2014/main" id="{ABE431CF-8D67-4E3F-618D-1B3322DD878C}"/>
              </a:ext>
            </a:extLst>
          </p:cNvPr>
          <p:cNvGraphicFramePr>
            <a:graphicFrameLocks noGrp="1"/>
          </p:cNvGraphicFramePr>
          <p:nvPr>
            <p:extLst>
              <p:ext uri="{D42A27DB-BD31-4B8C-83A1-F6EECF244321}">
                <p14:modId xmlns:p14="http://schemas.microsoft.com/office/powerpoint/2010/main" val="3135995813"/>
              </p:ext>
            </p:extLst>
          </p:nvPr>
        </p:nvGraphicFramePr>
        <p:xfrm>
          <a:off x="56983" y="2642451"/>
          <a:ext cx="4584270" cy="609600"/>
        </p:xfrm>
        <a:graphic>
          <a:graphicData uri="http://schemas.openxmlformats.org/drawingml/2006/table">
            <a:tbl>
              <a:tblPr firstRow="1" bandRow="1">
                <a:tableStyleId>{BB99E52C-48DE-437F-BC2F-97E868D7483B}</a:tableStyleId>
              </a:tblPr>
              <a:tblGrid>
                <a:gridCol w="2292135">
                  <a:extLst>
                    <a:ext uri="{9D8B030D-6E8A-4147-A177-3AD203B41FA5}">
                      <a16:colId xmlns:a16="http://schemas.microsoft.com/office/drawing/2014/main" val="3789085420"/>
                    </a:ext>
                  </a:extLst>
                </a:gridCol>
                <a:gridCol w="2292135">
                  <a:extLst>
                    <a:ext uri="{9D8B030D-6E8A-4147-A177-3AD203B41FA5}">
                      <a16:colId xmlns:a16="http://schemas.microsoft.com/office/drawing/2014/main" val="1130801820"/>
                    </a:ext>
                  </a:extLst>
                </a:gridCol>
              </a:tblGrid>
              <a:tr h="253854">
                <a:tc>
                  <a:txBody>
                    <a:bodyPr/>
                    <a:lstStyle/>
                    <a:p>
                      <a:r>
                        <a:rPr lang="en-US" dirty="0"/>
                        <a:t>All Counties</a:t>
                      </a:r>
                    </a:p>
                  </a:txBody>
                  <a:tcPr/>
                </a:tc>
                <a:tc>
                  <a:txBody>
                    <a:bodyPr/>
                    <a:lstStyle/>
                    <a:p>
                      <a:r>
                        <a:rPr lang="en-US" dirty="0"/>
                        <a:t>Others</a:t>
                      </a:r>
                    </a:p>
                  </a:txBody>
                  <a:tcPr/>
                </a:tc>
                <a:extLst>
                  <a:ext uri="{0D108BD9-81ED-4DB2-BD59-A6C34878D82A}">
                    <a16:rowId xmlns:a16="http://schemas.microsoft.com/office/drawing/2014/main" val="1952534828"/>
                  </a:ext>
                </a:extLst>
              </a:tr>
              <a:tr h="253854">
                <a:tc>
                  <a:txBody>
                    <a:bodyPr/>
                    <a:lstStyle/>
                    <a:p>
                      <a:r>
                        <a:rPr lang="en-US" dirty="0"/>
                        <a:t>69</a:t>
                      </a:r>
                    </a:p>
                  </a:txBody>
                  <a:tcPr/>
                </a:tc>
                <a:tc>
                  <a:txBody>
                    <a:bodyPr/>
                    <a:lstStyle/>
                    <a:p>
                      <a:r>
                        <a:rPr lang="en-US" dirty="0"/>
                        <a:t>16</a:t>
                      </a:r>
                    </a:p>
                  </a:txBody>
                  <a:tcPr/>
                </a:tc>
                <a:extLst>
                  <a:ext uri="{0D108BD9-81ED-4DB2-BD59-A6C34878D82A}">
                    <a16:rowId xmlns:a16="http://schemas.microsoft.com/office/drawing/2014/main" val="1001536495"/>
                  </a:ext>
                </a:extLst>
              </a:tr>
            </a:tbl>
          </a:graphicData>
        </a:graphic>
      </p:graphicFrame>
      <p:sp>
        <p:nvSpPr>
          <p:cNvPr id="10" name="TextBox 9">
            <a:extLst>
              <a:ext uri="{FF2B5EF4-FFF2-40B4-BE49-F238E27FC236}">
                <a16:creationId xmlns:a16="http://schemas.microsoft.com/office/drawing/2014/main" id="{25C1D2FC-7256-43F9-9B91-2CA4C880CB7C}"/>
              </a:ext>
            </a:extLst>
          </p:cNvPr>
          <p:cNvSpPr txBox="1"/>
          <p:nvPr/>
        </p:nvSpPr>
        <p:spPr>
          <a:xfrm>
            <a:off x="-169856" y="3330742"/>
            <a:ext cx="4656220" cy="307777"/>
          </a:xfrm>
          <a:prstGeom prst="rect">
            <a:avLst/>
          </a:prstGeom>
          <a:noFill/>
        </p:spPr>
        <p:txBody>
          <a:bodyPr wrap="square">
            <a:spAutoFit/>
          </a:bodyPr>
          <a:lstStyle/>
          <a:p>
            <a:pPr marL="139700" lvl="0" indent="0" algn="l" rtl="0">
              <a:spcBef>
                <a:spcPts val="0"/>
              </a:spcBef>
              <a:spcAft>
                <a:spcPts val="0"/>
              </a:spcAft>
              <a:buSzPts val="1400"/>
              <a:buNone/>
            </a:pPr>
            <a:r>
              <a:rPr lang="en-US" i="1" dirty="0"/>
              <a:t>Frequency of Sex categories:</a:t>
            </a:r>
          </a:p>
        </p:txBody>
      </p:sp>
      <p:graphicFrame>
        <p:nvGraphicFramePr>
          <p:cNvPr id="11" name="Table 10">
            <a:extLst>
              <a:ext uri="{FF2B5EF4-FFF2-40B4-BE49-F238E27FC236}">
                <a16:creationId xmlns:a16="http://schemas.microsoft.com/office/drawing/2014/main" id="{53FE35AD-3509-B5A2-5C53-758A99C7247C}"/>
              </a:ext>
            </a:extLst>
          </p:cNvPr>
          <p:cNvGraphicFramePr>
            <a:graphicFrameLocks noGrp="1"/>
          </p:cNvGraphicFramePr>
          <p:nvPr>
            <p:extLst>
              <p:ext uri="{D42A27DB-BD31-4B8C-83A1-F6EECF244321}">
                <p14:modId xmlns:p14="http://schemas.microsoft.com/office/powerpoint/2010/main" val="1356128137"/>
              </p:ext>
            </p:extLst>
          </p:nvPr>
        </p:nvGraphicFramePr>
        <p:xfrm>
          <a:off x="56983" y="3689184"/>
          <a:ext cx="4701507" cy="741680"/>
        </p:xfrm>
        <a:graphic>
          <a:graphicData uri="http://schemas.openxmlformats.org/drawingml/2006/table">
            <a:tbl>
              <a:tblPr firstRow="1" bandRow="1">
                <a:tableStyleId>{BB99E52C-48DE-437F-BC2F-97E868D7483B}</a:tableStyleId>
              </a:tblPr>
              <a:tblGrid>
                <a:gridCol w="1567169">
                  <a:extLst>
                    <a:ext uri="{9D8B030D-6E8A-4147-A177-3AD203B41FA5}">
                      <a16:colId xmlns:a16="http://schemas.microsoft.com/office/drawing/2014/main" val="4026010211"/>
                    </a:ext>
                  </a:extLst>
                </a:gridCol>
                <a:gridCol w="1567169">
                  <a:extLst>
                    <a:ext uri="{9D8B030D-6E8A-4147-A177-3AD203B41FA5}">
                      <a16:colId xmlns:a16="http://schemas.microsoft.com/office/drawing/2014/main" val="1693595269"/>
                    </a:ext>
                  </a:extLst>
                </a:gridCol>
                <a:gridCol w="1567169">
                  <a:extLst>
                    <a:ext uri="{9D8B030D-6E8A-4147-A177-3AD203B41FA5}">
                      <a16:colId xmlns:a16="http://schemas.microsoft.com/office/drawing/2014/main" val="2624786836"/>
                    </a:ext>
                  </a:extLst>
                </a:gridCol>
              </a:tblGrid>
              <a:tr h="370840">
                <a:tc>
                  <a:txBody>
                    <a:bodyPr/>
                    <a:lstStyle/>
                    <a:p>
                      <a:r>
                        <a:rPr lang="en-US" dirty="0"/>
                        <a:t>Female</a:t>
                      </a:r>
                    </a:p>
                  </a:txBody>
                  <a:tcPr/>
                </a:tc>
                <a:tc>
                  <a:txBody>
                    <a:bodyPr/>
                    <a:lstStyle/>
                    <a:p>
                      <a:r>
                        <a:rPr lang="en-US" dirty="0"/>
                        <a:t>Male</a:t>
                      </a:r>
                    </a:p>
                  </a:txBody>
                  <a:tcPr/>
                </a:tc>
                <a:tc>
                  <a:txBody>
                    <a:bodyPr/>
                    <a:lstStyle/>
                    <a:p>
                      <a:r>
                        <a:rPr lang="en-US" dirty="0"/>
                        <a:t>Female and Male</a:t>
                      </a:r>
                    </a:p>
                  </a:txBody>
                  <a:tcPr/>
                </a:tc>
                <a:extLst>
                  <a:ext uri="{0D108BD9-81ED-4DB2-BD59-A6C34878D82A}">
                    <a16:rowId xmlns:a16="http://schemas.microsoft.com/office/drawing/2014/main" val="2794320089"/>
                  </a:ext>
                </a:extLst>
              </a:tr>
              <a:tr h="370840">
                <a:tc>
                  <a:txBody>
                    <a:bodyPr/>
                    <a:lstStyle/>
                    <a:p>
                      <a:r>
                        <a:rPr lang="en-US" dirty="0"/>
                        <a:t>23</a:t>
                      </a:r>
                    </a:p>
                  </a:txBody>
                  <a:tcPr/>
                </a:tc>
                <a:tc>
                  <a:txBody>
                    <a:bodyPr/>
                    <a:lstStyle/>
                    <a:p>
                      <a:r>
                        <a:rPr lang="en-US" dirty="0"/>
                        <a:t>23</a:t>
                      </a:r>
                    </a:p>
                  </a:txBody>
                  <a:tcPr/>
                </a:tc>
                <a:tc>
                  <a:txBody>
                    <a:bodyPr/>
                    <a:lstStyle/>
                    <a:p>
                      <a:r>
                        <a:rPr lang="en-US" dirty="0"/>
                        <a:t>39</a:t>
                      </a:r>
                    </a:p>
                  </a:txBody>
                  <a:tcPr/>
                </a:tc>
                <a:extLst>
                  <a:ext uri="{0D108BD9-81ED-4DB2-BD59-A6C34878D82A}">
                    <a16:rowId xmlns:a16="http://schemas.microsoft.com/office/drawing/2014/main" val="2202639175"/>
                  </a:ext>
                </a:extLst>
              </a:tr>
            </a:tbl>
          </a:graphicData>
        </a:graphic>
      </p:graphicFrame>
    </p:spTree>
    <p:extLst>
      <p:ext uri="{BB962C8B-B14F-4D97-AF65-F5344CB8AC3E}">
        <p14:creationId xmlns:p14="http://schemas.microsoft.com/office/powerpoint/2010/main" val="99528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72"/>
          <p:cNvSpPr txBox="1">
            <a:spLocks noGrp="1"/>
          </p:cNvSpPr>
          <p:nvPr>
            <p:ph type="title"/>
          </p:nvPr>
        </p:nvSpPr>
        <p:spPr>
          <a:xfrm>
            <a:off x="1810752" y="-48127"/>
            <a:ext cx="4909714" cy="773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Trend Analysis Over Time</a:t>
            </a:r>
            <a:endParaRPr dirty="0"/>
          </a:p>
        </p:txBody>
      </p:sp>
      <p:sp>
        <p:nvSpPr>
          <p:cNvPr id="1781" name="Google Shape;1781;p72"/>
          <p:cNvSpPr txBox="1">
            <a:spLocks noGrp="1"/>
          </p:cNvSpPr>
          <p:nvPr>
            <p:ph type="subTitle" idx="1"/>
          </p:nvPr>
        </p:nvSpPr>
        <p:spPr>
          <a:xfrm>
            <a:off x="-28846" y="503186"/>
            <a:ext cx="4113397" cy="106299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endParaRPr sz="1800" dirty="0"/>
          </a:p>
          <a:p>
            <a:pPr marL="457200" lvl="0" indent="-317500" algn="l" rtl="0">
              <a:spcBef>
                <a:spcPts val="0"/>
              </a:spcBef>
              <a:spcAft>
                <a:spcPts val="0"/>
              </a:spcAft>
              <a:buSzPts val="1400"/>
              <a:buChar char="●"/>
            </a:pPr>
            <a:r>
              <a:rPr lang="en" sz="1800" dirty="0"/>
              <a:t>General upward trend observed in the early 2000s with a peak around 2006 </a:t>
            </a:r>
            <a:endParaRPr lang="en-US" sz="1800" dirty="0"/>
          </a:p>
        </p:txBody>
      </p:sp>
      <p:pic>
        <p:nvPicPr>
          <p:cNvPr id="5" name="Picture 4">
            <a:extLst>
              <a:ext uri="{FF2B5EF4-FFF2-40B4-BE49-F238E27FC236}">
                <a16:creationId xmlns:a16="http://schemas.microsoft.com/office/drawing/2014/main" id="{BE14F5BB-505B-E721-7063-EB0E510813F6}"/>
              </a:ext>
            </a:extLst>
          </p:cNvPr>
          <p:cNvPicPr>
            <a:picLocks noChangeAspect="1"/>
          </p:cNvPicPr>
          <p:nvPr/>
        </p:nvPicPr>
        <p:blipFill>
          <a:blip r:embed="rId3"/>
          <a:stretch>
            <a:fillRect/>
          </a:stretch>
        </p:blipFill>
        <p:spPr>
          <a:xfrm>
            <a:off x="4433637" y="835510"/>
            <a:ext cx="4710362" cy="3774141"/>
          </a:xfrm>
          <a:prstGeom prst="rect">
            <a:avLst/>
          </a:prstGeom>
        </p:spPr>
      </p:pic>
      <p:sp>
        <p:nvSpPr>
          <p:cNvPr id="6" name="Google Shape;1781;p72">
            <a:extLst>
              <a:ext uri="{FF2B5EF4-FFF2-40B4-BE49-F238E27FC236}">
                <a16:creationId xmlns:a16="http://schemas.microsoft.com/office/drawing/2014/main" id="{CFB79241-ADD4-5E36-590D-6DFA954BD5AA}"/>
              </a:ext>
            </a:extLst>
          </p:cNvPr>
          <p:cNvSpPr txBox="1">
            <a:spLocks/>
          </p:cNvSpPr>
          <p:nvPr/>
        </p:nvSpPr>
        <p:spPr>
          <a:xfrm>
            <a:off x="-28847" y="1745357"/>
            <a:ext cx="4113397" cy="1062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DM Sans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endParaRPr lang="en-US" dirty="0"/>
          </a:p>
          <a:p>
            <a:r>
              <a:rPr lang="en-US" sz="1800" dirty="0"/>
              <a:t>Gradual decline until around 2013, then a slight increase again towards 2020 </a:t>
            </a:r>
          </a:p>
        </p:txBody>
      </p:sp>
      <p:sp>
        <p:nvSpPr>
          <p:cNvPr id="7" name="Google Shape;1781;p72">
            <a:extLst>
              <a:ext uri="{FF2B5EF4-FFF2-40B4-BE49-F238E27FC236}">
                <a16:creationId xmlns:a16="http://schemas.microsoft.com/office/drawing/2014/main" id="{B9F9740C-C515-7FF0-841F-04FABDE5DA5F}"/>
              </a:ext>
            </a:extLst>
          </p:cNvPr>
          <p:cNvSpPr txBox="1">
            <a:spLocks/>
          </p:cNvSpPr>
          <p:nvPr/>
        </p:nvSpPr>
        <p:spPr>
          <a:xfrm>
            <a:off x="-109197" y="2866646"/>
            <a:ext cx="4113397" cy="1062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DM Sans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endParaRPr lang="en-US" dirty="0"/>
          </a:p>
          <a:p>
            <a:r>
              <a:rPr lang="en-US" sz="1800" dirty="0"/>
              <a:t>The implication of changes in incidence rates could be a result of geographic variations and demographic differences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1"/>
          <p:cNvSpPr txBox="1">
            <a:spLocks noGrp="1"/>
          </p:cNvSpPr>
          <p:nvPr>
            <p:ph type="title"/>
          </p:nvPr>
        </p:nvSpPr>
        <p:spPr>
          <a:xfrm>
            <a:off x="632077" y="1226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Comparative Analysis </a:t>
            </a:r>
            <a:endParaRPr dirty="0"/>
          </a:p>
        </p:txBody>
      </p:sp>
      <p:sp>
        <p:nvSpPr>
          <p:cNvPr id="400" name="Google Shape;400;p41"/>
          <p:cNvSpPr txBox="1"/>
          <p:nvPr/>
        </p:nvSpPr>
        <p:spPr>
          <a:xfrm>
            <a:off x="396652" y="624512"/>
            <a:ext cx="7704000" cy="3699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sz="1200" b="1" dirty="0">
                <a:solidFill>
                  <a:srgbClr val="191919"/>
                </a:solidFill>
                <a:latin typeface="DM Sans"/>
                <a:ea typeface="DM Sans"/>
                <a:cs typeface="DM Sans"/>
                <a:sym typeface="DM Sans"/>
              </a:rPr>
              <a:t>Age-adjusted incidence rate by Sex</a:t>
            </a:r>
            <a:endParaRPr sz="1200" b="1" dirty="0">
              <a:solidFill>
                <a:srgbClr val="6E6EE3"/>
              </a:solidFill>
              <a:latin typeface="DM Sans"/>
              <a:ea typeface="DM Sans"/>
              <a:cs typeface="DM Sans"/>
              <a:sym typeface="DM Sans"/>
            </a:endParaRPr>
          </a:p>
        </p:txBody>
      </p:sp>
      <p:pic>
        <p:nvPicPr>
          <p:cNvPr id="5" name="Picture 4">
            <a:extLst>
              <a:ext uri="{FF2B5EF4-FFF2-40B4-BE49-F238E27FC236}">
                <a16:creationId xmlns:a16="http://schemas.microsoft.com/office/drawing/2014/main" id="{14345EA3-32CF-7B7D-8A32-C19655FB8E95}"/>
              </a:ext>
            </a:extLst>
          </p:cNvPr>
          <p:cNvPicPr>
            <a:picLocks noChangeAspect="1"/>
          </p:cNvPicPr>
          <p:nvPr/>
        </p:nvPicPr>
        <p:blipFill>
          <a:blip r:embed="rId3"/>
          <a:stretch>
            <a:fillRect/>
          </a:stretch>
        </p:blipFill>
        <p:spPr>
          <a:xfrm>
            <a:off x="277742" y="1065241"/>
            <a:ext cx="4206335" cy="3502981"/>
          </a:xfrm>
          <a:prstGeom prst="rect">
            <a:avLst/>
          </a:prstGeom>
        </p:spPr>
      </p:pic>
      <p:pic>
        <p:nvPicPr>
          <p:cNvPr id="7" name="Picture 6">
            <a:extLst>
              <a:ext uri="{FF2B5EF4-FFF2-40B4-BE49-F238E27FC236}">
                <a16:creationId xmlns:a16="http://schemas.microsoft.com/office/drawing/2014/main" id="{E8321960-D8A9-6E58-7E27-CB46D63CE77A}"/>
              </a:ext>
            </a:extLst>
          </p:cNvPr>
          <p:cNvPicPr>
            <a:picLocks noChangeAspect="1"/>
          </p:cNvPicPr>
          <p:nvPr/>
        </p:nvPicPr>
        <p:blipFill>
          <a:blip r:embed="rId4"/>
          <a:stretch>
            <a:fillRect/>
          </a:stretch>
        </p:blipFill>
        <p:spPr>
          <a:xfrm>
            <a:off x="4734426" y="1065240"/>
            <a:ext cx="4206336" cy="35029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5"/>
          <p:cNvSpPr txBox="1">
            <a:spLocks noGrp="1"/>
          </p:cNvSpPr>
          <p:nvPr>
            <p:ph type="title"/>
          </p:nvPr>
        </p:nvSpPr>
        <p:spPr>
          <a:xfrm>
            <a:off x="303830" y="2457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Statistics for Confidence Intervals</a:t>
            </a:r>
            <a:endParaRPr dirty="0"/>
          </a:p>
        </p:txBody>
      </p:sp>
      <p:sp>
        <p:nvSpPr>
          <p:cNvPr id="697" name="Google Shape;697;p45"/>
          <p:cNvSpPr txBox="1">
            <a:spLocks noGrp="1"/>
          </p:cNvSpPr>
          <p:nvPr>
            <p:ph type="subTitle" idx="2"/>
          </p:nvPr>
        </p:nvSpPr>
        <p:spPr>
          <a:xfrm>
            <a:off x="303830" y="1740314"/>
            <a:ext cx="3361800" cy="19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Mean CI Range: </a:t>
            </a:r>
            <a:r>
              <a:rPr lang="en-US" sz="2400" b="1" dirty="0"/>
              <a:t>31.2</a:t>
            </a:r>
          </a:p>
          <a:p>
            <a:pPr marL="0" lvl="0" indent="0" algn="l" rtl="0">
              <a:spcBef>
                <a:spcPts val="0"/>
              </a:spcBef>
              <a:spcAft>
                <a:spcPts val="0"/>
              </a:spcAft>
              <a:buNone/>
            </a:pPr>
            <a:r>
              <a:rPr lang="en-US" sz="2400" dirty="0"/>
              <a:t>Median CI Range: </a:t>
            </a:r>
            <a:r>
              <a:rPr lang="en-US" sz="2400" b="1" dirty="0"/>
              <a:t>29.5</a:t>
            </a:r>
          </a:p>
          <a:p>
            <a:pPr marL="0" lvl="0" indent="0" algn="l" rtl="0">
              <a:spcBef>
                <a:spcPts val="0"/>
              </a:spcBef>
              <a:spcAft>
                <a:spcPts val="0"/>
              </a:spcAft>
              <a:buNone/>
            </a:pPr>
            <a:r>
              <a:rPr lang="en-US" sz="2400" dirty="0"/>
              <a:t>Min CI Range: </a:t>
            </a:r>
            <a:r>
              <a:rPr lang="en-US" sz="2400" b="1" dirty="0"/>
              <a:t>9</a:t>
            </a:r>
          </a:p>
          <a:p>
            <a:pPr marL="0" lvl="0" indent="0" algn="l" rtl="0">
              <a:spcBef>
                <a:spcPts val="0"/>
              </a:spcBef>
              <a:spcAft>
                <a:spcPts val="0"/>
              </a:spcAft>
              <a:buNone/>
            </a:pPr>
            <a:r>
              <a:rPr lang="en-US" sz="2400" dirty="0"/>
              <a:t>Max CI Range: </a:t>
            </a:r>
            <a:r>
              <a:rPr lang="en-US" sz="2400" b="1" dirty="0"/>
              <a:t>85.5</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 name="Google Shape;1781;p72">
            <a:extLst>
              <a:ext uri="{FF2B5EF4-FFF2-40B4-BE49-F238E27FC236}">
                <a16:creationId xmlns:a16="http://schemas.microsoft.com/office/drawing/2014/main" id="{B4A13E47-75EF-90E5-9EDD-AC0D385B874E}"/>
              </a:ext>
            </a:extLst>
          </p:cNvPr>
          <p:cNvSpPr txBox="1">
            <a:spLocks noGrp="1"/>
          </p:cNvSpPr>
          <p:nvPr>
            <p:ph type="subTitle" idx="1"/>
          </p:nvPr>
        </p:nvSpPr>
        <p:spPr>
          <a:xfrm>
            <a:off x="3516924" y="1102339"/>
            <a:ext cx="5545014" cy="1167352"/>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SzPts val="1400"/>
              <a:buFont typeface="Arial" panose="020B0604020202020204" pitchFamily="34" charset="0"/>
              <a:buChar char="•"/>
            </a:pPr>
            <a:r>
              <a:rPr lang="en-US" sz="1600" dirty="0"/>
              <a:t>The average range of the confidence intervals is approximately 31.2, with a median of 29.5. This indicates that on average, the confidence intervals are relatively narrow, suggesting a reasonable level of precision in the incidence rate estimates.</a:t>
            </a:r>
            <a:endParaRPr sz="1600" dirty="0"/>
          </a:p>
        </p:txBody>
      </p:sp>
      <p:sp>
        <p:nvSpPr>
          <p:cNvPr id="4" name="Google Shape;1781;p72">
            <a:extLst>
              <a:ext uri="{FF2B5EF4-FFF2-40B4-BE49-F238E27FC236}">
                <a16:creationId xmlns:a16="http://schemas.microsoft.com/office/drawing/2014/main" id="{4A5AF214-943F-0142-8C81-A274A0941A82}"/>
              </a:ext>
            </a:extLst>
          </p:cNvPr>
          <p:cNvSpPr txBox="1">
            <a:spLocks/>
          </p:cNvSpPr>
          <p:nvPr/>
        </p:nvSpPr>
        <p:spPr>
          <a:xfrm>
            <a:off x="3516924" y="2425473"/>
            <a:ext cx="5462492" cy="2472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buFont typeface="DM Sans"/>
              <a:buChar char="●"/>
            </a:pPr>
            <a:endParaRPr lang="en-US" sz="1800" dirty="0"/>
          </a:p>
          <a:p>
            <a:pPr marL="425450" indent="-285750">
              <a:buFont typeface="Arial" panose="020B0604020202020204" pitchFamily="34" charset="0"/>
              <a:buChar char="•"/>
            </a:pPr>
            <a:r>
              <a:rPr lang="en-US" sz="1600" dirty="0"/>
              <a:t>The minimum range of 9 indicates that some estimates are very precise, while the maximum range of 85.5 suggests that there are instances where the estimates are less reliable. This variability can be due to lower case counts in certain years or cancer types.</a:t>
            </a:r>
            <a:r>
              <a:rPr lang="en-US" sz="18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8"/>
        <p:cNvGrpSpPr/>
        <p:nvPr/>
      </p:nvGrpSpPr>
      <p:grpSpPr>
        <a:xfrm>
          <a:off x="0" y="0"/>
          <a:ext cx="0" cy="0"/>
          <a:chOff x="0" y="0"/>
          <a:chExt cx="0" cy="0"/>
        </a:xfrm>
      </p:grpSpPr>
      <p:sp>
        <p:nvSpPr>
          <p:cNvPr id="2045" name="Google Shape;2045;p75"/>
          <p:cNvSpPr txBox="1">
            <a:spLocks noGrp="1"/>
          </p:cNvSpPr>
          <p:nvPr>
            <p:ph type="body" idx="1"/>
          </p:nvPr>
        </p:nvSpPr>
        <p:spPr>
          <a:xfrm>
            <a:off x="643799" y="1189892"/>
            <a:ext cx="7914047" cy="429650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dirty="0"/>
              <a:t>U.S. Cancer Statistics Working Group. U.S. Cancer Statistics Data Visualizations Tool, based on 2022 submission data (1999-2020): U.S. Department of Health and Human Services, Centers for Disease Control and Prevention and National Cancer Institute; </a:t>
            </a:r>
            <a:r>
              <a:rPr lang="en" sz="1800" b="1" dirty="0">
                <a:hlinkClick r:id="rId3"/>
              </a:rPr>
              <a:t>https://www.cdc.gov/cancer/dataviz</a:t>
            </a:r>
            <a:r>
              <a:rPr lang="en" sz="1800" b="1" dirty="0"/>
              <a:t>, released in November 2023.</a:t>
            </a:r>
            <a:endParaRPr sz="1800" b="1" dirty="0"/>
          </a:p>
        </p:txBody>
      </p:sp>
      <p:sp>
        <p:nvSpPr>
          <p:cNvPr id="2046" name="Google Shape;2046;p75"/>
          <p:cNvSpPr txBox="1">
            <a:spLocks noGrp="1"/>
          </p:cNvSpPr>
          <p:nvPr>
            <p:ph type="title"/>
          </p:nvPr>
        </p:nvSpPr>
        <p:spPr>
          <a:xfrm>
            <a:off x="596907" y="4157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Citation</a:t>
            </a:r>
            <a:endParaRPr dirty="0"/>
          </a:p>
        </p:txBody>
      </p:sp>
      <p:sp>
        <p:nvSpPr>
          <p:cNvPr id="2103" name="Google Shape;2103;p75"/>
          <p:cNvSpPr/>
          <p:nvPr/>
        </p:nvSpPr>
        <p:spPr>
          <a:xfrm>
            <a:off x="0" y="4604000"/>
            <a:ext cx="9144000" cy="5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a:spLocks noGrp="1"/>
          </p:cNvSpPr>
          <p:nvPr>
            <p:ph type="title"/>
          </p:nvPr>
        </p:nvSpPr>
        <p:spPr>
          <a:xfrm>
            <a:off x="703385" y="2027014"/>
            <a:ext cx="3868615" cy="14528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 for Listening</a:t>
            </a:r>
            <a:endParaRPr dirty="0"/>
          </a:p>
        </p:txBody>
      </p:sp>
    </p:spTree>
  </p:cSld>
  <p:clrMapOvr>
    <a:masterClrMapping/>
  </p:clrMapOvr>
</p:sld>
</file>

<file path=ppt/theme/theme1.xml><?xml version="1.0" encoding="utf-8"?>
<a:theme xmlns:a="http://schemas.openxmlformats.org/drawingml/2006/main" name="Genetics - Bachelor of Science in Biological Sciences by Slidesgo">
  <a:themeElements>
    <a:clrScheme name="Simple Light">
      <a:dk1>
        <a:srgbClr val="000000"/>
      </a:dk1>
      <a:lt1>
        <a:srgbClr val="F7F7F7"/>
      </a:lt1>
      <a:dk2>
        <a:srgbClr val="777676"/>
      </a:dk2>
      <a:lt2>
        <a:srgbClr val="3271D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332</Words>
  <Application>Microsoft Office PowerPoint</Application>
  <PresentationFormat>On-screen Show (16:9)</PresentationFormat>
  <Paragraphs>58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Raleway</vt:lpstr>
      <vt:lpstr>DM Sans</vt:lpstr>
      <vt:lpstr>Anaheim</vt:lpstr>
      <vt:lpstr>Arial</vt:lpstr>
      <vt:lpstr>Nunito Light</vt:lpstr>
      <vt:lpstr>DM Sans Light</vt:lpstr>
      <vt:lpstr>Genetics - Bachelor of Science in Biological Sciences by Slidesgo</vt:lpstr>
      <vt:lpstr>Trends and Patterns in Cancer Incidence Rates in Maine from 1999 to 2020: An Epidemiological Study</vt:lpstr>
      <vt:lpstr>Table of contents</vt:lpstr>
      <vt:lpstr>Exploratory Data Analysis</vt:lpstr>
      <vt:lpstr>Trend Analysis Over Time</vt:lpstr>
      <vt:lpstr>Comparative Analysis </vt:lpstr>
      <vt:lpstr>Summary Statistics for Confidence Intervals</vt:lpstr>
      <vt:lpstr>Citation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Olawale Olaniyan</dc:creator>
  <cp:lastModifiedBy>Olawale Olaniyan</cp:lastModifiedBy>
  <cp:revision>1</cp:revision>
  <dcterms:modified xsi:type="dcterms:W3CDTF">2024-08-06T07:45:52Z</dcterms:modified>
</cp:coreProperties>
</file>