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4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Schoolbook" panose="02040604050505020304" pitchFamily="18" charset="0"/>
      <p:regular r:id="rId17"/>
      <p:bold r:id="rId18"/>
      <p:italic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0q+yzGXkod+LpCiCEtX3xCkK6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8DD855-BF51-4006-8F0B-B6A1E62AFF63}" v="116" dt="2022-05-29T12:34:32.065"/>
    <p1510:client id="{6F588552-DCEA-44C6-9740-AB7437ECB66E}" v="652" dt="2022-05-29T13:48:02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4420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 txBox="1">
            <a:spLocks noGrp="1"/>
          </p:cNvSpPr>
          <p:nvPr>
            <p:ph type="body" idx="1"/>
          </p:nvPr>
        </p:nvSpPr>
        <p:spPr>
          <a:xfrm>
            <a:off x="756000" y="5145120"/>
            <a:ext cx="6043320" cy="420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:notes"/>
          <p:cNvSpPr/>
          <p:nvPr/>
        </p:nvSpPr>
        <p:spPr>
          <a:xfrm>
            <a:off x="4282200" y="10155240"/>
            <a:ext cx="3271320" cy="53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34384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8253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56569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6a841be86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126a841be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09999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7846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86813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6292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6750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9803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2"/>
          </p:nvPr>
        </p:nvSpPr>
        <p:spPr>
          <a:xfrm>
            <a:off x="609562" y="368192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body" idx="2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body" idx="3"/>
          </p:nvPr>
        </p:nvSpPr>
        <p:spPr>
          <a:xfrm>
            <a:off x="6231903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4"/>
          </p:nvPr>
        </p:nvSpPr>
        <p:spPr>
          <a:xfrm>
            <a:off x="609562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2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7" name="Google Shape;5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72637" y="1604514"/>
            <a:ext cx="6645534" cy="3977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72637" y="1604514"/>
            <a:ext cx="6645534" cy="3977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9" name="Google Shape;99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1" name="Google Shape;111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2" name="Google Shape;1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9" name="Google Shape;11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2"/>
          </p:nvPr>
        </p:nvSpPr>
        <p:spPr>
          <a:xfrm>
            <a:off x="6231903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subTitle" idx="1"/>
          </p:nvPr>
        </p:nvSpPr>
        <p:spPr>
          <a:xfrm>
            <a:off x="609562" y="273352"/>
            <a:ext cx="10972120" cy="530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2"/>
          </p:nvPr>
        </p:nvSpPr>
        <p:spPr>
          <a:xfrm>
            <a:off x="609562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3"/>
          </p:nvPr>
        </p:nvSpPr>
        <p:spPr>
          <a:xfrm>
            <a:off x="6231903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3"/>
          </p:nvPr>
        </p:nvSpPr>
        <p:spPr>
          <a:xfrm>
            <a:off x="6231903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3"/>
          </p:nvPr>
        </p:nvSpPr>
        <p:spPr>
          <a:xfrm>
            <a:off x="609562" y="368192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35" y="0"/>
            <a:ext cx="12186455" cy="68537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0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2"/>
              <a:buFont typeface="Arial"/>
              <a:buNone/>
              <a:defRPr sz="399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01180" algn="l" rtl="0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Clr>
                <a:srgbClr val="000000"/>
              </a:buClr>
              <a:buSzPts val="1143"/>
              <a:buFont typeface="Noto Sans Symbols"/>
              <a:buChar char="●"/>
              <a:defRPr sz="2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6839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2177"/>
              <a:buFont typeface="Arial"/>
              <a:buChar char="•"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3789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14"/>
              <a:buFont typeface="Arial"/>
              <a:buChar char="•"/>
              <a:defRPr sz="181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ms.muthukumaran@sbi.co.i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hyperlink" Target="mailto:shiyas.azeez@sbi.co.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/>
          <p:nvPr/>
        </p:nvSpPr>
        <p:spPr>
          <a:xfrm>
            <a:off x="2698575" y="942853"/>
            <a:ext cx="6786773" cy="4963119"/>
          </a:xfrm>
          <a:custGeom>
            <a:avLst/>
            <a:gdLst/>
            <a:ahLst/>
            <a:cxnLst/>
            <a:rect l="l" t="t" r="r" b="b"/>
            <a:pathLst>
              <a:path w="5703" h="3129" extrusionOk="0">
                <a:moveTo>
                  <a:pt x="1722" y="476"/>
                </a:moveTo>
                <a:lnTo>
                  <a:pt x="4097" y="476"/>
                </a:lnTo>
                <a:lnTo>
                  <a:pt x="4378" y="159"/>
                </a:lnTo>
                <a:lnTo>
                  <a:pt x="5237" y="159"/>
                </a:lnTo>
                <a:lnTo>
                  <a:pt x="5303" y="235"/>
                </a:lnTo>
                <a:lnTo>
                  <a:pt x="5556" y="235"/>
                </a:lnTo>
                <a:lnTo>
                  <a:pt x="5556" y="654"/>
                </a:lnTo>
                <a:lnTo>
                  <a:pt x="5628" y="726"/>
                </a:lnTo>
                <a:lnTo>
                  <a:pt x="5628" y="2331"/>
                </a:lnTo>
                <a:lnTo>
                  <a:pt x="5556" y="2391"/>
                </a:lnTo>
                <a:lnTo>
                  <a:pt x="5556" y="2797"/>
                </a:lnTo>
                <a:lnTo>
                  <a:pt x="5278" y="2797"/>
                </a:lnTo>
                <a:lnTo>
                  <a:pt x="5059" y="3070"/>
                </a:lnTo>
                <a:lnTo>
                  <a:pt x="4984" y="2970"/>
                </a:lnTo>
                <a:lnTo>
                  <a:pt x="3981" y="2970"/>
                </a:lnTo>
                <a:lnTo>
                  <a:pt x="3900" y="3070"/>
                </a:lnTo>
                <a:lnTo>
                  <a:pt x="3747" y="2879"/>
                </a:lnTo>
                <a:lnTo>
                  <a:pt x="153" y="2879"/>
                </a:lnTo>
                <a:lnTo>
                  <a:pt x="153" y="159"/>
                </a:lnTo>
                <a:lnTo>
                  <a:pt x="1428" y="159"/>
                </a:lnTo>
                <a:lnTo>
                  <a:pt x="1722" y="476"/>
                </a:lnTo>
                <a:moveTo>
                  <a:pt x="541" y="0"/>
                </a:moveTo>
                <a:lnTo>
                  <a:pt x="181" y="0"/>
                </a:lnTo>
                <a:lnTo>
                  <a:pt x="6" y="181"/>
                </a:lnTo>
                <a:lnTo>
                  <a:pt x="6" y="554"/>
                </a:lnTo>
                <a:lnTo>
                  <a:pt x="94" y="626"/>
                </a:lnTo>
                <a:lnTo>
                  <a:pt x="94" y="1076"/>
                </a:lnTo>
                <a:lnTo>
                  <a:pt x="9" y="1161"/>
                </a:lnTo>
                <a:lnTo>
                  <a:pt x="9" y="1890"/>
                </a:lnTo>
                <a:lnTo>
                  <a:pt x="94" y="1956"/>
                </a:lnTo>
                <a:lnTo>
                  <a:pt x="94" y="2425"/>
                </a:lnTo>
                <a:lnTo>
                  <a:pt x="3" y="2488"/>
                </a:lnTo>
                <a:lnTo>
                  <a:pt x="0" y="2854"/>
                </a:lnTo>
                <a:lnTo>
                  <a:pt x="187" y="3048"/>
                </a:lnTo>
                <a:lnTo>
                  <a:pt x="531" y="3048"/>
                </a:lnTo>
                <a:lnTo>
                  <a:pt x="616" y="2944"/>
                </a:lnTo>
                <a:lnTo>
                  <a:pt x="3256" y="2944"/>
                </a:lnTo>
                <a:lnTo>
                  <a:pt x="3325" y="3048"/>
                </a:lnTo>
                <a:lnTo>
                  <a:pt x="3637" y="3048"/>
                </a:lnTo>
                <a:lnTo>
                  <a:pt x="3716" y="2944"/>
                </a:lnTo>
                <a:lnTo>
                  <a:pt x="3859" y="3129"/>
                </a:lnTo>
                <a:lnTo>
                  <a:pt x="5106" y="3129"/>
                </a:lnTo>
                <a:lnTo>
                  <a:pt x="5250" y="2944"/>
                </a:lnTo>
                <a:lnTo>
                  <a:pt x="5700" y="2944"/>
                </a:lnTo>
                <a:lnTo>
                  <a:pt x="5703" y="91"/>
                </a:lnTo>
                <a:lnTo>
                  <a:pt x="619" y="91"/>
                </a:lnTo>
                <a:lnTo>
                  <a:pt x="541" y="0"/>
                </a:lnTo>
              </a:path>
            </a:pathLst>
          </a:custGeom>
          <a:noFill/>
          <a:ln>
            <a:noFill/>
          </a:ln>
        </p:spPr>
      </p:sp>
      <p:sp>
        <p:nvSpPr>
          <p:cNvPr id="140" name="Google Shape;140;p1"/>
          <p:cNvSpPr/>
          <p:nvPr/>
        </p:nvSpPr>
        <p:spPr>
          <a:xfrm>
            <a:off x="1521561" y="117571"/>
            <a:ext cx="3971606" cy="513392"/>
          </a:xfrm>
          <a:custGeom>
            <a:avLst/>
            <a:gdLst/>
            <a:ahLst/>
            <a:cxnLst/>
            <a:rect l="l" t="t" r="r" b="b"/>
            <a:pathLst>
              <a:path w="3339" h="326" extrusionOk="0">
                <a:moveTo>
                  <a:pt x="0" y="0"/>
                </a:moveTo>
                <a:lnTo>
                  <a:pt x="1229" y="0"/>
                </a:lnTo>
                <a:lnTo>
                  <a:pt x="1362" y="96"/>
                </a:lnTo>
                <a:lnTo>
                  <a:pt x="2991" y="96"/>
                </a:lnTo>
                <a:lnTo>
                  <a:pt x="3339" y="326"/>
                </a:lnTo>
              </a:path>
            </a:pathLst>
          </a:custGeom>
          <a:noFill/>
          <a:ln w="284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1" name="Google Shape;141;p1"/>
          <p:cNvSpPr/>
          <p:nvPr/>
        </p:nvSpPr>
        <p:spPr>
          <a:xfrm>
            <a:off x="1521561" y="314176"/>
            <a:ext cx="6767504" cy="543438"/>
          </a:xfrm>
          <a:custGeom>
            <a:avLst/>
            <a:gdLst/>
            <a:ahLst/>
            <a:cxnLst/>
            <a:rect l="l" t="t" r="r" b="b"/>
            <a:pathLst>
              <a:path w="5687" h="345" extrusionOk="0">
                <a:moveTo>
                  <a:pt x="0" y="230"/>
                </a:moveTo>
                <a:lnTo>
                  <a:pt x="2941" y="230"/>
                </a:lnTo>
                <a:lnTo>
                  <a:pt x="3074" y="345"/>
                </a:lnTo>
                <a:lnTo>
                  <a:pt x="3611" y="345"/>
                </a:lnTo>
                <a:lnTo>
                  <a:pt x="3786" y="194"/>
                </a:lnTo>
                <a:lnTo>
                  <a:pt x="4126" y="194"/>
                </a:lnTo>
                <a:lnTo>
                  <a:pt x="4330" y="0"/>
                </a:lnTo>
                <a:lnTo>
                  <a:pt x="5687" y="0"/>
                </a:lnTo>
              </a:path>
            </a:pathLst>
          </a:custGeom>
          <a:noFill/>
          <a:ln w="284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2" name="Google Shape;142;p1"/>
          <p:cNvSpPr/>
          <p:nvPr/>
        </p:nvSpPr>
        <p:spPr>
          <a:xfrm>
            <a:off x="8293311" y="205096"/>
            <a:ext cx="143044" cy="1920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5423931" y="523191"/>
            <a:ext cx="143044" cy="1920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7806372" y="6567308"/>
            <a:ext cx="2851418" cy="181255"/>
          </a:xfrm>
          <a:custGeom>
            <a:avLst/>
            <a:gdLst/>
            <a:ahLst/>
            <a:cxnLst/>
            <a:rect l="l" t="t" r="r" b="b"/>
            <a:pathLst>
              <a:path w="2158" h="105" extrusionOk="0">
                <a:moveTo>
                  <a:pt x="0" y="0"/>
                </a:moveTo>
                <a:lnTo>
                  <a:pt x="1543" y="0"/>
                </a:lnTo>
                <a:lnTo>
                  <a:pt x="1713" y="105"/>
                </a:lnTo>
                <a:lnTo>
                  <a:pt x="2158" y="105"/>
                </a:lnTo>
              </a:path>
            </a:pathLst>
          </a:custGeom>
          <a:noFill/>
          <a:ln w="284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5" name="Google Shape;145;p1"/>
          <p:cNvSpPr/>
          <p:nvPr/>
        </p:nvSpPr>
        <p:spPr>
          <a:xfrm>
            <a:off x="5129677" y="5752477"/>
            <a:ext cx="5528112" cy="646639"/>
          </a:xfrm>
          <a:custGeom>
            <a:avLst/>
            <a:gdLst/>
            <a:ahLst/>
            <a:cxnLst/>
            <a:rect l="l" t="t" r="r" b="b"/>
            <a:pathLst>
              <a:path w="4181" h="369" extrusionOk="0">
                <a:moveTo>
                  <a:pt x="4181" y="0"/>
                </a:moveTo>
                <a:lnTo>
                  <a:pt x="3706" y="275"/>
                </a:lnTo>
                <a:lnTo>
                  <a:pt x="1621" y="275"/>
                </a:lnTo>
                <a:lnTo>
                  <a:pt x="1463" y="369"/>
                </a:lnTo>
                <a:lnTo>
                  <a:pt x="0" y="369"/>
                </a:lnTo>
              </a:path>
            </a:pathLst>
          </a:custGeom>
          <a:noFill/>
          <a:ln w="284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6" name="Google Shape;146;p1"/>
          <p:cNvSpPr/>
          <p:nvPr/>
        </p:nvSpPr>
        <p:spPr>
          <a:xfrm>
            <a:off x="4962139" y="6285465"/>
            <a:ext cx="159374" cy="21391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7718847" y="6470965"/>
            <a:ext cx="159374" cy="21391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1979713" y="1499498"/>
            <a:ext cx="8224500" cy="3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lang="en-US" sz="3629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Identification &amp; Optical character recognition (OCR) for Structured Documents</a:t>
            </a:r>
            <a:r>
              <a:rPr lang="en-US" sz="3629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- SBI</a:t>
            </a:r>
            <a:endParaRPr sz="3629" b="1" i="0" u="none" strike="noStrike" cap="non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endParaRPr sz="3629" b="1" i="0" u="none" strike="noStrike" cap="non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lang="en-US" sz="3629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Powered By - Microsoft Corporation Pvt Ltd.</a:t>
            </a:r>
            <a:endParaRPr sz="3629" b="1" i="0" u="none" strike="noStrike" cap="non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/>
          <p:nvPr/>
        </p:nvSpPr>
        <p:spPr>
          <a:xfrm>
            <a:off x="2054835" y="961835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"/>
          <p:cNvSpPr/>
          <p:nvPr/>
        </p:nvSpPr>
        <p:spPr>
          <a:xfrm>
            <a:off x="2254779" y="1197096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rPr lang="en-US" sz="3266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Being Solved</a:t>
            </a:r>
            <a:endParaRPr sz="1633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087553"/>
            <a:ext cx="1826266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297467" y="1936853"/>
            <a:ext cx="7332617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Implement an Intelligent Document Understanding solution primarily for finance  domain(banking) using OCR and AI capabilities like Computer Vision, Natural Language Processing.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/>
          <p:nvPr/>
        </p:nvSpPr>
        <p:spPr>
          <a:xfrm>
            <a:off x="1628503" y="383177"/>
            <a:ext cx="9074331" cy="524256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3053016" y="552126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Approach taken to create the model</a:t>
            </a:r>
            <a:endParaRPr sz="3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087553"/>
            <a:ext cx="1826266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856779" y="1178552"/>
            <a:ext cx="7576457" cy="48936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/>
              </a:buClr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Document Classification model to identify the different document types(Computer Vision, NLP &amp; Topic Modelling) - Using MS Azure Image Analysis – for tagging visual features, object detection(logos/brands)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Document Layout Model to detect different layouts( forms, table, checkbox, signature etc.) using Azure Form Recognizer &amp; other open source models.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Document Summarization model to summarize reports/agreements using text summarization in NLP.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Preprocessors with configuration for each doc type and for each document layout/template. Config will be dynamic so that new fields and new document types or templates can be added by user at any point in time.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Document Question Answering model with input as preprocessed text and output as detected ( key, value) pairs with its confidence score.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Postprocessor will be implemented for masking PII data and other OVDs.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User/Clerical validation to verify the correctness of extracted output.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Application will allow clerical staff to mark mistakes and give reward for each data extraction.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A Reinforcement learning model will be developed for continuous feedback learning from user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Robotic Process Automation to feed bulk of documents with its extracted fields to other systems Email, CRMs, ERPs.</a:t>
            </a:r>
            <a:r>
              <a:rPr lang="en-US" sz="1200" dirty="0"/>
              <a:t>,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6a841be86_0_5"/>
          <p:cNvSpPr/>
          <p:nvPr/>
        </p:nvSpPr>
        <p:spPr>
          <a:xfrm>
            <a:off x="1424525" y="319860"/>
            <a:ext cx="9411063" cy="6021693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26a841be86_0_5"/>
          <p:cNvSpPr/>
          <p:nvPr/>
        </p:nvSpPr>
        <p:spPr>
          <a:xfrm>
            <a:off x="2363467" y="1403053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126a841be86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2723" y="6412673"/>
            <a:ext cx="1826269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26a841be86_0_5"/>
          <p:cNvSpPr/>
          <p:nvPr/>
        </p:nvSpPr>
        <p:spPr>
          <a:xfrm>
            <a:off x="1546727" y="978263"/>
            <a:ext cx="8224500" cy="51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</a:rPr>
              <a:t>Document types considered from banking domain:</a:t>
            </a:r>
          </a:p>
          <a:p>
            <a:pPr marL="742950" lvl="2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Application forms</a:t>
            </a:r>
          </a:p>
          <a:p>
            <a:pPr marL="742950" lvl="2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Customer Request Forms</a:t>
            </a:r>
          </a:p>
          <a:p>
            <a:pPr marL="742950" lvl="2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Account Opening Forms</a:t>
            </a:r>
          </a:p>
          <a:p>
            <a:pPr marL="742950" lvl="2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KYC documents</a:t>
            </a:r>
          </a:p>
          <a:p>
            <a:pPr marL="742950" lvl="2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Reports </a:t>
            </a:r>
          </a:p>
          <a:p>
            <a:pPr marL="742950" lvl="2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Agreements</a:t>
            </a:r>
          </a:p>
          <a:p>
            <a:pPr marL="742950" lvl="2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Certificates</a:t>
            </a:r>
          </a:p>
          <a:p>
            <a:pPr marL="742950" lvl="2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Confidential reports</a:t>
            </a:r>
          </a:p>
          <a:p>
            <a:pPr marL="742950" lvl="2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Account Statements</a:t>
            </a:r>
          </a:p>
          <a:p>
            <a:pPr marL="742950" lvl="2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OVDs</a:t>
            </a:r>
          </a:p>
          <a:p>
            <a:pPr marL="457200" lvl="2">
              <a:buClr>
                <a:schemeClr val="bg1"/>
              </a:buClr>
            </a:pPr>
            <a:endParaRPr lang="en-US" sz="1600" dirty="0">
              <a:solidFill>
                <a:schemeClr val="bg1"/>
              </a:solidFill>
            </a:endParaRPr>
          </a:p>
          <a:p>
            <a:pPr marL="457200" lvl="2">
              <a:buClr>
                <a:schemeClr val="bg1"/>
              </a:buClr>
            </a:pPr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Century Schoolbook"/>
                <a:cs typeface="Arial" panose="020B0604020202020204" pitchFamily="34" charset="0"/>
                <a:sym typeface="Century Schoolbook"/>
              </a:rPr>
              <a:t>Document </a:t>
            </a:r>
            <a:r>
              <a:rPr lang="en-US" sz="1600" b="1" dirty="0">
                <a:solidFill>
                  <a:srgbClr val="FFFFFF"/>
                </a:solidFill>
                <a:latin typeface="Century Schoolbook"/>
                <a:ea typeface="Century Schoolbook"/>
                <a:cs typeface="Arial" panose="020B0604020202020204" pitchFamily="34" charset="0"/>
                <a:sym typeface="Century Schoolbook"/>
              </a:rPr>
              <a:t>input can be in the format:</a:t>
            </a:r>
          </a:p>
          <a:p>
            <a:pPr marL="7429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FFFF"/>
                </a:solidFill>
                <a:latin typeface="Century Schoolbook"/>
                <a:ea typeface="Century Schoolbook"/>
                <a:cs typeface="Arial" panose="020B0604020202020204" pitchFamily="34" charset="0"/>
                <a:sym typeface="Century Schoolbook"/>
              </a:rPr>
              <a:t>Scanned PDF </a:t>
            </a:r>
          </a:p>
          <a:p>
            <a:pPr marL="7429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FFFF"/>
                </a:solidFill>
                <a:latin typeface="Century Schoolbook"/>
                <a:ea typeface="Century Schoolbook"/>
                <a:cs typeface="Arial" panose="020B0604020202020204" pitchFamily="34" charset="0"/>
                <a:sym typeface="Century Schoolbook"/>
              </a:rPr>
              <a:t>JPEG</a:t>
            </a:r>
          </a:p>
          <a:p>
            <a:pPr marL="7429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FFFF"/>
                </a:solidFill>
                <a:latin typeface="Century Schoolbook"/>
                <a:ea typeface="Century Schoolbook"/>
                <a:cs typeface="Arial" panose="020B0604020202020204" pitchFamily="34" charset="0"/>
                <a:sym typeface="Century Schoolbook"/>
              </a:rPr>
              <a:t>TIFF</a:t>
            </a:r>
          </a:p>
          <a:p>
            <a:pPr marL="457200" lvl="2">
              <a:buClr>
                <a:schemeClr val="bg1"/>
              </a:buClr>
            </a:pPr>
            <a:endParaRPr lang="en-US" sz="1600" b="1" dirty="0">
              <a:solidFill>
                <a:srgbClr val="FFFFFF"/>
              </a:solidFill>
              <a:latin typeface="Century Schoolbook"/>
              <a:ea typeface="Century Schoolbook"/>
              <a:cs typeface="Arial" panose="020B0604020202020204" pitchFamily="34" charset="0"/>
              <a:sym typeface="Century Schoolbook"/>
            </a:endParaRPr>
          </a:p>
          <a:p>
            <a:pPr marL="457200" lvl="1">
              <a:buClr>
                <a:schemeClr val="bg1"/>
              </a:buClr>
            </a:pPr>
            <a:r>
              <a:rPr lang="en-US" sz="1600" b="1" dirty="0">
                <a:solidFill>
                  <a:srgbClr val="FFFFFF"/>
                </a:solidFill>
                <a:latin typeface="Century Schoolbook"/>
                <a:ea typeface="Century Schoolbook"/>
                <a:cs typeface="Arial" panose="020B0604020202020204" pitchFamily="34" charset="0"/>
                <a:sym typeface="Century Schoolbook"/>
              </a:rPr>
              <a:t>Document language:</a:t>
            </a:r>
          </a:p>
          <a:p>
            <a:pPr marL="7429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FFFF"/>
                </a:solidFill>
                <a:latin typeface="Century Schoolbook"/>
                <a:ea typeface="Century Schoolbook"/>
                <a:sym typeface="Century Schoolbook"/>
              </a:rPr>
              <a:t>Languages supported by Microsoft Azure Cognitive Services</a:t>
            </a:r>
            <a:endParaRPr sz="1600" b="1" dirty="0">
              <a:solidFill>
                <a:srgbClr val="FFFFFF"/>
              </a:solidFill>
              <a:latin typeface="Century Schoolbook"/>
              <a:ea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6" name="Google Shape;161;p3"/>
          <p:cNvSpPr/>
          <p:nvPr/>
        </p:nvSpPr>
        <p:spPr>
          <a:xfrm>
            <a:off x="3932876" y="269060"/>
            <a:ext cx="7045500" cy="77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lvl="0">
              <a:buSzPts val="2400"/>
            </a:pPr>
            <a:r>
              <a:rPr lang="en-US" sz="3200" b="1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Prerequisites</a:t>
            </a:r>
            <a:endParaRPr sz="3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/>
          <p:nvPr/>
        </p:nvSpPr>
        <p:spPr>
          <a:xfrm>
            <a:off x="2065626" y="770345"/>
            <a:ext cx="8289719" cy="4725482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2158090" y="908096"/>
            <a:ext cx="7900310" cy="877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Any supporting assumptions, functional requirements(FR) and non-functional requirements(NFR)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70;g126a841be86_0_5">
            <a:extLst>
              <a:ext uri="{FF2B5EF4-FFF2-40B4-BE49-F238E27FC236}">
                <a16:creationId xmlns:a16="http://schemas.microsoft.com/office/drawing/2014/main" id="{A36B11B3-45A5-AD54-3092-54D2385B48E9}"/>
              </a:ext>
            </a:extLst>
          </p:cNvPr>
          <p:cNvSpPr/>
          <p:nvPr/>
        </p:nvSpPr>
        <p:spPr>
          <a:xfrm>
            <a:off x="2105527" y="1618343"/>
            <a:ext cx="6101060" cy="3140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  <a:ea typeface="Century Schoolbook"/>
              </a:rPr>
              <a:t>Functional:</a:t>
            </a:r>
            <a:endParaRPr lang="en-US" sz="1600" dirty="0">
              <a:solidFill>
                <a:schemeClr val="bg1"/>
              </a:solidFill>
              <a:ea typeface="Century Schoolbook"/>
              <a:cs typeface="Arial" panose="020B0604020202020204" pitchFamily="34" charset="0"/>
            </a:endParaRPr>
          </a:p>
          <a:p>
            <a:pPr marL="7429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FFFF"/>
                </a:solidFill>
                <a:latin typeface="Century Schoolbook"/>
                <a:ea typeface="Century Schoolbook"/>
                <a:sym typeface="Century Schoolbook"/>
              </a:rPr>
              <a:t>UI support for document uploading using Django based web app.</a:t>
            </a:r>
          </a:p>
          <a:p>
            <a:pPr marL="7429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FFFF"/>
                </a:solidFill>
                <a:latin typeface="Century Schoolbook"/>
                <a:ea typeface="Century Schoolbook"/>
                <a:sym typeface="Century Schoolbook"/>
              </a:rPr>
              <a:t>UI support for  selection of mandatory fields for extraction</a:t>
            </a:r>
            <a:endParaRPr lang="en-US" sz="1600" b="1" dirty="0">
              <a:solidFill>
                <a:srgbClr val="FFFFFF"/>
              </a:solidFill>
              <a:latin typeface="Century Schoolbook"/>
              <a:ea typeface="Century Schoolbook"/>
            </a:endParaRPr>
          </a:p>
          <a:p>
            <a:pPr marL="742950" lvl="1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FFFF"/>
                </a:solidFill>
                <a:latin typeface="Century Schoolbook"/>
                <a:ea typeface="Century Schoolbook"/>
              </a:rPr>
              <a:t>UI support for user feedback/reward updating for fields extracted by the application.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600" b="1" i="0" u="none" strike="noStrike" cap="none" dirty="0">
              <a:solidFill>
                <a:srgbClr val="FFFFFF"/>
              </a:solidFill>
            </a:endParaRPr>
          </a:p>
          <a:p>
            <a:pPr>
              <a:buSzPts val="1633"/>
            </a:pPr>
            <a:endParaRPr lang="en-GB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/>
          <p:nvPr/>
        </p:nvSpPr>
        <p:spPr>
          <a:xfrm>
            <a:off x="1818916" y="1161445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1968434" y="1174705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rPr lang="en-US" sz="3266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reason why your solution should be considered</a:t>
            </a:r>
            <a:endParaRPr sz="1633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3180289" y="2441227"/>
            <a:ext cx="6241701" cy="407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3137179" y="4040516"/>
            <a:ext cx="5820406" cy="407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2428489" y="2089821"/>
            <a:ext cx="986288" cy="585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2428489" y="3690416"/>
            <a:ext cx="705751" cy="48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3180289" y="2441227"/>
            <a:ext cx="6241701" cy="407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6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"/>
          <p:cNvSpPr/>
          <p:nvPr/>
        </p:nvSpPr>
        <p:spPr>
          <a:xfrm>
            <a:off x="3194331" y="3722748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70;g126a841be86_0_5">
            <a:extLst>
              <a:ext uri="{FF2B5EF4-FFF2-40B4-BE49-F238E27FC236}">
                <a16:creationId xmlns:a16="http://schemas.microsoft.com/office/drawing/2014/main" id="{33F72BA8-E725-D5BF-19CE-FC582E1CA06B}"/>
              </a:ext>
            </a:extLst>
          </p:cNvPr>
          <p:cNvSpPr/>
          <p:nvPr/>
        </p:nvSpPr>
        <p:spPr>
          <a:xfrm>
            <a:off x="1892167" y="2380343"/>
            <a:ext cx="7726660" cy="2368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2">
              <a:buClr>
                <a:schemeClr val="bg1"/>
              </a:buClr>
            </a:pPr>
            <a:endParaRPr lang="en-US" sz="1600" dirty="0">
              <a:solidFill>
                <a:schemeClr val="bg1"/>
              </a:solidFill>
            </a:endParaRPr>
          </a:p>
          <a:p>
            <a:pPr marL="7429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a typeface="Century Schoolbook"/>
              </a:rPr>
              <a:t>We are trying to implement intelligent document processing engine by using MS Azure cognitive services &amp; also other open source tools.</a:t>
            </a:r>
          </a:p>
          <a:p>
            <a:pPr marL="457200" lvl="2">
              <a:buClr>
                <a:schemeClr val="bg1"/>
              </a:buClr>
            </a:pPr>
            <a:endParaRPr lang="en-US" sz="1600" dirty="0">
              <a:solidFill>
                <a:schemeClr val="bg1"/>
              </a:solidFill>
              <a:ea typeface="Century Schoolbook"/>
            </a:endParaRPr>
          </a:p>
          <a:p>
            <a:pPr marL="7429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a typeface="Century Schoolbook"/>
              </a:rPr>
              <a:t>A comparative analysis between different tools will be prepared. </a:t>
            </a:r>
            <a:endParaRPr lang="en-US" sz="1600">
              <a:solidFill>
                <a:schemeClr val="bg1"/>
              </a:solidFill>
              <a:ea typeface="Century Schoolbook"/>
              <a:cs typeface="Arial" panose="020B0604020202020204" pitchFamily="34" charset="0"/>
            </a:endParaRPr>
          </a:p>
          <a:p>
            <a:pPr marL="7429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  <a:ea typeface="Century Schoolbook"/>
              <a:cs typeface="Arial" panose="020B0604020202020204" pitchFamily="34" charset="0"/>
            </a:endParaRPr>
          </a:p>
          <a:p>
            <a:pPr>
              <a:buSzPts val="1633"/>
            </a:pPr>
            <a:endParaRPr lang="en-US" sz="1600" dirty="0">
              <a:ea typeface="Century Schoolbook"/>
              <a:cs typeface="Arial" panose="020B0604020202020204" pitchFamily="34" charset="0"/>
            </a:endParaRPr>
          </a:p>
          <a:p>
            <a:pPr marL="457200" lvl="1">
              <a:buClr>
                <a:schemeClr val="bg1"/>
              </a:buClr>
            </a:pPr>
            <a:endParaRPr sz="1600" b="1" dirty="0">
              <a:solidFill>
                <a:srgbClr val="FFFFFF"/>
              </a:solidFill>
              <a:latin typeface="Century Schoolbook"/>
              <a:ea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"/>
          <p:cNvSpPr/>
          <p:nvPr/>
        </p:nvSpPr>
        <p:spPr>
          <a:xfrm>
            <a:off x="1983516" y="953832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2078675" y="1175420"/>
            <a:ext cx="80346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Source code (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Github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Repository Link)</a:t>
            </a:r>
          </a:p>
          <a:p>
            <a:pPr marL="0" marR="0" lvl="0" indent="0" algn="l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b="1" dirty="0">
              <a:solidFill>
                <a:schemeClr val="lt1"/>
              </a:solidFill>
              <a:latin typeface="Lato"/>
              <a:sym typeface="Lato"/>
            </a:endParaRPr>
          </a:p>
          <a:p>
            <a:pPr marL="0" marR="0" lvl="0" indent="0" algn="l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b="1" i="0" u="none" strike="noStrike" cap="none" dirty="0">
              <a:solidFill>
                <a:schemeClr val="lt1"/>
              </a:solidFill>
              <a:latin typeface="Lato"/>
              <a:ea typeface="Arial"/>
              <a:cs typeface="Arial"/>
              <a:sym typeface="Lato"/>
            </a:endParaRPr>
          </a:p>
          <a:p>
            <a:pPr marL="0" marR="0" lvl="0" indent="0" algn="l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b="1" dirty="0">
              <a:solidFill>
                <a:schemeClr val="lt1"/>
              </a:solidFill>
              <a:latin typeface="Lato"/>
              <a:sym typeface="Lato"/>
            </a:endParaRPr>
          </a:p>
          <a:p>
            <a:pPr>
              <a:lnSpc>
                <a:spcPct val="42000"/>
              </a:lnSpc>
              <a:buSzPts val="24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Arial"/>
                <a:cs typeface="Arial"/>
                <a:sym typeface="Lato"/>
              </a:rPr>
              <a:t>In progress</a:t>
            </a:r>
            <a:r>
              <a:rPr lang="en-US" sz="2400" b="1" dirty="0">
                <a:solidFill>
                  <a:schemeClr val="lt1"/>
                </a:solidFill>
                <a:latin typeface="Lato"/>
                <a:sym typeface="Lato"/>
              </a:rPr>
              <a:t> 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/>
          <p:nvPr/>
        </p:nvSpPr>
        <p:spPr>
          <a:xfrm>
            <a:off x="1983516" y="953832"/>
            <a:ext cx="8289600" cy="45018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2078675" y="1175428"/>
            <a:ext cx="8034900" cy="18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Demonstration Video showing the </a:t>
            </a:r>
            <a:endParaRPr sz="24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functionalities/working of the solution.</a:t>
            </a:r>
          </a:p>
          <a:p>
            <a:pPr marL="0" marR="0" lvl="0" indent="0" algn="l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b="1" dirty="0">
              <a:solidFill>
                <a:schemeClr val="lt1"/>
              </a:solidFill>
              <a:latin typeface="Lato"/>
              <a:sym typeface="Lato"/>
            </a:endParaRPr>
          </a:p>
          <a:p>
            <a:pPr marL="0" marR="0" lvl="0" indent="0" algn="l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b="1" i="0" u="none" strike="noStrike" cap="none" dirty="0">
              <a:solidFill>
                <a:schemeClr val="lt1"/>
              </a:solidFill>
              <a:latin typeface="Lato"/>
              <a:ea typeface="Arial"/>
              <a:cs typeface="Arial"/>
              <a:sym typeface="Lato"/>
            </a:endParaRPr>
          </a:p>
          <a:p>
            <a:pPr>
              <a:lnSpc>
                <a:spcPct val="42000"/>
              </a:lnSpc>
              <a:buSzPts val="2400"/>
            </a:pPr>
            <a:r>
              <a:rPr lang="en-US" sz="2400" b="1" dirty="0">
                <a:solidFill>
                  <a:schemeClr val="lt1"/>
                </a:solidFill>
                <a:latin typeface="Lato"/>
                <a:sym typeface="Lato"/>
              </a:rPr>
              <a:t>In progress </a:t>
            </a:r>
            <a:endParaRPr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152870"/>
            <a:ext cx="1826269" cy="441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06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/>
          <p:nvPr/>
        </p:nvSpPr>
        <p:spPr>
          <a:xfrm>
            <a:off x="2111048" y="690877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SzPts val="1400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Submitted By : Muthukumaran MS, </a:t>
            </a:r>
            <a:r>
              <a:rPr lang="en-US" dirty="0" err="1">
                <a:solidFill>
                  <a:schemeClr val="lt1"/>
                </a:solidFill>
              </a:rPr>
              <a:t>Shiyas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Azeez</a:t>
            </a:r>
            <a:r>
              <a:rPr lang="en-US" dirty="0">
                <a:solidFill>
                  <a:schemeClr val="lt1"/>
                </a:solidFill>
              </a:rPr>
              <a:t> 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SzPts val="1400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Email :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ms.muthukumaran@sbi.co.in</a:t>
            </a:r>
            <a:r>
              <a:rPr lang="en-US" dirty="0">
                <a:solidFill>
                  <a:schemeClr val="lt1"/>
                </a:solidFill>
              </a:rPr>
              <a:t>, </a:t>
            </a:r>
            <a:r>
              <a:rPr lang="en-US" dirty="0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shiyas.azeez@sbi.co.in</a:t>
            </a:r>
            <a:r>
              <a:rPr lang="en-US" dirty="0">
                <a:solidFill>
                  <a:schemeClr val="lt1"/>
                </a:solidFill>
              </a:rPr>
              <a:t> 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SzPts val="1400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Mobile No:</a:t>
            </a:r>
            <a:r>
              <a:rPr lang="en-US" dirty="0">
                <a:solidFill>
                  <a:schemeClr val="lt1"/>
                </a:solidFill>
              </a:rPr>
              <a:t> 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2111048" y="819403"/>
            <a:ext cx="7045428" cy="106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35015" y="1736816"/>
            <a:ext cx="7540205" cy="1595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2993</TotalTime>
  <Words>327</Words>
  <Application>Microsoft Office PowerPoint</Application>
  <PresentationFormat>Widescreen</PresentationFormat>
  <Paragraphs>61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Mohor Basu</dc:creator>
  <cp:lastModifiedBy>SHIYAS AZEEZ</cp:lastModifiedBy>
  <cp:revision>193</cp:revision>
  <dcterms:modified xsi:type="dcterms:W3CDTF">2022-05-29T13:48:18Z</dcterms:modified>
</cp:coreProperties>
</file>