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74" r:id="rId4"/>
    <p:sldId id="266" r:id="rId5"/>
    <p:sldId id="275" r:id="rId6"/>
    <p:sldId id="272" r:id="rId7"/>
    <p:sldId id="269" r:id="rId8"/>
    <p:sldId id="262" r:id="rId9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641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AAF7A3-A4DE-401E-B648-EB836B5E96C1}" type="datetimeFigureOut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E038FD2-4396-4D13-9792-2B2FBFF6D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3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8FD2-4396-4D13-9792-2B2FBFF6D05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Exactly the case of very</a:t>
            </a:r>
            <a:r>
              <a:rPr lang="en-US" baseline="0" dirty="0"/>
              <a:t> special underlying assets is at the core of this paper.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8FD2-4396-4D13-9792-2B2FBFF6D0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6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38FD2-4396-4D13-9792-2B2FBFF6D05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8FD2-4396-4D13-9792-2B2FBFF6D05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8FD2-4396-4D13-9792-2B2FBFF6D05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8FD2-4396-4D13-9792-2B2FBFF6D05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5"/>
          <p:cNvGraphicFramePr>
            <a:graphicFrameLocks noChangeAspect="1"/>
          </p:cNvGraphicFramePr>
          <p:nvPr/>
        </p:nvGraphicFramePr>
        <p:xfrm>
          <a:off x="2771775" y="0"/>
          <a:ext cx="338455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8" name="Image" r:id="rId3" imgW="4584127" imgH="3009524" progId="Photoshop.Image.8">
                  <p:embed/>
                </p:oleObj>
              </mc:Choice>
              <mc:Fallback>
                <p:oleObj name="Image" r:id="rId3" imgW="4584127" imgH="3009524" progId="Photoshop.Image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0"/>
                        <a:ext cx="338455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6156325" y="0"/>
            <a:ext cx="298767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Rectangle 15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0" y="0"/>
          <a:ext cx="277177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9" name="Image" r:id="rId5" imgW="2196825" imgH="2920635" progId="Photoshop.Image.8">
                  <p:embed/>
                </p:oleObj>
              </mc:Choice>
              <mc:Fallback>
                <p:oleObj name="Image" r:id="rId5" imgW="2196825" imgH="2920635" progId="Photoshop.Image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771775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8" descr="logo_pu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925887" y="5127625"/>
            <a:ext cx="1076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8FD1A44-CD73-4892-B2D3-552E715AEDC2}" type="datetime1">
              <a:rPr lang="en-GB"/>
              <a:pPr>
                <a:defRPr/>
              </a:pPr>
              <a:t>09/06/2022</a:t>
            </a:fld>
            <a:endParaRPr lang="en-US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457575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University of Plovdiv “Paisij Hilendarski”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E2CF7A1-B0C6-44E4-9796-1F1F07115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8EA43-993B-4A5C-BF39-9F0007392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D5E82-CFC8-43DD-AB32-61BE2D73F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75A0A-6E92-41B5-B8CF-9DE808DE9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2B7F-2236-421A-B088-79CC7A527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F50F8-56B3-48DE-A598-681E66A70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E371-B33F-45EE-AE8A-3830239B7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59A6-28C6-483B-B807-E818FFA3C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EBFD3-76D4-49E3-A163-ABD758634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DBC87-DE8E-4B24-B8A2-E0BCDA134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94534-6DD8-48D7-8619-BB508F75A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FE972-3569-42DF-9D63-EF0AD3532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4100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4" name="Image" r:id="rId16" imgW="3646321" imgH="3931376" progId="Photoshop.Image.6">
                    <p:embed/>
                  </p:oleObj>
                </mc:Choice>
                <mc:Fallback>
                  <p:oleObj name="Image" r:id="rId16" imgW="3646321" imgH="3931376" progId="Photoshop.Image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" name="Image" r:id="rId18" imgW="2575783" imgH="2545301" progId="Photoshop.Image.6">
                    <p:embed/>
                  </p:oleObj>
                </mc:Choice>
                <mc:Fallback>
                  <p:oleObj name="Image" r:id="rId18" imgW="2575783" imgH="2545301" progId="Photoshop.Image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CB351CF-EB7E-4D2D-B723-B8F6CD019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7" name="Group 15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4112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6829563-09FA-4A1C-B299-7728971235E2}" type="datetime1">
              <a:rPr lang="en-GB" smtClean="0"/>
              <a:pPr/>
              <a:t>09/06/2022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14625" y="6400800"/>
            <a:ext cx="3457575" cy="320675"/>
          </a:xfrm>
          <a:noFill/>
        </p:spPr>
        <p:txBody>
          <a:bodyPr/>
          <a:lstStyle/>
          <a:p>
            <a:r>
              <a:rPr lang="en-US" dirty="0"/>
              <a:t>Plovdiv University       UFT - Plovdiv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7675" y="2819400"/>
            <a:ext cx="6156325" cy="685800"/>
          </a:xfrm>
        </p:spPr>
        <p:txBody>
          <a:bodyPr/>
          <a:lstStyle/>
          <a:p>
            <a:pPr eaLnBrk="1" hangingPunct="1"/>
            <a:r>
              <a:rPr lang="en-US" sz="1700" dirty="0"/>
              <a:t>Is SOFIX immune? COVID-19 impact on Bulgarian Stock Exchange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8"/>
            <a:ext cx="6019800" cy="457200"/>
          </a:xfrm>
        </p:spPr>
        <p:txBody>
          <a:bodyPr/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</a:rPr>
              <a:t>Gergana </a:t>
            </a:r>
            <a:r>
              <a:rPr lang="en-US" sz="1700" dirty="0" err="1">
                <a:solidFill>
                  <a:schemeClr val="bg1"/>
                </a:solidFill>
              </a:rPr>
              <a:t>Taneva</a:t>
            </a:r>
            <a:r>
              <a:rPr lang="en-US" sz="1700" dirty="0">
                <a:solidFill>
                  <a:schemeClr val="bg1"/>
                </a:solidFill>
              </a:rPr>
              <a:t>, Stanimir Kabaivanov</a:t>
            </a:r>
            <a:endParaRPr lang="bg-BG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Motivation</a:t>
            </a:r>
            <a:endParaRPr lang="bg-BG" sz="28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520" y="1295400"/>
            <a:ext cx="8712968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600" kern="0" dirty="0">
                <a:latin typeface="+mn-lt"/>
              </a:rPr>
              <a:t>Why is this study necessary?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600" kern="0" dirty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600" kern="0" dirty="0">
                <a:latin typeface="+mn-lt"/>
              </a:rPr>
              <a:t>COVID-19 – though this term should be enough on its own, the pandemic has caused a lot of disruption on financial markets.</a:t>
            </a:r>
            <a:endParaRPr lang="en-US" sz="2600" kern="0" noProof="0" dirty="0">
              <a:latin typeface="+mn-lt"/>
            </a:endParaRPr>
          </a:p>
          <a:p>
            <a:pPr lvl="1">
              <a:spcBef>
                <a:spcPct val="20000"/>
              </a:spcBef>
              <a:defRPr/>
            </a:pPr>
            <a:endParaRPr kumimoji="0" lang="bg-BG" sz="26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600" kern="0" dirty="0">
                <a:latin typeface="+mn-lt"/>
              </a:rPr>
              <a:t>We believe that media hype should be thrown away and data should be presented in a reasonable and sound way</a:t>
            </a:r>
            <a:r>
              <a:rPr kumimoji="0" lang="en-US" sz="26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592C-5FA4-40A5-9485-001A8F3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[very] distinct case of SOFIX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2A9E6-8439-4A09-BA9C-B9FF9D76C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295400"/>
            <a:ext cx="8712968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600" kern="0" dirty="0">
                <a:latin typeface="+mn-lt"/>
              </a:rPr>
              <a:t>What is so special about it:</a:t>
            </a:r>
          </a:p>
          <a:p>
            <a:pPr lvl="1">
              <a:spcBef>
                <a:spcPct val="20000"/>
              </a:spcBef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</a:pPr>
            <a:endParaRPr kumimoji="0" lang="bg-BG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400" kern="0" dirty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itchFamily="18" charset="2"/>
              <a:buChar char=""/>
              <a:tabLst/>
              <a:defRPr/>
            </a:pPr>
            <a:endParaRPr kumimoji="0" lang="bg-BG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F79ED-5DF7-4B27-BE6C-F0A60F6441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1" y="2132856"/>
            <a:ext cx="4178446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03178-9414-461E-A0BC-9FE5E8808C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527" y="3476146"/>
            <a:ext cx="4473575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What is so special about it (2)</a:t>
            </a:r>
            <a:endParaRPr lang="bg-BG" sz="3200" dirty="0"/>
          </a:p>
        </p:txBody>
      </p:sp>
      <p:sp>
        <p:nvSpPr>
          <p:cNvPr id="6161" name="Text Box 18"/>
          <p:cNvSpPr txBox="1">
            <a:spLocks noChangeArrowheads="1"/>
          </p:cNvSpPr>
          <p:nvPr/>
        </p:nvSpPr>
        <p:spPr bwMode="auto">
          <a:xfrm>
            <a:off x="376238" y="39528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23528" y="1295400"/>
            <a:ext cx="8515672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800" kern="0" noProof="0" dirty="0">
                <a:latin typeface="+mn-lt"/>
              </a:rPr>
              <a:t>Used data</a:t>
            </a:r>
            <a:endParaRPr kumimoji="0" lang="en-US" sz="2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320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3200" kern="0" dirty="0"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21EF8-7443-4A2B-942F-5D686882D0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" y="2269191"/>
            <a:ext cx="4107186" cy="28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F280F6-6F44-446C-BBD8-8D93AF7AF6E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29" y="2236871"/>
            <a:ext cx="4273296" cy="281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D2FA0A-69F3-46FA-A5DA-28FF1745C9F1}"/>
              </a:ext>
            </a:extLst>
          </p:cNvPr>
          <p:cNvSpPr/>
          <p:nvPr/>
        </p:nvSpPr>
        <p:spPr>
          <a:xfrm>
            <a:off x="467544" y="5328353"/>
            <a:ext cx="8371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Daily changes of SOFIX against daily changes in COVID-19 cases (right) and rate of increase decrease in cases (left)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313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B8A2-FE42-4B16-863F-27003CF0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simple tools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AAD129-87EE-4B14-8829-DCCA598D5E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490343"/>
                  </p:ext>
                </p:extLst>
              </p:nvPr>
            </p:nvGraphicFramePr>
            <p:xfrm>
              <a:off x="-278055" y="4077072"/>
              <a:ext cx="5966460" cy="205867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426075">
                      <a:extLst>
                        <a:ext uri="{9D8B030D-6E8A-4147-A177-3AD203B41FA5}">
                          <a16:colId xmlns:a16="http://schemas.microsoft.com/office/drawing/2014/main" val="1413708932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1167242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( 1 )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1362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AAD129-87EE-4B14-8829-DCCA598D5E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490343"/>
                  </p:ext>
                </p:extLst>
              </p:nvPr>
            </p:nvGraphicFramePr>
            <p:xfrm>
              <a:off x="-278055" y="4077072"/>
              <a:ext cx="5966460" cy="205867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426075">
                      <a:extLst>
                        <a:ext uri="{9D8B030D-6E8A-4147-A177-3AD203B41FA5}">
                          <a16:colId xmlns:a16="http://schemas.microsoft.com/office/drawing/2014/main" val="1413708932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11672429"/>
                        </a:ext>
                      </a:extLst>
                    </a:gridCol>
                  </a:tblGrid>
                  <a:tr h="20586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r="-9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( 1 )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1362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tangle 3">
            <a:extLst>
              <a:ext uri="{FF2B5EF4-FFF2-40B4-BE49-F238E27FC236}">
                <a16:creationId xmlns:a16="http://schemas.microsoft.com/office/drawing/2014/main" id="{55720629-6007-4EC6-9F20-E9160D8BC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295400"/>
            <a:ext cx="8712968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600" kern="0" dirty="0">
                <a:latin typeface="+mn-lt"/>
              </a:rPr>
              <a:t>Why use simple tools?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600" kern="0" dirty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A simple Granger causality test with two variables – first of them related to COVID-19 impact and the second, representing changes in the stock market. Denoting them as X and Y, the test actually needs to determine if any of the X lags in equation ( 1 ) are statistically significant.</a:t>
            </a:r>
            <a:endParaRPr lang="en-US" sz="2000" kern="0" noProof="0" dirty="0">
              <a:latin typeface="+mn-lt"/>
            </a:endParaRPr>
          </a:p>
          <a:p>
            <a:pPr lvl="1">
              <a:spcBef>
                <a:spcPct val="20000"/>
              </a:spcBef>
              <a:defRPr/>
            </a:pPr>
            <a:endParaRPr kumimoji="0" lang="bg-BG" sz="26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253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Simple results</a:t>
            </a:r>
            <a:endParaRPr lang="bg-BG" sz="3200" dirty="0"/>
          </a:p>
        </p:txBody>
      </p:sp>
      <p:sp>
        <p:nvSpPr>
          <p:cNvPr id="6161" name="Text Box 18"/>
          <p:cNvSpPr txBox="1">
            <a:spLocks noChangeArrowheads="1"/>
          </p:cNvSpPr>
          <p:nvPr/>
        </p:nvSpPr>
        <p:spPr bwMode="auto">
          <a:xfrm>
            <a:off x="376238" y="39528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3286125" y="5572125"/>
            <a:ext cx="1995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Входни данни на</a:t>
            </a:r>
          </a:p>
          <a:p>
            <a:pPr algn="ctr"/>
            <a:r>
              <a:rPr lang="bg-BG">
                <a:solidFill>
                  <a:schemeClr val="bg1"/>
                </a:solidFill>
              </a:rPr>
              <a:t>НМ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23528" y="1295400"/>
            <a:ext cx="8515672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800" kern="0" noProof="0" dirty="0">
                <a:latin typeface="+mn-lt"/>
              </a:rPr>
              <a:t>Stationarity tests on used time series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80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80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800" kern="0" dirty="0">
                <a:latin typeface="+mn-lt"/>
              </a:rPr>
              <a:t>Causality test with different lags</a:t>
            </a:r>
            <a:endParaRPr kumimoji="0" lang="en-US" sz="2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3200" kern="0" dirty="0"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26DA0F-CFDA-4EAF-85BC-032CAFF4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1158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93124A-1169-401A-8149-B33C15D5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68496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1BF9AD-FAF0-44E0-A623-B2998EBBE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51842"/>
              </p:ext>
            </p:extLst>
          </p:nvPr>
        </p:nvGraphicFramePr>
        <p:xfrm>
          <a:off x="775652" y="2038441"/>
          <a:ext cx="5249545" cy="1689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333627525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1840491706"/>
                    </a:ext>
                  </a:extLst>
                </a:gridCol>
                <a:gridCol w="1858645">
                  <a:extLst>
                    <a:ext uri="{9D8B030D-6E8A-4147-A177-3AD203B41FA5}">
                      <a16:colId xmlns:a16="http://schemas.microsoft.com/office/drawing/2014/main" val="12447747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Table 2</a:t>
                      </a:r>
                      <a:r>
                        <a:rPr lang="bg-BG" sz="1100">
                          <a:effectLst/>
                        </a:rPr>
                        <a:t>. Stationarity of time series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1235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ADF Test (lag 13)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COVID-19 daily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SOFIX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3283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unit-root null hypothesis, asymptotic p-value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0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Original time series (TS)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0.09876 (with const)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0.2089 (with const and trend)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 9352 (with const)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0.5116 (with const and trend)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60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First difference 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0.04644 (with const)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0.1365 (with const and trend)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6.495e-012 (with const)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3.589e-011 (with const and trend)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582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 difference 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1.554e-012 (with const)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8.335e-012 (with const and trend)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51934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99DE3B6-C207-40F5-9C0A-1F22423987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" y="4470902"/>
            <a:ext cx="4712087" cy="2267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3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Conclusions</a:t>
            </a:r>
            <a:endParaRPr lang="bg-BG" sz="3200" dirty="0"/>
          </a:p>
        </p:txBody>
      </p:sp>
      <p:sp>
        <p:nvSpPr>
          <p:cNvPr id="6161" name="Text Box 18"/>
          <p:cNvSpPr txBox="1">
            <a:spLocks noChangeArrowheads="1"/>
          </p:cNvSpPr>
          <p:nvPr/>
        </p:nvSpPr>
        <p:spPr bwMode="auto">
          <a:xfrm>
            <a:off x="376238" y="39528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3286125" y="5572125"/>
            <a:ext cx="1995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Входни данни на</a:t>
            </a:r>
          </a:p>
          <a:p>
            <a:pPr algn="ctr"/>
            <a:r>
              <a:rPr lang="bg-BG">
                <a:solidFill>
                  <a:schemeClr val="bg1"/>
                </a:solidFill>
              </a:rPr>
              <a:t>НМ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Main conclusions</a:t>
            </a:r>
            <a:endParaRPr kumimoji="0" lang="en-US" sz="2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baseline="0" dirty="0">
              <a:latin typeface="+mn-lt"/>
            </a:endParaRPr>
          </a:p>
          <a:p>
            <a:pPr marL="514350" lvl="0" indent="-514350" algn="just">
              <a:buAutoNum type="arabicParenR"/>
            </a:pPr>
            <a:r>
              <a:rPr lang="en-US" sz="2000" dirty="0"/>
              <a:t>It is hard to find strong evidence that pandemic has had hefty immediate effects on local stock market and SOFIX index movements.</a:t>
            </a:r>
          </a:p>
          <a:p>
            <a:pPr marL="514350" lvl="0" indent="-514350" algn="just">
              <a:buAutoNum type="arabicParenR"/>
            </a:pPr>
            <a:endParaRPr lang="en-US" sz="2000" dirty="0"/>
          </a:p>
          <a:p>
            <a:pPr marL="514350" lvl="0" indent="-514350" algn="just">
              <a:buAutoNum type="arabicParenR"/>
            </a:pPr>
            <a:r>
              <a:rPr lang="en-US" sz="2000" dirty="0"/>
              <a:t>Further analysis suggests that there are several major factors that attribute to low and slow crisis influence – relatively low volumes of trade, longer time to feel the impact of the pandemic on the index constituents and quickly introduced initial flexibility in working schedules.</a:t>
            </a:r>
          </a:p>
          <a:p>
            <a:pPr marL="514350" lvl="0" indent="-514350" algn="just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70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 fine…</a:t>
            </a:r>
            <a:endParaRPr lang="bg-BG" sz="360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0" y="36449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THANK YOU FOR YOUR ATTENTION!</a:t>
            </a:r>
            <a:endParaRPr lang="bg-BG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01136802</Template>
  <TotalTime>3140</TotalTime>
  <Words>432</Words>
  <Application>Microsoft Office PowerPoint</Application>
  <PresentationFormat>On-screen Show (4:3)</PresentationFormat>
  <Paragraphs>80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Wingdings</vt:lpstr>
      <vt:lpstr>Wingdings 2</vt:lpstr>
      <vt:lpstr>ms01_1</vt:lpstr>
      <vt:lpstr>Image</vt:lpstr>
      <vt:lpstr>Is SOFIX immune? COVID-19 impact on Bulgarian Stock Exchange</vt:lpstr>
      <vt:lpstr>Motivation</vt:lpstr>
      <vt:lpstr>The [very] distinct case of SOFIX</vt:lpstr>
      <vt:lpstr>What is so special about it (2)</vt:lpstr>
      <vt:lpstr>Very simple tools</vt:lpstr>
      <vt:lpstr>Simple results</vt:lpstr>
      <vt:lpstr>Conclusions</vt:lpstr>
      <vt:lpstr>In fine…</vt:lpstr>
    </vt:vector>
  </TitlesOfParts>
  <Company>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</dc:creator>
  <cp:lastModifiedBy>Stanimir Kabaivanov</cp:lastModifiedBy>
  <cp:revision>275</cp:revision>
  <dcterms:created xsi:type="dcterms:W3CDTF">2005-05-29T08:02:57Z</dcterms:created>
  <dcterms:modified xsi:type="dcterms:W3CDTF">2022-06-09T11:24:48Z</dcterms:modified>
</cp:coreProperties>
</file>