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66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8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8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08431-AAE7-9C47-AA97-48B4F4B4DBEC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A26A-FEAD-0547-A69E-617E460F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6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A26A-FEAD-0547-A69E-617E460FA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4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0CA0AFD2-D97F-1304-A304-D36A7B7B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1102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defRPr sz="3600" b="1"/>
            </a:pPr>
            <a:r>
              <a:rPr lang="en-US" sz="3600" dirty="0">
                <a:solidFill>
                  <a:schemeClr val="bg1"/>
                </a:solidFill>
              </a:rPr>
              <a:t>Retail Store Sales Analysis for 2011</a:t>
            </a:r>
          </a:p>
          <a:p>
            <a:pPr defTabSz="914400">
              <a:lnSpc>
                <a:spcPct val="90000"/>
              </a:lnSpc>
              <a:defRPr sz="2400"/>
            </a:pPr>
            <a:r>
              <a:rPr lang="en-US" sz="3600" dirty="0">
                <a:solidFill>
                  <a:schemeClr val="bg1"/>
                </a:solidFill>
              </a:rPr>
              <a:t>Insights for CEO &amp; CMO</a:t>
            </a:r>
          </a:p>
          <a:p>
            <a:pPr defTabSz="914400">
              <a:lnSpc>
                <a:spcPct val="90000"/>
              </a:lnSpc>
              <a:defRPr sz="1800"/>
            </a:pPr>
            <a:r>
              <a:rPr lang="en-US" sz="3600" dirty="0">
                <a:solidFill>
                  <a:schemeClr val="bg1"/>
                </a:solidFill>
              </a:rPr>
              <a:t>Presented by: Shiva Sai Pradyumna </a:t>
            </a:r>
            <a:r>
              <a:rPr lang="en-US" sz="3600" dirty="0" err="1">
                <a:solidFill>
                  <a:schemeClr val="bg1"/>
                </a:solidFill>
              </a:rPr>
              <a:t>Erroju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37"/>
    </mc:Choice>
    <mc:Fallback xmlns="">
      <p:transition spd="slow" advTm="26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Data Cleaning &amp; Preparation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Filtered out invalid quantities (Quantity &gt;= 1)</a:t>
            </a:r>
          </a:p>
          <a:p>
            <a:r>
              <a:rPr lang="en-US" sz="1900" dirty="0"/>
              <a:t> Filtered out invalid prices (</a:t>
            </a:r>
            <a:r>
              <a:rPr lang="en-US" sz="1900"/>
              <a:t>UnitPrice</a:t>
            </a:r>
            <a:r>
              <a:rPr lang="en-US" sz="1900" dirty="0"/>
              <a:t> &gt;= 0)</a:t>
            </a:r>
          </a:p>
          <a:p>
            <a:r>
              <a:rPr lang="en-US" sz="1900" dirty="0"/>
              <a:t> Calculated Revenue as </a:t>
            </a:r>
            <a:r>
              <a:rPr lang="en-US" sz="1900"/>
              <a:t>UnitPrice</a:t>
            </a:r>
            <a:r>
              <a:rPr lang="en-US" sz="1900" dirty="0"/>
              <a:t> * Quantity</a:t>
            </a:r>
          </a:p>
          <a:p>
            <a:r>
              <a:rPr lang="en-US" sz="1900" dirty="0"/>
              <a:t> Filled missing </a:t>
            </a:r>
            <a:r>
              <a:rPr lang="en-US" sz="1900"/>
              <a:t>CustomerIDs</a:t>
            </a:r>
            <a:r>
              <a:rPr lang="en-US" sz="1900" dirty="0"/>
              <a:t> with 'Unknown'</a:t>
            </a:r>
          </a:p>
          <a:p>
            <a:r>
              <a:rPr lang="en-US" sz="1900" dirty="0"/>
              <a:t> Exported cleaned data for Tableau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63"/>
    </mc:Choice>
    <mc:Fallback xmlns="">
      <p:transition spd="slow" advTm="386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Monthly Revenue Trends (CEO Question 1)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 Visualized revenue trends for each month in 2011</a:t>
            </a:r>
          </a:p>
          <a:p>
            <a:pPr>
              <a:lnSpc>
                <a:spcPct val="90000"/>
              </a:lnSpc>
            </a:pPr>
            <a:r>
              <a:rPr lang="en-US" sz="1600"/>
              <a:t> Identified seasonal peaks in March, May, September, and November</a:t>
            </a:r>
          </a:p>
          <a:p>
            <a:pPr>
              <a:lnSpc>
                <a:spcPct val="90000"/>
              </a:lnSpc>
            </a:pPr>
            <a:r>
              <a:rPr lang="en-US" sz="1600"/>
              <a:t> Insights aid in forecasting and marketing planning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5" name="Picture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90568B93-0C64-6880-C542-9184FF83B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9" b="2926"/>
          <a:stretch/>
        </p:blipFill>
        <p:spPr>
          <a:xfrm>
            <a:off x="745341" y="2290936"/>
            <a:ext cx="7662935" cy="395935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8C86D0-15B5-C61C-6170-9521DD93EE03}"/>
              </a:ext>
            </a:extLst>
          </p:cNvPr>
          <p:cNvCxnSpPr/>
          <p:nvPr/>
        </p:nvCxnSpPr>
        <p:spPr>
          <a:xfrm>
            <a:off x="745341" y="2290936"/>
            <a:ext cx="6811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11022-1B56-D283-7486-CE13A6A4AD71}"/>
              </a:ext>
            </a:extLst>
          </p:cNvPr>
          <p:cNvCxnSpPr/>
          <p:nvPr/>
        </p:nvCxnSpPr>
        <p:spPr>
          <a:xfrm>
            <a:off x="745341" y="6174508"/>
            <a:ext cx="68115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28"/>
    </mc:Choice>
    <mc:Fallback xmlns="">
      <p:transition spd="slow" advTm="473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Top 10 Countries by Revenue (CMO Question 2)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 Compared revenue and quantity sold excluding UK</a:t>
            </a:r>
          </a:p>
          <a:p>
            <a:pPr>
              <a:lnSpc>
                <a:spcPct val="90000"/>
              </a:lnSpc>
            </a:pPr>
            <a:r>
              <a:rPr lang="en-US" sz="1800"/>
              <a:t> Netherlands, Eire, Germany, and France lead in revenue</a:t>
            </a:r>
          </a:p>
          <a:p>
            <a:pPr>
              <a:lnSpc>
                <a:spcPct val="90000"/>
              </a:lnSpc>
            </a:pPr>
            <a:r>
              <a:rPr lang="en-US" sz="1800"/>
              <a:t> Highlights key markets for focused marketing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6E7273-5570-AAAB-578C-D7478F146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0" b="56615"/>
          <a:stretch/>
        </p:blipFill>
        <p:spPr>
          <a:xfrm>
            <a:off x="473202" y="2207172"/>
            <a:ext cx="8188452" cy="37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61"/>
    </mc:Choice>
    <mc:Fallback xmlns="">
      <p:transition spd="slow" advTm="524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Top 10 Customers by Revenue (CMO Question 3)</a:t>
            </a:r>
            <a:endParaRPr lang="en-US" sz="23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 Ranked customers by revenue contribution</a:t>
            </a:r>
          </a:p>
          <a:p>
            <a:r>
              <a:rPr lang="en-US" sz="1800" dirty="0"/>
              <a:t> Top customers contribute significantly to sales</a:t>
            </a:r>
          </a:p>
          <a:p>
            <a:r>
              <a:rPr lang="en-US" sz="1800" dirty="0"/>
              <a:t> Useful for prioritizing customer retention efforts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47F86B-ABF6-B180-397E-1704320E4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0" b="59826"/>
          <a:stretch/>
        </p:blipFill>
        <p:spPr>
          <a:xfrm>
            <a:off x="473202" y="2280744"/>
            <a:ext cx="7772400" cy="38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8"/>
    </mc:Choice>
    <mc:Fallback xmlns="">
      <p:transition spd="slow" advTm="445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Global Product Demand Heatmap (CEO Question 4)</a:t>
            </a:r>
            <a:endParaRPr lang="en-US" sz="23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  Heatmap showing product demand by country excluding UK</a:t>
            </a:r>
          </a:p>
          <a:p>
            <a:r>
              <a:rPr lang="en-US" sz="1800" dirty="0"/>
              <a:t> US, Canada, Australia, and Europe show strong demand</a:t>
            </a:r>
          </a:p>
          <a:p>
            <a:r>
              <a:rPr lang="en-US" sz="1800" dirty="0"/>
              <a:t> Identifies expansion opportunities geographically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7839DC22-4729-D978-6B1A-6500F643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6" b="7543"/>
          <a:stretch/>
        </p:blipFill>
        <p:spPr>
          <a:xfrm>
            <a:off x="473202" y="2178532"/>
            <a:ext cx="7772400" cy="44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28"/>
    </mc:Choice>
    <mc:Fallback xmlns="">
      <p:transition spd="slow" advTm="492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Summary &amp; Recommendations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Seasonal trends inform forecasting &amp; marketing timing</a:t>
            </a:r>
          </a:p>
          <a:p>
            <a:r>
              <a:rPr lang="en-US" sz="1900" dirty="0"/>
              <a:t> Top countries &amp; customers guide marketing &amp; retention</a:t>
            </a:r>
          </a:p>
          <a:p>
            <a:r>
              <a:rPr lang="en-US" sz="1900" dirty="0"/>
              <a:t> Heatmap supports data-driven geographic expansion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34"/>
    </mc:Choice>
    <mc:Fallback xmlns="">
      <p:transition spd="slow" advTm="274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01" y="4058125"/>
            <a:ext cx="3604497" cy="97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41C54C34-21C6-674E-7585-AAED1FB7E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4681" y="2708150"/>
            <a:ext cx="3463967" cy="3463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1"/>
    </mc:Choice>
    <mc:Fallback xmlns="">
      <p:transition spd="slow" advTm="1343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239</Words>
  <Application>Microsoft Macintosh PowerPoint</Application>
  <PresentationFormat>On-screen Show (4:3)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 Retail Store Sales Analysis for 2011 Insights for CEO &amp; CMO Presented by: Shiva Sai Pradyumna Erroju</vt:lpstr>
      <vt:lpstr>Data Cleaning &amp; Preparation</vt:lpstr>
      <vt:lpstr>Monthly Revenue Trends (CEO Question 1)</vt:lpstr>
      <vt:lpstr>Top 10 Countries by Revenue (CMO Question 2)</vt:lpstr>
      <vt:lpstr>Top 10 Customers by Revenue (CMO Question 3)</vt:lpstr>
      <vt:lpstr>Global Product Demand Heatmap (CEO Question 4)</vt:lpstr>
      <vt:lpstr>Summary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Retail Store Sales Analysis for 2011 Insights for CEO &amp; CMO Presented by: Shiva Sai Pradyumna Erroju</dc:title>
  <dc:subject/>
  <dc:creator/>
  <cp:keywords/>
  <dc:description>generated using python-pptx</dc:description>
  <cp:lastModifiedBy>Erroju, Shiva Sai Pradyumna</cp:lastModifiedBy>
  <cp:revision>5</cp:revision>
  <dcterms:created xsi:type="dcterms:W3CDTF">2013-01-27T09:14:16Z</dcterms:created>
  <dcterms:modified xsi:type="dcterms:W3CDTF">2025-06-04T20:25:52Z</dcterms:modified>
  <cp:category/>
</cp:coreProperties>
</file>