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5" r:id="rId4"/>
    <p:sldId id="261" r:id="rId5"/>
    <p:sldId id="271" r:id="rId6"/>
    <p:sldId id="272" r:id="rId7"/>
    <p:sldId id="274" r:id="rId8"/>
    <p:sldId id="267" r:id="rId9"/>
    <p:sldId id="275" r:id="rId10"/>
    <p:sldId id="268" r:id="rId11"/>
    <p:sldId id="273" r:id="rId12"/>
    <p:sldId id="277" r:id="rId13"/>
    <p:sldId id="278" r:id="rId14"/>
    <p:sldId id="279" r:id="rId15"/>
    <p:sldId id="280" r:id="rId16"/>
    <p:sldId id="281" r:id="rId17"/>
    <p:sldId id="269" r:id="rId18"/>
    <p:sldId id="282" r:id="rId19"/>
    <p:sldId id="283" r:id="rId20"/>
    <p:sldId id="285" r:id="rId21"/>
    <p:sldId id="286" r:id="rId22"/>
    <p:sldId id="287" r:id="rId23"/>
    <p:sldId id="292" r:id="rId24"/>
    <p:sldId id="288" r:id="rId25"/>
    <p:sldId id="270" r:id="rId26"/>
    <p:sldId id="284" r:id="rId27"/>
    <p:sldId id="291" r:id="rId28"/>
    <p:sldId id="256" r:id="rId29"/>
    <p:sldId id="29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FB387"/>
    <a:srgbClr val="CC0000"/>
    <a:srgbClr val="FFFFFF"/>
    <a:srgbClr val="834C90"/>
    <a:srgbClr val="E3D1E7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2CF-0F40-41A2-AF67-00BC30A4FE0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92D9-46EE-4301-9124-1C3B96ED0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2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2CF-0F40-41A2-AF67-00BC30A4FE0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92D9-46EE-4301-9124-1C3B96ED0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5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2CF-0F40-41A2-AF67-00BC30A4FE0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92D9-46EE-4301-9124-1C3B96ED0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6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2CF-0F40-41A2-AF67-00BC30A4FE0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92D9-46EE-4301-9124-1C3B96ED0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4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2CF-0F40-41A2-AF67-00BC30A4FE0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92D9-46EE-4301-9124-1C3B96ED0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3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2CF-0F40-41A2-AF67-00BC30A4FE0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92D9-46EE-4301-9124-1C3B96ED0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2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2CF-0F40-41A2-AF67-00BC30A4FE0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92D9-46EE-4301-9124-1C3B96ED0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2CF-0F40-41A2-AF67-00BC30A4FE0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92D9-46EE-4301-9124-1C3B96ED0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6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2CF-0F40-41A2-AF67-00BC30A4FE0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92D9-46EE-4301-9124-1C3B96ED0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1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2CF-0F40-41A2-AF67-00BC30A4FE0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92D9-46EE-4301-9124-1C3B96ED0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2CF-0F40-41A2-AF67-00BC30A4FE0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92D9-46EE-4301-9124-1C3B96ED0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6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42CF-0F40-41A2-AF67-00BC30A4FE00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392D9-46EE-4301-9124-1C3B96ED0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5436"/>
            <a:ext cx="8770620" cy="2792689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5400" b="1" dirty="0" smtClean="0">
                <a:solidFill>
                  <a:srgbClr val="834C90"/>
                </a:solidFill>
              </a:rPr>
              <a:t>코로나 </a:t>
            </a:r>
            <a:r>
              <a:rPr lang="en-US" altLang="ko-KR" sz="5400" b="1" dirty="0" smtClean="0">
                <a:solidFill>
                  <a:srgbClr val="834C90"/>
                </a:solidFill>
              </a:rPr>
              <a:t>19 </a:t>
            </a:r>
            <a:r>
              <a:rPr lang="ko-KR" altLang="en-US" sz="5400" b="1" dirty="0" smtClean="0">
                <a:solidFill>
                  <a:srgbClr val="834C90"/>
                </a:solidFill>
              </a:rPr>
              <a:t>이후 </a:t>
            </a:r>
            <a:r>
              <a:rPr lang="en-US" altLang="ko-KR" sz="5400" b="1" dirty="0" smtClean="0">
                <a:solidFill>
                  <a:srgbClr val="834C90"/>
                </a:solidFill>
              </a:rPr>
              <a:t>MZ</a:t>
            </a:r>
            <a:r>
              <a:rPr lang="ko-KR" altLang="en-US" sz="5400" b="1" dirty="0" smtClean="0">
                <a:solidFill>
                  <a:srgbClr val="834C90"/>
                </a:solidFill>
              </a:rPr>
              <a:t>세대의 </a:t>
            </a:r>
            <a:r>
              <a:rPr lang="en-US" altLang="ko-KR" sz="5400" b="1" dirty="0" smtClean="0">
                <a:solidFill>
                  <a:srgbClr val="834C90"/>
                </a:solidFill>
              </a:rPr>
              <a:t/>
            </a:r>
            <a:br>
              <a:rPr lang="en-US" altLang="ko-KR" sz="5400" b="1" dirty="0" smtClean="0">
                <a:solidFill>
                  <a:srgbClr val="834C90"/>
                </a:solidFill>
              </a:rPr>
            </a:br>
            <a:r>
              <a:rPr lang="ko-KR" altLang="en-US" sz="5400" b="1" dirty="0" smtClean="0">
                <a:solidFill>
                  <a:srgbClr val="834C90"/>
                </a:solidFill>
              </a:rPr>
              <a:t>온라인 소비 패턴 분석</a:t>
            </a:r>
            <a:endParaRPr lang="ko-KR" altLang="en-US" sz="5400" b="1" dirty="0">
              <a:solidFill>
                <a:srgbClr val="834C90"/>
              </a:solidFill>
            </a:endParaRPr>
          </a:p>
        </p:txBody>
      </p:sp>
      <p:sp>
        <p:nvSpPr>
          <p:cNvPr id="212" name="부제목 2"/>
          <p:cNvSpPr txBox="1">
            <a:spLocks/>
          </p:cNvSpPr>
          <p:nvPr/>
        </p:nvSpPr>
        <p:spPr>
          <a:xfrm>
            <a:off x="104910" y="4208125"/>
            <a:ext cx="4270741" cy="493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err="1" smtClean="0">
                <a:solidFill>
                  <a:srgbClr val="834C90"/>
                </a:solidFill>
              </a:rPr>
              <a:t>머신러닝</a:t>
            </a:r>
            <a:r>
              <a:rPr lang="ko-KR" altLang="en-US" sz="2000" b="1" dirty="0" smtClean="0">
                <a:solidFill>
                  <a:srgbClr val="834C90"/>
                </a:solidFill>
              </a:rPr>
              <a:t> 포트폴리오 </a:t>
            </a:r>
            <a:r>
              <a:rPr lang="en-US" altLang="ko-KR" sz="2000" b="1" dirty="0" smtClean="0">
                <a:solidFill>
                  <a:srgbClr val="834C90"/>
                </a:solidFill>
              </a:rPr>
              <a:t>13</a:t>
            </a:r>
            <a:r>
              <a:rPr lang="ko-KR" altLang="en-US" sz="2000" b="1" dirty="0" smtClean="0">
                <a:solidFill>
                  <a:srgbClr val="834C90"/>
                </a:solidFill>
              </a:rPr>
              <a:t>기 정승재</a:t>
            </a:r>
            <a:endParaRPr lang="ko-KR" altLang="en-US" sz="2000" b="1" dirty="0">
              <a:solidFill>
                <a:srgbClr val="834C9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0500" y="4131925"/>
            <a:ext cx="4724399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89940" y="2204523"/>
            <a:ext cx="3421380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9600" dirty="0">
                <a:ln w="0"/>
                <a:solidFill>
                  <a:srgbClr val="834C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213" name="직사각형 212"/>
          <p:cNvSpPr/>
          <p:nvPr/>
        </p:nvSpPr>
        <p:spPr>
          <a:xfrm>
            <a:off x="10165743" y="3467308"/>
            <a:ext cx="2651097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9600" dirty="0" smtClean="0">
                <a:ln w="0"/>
                <a:solidFill>
                  <a:srgbClr val="834C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altLang="ko-KR" sz="19600" dirty="0">
              <a:ln w="0"/>
              <a:solidFill>
                <a:srgbClr val="834C9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평행 사변형 3"/>
          <p:cNvSpPr/>
          <p:nvPr/>
        </p:nvSpPr>
        <p:spPr>
          <a:xfrm flipH="1">
            <a:off x="4480560" y="-103"/>
            <a:ext cx="7711440" cy="6865615"/>
          </a:xfrm>
          <a:prstGeom prst="parallelogram">
            <a:avLst/>
          </a:prstGeom>
          <a:solidFill>
            <a:srgbClr val="FFB387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400" b="90000" l="6041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96" t="45386" r="8736" b="8100"/>
          <a:stretch/>
        </p:blipFill>
        <p:spPr>
          <a:xfrm>
            <a:off x="7120073" y="2621572"/>
            <a:ext cx="1344419" cy="137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그림 20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919" y="259884"/>
            <a:ext cx="252000" cy="252000"/>
          </a:xfrm>
          <a:prstGeom prst="rect">
            <a:avLst/>
          </a:prstGeom>
        </p:spPr>
      </p:pic>
      <p:pic>
        <p:nvPicPr>
          <p:cNvPr id="203" name="그림 20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900919" y="565328"/>
            <a:ext cx="288000" cy="288000"/>
          </a:xfrm>
          <a:prstGeom prst="rect">
            <a:avLst/>
          </a:prstGeom>
        </p:spPr>
      </p:pic>
      <p:pic>
        <p:nvPicPr>
          <p:cNvPr id="204" name="그림 20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15" y="261302"/>
            <a:ext cx="250582" cy="250582"/>
          </a:xfrm>
          <a:prstGeom prst="rect">
            <a:avLst/>
          </a:prstGeom>
        </p:spPr>
      </p:pic>
      <p:pic>
        <p:nvPicPr>
          <p:cNvPr id="205" name="그림 20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74" y="581142"/>
            <a:ext cx="252000" cy="25200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736493" y="250151"/>
            <a:ext cx="288000" cy="288000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896" y="578417"/>
            <a:ext cx="250582" cy="250582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03" y="257217"/>
            <a:ext cx="250582" cy="250582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446" y="581920"/>
            <a:ext cx="252000" cy="252000"/>
          </a:xfrm>
          <a:prstGeom prst="rect">
            <a:avLst/>
          </a:prstGeom>
        </p:spPr>
      </p:pic>
      <p:pic>
        <p:nvPicPr>
          <p:cNvPr id="210" name="그림 209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502731" y="250362"/>
            <a:ext cx="288000" cy="288000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0" y="583927"/>
            <a:ext cx="250582" cy="25058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2781471" y="3044280"/>
            <a:ext cx="662905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 err="1" smtClean="0">
                <a:solidFill>
                  <a:srgbClr val="834C90"/>
                </a:solidFill>
                <a:latin typeface="+mj-lt"/>
              </a:rPr>
              <a:t>머신러닝</a:t>
            </a:r>
            <a:r>
              <a:rPr lang="ko-KR" altLang="en-US" sz="4400" b="1" dirty="0" smtClean="0">
                <a:solidFill>
                  <a:srgbClr val="834C90"/>
                </a:solidFill>
                <a:latin typeface="+mj-lt"/>
              </a:rPr>
              <a:t> 모델링</a:t>
            </a:r>
            <a:endParaRPr lang="ko-KR" altLang="en-US" sz="4400" b="1" dirty="0">
              <a:solidFill>
                <a:srgbClr val="834C90"/>
              </a:solidFill>
              <a:latin typeface="+mj-lt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93420" y="546551"/>
            <a:ext cx="888492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93420" y="531311"/>
            <a:ext cx="0" cy="3621589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400" b="90000" l="6041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96" t="45386" r="8736" b="8100"/>
          <a:stretch/>
        </p:blipFill>
        <p:spPr>
          <a:xfrm>
            <a:off x="257942" y="4376660"/>
            <a:ext cx="1852797" cy="1889853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>
          <a:xfrm>
            <a:off x="2262683" y="6304613"/>
            <a:ext cx="9240048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1502731" y="1173480"/>
            <a:ext cx="0" cy="5146373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8789940" y="2204523"/>
            <a:ext cx="3421380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9600" dirty="0">
                <a:ln w="0"/>
                <a:solidFill>
                  <a:srgbClr val="834C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165743" y="3467308"/>
            <a:ext cx="2651097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9600" dirty="0" smtClean="0">
                <a:ln w="0"/>
                <a:solidFill>
                  <a:srgbClr val="834C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altLang="ko-KR" sz="19600" dirty="0">
              <a:ln w="0"/>
              <a:solidFill>
                <a:srgbClr val="834C9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980" y="617108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err="1" smtClean="0">
                <a:solidFill>
                  <a:srgbClr val="FFB387"/>
                </a:solidFill>
              </a:rPr>
              <a:t>머신러닝</a:t>
            </a:r>
            <a:r>
              <a:rPr lang="ko-KR" altLang="en-US" sz="3200" b="1" dirty="0" smtClean="0">
                <a:solidFill>
                  <a:srgbClr val="FFB387"/>
                </a:solidFill>
              </a:rPr>
              <a:t> 모델링 개요</a:t>
            </a:r>
            <a:endParaRPr lang="ko-KR" altLang="en-US" sz="32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03. </a:t>
            </a:r>
            <a:r>
              <a:rPr lang="ko-KR" altLang="en-US" sz="1000" b="1" dirty="0" err="1" smtClean="0">
                <a:solidFill>
                  <a:srgbClr val="FFB387"/>
                </a:solidFill>
                <a:latin typeface="+mj-lt"/>
              </a:rPr>
              <a:t>머신러닝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 모델링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22284" y="1278071"/>
            <a:ext cx="5124335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1980" y="2307851"/>
            <a:ext cx="10858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MZ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세대를 분류할 수 있는 분류기 모델에서 변수 중요도 확인 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" y="4472900"/>
            <a:ext cx="10858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MZ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세대를 분류할 수 있는 분류기 모델에서 정확도 확인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 flipH="1">
            <a:off x="4480560" y="-103"/>
            <a:ext cx="7711440" cy="6865615"/>
          </a:xfrm>
          <a:prstGeom prst="parallelogram">
            <a:avLst/>
          </a:prstGeom>
          <a:solidFill>
            <a:srgbClr val="FFB387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1980" y="2977592"/>
            <a:ext cx="108585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FFB387"/>
                </a:solidFill>
              </a:rPr>
              <a:t>Graphviz</a:t>
            </a:r>
            <a:r>
              <a:rPr lang="en-US" altLang="ko-KR" sz="2000" b="1" dirty="0" smtClean="0">
                <a:solidFill>
                  <a:srgbClr val="FFB387"/>
                </a:solidFill>
              </a:rPr>
              <a:t> </a:t>
            </a:r>
            <a:r>
              <a:rPr lang="ko-KR" altLang="en-US" sz="2000" b="1" dirty="0" smtClean="0">
                <a:solidFill>
                  <a:srgbClr val="FFB387"/>
                </a:solidFill>
              </a:rPr>
              <a:t>로 의사결정 트리 그리기</a:t>
            </a:r>
            <a:endParaRPr lang="en-US" altLang="ko-KR" sz="2000" b="1" dirty="0" smtClean="0">
              <a:solidFill>
                <a:srgbClr val="FFB387"/>
              </a:solidFill>
            </a:endParaRPr>
          </a:p>
          <a:p>
            <a:r>
              <a:rPr lang="en-US" altLang="ko-KR" sz="2000" b="1" dirty="0" smtClean="0">
                <a:solidFill>
                  <a:srgbClr val="FFB387"/>
                </a:solidFill>
              </a:rPr>
              <a:t>Feature </a:t>
            </a:r>
            <a:r>
              <a:rPr lang="en-US" altLang="ko-KR" sz="2000" b="1" dirty="0" err="1" smtClean="0">
                <a:solidFill>
                  <a:srgbClr val="FFB387"/>
                </a:solidFill>
              </a:rPr>
              <a:t>Importances</a:t>
            </a:r>
            <a:r>
              <a:rPr lang="en-US" altLang="ko-KR" sz="2000" b="1" dirty="0" smtClean="0">
                <a:solidFill>
                  <a:srgbClr val="FFB387"/>
                </a:solidFill>
              </a:rPr>
              <a:t> </a:t>
            </a:r>
            <a:r>
              <a:rPr lang="ko-KR" altLang="en-US" sz="2000" b="1" dirty="0" smtClean="0">
                <a:solidFill>
                  <a:srgbClr val="FFB387"/>
                </a:solidFill>
              </a:rPr>
              <a:t>로 변수 중요도 확인</a:t>
            </a:r>
            <a:endParaRPr lang="ko-KR" altLang="en-US" sz="2000" b="1" dirty="0">
              <a:solidFill>
                <a:srgbClr val="FFB38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" y="5144061"/>
            <a:ext cx="10858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B387"/>
                </a:solidFill>
              </a:rPr>
              <a:t>Decision Tree</a:t>
            </a:r>
            <a:r>
              <a:rPr lang="ko-KR" altLang="en-US" sz="2000" b="1" dirty="0" smtClean="0">
                <a:solidFill>
                  <a:srgbClr val="FFB387"/>
                </a:solidFill>
              </a:rPr>
              <a:t>를 기반으로 한 분류기 모델 활용</a:t>
            </a:r>
            <a:endParaRPr lang="ko-KR" altLang="en-US" sz="2000" b="1" dirty="0">
              <a:solidFill>
                <a:srgbClr val="FFB3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980" y="617108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FB387"/>
                </a:solidFill>
              </a:rPr>
              <a:t>파생 변수 추가</a:t>
            </a:r>
            <a:endParaRPr lang="ko-KR" altLang="en-US" sz="32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03. </a:t>
            </a:r>
            <a:r>
              <a:rPr lang="ko-KR" altLang="en-US" sz="1000" b="1" dirty="0" err="1" smtClean="0">
                <a:solidFill>
                  <a:srgbClr val="FFB387"/>
                </a:solidFill>
                <a:latin typeface="+mj-lt"/>
              </a:rPr>
              <a:t>머신러닝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 모델링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22284" y="1278071"/>
            <a:ext cx="5124335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1980" y="1835818"/>
            <a:ext cx="10858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</a:rPr>
              <a:t>Mz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세대 컬럼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정답 라벨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" y="2866498"/>
            <a:ext cx="10858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연령 컬럼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2284" y="2422036"/>
            <a:ext cx="108585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B387"/>
                </a:solidFill>
              </a:rPr>
              <a:t>Mz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세대 유무</a:t>
            </a:r>
            <a:r>
              <a:rPr lang="en-US" altLang="ko-KR" sz="1400" b="1" dirty="0" smtClean="0">
                <a:solidFill>
                  <a:srgbClr val="FFB387"/>
                </a:solidFill>
              </a:rPr>
              <a:t>(10,20,30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대</a:t>
            </a:r>
            <a:r>
              <a:rPr lang="en-US" altLang="ko-KR" sz="1400" b="1" dirty="0" smtClean="0">
                <a:solidFill>
                  <a:srgbClr val="FFB387"/>
                </a:solidFill>
              </a:rPr>
              <a:t>) 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에 따라 </a:t>
            </a:r>
            <a:r>
              <a:rPr lang="en-US" altLang="ko-KR" sz="1400" b="1" dirty="0" smtClean="0">
                <a:solidFill>
                  <a:srgbClr val="FFB387"/>
                </a:solidFill>
              </a:rPr>
              <a:t>1, 0 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으로 구분</a:t>
            </a:r>
            <a:endParaRPr lang="ko-KR" altLang="en-US" sz="1400" b="1" dirty="0">
              <a:solidFill>
                <a:srgbClr val="FFB387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2284" y="3447526"/>
            <a:ext cx="108585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B387"/>
                </a:solidFill>
              </a:rPr>
              <a:t>연령에 따라 </a:t>
            </a:r>
            <a:r>
              <a:rPr lang="en-US" altLang="ko-KR" sz="1400" b="1" dirty="0" smtClean="0">
                <a:solidFill>
                  <a:srgbClr val="FFB387"/>
                </a:solidFill>
              </a:rPr>
              <a:t>1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부터 </a:t>
            </a:r>
            <a:r>
              <a:rPr lang="en-US" altLang="ko-KR" sz="1400" b="1" dirty="0" smtClean="0">
                <a:solidFill>
                  <a:srgbClr val="FFB387"/>
                </a:solidFill>
              </a:rPr>
              <a:t>6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으로 표기</a:t>
            </a:r>
            <a:endParaRPr lang="ko-KR" altLang="en-US" sz="1400" b="1" dirty="0">
              <a:solidFill>
                <a:srgbClr val="FFB387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80" y="3897178"/>
            <a:ext cx="10858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성별 컬럼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2284" y="4478206"/>
            <a:ext cx="108585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B387"/>
                </a:solidFill>
              </a:rPr>
              <a:t>성별에 따라 남</a:t>
            </a:r>
            <a:r>
              <a:rPr lang="en-US" altLang="ko-KR" sz="1400" b="1" dirty="0" smtClean="0">
                <a:solidFill>
                  <a:srgbClr val="FFB387"/>
                </a:solidFill>
              </a:rPr>
              <a:t>(0) 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여</a:t>
            </a:r>
            <a:r>
              <a:rPr lang="en-US" altLang="ko-KR" sz="1400" b="1" dirty="0" smtClean="0">
                <a:solidFill>
                  <a:srgbClr val="FFB387"/>
                </a:solidFill>
              </a:rPr>
              <a:t>(1) 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로 구분</a:t>
            </a:r>
            <a:endParaRPr lang="ko-KR" altLang="en-US" sz="1400" b="1" dirty="0">
              <a:solidFill>
                <a:srgbClr val="FFB387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980" y="4966901"/>
            <a:ext cx="10858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매출 평균 컬럼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284" y="5547929"/>
            <a:ext cx="108585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B387"/>
                </a:solidFill>
              </a:rPr>
              <a:t>매출금액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 </a:t>
            </a:r>
            <a:r>
              <a:rPr lang="en-US" altLang="ko-KR" sz="1400" b="1" dirty="0" smtClean="0">
                <a:solidFill>
                  <a:srgbClr val="FFB387"/>
                </a:solidFill>
              </a:rPr>
              <a:t>/ </a:t>
            </a:r>
            <a:r>
              <a:rPr lang="ko-KR" altLang="en-US" sz="1400" b="1" dirty="0" err="1" smtClean="0">
                <a:solidFill>
                  <a:srgbClr val="FFB387"/>
                </a:solidFill>
              </a:rPr>
              <a:t>매출건수로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 평균 </a:t>
            </a:r>
            <a:r>
              <a:rPr lang="ko-KR" altLang="en-US" sz="1400" b="1" dirty="0" err="1" smtClean="0">
                <a:solidFill>
                  <a:srgbClr val="FFB387"/>
                </a:solidFill>
              </a:rPr>
              <a:t>매출값을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 표기 </a:t>
            </a:r>
            <a:endParaRPr lang="ko-KR" altLang="en-US" sz="1400" b="1" dirty="0">
              <a:solidFill>
                <a:srgbClr val="FFB387"/>
              </a:solidFill>
            </a:endParaRPr>
          </a:p>
        </p:txBody>
      </p:sp>
      <p:grpSp>
        <p:nvGrpSpPr>
          <p:cNvPr id="44" name="그래픽 11">
            <a:extLst>
              <a:ext uri="{FF2B5EF4-FFF2-40B4-BE49-F238E27FC236}">
                <a16:creationId xmlns:a16="http://schemas.microsoft.com/office/drawing/2014/main" id="{CCD84D98-5CF2-47F3-A229-57EAA7AEA704}"/>
              </a:ext>
            </a:extLst>
          </p:cNvPr>
          <p:cNvGrpSpPr/>
          <p:nvPr/>
        </p:nvGrpSpPr>
        <p:grpSpPr>
          <a:xfrm>
            <a:off x="5372004" y="1470611"/>
            <a:ext cx="6088476" cy="4853133"/>
            <a:chOff x="632732" y="1295460"/>
            <a:chExt cx="6572250" cy="5238750"/>
          </a:xfrm>
        </p:grpSpPr>
        <p:sp>
          <p:nvSpPr>
            <p:cNvPr id="45" name="자유형: 도형 4">
              <a:extLst>
                <a:ext uri="{FF2B5EF4-FFF2-40B4-BE49-F238E27FC236}">
                  <a16:creationId xmlns:a16="http://schemas.microsoft.com/office/drawing/2014/main" id="{18FC67F0-5499-44F2-B408-19AE9FEECA0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5">
              <a:extLst>
                <a:ext uri="{FF2B5EF4-FFF2-40B4-BE49-F238E27FC236}">
                  <a16:creationId xmlns:a16="http://schemas.microsoft.com/office/drawing/2014/main" id="{382C4141-8B8E-4AF8-8E23-F152630057B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6">
              <a:extLst>
                <a:ext uri="{FF2B5EF4-FFF2-40B4-BE49-F238E27FC236}">
                  <a16:creationId xmlns:a16="http://schemas.microsoft.com/office/drawing/2014/main" id="{F65830E0-D16A-40DB-8A54-6A2CA6A2A38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7">
              <a:extLst>
                <a:ext uri="{FF2B5EF4-FFF2-40B4-BE49-F238E27FC236}">
                  <a16:creationId xmlns:a16="http://schemas.microsoft.com/office/drawing/2014/main" id="{05446730-AA79-4652-AB4E-A3FF5A70AAB4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" name="자유형: 도형 8">
              <a:extLst>
                <a:ext uri="{FF2B5EF4-FFF2-40B4-BE49-F238E27FC236}">
                  <a16:creationId xmlns:a16="http://schemas.microsoft.com/office/drawing/2014/main" id="{931EAE51-56E6-4A96-8747-532D89BD6D76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9">
              <a:extLst>
                <a:ext uri="{FF2B5EF4-FFF2-40B4-BE49-F238E27FC236}">
                  <a16:creationId xmlns:a16="http://schemas.microsoft.com/office/drawing/2014/main" id="{B3A5055B-02EC-4AE3-A4C7-8ABE807D5FE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10">
              <a:extLst>
                <a:ext uri="{FF2B5EF4-FFF2-40B4-BE49-F238E27FC236}">
                  <a16:creationId xmlns:a16="http://schemas.microsoft.com/office/drawing/2014/main" id="{29D83B7C-0499-48DB-B531-2C0094547B48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35" y="1515524"/>
            <a:ext cx="4124192" cy="355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980" y="617108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FB387"/>
                </a:solidFill>
              </a:rPr>
              <a:t>상관관계 및 데이터 분포 분석</a:t>
            </a:r>
            <a:endParaRPr lang="ko-KR" altLang="en-US" sz="32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03. </a:t>
            </a:r>
            <a:r>
              <a:rPr lang="ko-KR" altLang="en-US" sz="1000" b="1" dirty="0" err="1" smtClean="0">
                <a:solidFill>
                  <a:srgbClr val="FFB387"/>
                </a:solidFill>
                <a:latin typeface="+mj-lt"/>
              </a:rPr>
              <a:t>머신러닝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 모델링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22284" y="1278071"/>
            <a:ext cx="6620625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4" y="2279741"/>
            <a:ext cx="4879824" cy="30218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18" y="1709313"/>
            <a:ext cx="4056479" cy="404553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5302" y="5433949"/>
            <a:ext cx="5073788" cy="79637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err="1"/>
              <a:t>수치형</a:t>
            </a:r>
            <a:r>
              <a:rPr lang="ko-KR" altLang="en-US" sz="1050" b="1" dirty="0"/>
              <a:t> 변수만을 따로 본 변수들간의 </a:t>
            </a:r>
            <a:r>
              <a:rPr lang="ko-KR" altLang="en-US" sz="1050" b="1" dirty="0" smtClean="0"/>
              <a:t>상관관계</a:t>
            </a:r>
            <a:endParaRPr lang="en-US" altLang="ko-KR" sz="1050" b="1" dirty="0" smtClean="0"/>
          </a:p>
          <a:p>
            <a:r>
              <a:rPr lang="ko-KR" altLang="en-US" sz="1000" i="1" dirty="0" smtClean="0"/>
              <a:t>비슷한 특징을 갖는</a:t>
            </a:r>
            <a:endParaRPr lang="en-US" altLang="ko-KR" sz="1000" i="1" dirty="0" smtClean="0"/>
          </a:p>
          <a:p>
            <a:r>
              <a:rPr lang="ko-KR" altLang="en-US" sz="1000" i="1" dirty="0" err="1" smtClean="0"/>
              <a:t>매출금액과</a:t>
            </a:r>
            <a:r>
              <a:rPr lang="ko-KR" altLang="en-US" sz="1000" i="1" dirty="0" smtClean="0"/>
              <a:t> </a:t>
            </a:r>
            <a:r>
              <a:rPr lang="ko-KR" altLang="en-US" sz="1000" i="1" dirty="0" err="1" smtClean="0"/>
              <a:t>매출건수</a:t>
            </a:r>
            <a:r>
              <a:rPr lang="ko-KR" altLang="en-US" sz="1000" i="1" dirty="0"/>
              <a:t> </a:t>
            </a:r>
            <a:r>
              <a:rPr lang="ko-KR" altLang="en-US" sz="1000" i="1" dirty="0" smtClean="0"/>
              <a:t>그리고 </a:t>
            </a:r>
            <a:r>
              <a:rPr lang="ko-KR" altLang="en-US" sz="1000" i="1" dirty="0" err="1" smtClean="0"/>
              <a:t>대분류와</a:t>
            </a:r>
            <a:r>
              <a:rPr lang="ko-KR" altLang="en-US" sz="1000" i="1" dirty="0" smtClean="0"/>
              <a:t> 중분류의 </a:t>
            </a:r>
            <a:r>
              <a:rPr lang="ko-KR" altLang="en-US" sz="1000" i="1" dirty="0" err="1" smtClean="0"/>
              <a:t>다중공선성</a:t>
            </a:r>
            <a:r>
              <a:rPr lang="ko-KR" altLang="en-US" sz="1000" i="1" dirty="0" smtClean="0"/>
              <a:t> 문제가 있다</a:t>
            </a:r>
            <a:r>
              <a:rPr lang="en-US" altLang="ko-KR" sz="1000" i="1" dirty="0" smtClean="0"/>
              <a:t>.</a:t>
            </a:r>
          </a:p>
          <a:p>
            <a:r>
              <a:rPr lang="ko-KR" altLang="en-US" sz="1000" i="1" dirty="0" err="1" smtClean="0"/>
              <a:t>머신러닝</a:t>
            </a:r>
            <a:r>
              <a:rPr lang="ko-KR" altLang="en-US" sz="1000" i="1" dirty="0" smtClean="0"/>
              <a:t> 모델링 이전에 전처리 해 줄 필요가 있다</a:t>
            </a:r>
            <a:r>
              <a:rPr lang="en-US" altLang="ko-KR" sz="1000" i="1" dirty="0" smtClean="0"/>
              <a:t>.</a:t>
            </a:r>
            <a:endParaRPr lang="ko-KR" altLang="en-US" sz="10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744763" y="5827936"/>
            <a:ext cx="5073788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i="1" dirty="0" smtClean="0"/>
              <a:t>데이터의 분포가 비슷하여 분류하기 힘들 것으로 예측된다</a:t>
            </a:r>
            <a:r>
              <a:rPr lang="en-US" altLang="ko-KR" sz="1050" i="1" dirty="0" smtClean="0"/>
              <a:t>.</a:t>
            </a:r>
            <a:endParaRPr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29649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980" y="617108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rgbClr val="FFB387"/>
                </a:solidFill>
              </a:rPr>
              <a:t>Decision Tree </a:t>
            </a:r>
            <a:r>
              <a:rPr lang="ko-KR" altLang="en-US" sz="3200" b="1" dirty="0" smtClean="0">
                <a:solidFill>
                  <a:srgbClr val="FFB387"/>
                </a:solidFill>
              </a:rPr>
              <a:t>모델 생성</a:t>
            </a:r>
            <a:endParaRPr lang="ko-KR" altLang="en-US" sz="32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03. </a:t>
            </a:r>
            <a:r>
              <a:rPr lang="ko-KR" altLang="en-US" sz="1000" b="1" dirty="0" err="1" smtClean="0">
                <a:solidFill>
                  <a:srgbClr val="FFB387"/>
                </a:solidFill>
                <a:latin typeface="+mj-lt"/>
              </a:rPr>
              <a:t>머신러닝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 모델링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22284" y="1278071"/>
            <a:ext cx="5124335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1980" y="1835818"/>
            <a:ext cx="10858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연령 컬럼 삭제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" y="2866498"/>
            <a:ext cx="10858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가구생애주기 컬럼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더미화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2284" y="2422036"/>
            <a:ext cx="108585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B387"/>
                </a:solidFill>
              </a:rPr>
              <a:t>MZ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세대</a:t>
            </a:r>
            <a:r>
              <a:rPr lang="en-US" altLang="ko-KR" sz="1400" b="1" dirty="0" smtClean="0">
                <a:solidFill>
                  <a:srgbClr val="FFB387"/>
                </a:solidFill>
              </a:rPr>
              <a:t>(</a:t>
            </a:r>
            <a:r>
              <a:rPr lang="ko-KR" altLang="en-US" sz="1400" b="1" dirty="0" err="1" smtClean="0">
                <a:solidFill>
                  <a:srgbClr val="FFB387"/>
                </a:solidFill>
              </a:rPr>
              <a:t>정답라벨</a:t>
            </a:r>
            <a:r>
              <a:rPr lang="en-US" altLang="ko-KR" sz="1400" b="1" dirty="0" smtClean="0">
                <a:solidFill>
                  <a:srgbClr val="FFB387"/>
                </a:solidFill>
              </a:rPr>
              <a:t>)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와 </a:t>
            </a:r>
            <a:r>
              <a:rPr lang="ko-KR" altLang="en-US" sz="1400" b="1" dirty="0" err="1" smtClean="0">
                <a:solidFill>
                  <a:srgbClr val="FFB387"/>
                </a:solidFill>
              </a:rPr>
              <a:t>다중공선성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 </a:t>
            </a:r>
            <a:r>
              <a:rPr lang="ko-KR" altLang="en-US" sz="1400" b="1" dirty="0">
                <a:solidFill>
                  <a:srgbClr val="FFB387"/>
                </a:solidFill>
              </a:rPr>
              <a:t>문제로 인해 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삭제</a:t>
            </a:r>
            <a:endParaRPr lang="ko-KR" altLang="en-US" sz="1400" b="1" dirty="0">
              <a:solidFill>
                <a:srgbClr val="FFB387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2284" y="3447526"/>
            <a:ext cx="108585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B387"/>
                </a:solidFill>
              </a:rPr>
              <a:t>명목형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 변수 가구생애주기 컬럼 </a:t>
            </a:r>
            <a:r>
              <a:rPr lang="ko-KR" altLang="en-US" sz="1400" b="1" dirty="0" err="1" smtClean="0">
                <a:solidFill>
                  <a:srgbClr val="FFB387"/>
                </a:solidFill>
              </a:rPr>
              <a:t>수치형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 변수로 </a:t>
            </a:r>
            <a:r>
              <a:rPr lang="ko-KR" altLang="en-US" sz="1400" b="1" dirty="0" err="1" smtClean="0">
                <a:solidFill>
                  <a:srgbClr val="FFB387"/>
                </a:solidFill>
              </a:rPr>
              <a:t>더미화</a:t>
            </a:r>
            <a:endParaRPr lang="ko-KR" altLang="en-US" sz="1400" b="1" dirty="0">
              <a:solidFill>
                <a:srgbClr val="FFB387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80" y="3897178"/>
            <a:ext cx="10858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수치형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 컬럼 정규화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2284" y="4478206"/>
            <a:ext cx="108585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B387"/>
                </a:solidFill>
              </a:rPr>
              <a:t>수치형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FFB387"/>
                </a:solidFill>
              </a:rPr>
              <a:t>컬럼간의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 편차 해결을 위해 정규화</a:t>
            </a:r>
            <a:endParaRPr lang="ko-KR" altLang="en-US" sz="1400" b="1" dirty="0">
              <a:solidFill>
                <a:srgbClr val="FFB387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980" y="4966901"/>
            <a:ext cx="10858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의사결정트리 모델링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284" y="5547929"/>
            <a:ext cx="108585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B387"/>
                </a:solidFill>
              </a:rPr>
              <a:t>기준 </a:t>
            </a:r>
            <a:r>
              <a:rPr lang="en-US" altLang="ko-KR" sz="1400" b="1" dirty="0" smtClean="0">
                <a:solidFill>
                  <a:srgbClr val="FFB387"/>
                </a:solidFill>
              </a:rPr>
              <a:t>: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 엔트로피</a:t>
            </a:r>
            <a:r>
              <a:rPr lang="en-US" altLang="ko-KR" sz="1400" b="1" dirty="0" smtClean="0">
                <a:solidFill>
                  <a:srgbClr val="FFB387"/>
                </a:solidFill>
              </a:rPr>
              <a:t>, 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최대 레벨 </a:t>
            </a:r>
            <a:r>
              <a:rPr lang="en-US" altLang="ko-KR" sz="1400" b="1" dirty="0" smtClean="0">
                <a:solidFill>
                  <a:srgbClr val="FFB387"/>
                </a:solidFill>
              </a:rPr>
              <a:t>: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 </a:t>
            </a:r>
            <a:r>
              <a:rPr lang="en-US" altLang="ko-KR" sz="1400" b="1" dirty="0" smtClean="0">
                <a:solidFill>
                  <a:srgbClr val="FFB387"/>
                </a:solidFill>
              </a:rPr>
              <a:t>5</a:t>
            </a:r>
            <a:r>
              <a:rPr lang="ko-KR" altLang="en-US" sz="1400" b="1" dirty="0" smtClean="0">
                <a:solidFill>
                  <a:srgbClr val="FFB387"/>
                </a:solidFill>
              </a:rPr>
              <a:t>레벨</a:t>
            </a:r>
            <a:endParaRPr lang="ko-KR" altLang="en-US" sz="1400" b="1" dirty="0">
              <a:solidFill>
                <a:srgbClr val="FFB387"/>
              </a:solidFill>
            </a:endParaRPr>
          </a:p>
        </p:txBody>
      </p:sp>
      <p:grpSp>
        <p:nvGrpSpPr>
          <p:cNvPr id="44" name="그래픽 11">
            <a:extLst>
              <a:ext uri="{FF2B5EF4-FFF2-40B4-BE49-F238E27FC236}">
                <a16:creationId xmlns:a16="http://schemas.microsoft.com/office/drawing/2014/main" id="{CCD84D98-5CF2-47F3-A229-57EAA7AEA704}"/>
              </a:ext>
            </a:extLst>
          </p:cNvPr>
          <p:cNvGrpSpPr/>
          <p:nvPr/>
        </p:nvGrpSpPr>
        <p:grpSpPr>
          <a:xfrm>
            <a:off x="5372004" y="1470611"/>
            <a:ext cx="6088476" cy="4853133"/>
            <a:chOff x="632732" y="1295460"/>
            <a:chExt cx="6572250" cy="5238750"/>
          </a:xfrm>
        </p:grpSpPr>
        <p:sp>
          <p:nvSpPr>
            <p:cNvPr id="45" name="자유형: 도형 4">
              <a:extLst>
                <a:ext uri="{FF2B5EF4-FFF2-40B4-BE49-F238E27FC236}">
                  <a16:creationId xmlns:a16="http://schemas.microsoft.com/office/drawing/2014/main" id="{18FC67F0-5499-44F2-B408-19AE9FEECA0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5">
              <a:extLst>
                <a:ext uri="{FF2B5EF4-FFF2-40B4-BE49-F238E27FC236}">
                  <a16:creationId xmlns:a16="http://schemas.microsoft.com/office/drawing/2014/main" id="{382C4141-8B8E-4AF8-8E23-F152630057B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6">
              <a:extLst>
                <a:ext uri="{FF2B5EF4-FFF2-40B4-BE49-F238E27FC236}">
                  <a16:creationId xmlns:a16="http://schemas.microsoft.com/office/drawing/2014/main" id="{F65830E0-D16A-40DB-8A54-6A2CA6A2A38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7">
              <a:extLst>
                <a:ext uri="{FF2B5EF4-FFF2-40B4-BE49-F238E27FC236}">
                  <a16:creationId xmlns:a16="http://schemas.microsoft.com/office/drawing/2014/main" id="{05446730-AA79-4652-AB4E-A3FF5A70AAB4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" name="자유형: 도형 8">
              <a:extLst>
                <a:ext uri="{FF2B5EF4-FFF2-40B4-BE49-F238E27FC236}">
                  <a16:creationId xmlns:a16="http://schemas.microsoft.com/office/drawing/2014/main" id="{931EAE51-56E6-4A96-8747-532D89BD6D76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9">
              <a:extLst>
                <a:ext uri="{FF2B5EF4-FFF2-40B4-BE49-F238E27FC236}">
                  <a16:creationId xmlns:a16="http://schemas.microsoft.com/office/drawing/2014/main" id="{B3A5055B-02EC-4AE3-A4C7-8ABE807D5FE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10">
              <a:extLst>
                <a:ext uri="{FF2B5EF4-FFF2-40B4-BE49-F238E27FC236}">
                  <a16:creationId xmlns:a16="http://schemas.microsoft.com/office/drawing/2014/main" id="{29D83B7C-0499-48DB-B531-2C0094547B48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74" y="1576823"/>
            <a:ext cx="3399317" cy="34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980" y="617108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FB387"/>
                </a:solidFill>
              </a:rPr>
              <a:t>모델</a:t>
            </a:r>
            <a:r>
              <a:rPr lang="en-US" altLang="ko-KR" sz="3200" b="1" dirty="0" smtClean="0">
                <a:solidFill>
                  <a:srgbClr val="FFB387"/>
                </a:solidFill>
              </a:rPr>
              <a:t> </a:t>
            </a:r>
            <a:r>
              <a:rPr lang="ko-KR" altLang="en-US" sz="3200" b="1" dirty="0" smtClean="0">
                <a:solidFill>
                  <a:srgbClr val="FFB387"/>
                </a:solidFill>
              </a:rPr>
              <a:t>훈련</a:t>
            </a:r>
            <a:r>
              <a:rPr lang="en-US" altLang="ko-KR" sz="3200" b="1" dirty="0" smtClean="0">
                <a:solidFill>
                  <a:srgbClr val="FFB387"/>
                </a:solidFill>
              </a:rPr>
              <a:t>,</a:t>
            </a:r>
            <a:r>
              <a:rPr lang="ko-KR" altLang="en-US" sz="3200" b="1" dirty="0" smtClean="0">
                <a:solidFill>
                  <a:srgbClr val="FFB387"/>
                </a:solidFill>
              </a:rPr>
              <a:t>예측 및 평가</a:t>
            </a:r>
            <a:endParaRPr lang="ko-KR" altLang="en-US" sz="32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03. </a:t>
            </a:r>
            <a:r>
              <a:rPr lang="ko-KR" altLang="en-US" sz="1000" b="1" dirty="0" err="1" smtClean="0">
                <a:solidFill>
                  <a:srgbClr val="FFB387"/>
                </a:solidFill>
                <a:latin typeface="+mj-lt"/>
              </a:rPr>
              <a:t>머신러닝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 모델링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22284" y="1278071"/>
            <a:ext cx="5124335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래픽 11">
            <a:extLst>
              <a:ext uri="{FF2B5EF4-FFF2-40B4-BE49-F238E27FC236}">
                <a16:creationId xmlns:a16="http://schemas.microsoft.com/office/drawing/2014/main" id="{48B4F0CA-5B10-4697-98C3-51063EBEF7B5}"/>
              </a:ext>
            </a:extLst>
          </p:cNvPr>
          <p:cNvGrpSpPr/>
          <p:nvPr/>
        </p:nvGrpSpPr>
        <p:grpSpPr>
          <a:xfrm>
            <a:off x="624355" y="1420367"/>
            <a:ext cx="3648593" cy="4869597"/>
            <a:chOff x="1396359" y="1173274"/>
            <a:chExt cx="3897088" cy="5358496"/>
          </a:xfrm>
        </p:grpSpPr>
        <p:sp>
          <p:nvSpPr>
            <p:cNvPr id="28" name="자유형: 도형 10">
              <a:extLst>
                <a:ext uri="{FF2B5EF4-FFF2-40B4-BE49-F238E27FC236}">
                  <a16:creationId xmlns:a16="http://schemas.microsoft.com/office/drawing/2014/main" id="{EC4B36EF-B4C5-4670-9C28-3BA6E7C5E179}"/>
                </a:ext>
              </a:extLst>
            </p:cNvPr>
            <p:cNvSpPr/>
            <p:nvPr/>
          </p:nvSpPr>
          <p:spPr>
            <a:xfrm>
              <a:off x="1405523" y="1164818"/>
              <a:ext cx="3865994" cy="5368861"/>
            </a:xfrm>
            <a:custGeom>
              <a:avLst/>
              <a:gdLst>
                <a:gd name="connsiteX0" fmla="*/ 213675 w 3865994"/>
                <a:gd name="connsiteY0" fmla="*/ 8456 h 5368860"/>
                <a:gd name="connsiteX1" fmla="*/ 3654099 w 3865994"/>
                <a:gd name="connsiteY1" fmla="*/ 8456 h 5368860"/>
                <a:gd name="connsiteX2" fmla="*/ 3859318 w 3865994"/>
                <a:gd name="connsiteY2" fmla="*/ 213675 h 5368860"/>
                <a:gd name="connsiteX3" fmla="*/ 3859318 w 3865994"/>
                <a:gd name="connsiteY3" fmla="*/ 5161215 h 5368860"/>
                <a:gd name="connsiteX4" fmla="*/ 3654099 w 3865994"/>
                <a:gd name="connsiteY4" fmla="*/ 5366434 h 5368860"/>
                <a:gd name="connsiteX5" fmla="*/ 213675 w 3865994"/>
                <a:gd name="connsiteY5" fmla="*/ 5366434 h 5368860"/>
                <a:gd name="connsiteX6" fmla="*/ 8456 w 3865994"/>
                <a:gd name="connsiteY6" fmla="*/ 5161215 h 5368860"/>
                <a:gd name="connsiteX7" fmla="*/ 8456 w 3865994"/>
                <a:gd name="connsiteY7" fmla="*/ 213675 h 5368860"/>
                <a:gd name="connsiteX8" fmla="*/ 213675 w 3865994"/>
                <a:gd name="connsiteY8" fmla="*/ 8456 h 536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5994" h="5368860">
                  <a:moveTo>
                    <a:pt x="213675" y="8456"/>
                  </a:moveTo>
                  <a:lnTo>
                    <a:pt x="3654099" y="8456"/>
                  </a:lnTo>
                  <a:cubicBezTo>
                    <a:pt x="3767487" y="8456"/>
                    <a:pt x="3859318" y="100286"/>
                    <a:pt x="3859318" y="213675"/>
                  </a:cubicBezTo>
                  <a:lnTo>
                    <a:pt x="3859318" y="5161215"/>
                  </a:lnTo>
                  <a:cubicBezTo>
                    <a:pt x="3859318" y="5274603"/>
                    <a:pt x="3767487" y="5366434"/>
                    <a:pt x="3654099" y="5366434"/>
                  </a:cubicBezTo>
                  <a:lnTo>
                    <a:pt x="213675" y="5366434"/>
                  </a:lnTo>
                  <a:cubicBezTo>
                    <a:pt x="100286" y="5366434"/>
                    <a:pt x="8456" y="5274603"/>
                    <a:pt x="8456" y="5161215"/>
                  </a:cubicBezTo>
                  <a:lnTo>
                    <a:pt x="8456" y="213675"/>
                  </a:lnTo>
                  <a:cubicBezTo>
                    <a:pt x="8456" y="100286"/>
                    <a:pt x="100286" y="8456"/>
                    <a:pt x="213675" y="8456"/>
                  </a:cubicBezTo>
                  <a:close/>
                </a:path>
              </a:pathLst>
            </a:custGeom>
            <a:solidFill>
              <a:srgbClr val="434343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11">
              <a:extLst>
                <a:ext uri="{FF2B5EF4-FFF2-40B4-BE49-F238E27FC236}">
                  <a16:creationId xmlns:a16="http://schemas.microsoft.com/office/drawing/2014/main" id="{A03973D1-23A1-4789-99A2-F9B85BE18DC2}"/>
                </a:ext>
              </a:extLst>
            </p:cNvPr>
            <p:cNvSpPr/>
            <p:nvPr/>
          </p:nvSpPr>
          <p:spPr>
            <a:xfrm>
              <a:off x="3195282" y="6163352"/>
              <a:ext cx="279844" cy="279844"/>
            </a:xfrm>
            <a:custGeom>
              <a:avLst/>
              <a:gdLst>
                <a:gd name="connsiteX0" fmla="*/ 279593 w 279844"/>
                <a:gd name="connsiteY0" fmla="*/ 144025 h 279844"/>
                <a:gd name="connsiteX1" fmla="*/ 144025 w 279844"/>
                <a:gd name="connsiteY1" fmla="*/ 279593 h 279844"/>
                <a:gd name="connsiteX2" fmla="*/ 8456 w 279844"/>
                <a:gd name="connsiteY2" fmla="*/ 144025 h 279844"/>
                <a:gd name="connsiteX3" fmla="*/ 144025 w 279844"/>
                <a:gd name="connsiteY3" fmla="*/ 8456 h 279844"/>
                <a:gd name="connsiteX4" fmla="*/ 279593 w 279844"/>
                <a:gd name="connsiteY4" fmla="*/ 144025 h 27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44" h="279844">
                  <a:moveTo>
                    <a:pt x="279593" y="144025"/>
                  </a:moveTo>
                  <a:cubicBezTo>
                    <a:pt x="279593" y="218897"/>
                    <a:pt x="218897" y="279593"/>
                    <a:pt x="144025" y="279593"/>
                  </a:cubicBezTo>
                  <a:cubicBezTo>
                    <a:pt x="69152" y="279593"/>
                    <a:pt x="8456" y="218897"/>
                    <a:pt x="8456" y="144025"/>
                  </a:cubicBezTo>
                  <a:cubicBezTo>
                    <a:pt x="8456" y="69152"/>
                    <a:pt x="69152" y="8456"/>
                    <a:pt x="144025" y="8456"/>
                  </a:cubicBezTo>
                  <a:cubicBezTo>
                    <a:pt x="218897" y="8456"/>
                    <a:pt x="279593" y="69152"/>
                    <a:pt x="279593" y="144025"/>
                  </a:cubicBezTo>
                  <a:close/>
                </a:path>
              </a:pathLst>
            </a:custGeom>
            <a:solidFill>
              <a:srgbClr val="FFFFFF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12">
              <a:extLst>
                <a:ext uri="{FF2B5EF4-FFF2-40B4-BE49-F238E27FC236}">
                  <a16:creationId xmlns:a16="http://schemas.microsoft.com/office/drawing/2014/main" id="{7336DD31-68FA-4CAC-9375-3F50FBC159C5}"/>
                </a:ext>
              </a:extLst>
            </p:cNvPr>
            <p:cNvSpPr/>
            <p:nvPr/>
          </p:nvSpPr>
          <p:spPr>
            <a:xfrm>
              <a:off x="3268663" y="1374287"/>
              <a:ext cx="134740" cy="134740"/>
            </a:xfrm>
            <a:custGeom>
              <a:avLst/>
              <a:gdLst>
                <a:gd name="connsiteX0" fmla="*/ 70643 w 134739"/>
                <a:gd name="connsiteY0" fmla="*/ 132831 h 134739"/>
                <a:gd name="connsiteX1" fmla="*/ 8456 w 134739"/>
                <a:gd name="connsiteY1" fmla="*/ 70643 h 134739"/>
                <a:gd name="connsiteX2" fmla="*/ 70643 w 134739"/>
                <a:gd name="connsiteY2" fmla="*/ 8456 h 134739"/>
                <a:gd name="connsiteX3" fmla="*/ 132831 w 134739"/>
                <a:gd name="connsiteY3" fmla="*/ 70643 h 134739"/>
                <a:gd name="connsiteX4" fmla="*/ 70643 w 134739"/>
                <a:gd name="connsiteY4" fmla="*/ 132831 h 13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9" h="134739">
                  <a:moveTo>
                    <a:pt x="70643" y="132831"/>
                  </a:moveTo>
                  <a:cubicBezTo>
                    <a:pt x="36336" y="132831"/>
                    <a:pt x="8456" y="104950"/>
                    <a:pt x="8456" y="70643"/>
                  </a:cubicBezTo>
                  <a:cubicBezTo>
                    <a:pt x="8456" y="36336"/>
                    <a:pt x="36336" y="8456"/>
                    <a:pt x="70643" y="8456"/>
                  </a:cubicBezTo>
                  <a:cubicBezTo>
                    <a:pt x="104950" y="8456"/>
                    <a:pt x="132831" y="36336"/>
                    <a:pt x="132831" y="70643"/>
                  </a:cubicBezTo>
                  <a:cubicBezTo>
                    <a:pt x="132831" y="104950"/>
                    <a:pt x="105054" y="132831"/>
                    <a:pt x="70643" y="132831"/>
                  </a:cubicBezTo>
                  <a:close/>
                </a:path>
              </a:pathLst>
            </a:custGeom>
            <a:solidFill>
              <a:srgbClr val="FFFFFF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13">
              <a:extLst>
                <a:ext uri="{FF2B5EF4-FFF2-40B4-BE49-F238E27FC236}">
                  <a16:creationId xmlns:a16="http://schemas.microsoft.com/office/drawing/2014/main" id="{B62333B7-4B1B-4BBE-A9F5-97CF948ABE98}"/>
                </a:ext>
              </a:extLst>
            </p:cNvPr>
            <p:cNvSpPr/>
            <p:nvPr/>
          </p:nvSpPr>
          <p:spPr>
            <a:xfrm>
              <a:off x="3262858" y="1368171"/>
              <a:ext cx="145104" cy="145104"/>
            </a:xfrm>
            <a:custGeom>
              <a:avLst/>
              <a:gdLst>
                <a:gd name="connsiteX0" fmla="*/ 76448 w 145104"/>
                <a:gd name="connsiteY0" fmla="*/ 18821 h 145104"/>
                <a:gd name="connsiteX1" fmla="*/ 134075 w 145104"/>
                <a:gd name="connsiteY1" fmla="*/ 76240 h 145104"/>
                <a:gd name="connsiteX2" fmla="*/ 76655 w 145104"/>
                <a:gd name="connsiteY2" fmla="*/ 133868 h 145104"/>
                <a:gd name="connsiteX3" fmla="*/ 19028 w 145104"/>
                <a:gd name="connsiteY3" fmla="*/ 76448 h 145104"/>
                <a:gd name="connsiteX4" fmla="*/ 19028 w 145104"/>
                <a:gd name="connsiteY4" fmla="*/ 76344 h 145104"/>
                <a:gd name="connsiteX5" fmla="*/ 76448 w 145104"/>
                <a:gd name="connsiteY5" fmla="*/ 18821 h 145104"/>
                <a:gd name="connsiteX6" fmla="*/ 76448 w 145104"/>
                <a:gd name="connsiteY6" fmla="*/ 8456 h 145104"/>
                <a:gd name="connsiteX7" fmla="*/ 8456 w 145104"/>
                <a:gd name="connsiteY7" fmla="*/ 76240 h 145104"/>
                <a:gd name="connsiteX8" fmla="*/ 76241 w 145104"/>
                <a:gd name="connsiteY8" fmla="*/ 144232 h 145104"/>
                <a:gd name="connsiteX9" fmla="*/ 144232 w 145104"/>
                <a:gd name="connsiteY9" fmla="*/ 76448 h 145104"/>
                <a:gd name="connsiteX10" fmla="*/ 144232 w 145104"/>
                <a:gd name="connsiteY10" fmla="*/ 76344 h 145104"/>
                <a:gd name="connsiteX11" fmla="*/ 76448 w 145104"/>
                <a:gd name="connsiteY11" fmla="*/ 8456 h 145104"/>
                <a:gd name="connsiteX12" fmla="*/ 76448 w 145104"/>
                <a:gd name="connsiteY12" fmla="*/ 8456 h 14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104" h="145104">
                  <a:moveTo>
                    <a:pt x="76448" y="18821"/>
                  </a:moveTo>
                  <a:cubicBezTo>
                    <a:pt x="108267" y="18717"/>
                    <a:pt x="133971" y="44421"/>
                    <a:pt x="134075" y="76240"/>
                  </a:cubicBezTo>
                  <a:cubicBezTo>
                    <a:pt x="134179" y="108060"/>
                    <a:pt x="108474" y="133764"/>
                    <a:pt x="76655" y="133868"/>
                  </a:cubicBezTo>
                  <a:cubicBezTo>
                    <a:pt x="44836" y="133971"/>
                    <a:pt x="19131" y="108267"/>
                    <a:pt x="19028" y="76448"/>
                  </a:cubicBezTo>
                  <a:cubicBezTo>
                    <a:pt x="19028" y="76448"/>
                    <a:pt x="19028" y="76344"/>
                    <a:pt x="19028" y="76344"/>
                  </a:cubicBezTo>
                  <a:cubicBezTo>
                    <a:pt x="19131" y="44628"/>
                    <a:pt x="44732" y="18924"/>
                    <a:pt x="76448" y="18821"/>
                  </a:cubicBezTo>
                  <a:moveTo>
                    <a:pt x="76448" y="8456"/>
                  </a:moveTo>
                  <a:cubicBezTo>
                    <a:pt x="38928" y="8352"/>
                    <a:pt x="8560" y="38721"/>
                    <a:pt x="8456" y="76240"/>
                  </a:cubicBezTo>
                  <a:cubicBezTo>
                    <a:pt x="8352" y="113760"/>
                    <a:pt x="38721" y="144129"/>
                    <a:pt x="76241" y="144232"/>
                  </a:cubicBezTo>
                  <a:cubicBezTo>
                    <a:pt x="113760" y="144336"/>
                    <a:pt x="144129" y="113968"/>
                    <a:pt x="144232" y="76448"/>
                  </a:cubicBezTo>
                  <a:cubicBezTo>
                    <a:pt x="144232" y="76448"/>
                    <a:pt x="144232" y="76344"/>
                    <a:pt x="144232" y="76344"/>
                  </a:cubicBezTo>
                  <a:cubicBezTo>
                    <a:pt x="144336" y="38928"/>
                    <a:pt x="114071" y="8560"/>
                    <a:pt x="76448" y="8456"/>
                  </a:cubicBezTo>
                  <a:cubicBezTo>
                    <a:pt x="76551" y="8456"/>
                    <a:pt x="76551" y="8456"/>
                    <a:pt x="76448" y="8456"/>
                  </a:cubicBezTo>
                  <a:close/>
                </a:path>
              </a:pathLst>
            </a:custGeom>
            <a:solidFill>
              <a:srgbClr val="FFFFFF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14">
              <a:extLst>
                <a:ext uri="{FF2B5EF4-FFF2-40B4-BE49-F238E27FC236}">
                  <a16:creationId xmlns:a16="http://schemas.microsoft.com/office/drawing/2014/main" id="{3FA00E29-D216-4298-B7F5-1C34268FBD95}"/>
                </a:ext>
              </a:extLst>
            </p:cNvPr>
            <p:cNvSpPr/>
            <p:nvPr/>
          </p:nvSpPr>
          <p:spPr>
            <a:xfrm>
              <a:off x="5228608" y="2164380"/>
              <a:ext cx="62188" cy="466407"/>
            </a:xfrm>
            <a:custGeom>
              <a:avLst/>
              <a:gdLst>
                <a:gd name="connsiteX0" fmla="*/ 32191 w 62187"/>
                <a:gd name="connsiteY0" fmla="*/ 8456 h 466406"/>
                <a:gd name="connsiteX1" fmla="*/ 40275 w 62187"/>
                <a:gd name="connsiteY1" fmla="*/ 8456 h 466406"/>
                <a:gd name="connsiteX2" fmla="*/ 64010 w 62187"/>
                <a:gd name="connsiteY2" fmla="*/ 32191 h 466406"/>
                <a:gd name="connsiteX3" fmla="*/ 64010 w 62187"/>
                <a:gd name="connsiteY3" fmla="*/ 442525 h 466406"/>
                <a:gd name="connsiteX4" fmla="*/ 40275 w 62187"/>
                <a:gd name="connsiteY4" fmla="*/ 466260 h 466406"/>
                <a:gd name="connsiteX5" fmla="*/ 32191 w 62187"/>
                <a:gd name="connsiteY5" fmla="*/ 466260 h 466406"/>
                <a:gd name="connsiteX6" fmla="*/ 8456 w 62187"/>
                <a:gd name="connsiteY6" fmla="*/ 442525 h 466406"/>
                <a:gd name="connsiteX7" fmla="*/ 8456 w 62187"/>
                <a:gd name="connsiteY7" fmla="*/ 32191 h 466406"/>
                <a:gd name="connsiteX8" fmla="*/ 32191 w 62187"/>
                <a:gd name="connsiteY8" fmla="*/ 8456 h 46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87" h="466406">
                  <a:moveTo>
                    <a:pt x="32191" y="8456"/>
                  </a:moveTo>
                  <a:lnTo>
                    <a:pt x="40275" y="8456"/>
                  </a:lnTo>
                  <a:cubicBezTo>
                    <a:pt x="53335" y="8456"/>
                    <a:pt x="64010" y="19131"/>
                    <a:pt x="64010" y="32191"/>
                  </a:cubicBezTo>
                  <a:lnTo>
                    <a:pt x="64010" y="442525"/>
                  </a:lnTo>
                  <a:cubicBezTo>
                    <a:pt x="64010" y="455584"/>
                    <a:pt x="53335" y="466260"/>
                    <a:pt x="40275" y="466260"/>
                  </a:cubicBezTo>
                  <a:lnTo>
                    <a:pt x="32191" y="466260"/>
                  </a:lnTo>
                  <a:cubicBezTo>
                    <a:pt x="19131" y="466260"/>
                    <a:pt x="8456" y="455584"/>
                    <a:pt x="8456" y="442525"/>
                  </a:cubicBezTo>
                  <a:lnTo>
                    <a:pt x="8456" y="32191"/>
                  </a:lnTo>
                  <a:cubicBezTo>
                    <a:pt x="8456" y="19131"/>
                    <a:pt x="19027" y="8456"/>
                    <a:pt x="32191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15">
              <a:extLst>
                <a:ext uri="{FF2B5EF4-FFF2-40B4-BE49-F238E27FC236}">
                  <a16:creationId xmlns:a16="http://schemas.microsoft.com/office/drawing/2014/main" id="{68335722-C290-4B1D-8244-1CFA05B0CFD3}"/>
                </a:ext>
              </a:extLst>
            </p:cNvPr>
            <p:cNvSpPr/>
            <p:nvPr/>
          </p:nvSpPr>
          <p:spPr>
            <a:xfrm>
              <a:off x="1389043" y="1805765"/>
              <a:ext cx="41458" cy="165834"/>
            </a:xfrm>
            <a:custGeom>
              <a:avLst/>
              <a:gdLst>
                <a:gd name="connsiteX0" fmla="*/ 24003 w 41458"/>
                <a:gd name="connsiteY0" fmla="*/ 8456 h 165833"/>
                <a:gd name="connsiteX1" fmla="*/ 24106 w 41458"/>
                <a:gd name="connsiteY1" fmla="*/ 8456 h 165833"/>
                <a:gd name="connsiteX2" fmla="*/ 39653 w 41458"/>
                <a:gd name="connsiteY2" fmla="*/ 24003 h 165833"/>
                <a:gd name="connsiteX3" fmla="*/ 39653 w 41458"/>
                <a:gd name="connsiteY3" fmla="*/ 143610 h 165833"/>
                <a:gd name="connsiteX4" fmla="*/ 24106 w 41458"/>
                <a:gd name="connsiteY4" fmla="*/ 159157 h 165833"/>
                <a:gd name="connsiteX5" fmla="*/ 24003 w 41458"/>
                <a:gd name="connsiteY5" fmla="*/ 159157 h 165833"/>
                <a:gd name="connsiteX6" fmla="*/ 8456 w 41458"/>
                <a:gd name="connsiteY6" fmla="*/ 143610 h 165833"/>
                <a:gd name="connsiteX7" fmla="*/ 8456 w 41458"/>
                <a:gd name="connsiteY7" fmla="*/ 24003 h 165833"/>
                <a:gd name="connsiteX8" fmla="*/ 24003 w 41458"/>
                <a:gd name="connsiteY8" fmla="*/ 8456 h 16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8" h="165833">
                  <a:moveTo>
                    <a:pt x="24003" y="8456"/>
                  </a:moveTo>
                  <a:lnTo>
                    <a:pt x="24106" y="8456"/>
                  </a:lnTo>
                  <a:cubicBezTo>
                    <a:pt x="32709" y="8456"/>
                    <a:pt x="39653" y="15400"/>
                    <a:pt x="39653" y="24003"/>
                  </a:cubicBezTo>
                  <a:lnTo>
                    <a:pt x="39653" y="143610"/>
                  </a:lnTo>
                  <a:cubicBezTo>
                    <a:pt x="39653" y="152213"/>
                    <a:pt x="32709" y="159157"/>
                    <a:pt x="24106" y="159157"/>
                  </a:cubicBezTo>
                  <a:lnTo>
                    <a:pt x="24003" y="159157"/>
                  </a:lnTo>
                  <a:cubicBezTo>
                    <a:pt x="15400" y="159157"/>
                    <a:pt x="8456" y="152213"/>
                    <a:pt x="8456" y="143610"/>
                  </a:cubicBezTo>
                  <a:lnTo>
                    <a:pt x="8456" y="24003"/>
                  </a:lnTo>
                  <a:cubicBezTo>
                    <a:pt x="8456" y="15400"/>
                    <a:pt x="15400" y="8456"/>
                    <a:pt x="24003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16">
              <a:extLst>
                <a:ext uri="{FF2B5EF4-FFF2-40B4-BE49-F238E27FC236}">
                  <a16:creationId xmlns:a16="http://schemas.microsoft.com/office/drawing/2014/main" id="{A7691AE5-9C08-4987-B8A3-58D0EEF986A2}"/>
                </a:ext>
              </a:extLst>
            </p:cNvPr>
            <p:cNvSpPr/>
            <p:nvPr/>
          </p:nvSpPr>
          <p:spPr>
            <a:xfrm>
              <a:off x="1387903" y="2081670"/>
              <a:ext cx="51823" cy="269479"/>
            </a:xfrm>
            <a:custGeom>
              <a:avLst/>
              <a:gdLst>
                <a:gd name="connsiteX0" fmla="*/ 25972 w 51822"/>
                <a:gd name="connsiteY0" fmla="*/ 8456 h 269479"/>
                <a:gd name="connsiteX1" fmla="*/ 26076 w 51822"/>
                <a:gd name="connsiteY1" fmla="*/ 8456 h 269479"/>
                <a:gd name="connsiteX2" fmla="*/ 43592 w 51822"/>
                <a:gd name="connsiteY2" fmla="*/ 25972 h 269479"/>
                <a:gd name="connsiteX3" fmla="*/ 43592 w 51822"/>
                <a:gd name="connsiteY3" fmla="*/ 253267 h 269479"/>
                <a:gd name="connsiteX4" fmla="*/ 26076 w 51822"/>
                <a:gd name="connsiteY4" fmla="*/ 270784 h 269479"/>
                <a:gd name="connsiteX5" fmla="*/ 25972 w 51822"/>
                <a:gd name="connsiteY5" fmla="*/ 270784 h 269479"/>
                <a:gd name="connsiteX6" fmla="*/ 8456 w 51822"/>
                <a:gd name="connsiteY6" fmla="*/ 253267 h 269479"/>
                <a:gd name="connsiteX7" fmla="*/ 8456 w 51822"/>
                <a:gd name="connsiteY7" fmla="*/ 25972 h 269479"/>
                <a:gd name="connsiteX8" fmla="*/ 25972 w 51822"/>
                <a:gd name="connsiteY8" fmla="*/ 8456 h 269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22" h="269479">
                  <a:moveTo>
                    <a:pt x="25972" y="8456"/>
                  </a:moveTo>
                  <a:lnTo>
                    <a:pt x="26076" y="8456"/>
                  </a:lnTo>
                  <a:cubicBezTo>
                    <a:pt x="35715" y="8456"/>
                    <a:pt x="43592" y="16333"/>
                    <a:pt x="43592" y="25972"/>
                  </a:cubicBezTo>
                  <a:lnTo>
                    <a:pt x="43592" y="253267"/>
                  </a:lnTo>
                  <a:cubicBezTo>
                    <a:pt x="43592" y="262907"/>
                    <a:pt x="35715" y="270784"/>
                    <a:pt x="26076" y="270784"/>
                  </a:cubicBezTo>
                  <a:lnTo>
                    <a:pt x="25972" y="270784"/>
                  </a:lnTo>
                  <a:cubicBezTo>
                    <a:pt x="16333" y="270784"/>
                    <a:pt x="8456" y="262907"/>
                    <a:pt x="8456" y="253267"/>
                  </a:cubicBezTo>
                  <a:lnTo>
                    <a:pt x="8456" y="25972"/>
                  </a:lnTo>
                  <a:cubicBezTo>
                    <a:pt x="8456" y="16333"/>
                    <a:pt x="16333" y="8456"/>
                    <a:pt x="25972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17">
              <a:extLst>
                <a:ext uri="{FF2B5EF4-FFF2-40B4-BE49-F238E27FC236}">
                  <a16:creationId xmlns:a16="http://schemas.microsoft.com/office/drawing/2014/main" id="{7FD4E40F-653B-4061-A58E-8DB46D3F2E43}"/>
                </a:ext>
              </a:extLst>
            </p:cNvPr>
            <p:cNvSpPr/>
            <p:nvPr/>
          </p:nvSpPr>
          <p:spPr>
            <a:xfrm>
              <a:off x="1388422" y="2435725"/>
              <a:ext cx="41458" cy="279844"/>
            </a:xfrm>
            <a:custGeom>
              <a:avLst/>
              <a:gdLst>
                <a:gd name="connsiteX0" fmla="*/ 25143 w 41458"/>
                <a:gd name="connsiteY0" fmla="*/ 8456 h 279844"/>
                <a:gd name="connsiteX1" fmla="*/ 25246 w 41458"/>
                <a:gd name="connsiteY1" fmla="*/ 8456 h 279844"/>
                <a:gd name="connsiteX2" fmla="*/ 41933 w 41458"/>
                <a:gd name="connsiteY2" fmla="*/ 25143 h 279844"/>
                <a:gd name="connsiteX3" fmla="*/ 41933 w 41458"/>
                <a:gd name="connsiteY3" fmla="*/ 256377 h 279844"/>
                <a:gd name="connsiteX4" fmla="*/ 25246 w 41458"/>
                <a:gd name="connsiteY4" fmla="*/ 273064 h 279844"/>
                <a:gd name="connsiteX5" fmla="*/ 25143 w 41458"/>
                <a:gd name="connsiteY5" fmla="*/ 273064 h 279844"/>
                <a:gd name="connsiteX6" fmla="*/ 8456 w 41458"/>
                <a:gd name="connsiteY6" fmla="*/ 256377 h 279844"/>
                <a:gd name="connsiteX7" fmla="*/ 8456 w 41458"/>
                <a:gd name="connsiteY7" fmla="*/ 25143 h 279844"/>
                <a:gd name="connsiteX8" fmla="*/ 25143 w 41458"/>
                <a:gd name="connsiteY8" fmla="*/ 8456 h 27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8" h="279844">
                  <a:moveTo>
                    <a:pt x="25143" y="8456"/>
                  </a:moveTo>
                  <a:lnTo>
                    <a:pt x="25246" y="8456"/>
                  </a:lnTo>
                  <a:cubicBezTo>
                    <a:pt x="34471" y="8456"/>
                    <a:pt x="41933" y="15918"/>
                    <a:pt x="41933" y="25143"/>
                  </a:cubicBezTo>
                  <a:lnTo>
                    <a:pt x="41933" y="256377"/>
                  </a:lnTo>
                  <a:cubicBezTo>
                    <a:pt x="41933" y="265601"/>
                    <a:pt x="34471" y="273064"/>
                    <a:pt x="25246" y="273064"/>
                  </a:cubicBezTo>
                  <a:lnTo>
                    <a:pt x="25143" y="273064"/>
                  </a:lnTo>
                  <a:cubicBezTo>
                    <a:pt x="15918" y="273064"/>
                    <a:pt x="8456" y="265601"/>
                    <a:pt x="8456" y="256377"/>
                  </a:cubicBezTo>
                  <a:lnTo>
                    <a:pt x="8456" y="25143"/>
                  </a:lnTo>
                  <a:cubicBezTo>
                    <a:pt x="8456" y="15918"/>
                    <a:pt x="15918" y="8456"/>
                    <a:pt x="25143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694421" y="1790322"/>
            <a:ext cx="3490300" cy="413802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8" y="2837592"/>
            <a:ext cx="3396128" cy="207569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C4B4176-4A0F-4F82-B94E-4408EEC4D76D}"/>
              </a:ext>
            </a:extLst>
          </p:cNvPr>
          <p:cNvSpPr txBox="1"/>
          <p:nvPr/>
        </p:nvSpPr>
        <p:spPr>
          <a:xfrm>
            <a:off x="9539568" y="3944931"/>
            <a:ext cx="193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0.5364</a:t>
            </a:r>
            <a:endParaRPr lang="ko-KR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DB337-5067-4A66-ABE9-C2926710B960}"/>
              </a:ext>
            </a:extLst>
          </p:cNvPr>
          <p:cNvSpPr txBox="1"/>
          <p:nvPr/>
        </p:nvSpPr>
        <p:spPr>
          <a:xfrm>
            <a:off x="9539568" y="5080666"/>
            <a:ext cx="193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순위 가구생애주기의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인가구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유무</a:t>
            </a:r>
            <a:endParaRPr lang="ko-KR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39615D-3DBF-46E5-8862-8215D4B98314}"/>
              </a:ext>
            </a:extLst>
          </p:cNvPr>
          <p:cNvSpPr txBox="1"/>
          <p:nvPr/>
        </p:nvSpPr>
        <p:spPr>
          <a:xfrm>
            <a:off x="9539568" y="4658884"/>
            <a:ext cx="1939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Feature </a:t>
            </a:r>
            <a:r>
              <a:rPr lang="en-US" altLang="ko-KR" sz="1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Importances</a:t>
            </a:r>
            <a:endParaRPr lang="ko-KR" alt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0682CA7-DA9B-40F8-8FA9-185214D74468}"/>
              </a:ext>
            </a:extLst>
          </p:cNvPr>
          <p:cNvGrpSpPr/>
          <p:nvPr/>
        </p:nvGrpSpPr>
        <p:grpSpPr>
          <a:xfrm>
            <a:off x="6334666" y="3428094"/>
            <a:ext cx="328636" cy="392335"/>
            <a:chOff x="3471568" y="1570005"/>
            <a:chExt cx="328636" cy="392335"/>
          </a:xfrm>
          <a:solidFill>
            <a:schemeClr val="accent2">
              <a:lumMod val="75000"/>
            </a:schemeClr>
          </a:solidFill>
        </p:grpSpPr>
        <p:sp>
          <p:nvSpPr>
            <p:cNvPr id="40" name="자유형: 도형 7">
              <a:extLst>
                <a:ext uri="{FF2B5EF4-FFF2-40B4-BE49-F238E27FC236}">
                  <a16:creationId xmlns:a16="http://schemas.microsoft.com/office/drawing/2014/main" id="{E77960BD-BFBE-4A43-8C3C-A43FF301C08C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1" name="자유형: 도형 8">
              <a:extLst>
                <a:ext uri="{FF2B5EF4-FFF2-40B4-BE49-F238E27FC236}">
                  <a16:creationId xmlns:a16="http://schemas.microsoft.com/office/drawing/2014/main" id="{1BEF5CAB-900E-403A-A1E7-FF32B10B6778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2" name="자유형: 도형 9">
              <a:extLst>
                <a:ext uri="{FF2B5EF4-FFF2-40B4-BE49-F238E27FC236}">
                  <a16:creationId xmlns:a16="http://schemas.microsoft.com/office/drawing/2014/main" id="{74319917-8461-4FB5-A5BC-DF7C54F68D4A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3" name="자유형: 도형 10">
              <a:extLst>
                <a:ext uri="{FF2B5EF4-FFF2-40B4-BE49-F238E27FC236}">
                  <a16:creationId xmlns:a16="http://schemas.microsoft.com/office/drawing/2014/main" id="{2A1AF57C-E3CD-4EE1-8141-FBCDC589628E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2" name="자유형: 도형 11">
              <a:extLst>
                <a:ext uri="{FF2B5EF4-FFF2-40B4-BE49-F238E27FC236}">
                  <a16:creationId xmlns:a16="http://schemas.microsoft.com/office/drawing/2014/main" id="{82E9AA9D-9194-4EB8-A71E-665B374ED27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3" name="자유형: 도형 12">
              <a:extLst>
                <a:ext uri="{FF2B5EF4-FFF2-40B4-BE49-F238E27FC236}">
                  <a16:creationId xmlns:a16="http://schemas.microsoft.com/office/drawing/2014/main" id="{5C854421-DC85-4B6A-8CA6-FACD39668775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35CBE7E-07F4-45F9-8708-605BB1022523}"/>
              </a:ext>
            </a:extLst>
          </p:cNvPr>
          <p:cNvSpPr txBox="1"/>
          <p:nvPr/>
        </p:nvSpPr>
        <p:spPr>
          <a:xfrm>
            <a:off x="5529263" y="3944931"/>
            <a:ext cx="193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90.04%</a:t>
            </a:r>
            <a:endParaRPr lang="ko-KR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A4A33C-8089-4A0F-A4FD-9E34B669F3B8}"/>
              </a:ext>
            </a:extLst>
          </p:cNvPr>
          <p:cNvSpPr txBox="1"/>
          <p:nvPr/>
        </p:nvSpPr>
        <p:spPr>
          <a:xfrm>
            <a:off x="5529263" y="5126832"/>
            <a:ext cx="193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0.9004710702224404</a:t>
            </a:r>
            <a:endParaRPr lang="ko-KR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6CB11A-C4E8-4097-AF09-E4A62B7F8431}"/>
              </a:ext>
            </a:extLst>
          </p:cNvPr>
          <p:cNvSpPr txBox="1"/>
          <p:nvPr/>
        </p:nvSpPr>
        <p:spPr>
          <a:xfrm>
            <a:off x="5529263" y="4658884"/>
            <a:ext cx="1939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훈련 데이터 스코어</a:t>
            </a:r>
            <a:endParaRPr lang="ko-KR" altLang="en-US" sz="15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E0A959-0669-4878-B875-C16E9A84C70E}"/>
              </a:ext>
            </a:extLst>
          </p:cNvPr>
          <p:cNvSpPr txBox="1"/>
          <p:nvPr/>
        </p:nvSpPr>
        <p:spPr>
          <a:xfrm>
            <a:off x="7534415" y="3944931"/>
            <a:ext cx="193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89.97%</a:t>
            </a:r>
            <a:endParaRPr lang="ko-KR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A839CB-CB32-4798-9C6D-BCF4ADD7474C}"/>
              </a:ext>
            </a:extLst>
          </p:cNvPr>
          <p:cNvSpPr txBox="1"/>
          <p:nvPr/>
        </p:nvSpPr>
        <p:spPr>
          <a:xfrm>
            <a:off x="7587030" y="5126832"/>
            <a:ext cx="193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urier New" panose="02070309020205020404" pitchFamily="49" charset="0"/>
              </a:rPr>
              <a:t>0.8997785480454458</a:t>
            </a:r>
            <a:r>
              <a:rPr lang="ko-KR" altLang="ko-KR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lang="ko-KR" altLang="ko-KR" sz="2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EE18DC-5409-4B7E-A861-F332783A296F}"/>
              </a:ext>
            </a:extLst>
          </p:cNvPr>
          <p:cNvSpPr txBox="1"/>
          <p:nvPr/>
        </p:nvSpPr>
        <p:spPr>
          <a:xfrm>
            <a:off x="7532430" y="4658884"/>
            <a:ext cx="1939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테스트 데이터 스코어</a:t>
            </a:r>
            <a:endParaRPr lang="ko-KR" alt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A4DC5DE-A14C-44FA-B67F-FBDE4324FFA1}"/>
              </a:ext>
            </a:extLst>
          </p:cNvPr>
          <p:cNvGrpSpPr/>
          <p:nvPr/>
        </p:nvGrpSpPr>
        <p:grpSpPr>
          <a:xfrm>
            <a:off x="8269322" y="3429000"/>
            <a:ext cx="390525" cy="390525"/>
            <a:chOff x="752656" y="1562597"/>
            <a:chExt cx="390525" cy="390525"/>
          </a:xfrm>
          <a:solidFill>
            <a:schemeClr val="accent2">
              <a:lumMod val="75000"/>
            </a:schemeClr>
          </a:solidFill>
        </p:grpSpPr>
        <p:sp>
          <p:nvSpPr>
            <p:cNvPr id="67" name="자유형: 도형 26">
              <a:extLst>
                <a:ext uri="{FF2B5EF4-FFF2-40B4-BE49-F238E27FC236}">
                  <a16:creationId xmlns:a16="http://schemas.microsoft.com/office/drawing/2014/main" id="{B71D40C7-DCEB-4DAC-826C-7E1A3BC188FD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8" name="자유형: 도형 27">
              <a:extLst>
                <a:ext uri="{FF2B5EF4-FFF2-40B4-BE49-F238E27FC236}">
                  <a16:creationId xmlns:a16="http://schemas.microsoft.com/office/drawing/2014/main" id="{363B9ECC-49FC-4B71-A8A1-EBB61B8AA9B2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9" name="자유형: 도형 28">
              <a:extLst>
                <a:ext uri="{FF2B5EF4-FFF2-40B4-BE49-F238E27FC236}">
                  <a16:creationId xmlns:a16="http://schemas.microsoft.com/office/drawing/2014/main" id="{CA9CF05E-10CE-4CCA-AA62-AAC7B982FB11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0" name="자유형: 도형 29">
              <a:extLst>
                <a:ext uri="{FF2B5EF4-FFF2-40B4-BE49-F238E27FC236}">
                  <a16:creationId xmlns:a16="http://schemas.microsoft.com/office/drawing/2014/main" id="{F551ADBE-FFCC-4464-9EB0-6FB9CAC7FC6C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1" name="자유형: 도형 30">
              <a:extLst>
                <a:ext uri="{FF2B5EF4-FFF2-40B4-BE49-F238E27FC236}">
                  <a16:creationId xmlns:a16="http://schemas.microsoft.com/office/drawing/2014/main" id="{DF2F29C3-B2BA-4072-9750-058831658A92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A6DBA8B-1409-47D0-B843-FBC20E642EB3}"/>
              </a:ext>
            </a:extLst>
          </p:cNvPr>
          <p:cNvSpPr txBox="1"/>
          <p:nvPr/>
        </p:nvSpPr>
        <p:spPr>
          <a:xfrm>
            <a:off x="5634492" y="1543050"/>
            <a:ext cx="584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 panose="020B0604020202020204" pitchFamily="34" charset="0"/>
              </a:rPr>
              <a:t>모델 평가</a:t>
            </a:r>
            <a:endParaRPr lang="ko-KR" altLang="en-US" sz="28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92DE24-7758-4806-93C0-F67C347A7CD5}"/>
              </a:ext>
            </a:extLst>
          </p:cNvPr>
          <p:cNvSpPr txBox="1"/>
          <p:nvPr/>
        </p:nvSpPr>
        <p:spPr>
          <a:xfrm>
            <a:off x="5634492" y="2087781"/>
            <a:ext cx="5844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 Tree C : Entropy Max D : 5</a:t>
            </a:r>
            <a:endParaRPr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BC5B2E0-B1E5-4CED-AC29-6A230BFE51D0}"/>
              </a:ext>
            </a:extLst>
          </p:cNvPr>
          <p:cNvGrpSpPr/>
          <p:nvPr/>
        </p:nvGrpSpPr>
        <p:grpSpPr>
          <a:xfrm>
            <a:off x="10311801" y="3423195"/>
            <a:ext cx="392525" cy="392558"/>
            <a:chOff x="5453435" y="1563454"/>
            <a:chExt cx="392525" cy="392558"/>
          </a:xfrm>
          <a:solidFill>
            <a:schemeClr val="accent2">
              <a:lumMod val="75000"/>
            </a:schemeClr>
          </a:solidFill>
        </p:grpSpPr>
        <p:sp>
          <p:nvSpPr>
            <p:cNvPr id="75" name="자유형: 도형 102">
              <a:extLst>
                <a:ext uri="{FF2B5EF4-FFF2-40B4-BE49-F238E27FC236}">
                  <a16:creationId xmlns:a16="http://schemas.microsoft.com/office/drawing/2014/main" id="{7C5CA2E0-4354-48B2-BF3B-0FE9DC8B5462}"/>
                </a:ext>
              </a:extLst>
            </p:cNvPr>
            <p:cNvSpPr/>
            <p:nvPr/>
          </p:nvSpPr>
          <p:spPr>
            <a:xfrm>
              <a:off x="5588785" y="1698837"/>
              <a:ext cx="257175" cy="257175"/>
            </a:xfrm>
            <a:custGeom>
              <a:avLst/>
              <a:gdLst>
                <a:gd name="connsiteX0" fmla="*/ 185832 w 257175"/>
                <a:gd name="connsiteY0" fmla="*/ 248930 h 257175"/>
                <a:gd name="connsiteX1" fmla="*/ 120777 w 257175"/>
                <a:gd name="connsiteY1" fmla="*/ 183874 h 257175"/>
                <a:gd name="connsiteX2" fmla="*/ 89249 w 257175"/>
                <a:gd name="connsiteY2" fmla="*/ 215402 h 257175"/>
                <a:gd name="connsiteX3" fmla="*/ 78772 w 257175"/>
                <a:gd name="connsiteY3" fmla="*/ 218354 h 257175"/>
                <a:gd name="connsiteX4" fmla="*/ 70770 w 257175"/>
                <a:gd name="connsiteY4" fmla="*/ 211020 h 257175"/>
                <a:gd name="connsiteX5" fmla="*/ 7715 w 257175"/>
                <a:gd name="connsiteY5" fmla="*/ 21854 h 257175"/>
                <a:gd name="connsiteX6" fmla="*/ 10382 w 257175"/>
                <a:gd name="connsiteY6" fmla="*/ 10423 h 257175"/>
                <a:gd name="connsiteX7" fmla="*/ 21812 w 257175"/>
                <a:gd name="connsiteY7" fmla="*/ 7756 h 257175"/>
                <a:gd name="connsiteX8" fmla="*/ 210979 w 257175"/>
                <a:gd name="connsiteY8" fmla="*/ 70812 h 257175"/>
                <a:gd name="connsiteX9" fmla="*/ 218312 w 257175"/>
                <a:gd name="connsiteY9" fmla="*/ 78813 h 257175"/>
                <a:gd name="connsiteX10" fmla="*/ 215360 w 257175"/>
                <a:gd name="connsiteY10" fmla="*/ 89291 h 257175"/>
                <a:gd name="connsiteX11" fmla="*/ 183832 w 257175"/>
                <a:gd name="connsiteY11" fmla="*/ 120818 h 257175"/>
                <a:gd name="connsiteX12" fmla="*/ 248888 w 257175"/>
                <a:gd name="connsiteY12" fmla="*/ 185874 h 257175"/>
                <a:gd name="connsiteX13" fmla="*/ 248888 w 257175"/>
                <a:gd name="connsiteY13" fmla="*/ 201590 h 257175"/>
                <a:gd name="connsiteX14" fmla="*/ 201644 w 257175"/>
                <a:gd name="connsiteY14" fmla="*/ 248834 h 257175"/>
                <a:gd name="connsiteX15" fmla="*/ 185832 w 257175"/>
                <a:gd name="connsiteY15" fmla="*/ 2489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5" h="257175">
                  <a:moveTo>
                    <a:pt x="185832" y="248930"/>
                  </a:moveTo>
                  <a:lnTo>
                    <a:pt x="120777" y="183874"/>
                  </a:lnTo>
                  <a:lnTo>
                    <a:pt x="89249" y="215402"/>
                  </a:lnTo>
                  <a:cubicBezTo>
                    <a:pt x="86487" y="218164"/>
                    <a:pt x="82581" y="219212"/>
                    <a:pt x="78772" y="218354"/>
                  </a:cubicBezTo>
                  <a:cubicBezTo>
                    <a:pt x="74961" y="217497"/>
                    <a:pt x="72009" y="214735"/>
                    <a:pt x="70770" y="211020"/>
                  </a:cubicBezTo>
                  <a:lnTo>
                    <a:pt x="7715" y="21854"/>
                  </a:lnTo>
                  <a:cubicBezTo>
                    <a:pt x="6381" y="17853"/>
                    <a:pt x="7429" y="13471"/>
                    <a:pt x="10382" y="10423"/>
                  </a:cubicBezTo>
                  <a:cubicBezTo>
                    <a:pt x="13335" y="7471"/>
                    <a:pt x="17811" y="6328"/>
                    <a:pt x="21812" y="7756"/>
                  </a:cubicBezTo>
                  <a:lnTo>
                    <a:pt x="210979" y="70812"/>
                  </a:lnTo>
                  <a:cubicBezTo>
                    <a:pt x="214693" y="72050"/>
                    <a:pt x="217455" y="75098"/>
                    <a:pt x="218312" y="78813"/>
                  </a:cubicBezTo>
                  <a:cubicBezTo>
                    <a:pt x="219170" y="82528"/>
                    <a:pt x="218027" y="86528"/>
                    <a:pt x="215360" y="89291"/>
                  </a:cubicBezTo>
                  <a:lnTo>
                    <a:pt x="183832" y="120818"/>
                  </a:lnTo>
                  <a:lnTo>
                    <a:pt x="248888" y="185874"/>
                  </a:lnTo>
                  <a:cubicBezTo>
                    <a:pt x="253269" y="190256"/>
                    <a:pt x="253269" y="197304"/>
                    <a:pt x="248888" y="201590"/>
                  </a:cubicBezTo>
                  <a:lnTo>
                    <a:pt x="201644" y="248834"/>
                  </a:lnTo>
                  <a:cubicBezTo>
                    <a:pt x="197263" y="253216"/>
                    <a:pt x="190214" y="253216"/>
                    <a:pt x="185832" y="248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103">
              <a:extLst>
                <a:ext uri="{FF2B5EF4-FFF2-40B4-BE49-F238E27FC236}">
                  <a16:creationId xmlns:a16="http://schemas.microsoft.com/office/drawing/2014/main" id="{C67E1827-85CA-4A61-B313-627E9A9E6037}"/>
                </a:ext>
              </a:extLst>
            </p:cNvPr>
            <p:cNvSpPr/>
            <p:nvPr/>
          </p:nvSpPr>
          <p:spPr>
            <a:xfrm>
              <a:off x="5587547" y="1563454"/>
              <a:ext cx="28575" cy="95250"/>
            </a:xfrm>
            <a:custGeom>
              <a:avLst/>
              <a:gdLst>
                <a:gd name="connsiteX0" fmla="*/ 7144 w 28575"/>
                <a:gd name="connsiteY0" fmla="*/ 84846 h 95250"/>
                <a:gd name="connsiteX1" fmla="*/ 7144 w 28575"/>
                <a:gd name="connsiteY1" fmla="*/ 18552 h 95250"/>
                <a:gd name="connsiteX2" fmla="*/ 17050 w 28575"/>
                <a:gd name="connsiteY2" fmla="*/ 7218 h 95250"/>
                <a:gd name="connsiteX3" fmla="*/ 29432 w 28575"/>
                <a:gd name="connsiteY3" fmla="*/ 18267 h 95250"/>
                <a:gd name="connsiteX4" fmla="*/ 29432 w 28575"/>
                <a:gd name="connsiteY4" fmla="*/ 85132 h 95250"/>
                <a:gd name="connsiteX5" fmla="*/ 17050 w 28575"/>
                <a:gd name="connsiteY5" fmla="*/ 96181 h 95250"/>
                <a:gd name="connsiteX6" fmla="*/ 7144 w 28575"/>
                <a:gd name="connsiteY6" fmla="*/ 848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95250">
                  <a:moveTo>
                    <a:pt x="7144" y="84846"/>
                  </a:moveTo>
                  <a:lnTo>
                    <a:pt x="7144" y="18552"/>
                  </a:lnTo>
                  <a:cubicBezTo>
                    <a:pt x="7144" y="12837"/>
                    <a:pt x="11335" y="7789"/>
                    <a:pt x="17050" y="7218"/>
                  </a:cubicBezTo>
                  <a:cubicBezTo>
                    <a:pt x="23813" y="6456"/>
                    <a:pt x="29432" y="11694"/>
                    <a:pt x="29432" y="18267"/>
                  </a:cubicBezTo>
                  <a:lnTo>
                    <a:pt x="29432" y="85132"/>
                  </a:lnTo>
                  <a:cubicBezTo>
                    <a:pt x="29432" y="91704"/>
                    <a:pt x="23717" y="96943"/>
                    <a:pt x="17050" y="96181"/>
                  </a:cubicBezTo>
                  <a:cubicBezTo>
                    <a:pt x="11335" y="95610"/>
                    <a:pt x="7144" y="90561"/>
                    <a:pt x="7144" y="84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104">
              <a:extLst>
                <a:ext uri="{FF2B5EF4-FFF2-40B4-BE49-F238E27FC236}">
                  <a16:creationId xmlns:a16="http://schemas.microsoft.com/office/drawing/2014/main" id="{62B84B4F-B78D-4C30-9DDD-73D32C1289FF}"/>
                </a:ext>
              </a:extLst>
            </p:cNvPr>
            <p:cNvSpPr/>
            <p:nvPr/>
          </p:nvSpPr>
          <p:spPr>
            <a:xfrm>
              <a:off x="5492630" y="1602724"/>
              <a:ext cx="76200" cy="76200"/>
            </a:xfrm>
            <a:custGeom>
              <a:avLst/>
              <a:gdLst>
                <a:gd name="connsiteX0" fmla="*/ 57674 w 76200"/>
                <a:gd name="connsiteY0" fmla="*/ 73390 h 76200"/>
                <a:gd name="connsiteX1" fmla="*/ 10430 w 76200"/>
                <a:gd name="connsiteY1" fmla="*/ 26146 h 76200"/>
                <a:gd name="connsiteX2" fmla="*/ 10430 w 76200"/>
                <a:gd name="connsiteY2" fmla="*/ 10430 h 76200"/>
                <a:gd name="connsiteX3" fmla="*/ 26146 w 76200"/>
                <a:gd name="connsiteY3" fmla="*/ 10430 h 76200"/>
                <a:gd name="connsiteX4" fmla="*/ 73390 w 76200"/>
                <a:gd name="connsiteY4" fmla="*/ 57674 h 76200"/>
                <a:gd name="connsiteX5" fmla="*/ 73390 w 76200"/>
                <a:gd name="connsiteY5" fmla="*/ 73390 h 76200"/>
                <a:gd name="connsiteX6" fmla="*/ 57674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57674" y="73390"/>
                  </a:moveTo>
                  <a:lnTo>
                    <a:pt x="10430" y="26146"/>
                  </a:lnTo>
                  <a:cubicBezTo>
                    <a:pt x="6048" y="21765"/>
                    <a:pt x="6048" y="14716"/>
                    <a:pt x="10430" y="10430"/>
                  </a:cubicBezTo>
                  <a:cubicBezTo>
                    <a:pt x="14811" y="6048"/>
                    <a:pt x="21860" y="6048"/>
                    <a:pt x="26146" y="10430"/>
                  </a:cubicBezTo>
                  <a:lnTo>
                    <a:pt x="73390" y="57674"/>
                  </a:lnTo>
                  <a:cubicBezTo>
                    <a:pt x="77772" y="62055"/>
                    <a:pt x="77772" y="69104"/>
                    <a:pt x="73390" y="73390"/>
                  </a:cubicBezTo>
                  <a:cubicBezTo>
                    <a:pt x="69009" y="77676"/>
                    <a:pt x="61960" y="77676"/>
                    <a:pt x="57674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105">
              <a:extLst>
                <a:ext uri="{FF2B5EF4-FFF2-40B4-BE49-F238E27FC236}">
                  <a16:creationId xmlns:a16="http://schemas.microsoft.com/office/drawing/2014/main" id="{71F5BDBF-DDF3-4848-A6BE-9C401089133F}"/>
                </a:ext>
              </a:extLst>
            </p:cNvPr>
            <p:cNvSpPr/>
            <p:nvPr/>
          </p:nvSpPr>
          <p:spPr>
            <a:xfrm>
              <a:off x="5492535" y="1744551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772"/>
                    <a:pt x="14811" y="77772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106">
              <a:extLst>
                <a:ext uri="{FF2B5EF4-FFF2-40B4-BE49-F238E27FC236}">
                  <a16:creationId xmlns:a16="http://schemas.microsoft.com/office/drawing/2014/main" id="{2A653133-E83A-40C9-B7A9-FE89A044E246}"/>
                </a:ext>
              </a:extLst>
            </p:cNvPr>
            <p:cNvSpPr/>
            <p:nvPr/>
          </p:nvSpPr>
          <p:spPr>
            <a:xfrm>
              <a:off x="5634362" y="1602724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676"/>
                    <a:pt x="14811" y="77676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107">
              <a:extLst>
                <a:ext uri="{FF2B5EF4-FFF2-40B4-BE49-F238E27FC236}">
                  <a16:creationId xmlns:a16="http://schemas.microsoft.com/office/drawing/2014/main" id="{9E7143F1-480C-4E59-82A8-825B6A3D7058}"/>
                </a:ext>
              </a:extLst>
            </p:cNvPr>
            <p:cNvSpPr/>
            <p:nvPr/>
          </p:nvSpPr>
          <p:spPr>
            <a:xfrm>
              <a:off x="5453435" y="1697164"/>
              <a:ext cx="95250" cy="28575"/>
            </a:xfrm>
            <a:custGeom>
              <a:avLst/>
              <a:gdLst>
                <a:gd name="connsiteX0" fmla="*/ 85153 w 95250"/>
                <a:gd name="connsiteY0" fmla="*/ 29432 h 28575"/>
                <a:gd name="connsiteX1" fmla="*/ 18288 w 95250"/>
                <a:gd name="connsiteY1" fmla="*/ 29432 h 28575"/>
                <a:gd name="connsiteX2" fmla="*/ 7144 w 95250"/>
                <a:gd name="connsiteY2" fmla="*/ 18288 h 28575"/>
                <a:gd name="connsiteX3" fmla="*/ 18288 w 95250"/>
                <a:gd name="connsiteY3" fmla="*/ 7144 h 28575"/>
                <a:gd name="connsiteX4" fmla="*/ 85153 w 95250"/>
                <a:gd name="connsiteY4" fmla="*/ 7144 h 28575"/>
                <a:gd name="connsiteX5" fmla="*/ 96298 w 95250"/>
                <a:gd name="connsiteY5" fmla="*/ 18288 h 28575"/>
                <a:gd name="connsiteX6" fmla="*/ 85153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5153" y="29432"/>
                  </a:moveTo>
                  <a:lnTo>
                    <a:pt x="18288" y="29432"/>
                  </a:ln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lnTo>
                    <a:pt x="85153" y="7144"/>
                  </a:lnTo>
                  <a:cubicBezTo>
                    <a:pt x="91345" y="7144"/>
                    <a:pt x="96298" y="12097"/>
                    <a:pt x="96298" y="18288"/>
                  </a:cubicBezTo>
                  <a:cubicBezTo>
                    <a:pt x="96298" y="24479"/>
                    <a:pt x="91249" y="29432"/>
                    <a:pt x="85153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77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980" y="617108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rgbClr val="FFB387"/>
                </a:solidFill>
              </a:rPr>
              <a:t>Graphviz</a:t>
            </a:r>
            <a:r>
              <a:rPr lang="en-US" altLang="ko-KR" sz="3200" b="1" dirty="0" smtClean="0">
                <a:solidFill>
                  <a:srgbClr val="FFB387"/>
                </a:solidFill>
              </a:rPr>
              <a:t> </a:t>
            </a:r>
            <a:r>
              <a:rPr lang="ko-KR" altLang="en-US" sz="3200" b="1" dirty="0" smtClean="0">
                <a:solidFill>
                  <a:srgbClr val="FFB387"/>
                </a:solidFill>
              </a:rPr>
              <a:t>시각화</a:t>
            </a:r>
            <a:endParaRPr lang="ko-KR" altLang="en-US" sz="32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03. </a:t>
            </a:r>
            <a:r>
              <a:rPr lang="ko-KR" altLang="en-US" sz="1000" b="1" dirty="0" err="1" smtClean="0">
                <a:solidFill>
                  <a:srgbClr val="FFB387"/>
                </a:solidFill>
                <a:latin typeface="+mj-lt"/>
              </a:rPr>
              <a:t>머신러닝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 모델링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22284" y="1278071"/>
            <a:ext cx="5124335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1825601"/>
            <a:ext cx="11531027" cy="4325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80024" y="2685126"/>
            <a:ext cx="2068946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인가구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신혼영유아가구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매출건수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92DE24-7758-4806-93C0-F67C347A7CD5}"/>
              </a:ext>
            </a:extLst>
          </p:cNvPr>
          <p:cNvSpPr txBox="1"/>
          <p:nvPr/>
        </p:nvSpPr>
        <p:spPr>
          <a:xfrm>
            <a:off x="6992238" y="2334491"/>
            <a:ext cx="5844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Feature </a:t>
            </a: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Importances</a:t>
            </a:r>
            <a:endParaRPr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그림 20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919" y="259884"/>
            <a:ext cx="252000" cy="252000"/>
          </a:xfrm>
          <a:prstGeom prst="rect">
            <a:avLst/>
          </a:prstGeom>
        </p:spPr>
      </p:pic>
      <p:pic>
        <p:nvPicPr>
          <p:cNvPr id="203" name="그림 20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900919" y="565328"/>
            <a:ext cx="288000" cy="288000"/>
          </a:xfrm>
          <a:prstGeom prst="rect">
            <a:avLst/>
          </a:prstGeom>
        </p:spPr>
      </p:pic>
      <p:pic>
        <p:nvPicPr>
          <p:cNvPr id="204" name="그림 20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15" y="261302"/>
            <a:ext cx="250582" cy="250582"/>
          </a:xfrm>
          <a:prstGeom prst="rect">
            <a:avLst/>
          </a:prstGeom>
        </p:spPr>
      </p:pic>
      <p:pic>
        <p:nvPicPr>
          <p:cNvPr id="205" name="그림 20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74" y="581142"/>
            <a:ext cx="252000" cy="25200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736493" y="250151"/>
            <a:ext cx="288000" cy="288000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896" y="578417"/>
            <a:ext cx="250582" cy="250582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03" y="257217"/>
            <a:ext cx="250582" cy="250582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446" y="581920"/>
            <a:ext cx="252000" cy="252000"/>
          </a:xfrm>
          <a:prstGeom prst="rect">
            <a:avLst/>
          </a:prstGeom>
        </p:spPr>
      </p:pic>
      <p:pic>
        <p:nvPicPr>
          <p:cNvPr id="210" name="그림 209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502731" y="250362"/>
            <a:ext cx="288000" cy="288000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0" y="583927"/>
            <a:ext cx="250582" cy="25058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2781471" y="3044280"/>
            <a:ext cx="662905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834C90"/>
                </a:solidFill>
                <a:latin typeface="+mj-lt"/>
              </a:rPr>
              <a:t>데이터 분석</a:t>
            </a:r>
            <a:endParaRPr lang="ko-KR" altLang="en-US" sz="4400" b="1" dirty="0">
              <a:solidFill>
                <a:srgbClr val="834C90"/>
              </a:solidFill>
              <a:latin typeface="+mj-lt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93420" y="546551"/>
            <a:ext cx="888492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93420" y="531311"/>
            <a:ext cx="0" cy="3621589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400" b="90000" l="6041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96" t="45386" r="8736" b="8100"/>
          <a:stretch/>
        </p:blipFill>
        <p:spPr>
          <a:xfrm>
            <a:off x="257942" y="4376660"/>
            <a:ext cx="1852797" cy="1889853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>
          <a:xfrm>
            <a:off x="2262683" y="6304613"/>
            <a:ext cx="9240048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1502731" y="1173480"/>
            <a:ext cx="0" cy="5146373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387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1980" y="617108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FB387"/>
                </a:solidFill>
              </a:rPr>
              <a:t>데이터 분석 목적</a:t>
            </a:r>
            <a:endParaRPr lang="ko-KR" altLang="en-US" sz="32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03. 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데이터 분석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1520" y="1278071"/>
            <a:ext cx="393192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1520" y="2007294"/>
            <a:ext cx="108585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Decision Tree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모델링 결과</a:t>
            </a:r>
            <a:r>
              <a:rPr lang="en-US" altLang="ko-KR" sz="2000" b="1" dirty="0" smtClean="0">
                <a:solidFill>
                  <a:srgbClr val="FFB387"/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가구생애주기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가구 유형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altLang="ko-KR" sz="2000" b="1" dirty="0" smtClean="0">
                <a:solidFill>
                  <a:srgbClr val="FFB387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인가구</a:t>
            </a:r>
            <a:r>
              <a:rPr lang="ko-KR" altLang="en-US" sz="2000" b="1" dirty="0" err="1" smtClean="0">
                <a:solidFill>
                  <a:srgbClr val="FFB387"/>
                </a:solidFill>
              </a:rPr>
              <a:t>의</a:t>
            </a:r>
            <a:r>
              <a:rPr lang="ko-KR" altLang="en-US" sz="2000" b="1" dirty="0" smtClean="0">
                <a:solidFill>
                  <a:srgbClr val="FFB387"/>
                </a:solidFill>
              </a:rPr>
              <a:t> 여부가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MZ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세대를 구분</a:t>
            </a:r>
            <a:r>
              <a:rPr lang="ko-KR" altLang="en-US" sz="2000" b="1" dirty="0" smtClean="0">
                <a:solidFill>
                  <a:srgbClr val="FFB387"/>
                </a:solidFill>
              </a:rPr>
              <a:t>할 수 있는 중요한 변수가 되었다</a:t>
            </a:r>
            <a:r>
              <a:rPr lang="en-US" altLang="ko-KR" sz="2000" b="1" dirty="0" smtClean="0">
                <a:solidFill>
                  <a:srgbClr val="FFB387"/>
                </a:solidFill>
              </a:rPr>
              <a:t>.</a:t>
            </a:r>
            <a:endParaRPr lang="ko-KR" altLang="en-US" sz="2000" b="1" dirty="0">
              <a:solidFill>
                <a:srgbClr val="FFB38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1520" y="3167906"/>
            <a:ext cx="10858500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그렇다면 </a:t>
            </a:r>
            <a:r>
              <a:rPr lang="en-US" altLang="ko-KR" b="1" dirty="0" smtClean="0">
                <a:solidFill>
                  <a:srgbClr val="CC0000"/>
                </a:solidFill>
              </a:rPr>
              <a:t>MZ</a:t>
            </a:r>
            <a:r>
              <a:rPr lang="ko-KR" altLang="en-US" b="1" dirty="0" smtClean="0">
                <a:solidFill>
                  <a:srgbClr val="CC0000"/>
                </a:solidFill>
              </a:rPr>
              <a:t>세대의 코로나 </a:t>
            </a:r>
            <a:r>
              <a:rPr lang="en-US" altLang="ko-KR" b="1" dirty="0" smtClean="0">
                <a:solidFill>
                  <a:srgbClr val="CC0000"/>
                </a:solidFill>
              </a:rPr>
              <a:t>19 </a:t>
            </a:r>
            <a:r>
              <a:rPr lang="ko-KR" altLang="en-US" b="1" dirty="0" smtClean="0">
                <a:solidFill>
                  <a:srgbClr val="CC0000"/>
                </a:solidFill>
              </a:rPr>
              <a:t>이전과 이후 가구 유형에 변화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 있는지 확인해보자</a:t>
            </a:r>
            <a:endParaRPr lang="en-US" altLang="ko-KR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또한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가구 유형에 변화가 있었다면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rgbClr val="CC0000"/>
                </a:solidFill>
              </a:rPr>
              <a:t>코로나 </a:t>
            </a:r>
            <a:r>
              <a:rPr lang="en-US" altLang="ko-KR" b="1" dirty="0" smtClean="0">
                <a:solidFill>
                  <a:srgbClr val="CC0000"/>
                </a:solidFill>
              </a:rPr>
              <a:t>19 </a:t>
            </a:r>
            <a:r>
              <a:rPr lang="ko-KR" altLang="en-US" b="1" dirty="0" smtClean="0">
                <a:solidFill>
                  <a:srgbClr val="CC0000"/>
                </a:solidFill>
              </a:rPr>
              <a:t>이전과 이후 </a:t>
            </a:r>
            <a:r>
              <a:rPr lang="en-US" altLang="ko-KR" b="1" dirty="0" smtClean="0">
                <a:solidFill>
                  <a:srgbClr val="CC0000"/>
                </a:solidFill>
              </a:rPr>
              <a:t>MZ</a:t>
            </a:r>
            <a:r>
              <a:rPr lang="ko-KR" altLang="en-US" b="1" dirty="0" smtClean="0">
                <a:solidFill>
                  <a:srgbClr val="CC0000"/>
                </a:solidFill>
              </a:rPr>
              <a:t>세대가 구매한 온라인 품목이 어떠한 </a:t>
            </a:r>
            <a:endParaRPr lang="en-US" altLang="ko-KR" b="1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C0000"/>
                </a:solidFill>
              </a:rPr>
              <a:t>변화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를</a:t>
            </a:r>
            <a:r>
              <a:rPr lang="ko-KR" altLang="en-US" b="1" dirty="0" smtClean="0">
                <a:solidFill>
                  <a:srgbClr val="CC0000"/>
                </a:solidFill>
              </a:rPr>
              <a:t> 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띄고 있는지 확인해보자</a:t>
            </a:r>
            <a:endParaRPr lang="en-US" altLang="ko-KR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79" l="0" r="995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972" y="4898874"/>
            <a:ext cx="848601" cy="8024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602" y="5233983"/>
            <a:ext cx="1252404" cy="12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387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1980" y="617108"/>
            <a:ext cx="10606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FFB387"/>
                </a:solidFill>
              </a:rPr>
              <a:t>MZ </a:t>
            </a:r>
            <a:r>
              <a:rPr lang="ko-KR" altLang="en-US" sz="2800" b="1" dirty="0" smtClean="0">
                <a:solidFill>
                  <a:srgbClr val="FFB387"/>
                </a:solidFill>
              </a:rPr>
              <a:t>세대의 코로나 이전과 이후의 가구 유형 변화 추이 분석</a:t>
            </a:r>
            <a:endParaRPr lang="ko-KR" altLang="en-US" sz="28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03. 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데이터 분석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1520" y="1140328"/>
            <a:ext cx="1073214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2" y="1653963"/>
            <a:ext cx="5503256" cy="25947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75" y="1663548"/>
            <a:ext cx="5516942" cy="25851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27824" y="4371836"/>
            <a:ext cx="3332711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세대 가구 유형 변화 추이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7090" y="4365636"/>
            <a:ext cx="3332711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Z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세대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가구 유형 변화 추이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552" y="4963469"/>
            <a:ext cx="550325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세대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(30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대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경우 코로나 이전과 비교해 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인 가구가 전체 가구 대비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5.6%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증가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(19.5% - 13.9%)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하였다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4975" y="4963469"/>
            <a:ext cx="550325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Z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세대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(20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대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경우 코로나 이전과 비교해 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인 가구가 전체 가구 대비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3.0%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증가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(88.2% - 85.2%)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하였다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749" y="5902690"/>
            <a:ext cx="1085850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accent2">
                    <a:lumMod val="75000"/>
                  </a:schemeClr>
                </a:solidFill>
              </a:rPr>
              <a:t>실제로 코로나 이전과 비교하여 이후에 전체 인구 비율 대비 </a:t>
            </a:r>
            <a:r>
              <a:rPr lang="en-US" altLang="ko-KR" sz="1600" b="1" i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ko-KR" altLang="en-US" sz="1600" b="1" i="1" dirty="0" smtClean="0">
                <a:solidFill>
                  <a:schemeClr val="accent2">
                    <a:lumMod val="75000"/>
                  </a:schemeClr>
                </a:solidFill>
              </a:rPr>
              <a:t>인 가구의 비율이 증가하였음을 알 수 있었다</a:t>
            </a:r>
            <a:r>
              <a:rPr lang="en-US" altLang="ko-KR" sz="1600" b="1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513308" y="5887646"/>
            <a:ext cx="204392" cy="319542"/>
            <a:chOff x="2176739" y="5552206"/>
            <a:chExt cx="257175" cy="402061"/>
          </a:xfrm>
          <a:solidFill>
            <a:schemeClr val="accent2">
              <a:lumMod val="75000"/>
            </a:schemeClr>
          </a:solidFill>
        </p:grpSpPr>
        <p:sp>
          <p:nvSpPr>
            <p:cNvPr id="34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0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387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평행 사변형 211"/>
          <p:cNvSpPr/>
          <p:nvPr/>
        </p:nvSpPr>
        <p:spPr>
          <a:xfrm>
            <a:off x="3781765" y="1401910"/>
            <a:ext cx="7929956" cy="502920"/>
          </a:xfrm>
          <a:prstGeom prst="parallelogram">
            <a:avLst/>
          </a:prstGeom>
          <a:noFill/>
          <a:ln>
            <a:solidFill>
              <a:srgbClr val="FFB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/>
          <p:cNvSpPr txBox="1"/>
          <p:nvPr/>
        </p:nvSpPr>
        <p:spPr>
          <a:xfrm>
            <a:off x="4540719" y="1469792"/>
            <a:ext cx="27980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배경 및 데이터 분석 방향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" name="평행 사변형 223"/>
          <p:cNvSpPr/>
          <p:nvPr/>
        </p:nvSpPr>
        <p:spPr>
          <a:xfrm>
            <a:off x="3766823" y="1396913"/>
            <a:ext cx="691598" cy="515640"/>
          </a:xfrm>
          <a:prstGeom prst="parallelogram">
            <a:avLst/>
          </a:prstGeom>
          <a:solidFill>
            <a:srgbClr val="FFB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3961484" y="1468704"/>
            <a:ext cx="35872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1" y="475961"/>
            <a:ext cx="389382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CONTENTS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7" name="평행 사변형 266"/>
          <p:cNvSpPr/>
          <p:nvPr/>
        </p:nvSpPr>
        <p:spPr>
          <a:xfrm>
            <a:off x="3781765" y="2316177"/>
            <a:ext cx="7929956" cy="502920"/>
          </a:xfrm>
          <a:prstGeom prst="parallelogram">
            <a:avLst/>
          </a:prstGeom>
          <a:noFill/>
          <a:ln>
            <a:solidFill>
              <a:srgbClr val="FFB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4540719" y="2384059"/>
            <a:ext cx="27980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소개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9" name="평행 사변형 268"/>
          <p:cNvSpPr/>
          <p:nvPr/>
        </p:nvSpPr>
        <p:spPr>
          <a:xfrm>
            <a:off x="3766823" y="2311180"/>
            <a:ext cx="691598" cy="515640"/>
          </a:xfrm>
          <a:prstGeom prst="parallelogram">
            <a:avLst/>
          </a:prstGeom>
          <a:solidFill>
            <a:srgbClr val="FFB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TextBox 269"/>
          <p:cNvSpPr txBox="1"/>
          <p:nvPr/>
        </p:nvSpPr>
        <p:spPr>
          <a:xfrm>
            <a:off x="3961484" y="2382971"/>
            <a:ext cx="35872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9" name="평행 사변형 278"/>
          <p:cNvSpPr/>
          <p:nvPr/>
        </p:nvSpPr>
        <p:spPr>
          <a:xfrm>
            <a:off x="3781765" y="3222878"/>
            <a:ext cx="7929956" cy="502920"/>
          </a:xfrm>
          <a:prstGeom prst="parallelogram">
            <a:avLst/>
          </a:prstGeom>
          <a:noFill/>
          <a:ln>
            <a:solidFill>
              <a:srgbClr val="FFB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TextBox 279"/>
          <p:cNvSpPr txBox="1"/>
          <p:nvPr/>
        </p:nvSpPr>
        <p:spPr>
          <a:xfrm>
            <a:off x="4540719" y="3290760"/>
            <a:ext cx="27980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머신러닝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모델링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1" name="평행 사변형 280"/>
          <p:cNvSpPr/>
          <p:nvPr/>
        </p:nvSpPr>
        <p:spPr>
          <a:xfrm>
            <a:off x="3766823" y="3217881"/>
            <a:ext cx="691598" cy="515640"/>
          </a:xfrm>
          <a:prstGeom prst="parallelogram">
            <a:avLst/>
          </a:prstGeom>
          <a:solidFill>
            <a:srgbClr val="FFB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TextBox 281"/>
          <p:cNvSpPr txBox="1"/>
          <p:nvPr/>
        </p:nvSpPr>
        <p:spPr>
          <a:xfrm>
            <a:off x="3961484" y="3289672"/>
            <a:ext cx="35872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9" name="평행 사변형 298"/>
          <p:cNvSpPr/>
          <p:nvPr/>
        </p:nvSpPr>
        <p:spPr>
          <a:xfrm>
            <a:off x="3781765" y="4145206"/>
            <a:ext cx="7929956" cy="502920"/>
          </a:xfrm>
          <a:prstGeom prst="parallelogram">
            <a:avLst/>
          </a:prstGeom>
          <a:noFill/>
          <a:ln>
            <a:solidFill>
              <a:srgbClr val="FFB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TextBox 299"/>
          <p:cNvSpPr txBox="1"/>
          <p:nvPr/>
        </p:nvSpPr>
        <p:spPr>
          <a:xfrm>
            <a:off x="4540719" y="4213088"/>
            <a:ext cx="27980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분석 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1" name="평행 사변형 300"/>
          <p:cNvSpPr/>
          <p:nvPr/>
        </p:nvSpPr>
        <p:spPr>
          <a:xfrm>
            <a:off x="3766823" y="4140209"/>
            <a:ext cx="691598" cy="515640"/>
          </a:xfrm>
          <a:prstGeom prst="parallelogram">
            <a:avLst/>
          </a:prstGeom>
          <a:solidFill>
            <a:srgbClr val="FFB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TextBox 301"/>
          <p:cNvSpPr txBox="1"/>
          <p:nvPr/>
        </p:nvSpPr>
        <p:spPr>
          <a:xfrm>
            <a:off x="3961484" y="4212000"/>
            <a:ext cx="35872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2" name="평행 사변형 311"/>
          <p:cNvSpPr/>
          <p:nvPr/>
        </p:nvSpPr>
        <p:spPr>
          <a:xfrm>
            <a:off x="3781765" y="5080049"/>
            <a:ext cx="7929956" cy="502920"/>
          </a:xfrm>
          <a:prstGeom prst="parallelogram">
            <a:avLst/>
          </a:prstGeom>
          <a:noFill/>
          <a:ln>
            <a:solidFill>
              <a:srgbClr val="FFB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TextBox 312"/>
          <p:cNvSpPr txBox="1"/>
          <p:nvPr/>
        </p:nvSpPr>
        <p:spPr>
          <a:xfrm>
            <a:off x="4540719" y="5147931"/>
            <a:ext cx="27980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결론 도출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4" name="평행 사변형 313"/>
          <p:cNvSpPr/>
          <p:nvPr/>
        </p:nvSpPr>
        <p:spPr>
          <a:xfrm>
            <a:off x="3766823" y="5075052"/>
            <a:ext cx="691598" cy="515640"/>
          </a:xfrm>
          <a:prstGeom prst="parallelogram">
            <a:avLst/>
          </a:prstGeom>
          <a:solidFill>
            <a:srgbClr val="FFB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TextBox 314"/>
          <p:cNvSpPr txBox="1"/>
          <p:nvPr/>
        </p:nvSpPr>
        <p:spPr>
          <a:xfrm>
            <a:off x="3961484" y="5146843"/>
            <a:ext cx="35872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03AE9EFD-5914-4AD4-9945-F3CA9107F4BC}"/>
              </a:ext>
            </a:extLst>
          </p:cNvPr>
          <p:cNvGrpSpPr/>
          <p:nvPr/>
        </p:nvGrpSpPr>
        <p:grpSpPr>
          <a:xfrm>
            <a:off x="779122" y="2229641"/>
            <a:ext cx="2208580" cy="2208038"/>
            <a:chOff x="2765670" y="902684"/>
            <a:chExt cx="391097" cy="391001"/>
          </a:xfrm>
          <a:solidFill>
            <a:srgbClr val="FFB387"/>
          </a:solidFill>
        </p:grpSpPr>
        <p:sp>
          <p:nvSpPr>
            <p:cNvPr id="317" name="자유형: 도형 98">
              <a:extLst>
                <a:ext uri="{FF2B5EF4-FFF2-40B4-BE49-F238E27FC236}">
                  <a16:creationId xmlns:a16="http://schemas.microsoft.com/office/drawing/2014/main" id="{0513B679-4855-4CEF-9DD2-F8722D1E8AD4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99">
              <a:extLst>
                <a:ext uri="{FF2B5EF4-FFF2-40B4-BE49-F238E27FC236}">
                  <a16:creationId xmlns:a16="http://schemas.microsoft.com/office/drawing/2014/main" id="{04651862-8C4E-4CCC-9E64-E25DE42DE1EC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100">
              <a:extLst>
                <a:ext uri="{FF2B5EF4-FFF2-40B4-BE49-F238E27FC236}">
                  <a16:creationId xmlns:a16="http://schemas.microsoft.com/office/drawing/2014/main" id="{D8C3BF7E-15C6-4328-9117-09C8FF6E48A8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1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980" y="617108"/>
            <a:ext cx="10606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FFB387"/>
                </a:solidFill>
              </a:rPr>
              <a:t>M</a:t>
            </a:r>
            <a:r>
              <a:rPr lang="ko-KR" altLang="en-US" sz="2800" b="1" dirty="0" smtClean="0">
                <a:solidFill>
                  <a:srgbClr val="FFB387"/>
                </a:solidFill>
              </a:rPr>
              <a:t>세대 여성 코로나 이전 이후 구매한 품목 비교</a:t>
            </a:r>
            <a:endParaRPr lang="ko-KR" altLang="en-US" sz="28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03. 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데이터 분석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1520" y="1140328"/>
            <a:ext cx="1073214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7824" y="4371836"/>
            <a:ext cx="3332711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세대 가구 유형 변화 추이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7089" y="1609198"/>
            <a:ext cx="333271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※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분석 결과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5144" y="2148972"/>
            <a:ext cx="4684075" cy="286232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대 여성의 경우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여행 관련 상품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에서 코로나 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19 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이전과 비교했을 때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약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50%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의 매출이 감소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했음을 알 수 있다</a:t>
            </a:r>
            <a:endParaRPr lang="en-US" altLang="ko-KR" sz="12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대 여성의 경우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식품 및 건강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가공식품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음료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건강식품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분기당 평균 매출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*이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코로나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19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이전인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2019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년도와 비교하여 약 두 </a:t>
            </a:r>
            <a:r>
              <a:rPr lang="ko-KR" alt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배가량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증가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했음을 알 수 있다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대 여성의 경우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육아용품 서비스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어린이용품 서비스의 변동 순위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*가 많이 떨어졌는데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이는 식품 및 건강식품 관련 매출의 증가로 인해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상대적으로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영향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받은 것으로 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보인다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그래픽 11">
            <a:extLst>
              <a:ext uri="{FF2B5EF4-FFF2-40B4-BE49-F238E27FC236}">
                <a16:creationId xmlns:a16="http://schemas.microsoft.com/office/drawing/2014/main" id="{CCD84D98-5CF2-47F3-A229-57EAA7AEA704}"/>
              </a:ext>
            </a:extLst>
          </p:cNvPr>
          <p:cNvGrpSpPr/>
          <p:nvPr/>
        </p:nvGrpSpPr>
        <p:grpSpPr>
          <a:xfrm>
            <a:off x="600440" y="1522093"/>
            <a:ext cx="6088476" cy="4853133"/>
            <a:chOff x="632732" y="1295460"/>
            <a:chExt cx="6572250" cy="5238750"/>
          </a:xfrm>
        </p:grpSpPr>
        <p:sp>
          <p:nvSpPr>
            <p:cNvPr id="21" name="자유형: 도형 4">
              <a:extLst>
                <a:ext uri="{FF2B5EF4-FFF2-40B4-BE49-F238E27FC236}">
                  <a16:creationId xmlns:a16="http://schemas.microsoft.com/office/drawing/2014/main" id="{18FC67F0-5499-44F2-B408-19AE9FEECA0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5">
              <a:extLst>
                <a:ext uri="{FF2B5EF4-FFF2-40B4-BE49-F238E27FC236}">
                  <a16:creationId xmlns:a16="http://schemas.microsoft.com/office/drawing/2014/main" id="{382C4141-8B8E-4AF8-8E23-F152630057B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6">
              <a:extLst>
                <a:ext uri="{FF2B5EF4-FFF2-40B4-BE49-F238E27FC236}">
                  <a16:creationId xmlns:a16="http://schemas.microsoft.com/office/drawing/2014/main" id="{F65830E0-D16A-40DB-8A54-6A2CA6A2A38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7">
              <a:extLst>
                <a:ext uri="{FF2B5EF4-FFF2-40B4-BE49-F238E27FC236}">
                  <a16:creationId xmlns:a16="http://schemas.microsoft.com/office/drawing/2014/main" id="{05446730-AA79-4652-AB4E-A3FF5A70AAB4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8">
              <a:extLst>
                <a:ext uri="{FF2B5EF4-FFF2-40B4-BE49-F238E27FC236}">
                  <a16:creationId xmlns:a16="http://schemas.microsoft.com/office/drawing/2014/main" id="{931EAE51-56E6-4A96-8747-532D89BD6D76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9">
              <a:extLst>
                <a:ext uri="{FF2B5EF4-FFF2-40B4-BE49-F238E27FC236}">
                  <a16:creationId xmlns:a16="http://schemas.microsoft.com/office/drawing/2014/main" id="{B3A5055B-02EC-4AE3-A4C7-8ABE807D5FE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10">
              <a:extLst>
                <a:ext uri="{FF2B5EF4-FFF2-40B4-BE49-F238E27FC236}">
                  <a16:creationId xmlns:a16="http://schemas.microsoft.com/office/drawing/2014/main" id="{29D83B7C-0499-48DB-B531-2C0094547B48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74" y="1594833"/>
            <a:ext cx="5812724" cy="348227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841174" y="1515475"/>
            <a:ext cx="4832017" cy="4792514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75804" y="5379328"/>
            <a:ext cx="33878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※ </a:t>
            </a:r>
            <a:r>
              <a:rPr lang="ko-KR" altLang="en-US" sz="1100" b="1" dirty="0" smtClean="0"/>
              <a:t>분기당 평균 </a:t>
            </a:r>
            <a:r>
              <a:rPr lang="ko-KR" altLang="en-US" sz="1100" b="1" dirty="0" err="1" smtClean="0"/>
              <a:t>매출건수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2019</a:t>
            </a:r>
            <a:r>
              <a:rPr lang="ko-KR" altLang="en-US" sz="1100" dirty="0" smtClean="0"/>
              <a:t>년 </a:t>
            </a:r>
            <a:r>
              <a:rPr lang="ko-KR" altLang="en-US" sz="1100" dirty="0" err="1" smtClean="0"/>
              <a:t>매출평균</a:t>
            </a:r>
            <a:r>
              <a:rPr lang="en-US" altLang="ko-KR" sz="1100" dirty="0" smtClean="0"/>
              <a:t>/2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,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          20</a:t>
            </a:r>
            <a:r>
              <a:rPr lang="ko-KR" altLang="en-US" sz="1100" dirty="0" smtClean="0"/>
              <a:t>년</a:t>
            </a:r>
            <a:r>
              <a:rPr lang="en-US" altLang="ko-KR" sz="1100" dirty="0" smtClean="0"/>
              <a:t>,21</a:t>
            </a:r>
            <a:r>
              <a:rPr lang="ko-KR" altLang="en-US" sz="1100" dirty="0" smtClean="0"/>
              <a:t>년 </a:t>
            </a:r>
            <a:r>
              <a:rPr lang="ko-KR" altLang="en-US" sz="1100" dirty="0" err="1" smtClean="0"/>
              <a:t>매출평균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/3</a:t>
            </a:r>
          </a:p>
          <a:p>
            <a:r>
              <a:rPr lang="en-US" altLang="ko-KR" sz="1100" b="1" dirty="0" smtClean="0"/>
              <a:t>※ </a:t>
            </a:r>
            <a:r>
              <a:rPr lang="ko-KR" altLang="en-US" sz="1100" b="1" dirty="0" smtClean="0"/>
              <a:t>변동 순위 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코로나</a:t>
            </a:r>
            <a:r>
              <a:rPr lang="en-US" altLang="ko-KR" sz="1100" dirty="0" smtClean="0"/>
              <a:t>19 </a:t>
            </a:r>
            <a:r>
              <a:rPr lang="ko-KR" altLang="en-US" sz="1100" dirty="0" smtClean="0"/>
              <a:t>이전</a:t>
            </a:r>
            <a:r>
              <a:rPr lang="en-US" altLang="ko-KR" sz="1100" dirty="0" smtClean="0"/>
              <a:t>(2019</a:t>
            </a:r>
            <a:r>
              <a:rPr lang="ko-KR" altLang="en-US" sz="1100" dirty="0" smtClean="0"/>
              <a:t>년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코로나 이후</a:t>
            </a:r>
            <a:r>
              <a:rPr lang="en-US" altLang="ko-KR" sz="1100" dirty="0" smtClean="0"/>
              <a:t>(20</a:t>
            </a:r>
            <a:r>
              <a:rPr lang="ko-KR" altLang="en-US" sz="1100" dirty="0" smtClean="0"/>
              <a:t>년</a:t>
            </a:r>
            <a:r>
              <a:rPr lang="en-US" altLang="ko-KR" sz="1100" dirty="0" smtClean="0"/>
              <a:t>,21</a:t>
            </a:r>
            <a:r>
              <a:rPr lang="ko-KR" altLang="en-US" sz="1100" dirty="0" smtClean="0"/>
              <a:t>년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분기당 평균 </a:t>
            </a:r>
            <a:r>
              <a:rPr lang="ko-KR" altLang="en-US" sz="1100" dirty="0" err="1" smtClean="0"/>
              <a:t>매출건수를</a:t>
            </a:r>
            <a:r>
              <a:rPr lang="ko-KR" altLang="en-US" sz="1100" dirty="0" smtClean="0"/>
              <a:t> 기준으로 </a:t>
            </a:r>
            <a:r>
              <a:rPr lang="ko-KR" altLang="en-US" sz="1100" dirty="0"/>
              <a:t>정렬한 </a:t>
            </a:r>
            <a:r>
              <a:rPr lang="ko-KR" altLang="en-US" sz="1100" dirty="0" smtClean="0"/>
              <a:t>순위의 </a:t>
            </a:r>
            <a:r>
              <a:rPr lang="ko-KR" altLang="en-US" sz="1100" dirty="0"/>
              <a:t>차이</a:t>
            </a:r>
            <a:endParaRPr lang="en-US" altLang="ko-KR" sz="1100" dirty="0" smtClean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7977022" y="5230544"/>
            <a:ext cx="108398" cy="169467"/>
            <a:chOff x="2176739" y="5552206"/>
            <a:chExt cx="257175" cy="402061"/>
          </a:xfrm>
          <a:solidFill>
            <a:schemeClr val="accent2">
              <a:lumMod val="75000"/>
            </a:schemeClr>
          </a:solidFill>
        </p:grpSpPr>
        <p:sp>
          <p:nvSpPr>
            <p:cNvPr id="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789904" y="5204517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파생 변수 설명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72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980" y="617108"/>
            <a:ext cx="10606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FFB387"/>
                </a:solidFill>
              </a:rPr>
              <a:t>M</a:t>
            </a:r>
            <a:r>
              <a:rPr lang="ko-KR" altLang="en-US" sz="2800" b="1" dirty="0" smtClean="0">
                <a:solidFill>
                  <a:srgbClr val="FFB387"/>
                </a:solidFill>
              </a:rPr>
              <a:t>세대 남성 코로나 이전 이후 구매한 품목 비교</a:t>
            </a:r>
            <a:endParaRPr lang="ko-KR" altLang="en-US" sz="28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03. 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데이터 분석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1520" y="1140328"/>
            <a:ext cx="1073214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7824" y="4371836"/>
            <a:ext cx="3332711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세대 가구 유형 변화 추이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7089" y="1609198"/>
            <a:ext cx="333271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※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분석 결과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5144" y="2148974"/>
            <a:ext cx="4684075" cy="286232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대 남성의 경우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코로나 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19 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이전과 비교하여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취미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특기 상품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경우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약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1.5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배가 증가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한 것을 알 수 있다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en-US" altLang="ko-KR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대 남성의 경우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기타 결제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품목의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분기당 평균 매출 건수가 약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배 증가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하였다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하지만 기타 결제가 무엇인지에 대한 정보는 알 수 없다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en-US" altLang="ko-KR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대 남성의 경우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육아용품 서비스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어린이용품 서비스의 변동 순위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*가 많이 떨어졌는데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이는 식품 및 건강식품 관련 매출의 증가로 인해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상대적으로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영향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받은 것으로 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보인다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그래픽 11">
            <a:extLst>
              <a:ext uri="{FF2B5EF4-FFF2-40B4-BE49-F238E27FC236}">
                <a16:creationId xmlns:a16="http://schemas.microsoft.com/office/drawing/2014/main" id="{CCD84D98-5CF2-47F3-A229-57EAA7AEA704}"/>
              </a:ext>
            </a:extLst>
          </p:cNvPr>
          <p:cNvGrpSpPr/>
          <p:nvPr/>
        </p:nvGrpSpPr>
        <p:grpSpPr>
          <a:xfrm>
            <a:off x="600440" y="1522093"/>
            <a:ext cx="6088476" cy="4853133"/>
            <a:chOff x="632732" y="1295460"/>
            <a:chExt cx="6572250" cy="5238750"/>
          </a:xfrm>
        </p:grpSpPr>
        <p:sp>
          <p:nvSpPr>
            <p:cNvPr id="21" name="자유형: 도형 4">
              <a:extLst>
                <a:ext uri="{FF2B5EF4-FFF2-40B4-BE49-F238E27FC236}">
                  <a16:creationId xmlns:a16="http://schemas.microsoft.com/office/drawing/2014/main" id="{18FC67F0-5499-44F2-B408-19AE9FEECA0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5">
              <a:extLst>
                <a:ext uri="{FF2B5EF4-FFF2-40B4-BE49-F238E27FC236}">
                  <a16:creationId xmlns:a16="http://schemas.microsoft.com/office/drawing/2014/main" id="{382C4141-8B8E-4AF8-8E23-F152630057B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6">
              <a:extLst>
                <a:ext uri="{FF2B5EF4-FFF2-40B4-BE49-F238E27FC236}">
                  <a16:creationId xmlns:a16="http://schemas.microsoft.com/office/drawing/2014/main" id="{F65830E0-D16A-40DB-8A54-6A2CA6A2A38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7">
              <a:extLst>
                <a:ext uri="{FF2B5EF4-FFF2-40B4-BE49-F238E27FC236}">
                  <a16:creationId xmlns:a16="http://schemas.microsoft.com/office/drawing/2014/main" id="{05446730-AA79-4652-AB4E-A3FF5A70AAB4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8">
              <a:extLst>
                <a:ext uri="{FF2B5EF4-FFF2-40B4-BE49-F238E27FC236}">
                  <a16:creationId xmlns:a16="http://schemas.microsoft.com/office/drawing/2014/main" id="{931EAE51-56E6-4A96-8747-532D89BD6D76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9">
              <a:extLst>
                <a:ext uri="{FF2B5EF4-FFF2-40B4-BE49-F238E27FC236}">
                  <a16:creationId xmlns:a16="http://schemas.microsoft.com/office/drawing/2014/main" id="{B3A5055B-02EC-4AE3-A4C7-8ABE807D5FE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10">
              <a:extLst>
                <a:ext uri="{FF2B5EF4-FFF2-40B4-BE49-F238E27FC236}">
                  <a16:creationId xmlns:a16="http://schemas.microsoft.com/office/drawing/2014/main" id="{29D83B7C-0499-48DB-B531-2C0094547B48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6841174" y="1515475"/>
            <a:ext cx="4832017" cy="4792514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75804" y="5379328"/>
            <a:ext cx="33878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※ </a:t>
            </a:r>
            <a:r>
              <a:rPr lang="ko-KR" altLang="en-US" sz="1100" b="1" dirty="0" smtClean="0"/>
              <a:t>분기당 평균 </a:t>
            </a:r>
            <a:r>
              <a:rPr lang="ko-KR" altLang="en-US" sz="1100" b="1" dirty="0" err="1" smtClean="0"/>
              <a:t>매출건수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2019</a:t>
            </a:r>
            <a:r>
              <a:rPr lang="ko-KR" altLang="en-US" sz="1100" dirty="0" smtClean="0"/>
              <a:t>년 </a:t>
            </a:r>
            <a:r>
              <a:rPr lang="ko-KR" altLang="en-US" sz="1100" dirty="0" err="1" smtClean="0"/>
              <a:t>매출평균</a:t>
            </a:r>
            <a:r>
              <a:rPr lang="en-US" altLang="ko-KR" sz="1100" dirty="0" smtClean="0"/>
              <a:t>/2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,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          20</a:t>
            </a:r>
            <a:r>
              <a:rPr lang="ko-KR" altLang="en-US" sz="1100" dirty="0" smtClean="0"/>
              <a:t>년</a:t>
            </a:r>
            <a:r>
              <a:rPr lang="en-US" altLang="ko-KR" sz="1100" dirty="0" smtClean="0"/>
              <a:t>,21</a:t>
            </a:r>
            <a:r>
              <a:rPr lang="ko-KR" altLang="en-US" sz="1100" dirty="0" smtClean="0"/>
              <a:t>년 </a:t>
            </a:r>
            <a:r>
              <a:rPr lang="ko-KR" altLang="en-US" sz="1100" dirty="0" err="1" smtClean="0"/>
              <a:t>매출평균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/3</a:t>
            </a:r>
          </a:p>
          <a:p>
            <a:r>
              <a:rPr lang="en-US" altLang="ko-KR" sz="1100" b="1" dirty="0" smtClean="0"/>
              <a:t>※ </a:t>
            </a:r>
            <a:r>
              <a:rPr lang="ko-KR" altLang="en-US" sz="1100" b="1" dirty="0" smtClean="0"/>
              <a:t>변동 순위 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코로나</a:t>
            </a:r>
            <a:r>
              <a:rPr lang="en-US" altLang="ko-KR" sz="1100" dirty="0" smtClean="0"/>
              <a:t>19 </a:t>
            </a:r>
            <a:r>
              <a:rPr lang="ko-KR" altLang="en-US" sz="1100" dirty="0" smtClean="0"/>
              <a:t>이전</a:t>
            </a:r>
            <a:r>
              <a:rPr lang="en-US" altLang="ko-KR" sz="1100" dirty="0" smtClean="0"/>
              <a:t>(2019</a:t>
            </a:r>
            <a:r>
              <a:rPr lang="ko-KR" altLang="en-US" sz="1100" dirty="0" smtClean="0"/>
              <a:t>년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코로나 이후</a:t>
            </a:r>
            <a:r>
              <a:rPr lang="en-US" altLang="ko-KR" sz="1100" dirty="0" smtClean="0"/>
              <a:t>(20</a:t>
            </a:r>
            <a:r>
              <a:rPr lang="ko-KR" altLang="en-US" sz="1100" dirty="0" smtClean="0"/>
              <a:t>년</a:t>
            </a:r>
            <a:r>
              <a:rPr lang="en-US" altLang="ko-KR" sz="1100" dirty="0" smtClean="0"/>
              <a:t>,21</a:t>
            </a:r>
            <a:r>
              <a:rPr lang="ko-KR" altLang="en-US" sz="1100" dirty="0" smtClean="0"/>
              <a:t>년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분기당 평균 </a:t>
            </a:r>
            <a:r>
              <a:rPr lang="ko-KR" altLang="en-US" sz="1100" dirty="0" err="1" smtClean="0"/>
              <a:t>매출건수를</a:t>
            </a:r>
            <a:r>
              <a:rPr lang="ko-KR" altLang="en-US" sz="1100" dirty="0" smtClean="0"/>
              <a:t> 기준으로 </a:t>
            </a:r>
            <a:r>
              <a:rPr lang="ko-KR" altLang="en-US" sz="1100" dirty="0"/>
              <a:t>정렬한 </a:t>
            </a:r>
            <a:r>
              <a:rPr lang="ko-KR" altLang="en-US" sz="1100" dirty="0" smtClean="0"/>
              <a:t>순위의 </a:t>
            </a:r>
            <a:r>
              <a:rPr lang="ko-KR" altLang="en-US" sz="1100" dirty="0"/>
              <a:t>차이</a:t>
            </a:r>
            <a:endParaRPr lang="en-US" altLang="ko-KR" sz="1100" dirty="0" smtClean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7977022" y="5230544"/>
            <a:ext cx="108398" cy="169467"/>
            <a:chOff x="2176739" y="5552206"/>
            <a:chExt cx="257175" cy="402061"/>
          </a:xfrm>
          <a:solidFill>
            <a:schemeClr val="accent2">
              <a:lumMod val="75000"/>
            </a:schemeClr>
          </a:solidFill>
        </p:grpSpPr>
        <p:sp>
          <p:nvSpPr>
            <p:cNvPr id="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789904" y="5204517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파생 변수 설명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7" y="1744090"/>
            <a:ext cx="5802178" cy="32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980" y="617108"/>
            <a:ext cx="10606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FFB387"/>
                </a:solidFill>
              </a:rPr>
              <a:t>Z</a:t>
            </a:r>
            <a:r>
              <a:rPr lang="ko-KR" altLang="en-US" sz="2800" b="1" dirty="0" smtClean="0">
                <a:solidFill>
                  <a:srgbClr val="FFB387"/>
                </a:solidFill>
              </a:rPr>
              <a:t>세대 여성 코로나 이전 이후 구매한 품목 비교</a:t>
            </a:r>
            <a:endParaRPr lang="ko-KR" altLang="en-US" sz="28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03. 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데이터 분석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1520" y="1140328"/>
            <a:ext cx="1073214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7824" y="4371836"/>
            <a:ext cx="3332711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세대 가구 유형 변화 추이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19788" y="1438592"/>
            <a:ext cx="333271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※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분석 결과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53191" y="1795101"/>
            <a:ext cx="4684075" cy="452431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대 여성의 경우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여행 관련 상품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에서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매출이 감소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했다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대 여성의 경우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여성 의류와 스킨 케어 상품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매출이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상대적으로 감소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했는데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매출이 눈에 띄게 감소한 것보다는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다른 식품 관련 상품의 매출이 상대적으로 많이 증가했기 때문에 영향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받았다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대 여성의 경우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문화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관련 상품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이 여행 상품과 비슷하게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코로나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19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의 영향으로 매출이 줄어들었다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즉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20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대 여성의 경우 코로나 이전에 많은 문화 상품에 관심을 가졌던 것으로 보인다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이는 코로나 이후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문화 관람이 보다 자유로워질 경우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매출이 상승할 수 있다는 예측을 할 수 있다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대 여성의 경우도 이전 다른 세대의 결과와 마찬가지로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식품 및 건강식품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가공식품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신선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요리재료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건강식품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음료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매출이 코로나 전과 비교하여 많이 늘어난 것을 확인할 수 있다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grpSp>
        <p:nvGrpSpPr>
          <p:cNvPr id="19" name="그래픽 11">
            <a:extLst>
              <a:ext uri="{FF2B5EF4-FFF2-40B4-BE49-F238E27FC236}">
                <a16:creationId xmlns:a16="http://schemas.microsoft.com/office/drawing/2014/main" id="{CCD84D98-5CF2-47F3-A229-57EAA7AEA704}"/>
              </a:ext>
            </a:extLst>
          </p:cNvPr>
          <p:cNvGrpSpPr/>
          <p:nvPr/>
        </p:nvGrpSpPr>
        <p:grpSpPr>
          <a:xfrm>
            <a:off x="600440" y="1522093"/>
            <a:ext cx="6088476" cy="4853133"/>
            <a:chOff x="632732" y="1295460"/>
            <a:chExt cx="6572250" cy="5238750"/>
          </a:xfrm>
        </p:grpSpPr>
        <p:sp>
          <p:nvSpPr>
            <p:cNvPr id="21" name="자유형: 도형 4">
              <a:extLst>
                <a:ext uri="{FF2B5EF4-FFF2-40B4-BE49-F238E27FC236}">
                  <a16:creationId xmlns:a16="http://schemas.microsoft.com/office/drawing/2014/main" id="{18FC67F0-5499-44F2-B408-19AE9FEECA0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5">
              <a:extLst>
                <a:ext uri="{FF2B5EF4-FFF2-40B4-BE49-F238E27FC236}">
                  <a16:creationId xmlns:a16="http://schemas.microsoft.com/office/drawing/2014/main" id="{382C4141-8B8E-4AF8-8E23-F152630057B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6">
              <a:extLst>
                <a:ext uri="{FF2B5EF4-FFF2-40B4-BE49-F238E27FC236}">
                  <a16:creationId xmlns:a16="http://schemas.microsoft.com/office/drawing/2014/main" id="{F65830E0-D16A-40DB-8A54-6A2CA6A2A38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7">
              <a:extLst>
                <a:ext uri="{FF2B5EF4-FFF2-40B4-BE49-F238E27FC236}">
                  <a16:creationId xmlns:a16="http://schemas.microsoft.com/office/drawing/2014/main" id="{05446730-AA79-4652-AB4E-A3FF5A70AAB4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8">
              <a:extLst>
                <a:ext uri="{FF2B5EF4-FFF2-40B4-BE49-F238E27FC236}">
                  <a16:creationId xmlns:a16="http://schemas.microsoft.com/office/drawing/2014/main" id="{931EAE51-56E6-4A96-8747-532D89BD6D76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9">
              <a:extLst>
                <a:ext uri="{FF2B5EF4-FFF2-40B4-BE49-F238E27FC236}">
                  <a16:creationId xmlns:a16="http://schemas.microsoft.com/office/drawing/2014/main" id="{B3A5055B-02EC-4AE3-A4C7-8ABE807D5FE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10">
              <a:extLst>
                <a:ext uri="{FF2B5EF4-FFF2-40B4-BE49-F238E27FC236}">
                  <a16:creationId xmlns:a16="http://schemas.microsoft.com/office/drawing/2014/main" id="{29D83B7C-0499-48DB-B531-2C0094547B48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6841174" y="1381328"/>
            <a:ext cx="4832017" cy="5127879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7" y="1607869"/>
            <a:ext cx="5802178" cy="34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980" y="617108"/>
            <a:ext cx="10606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FFB387"/>
                </a:solidFill>
              </a:rPr>
              <a:t>Z</a:t>
            </a:r>
            <a:r>
              <a:rPr lang="ko-KR" altLang="en-US" sz="2800" b="1" dirty="0" smtClean="0">
                <a:solidFill>
                  <a:srgbClr val="FFB387"/>
                </a:solidFill>
              </a:rPr>
              <a:t>세대 남성 코로나 이전 이후 구매한 품목 비교</a:t>
            </a:r>
            <a:endParaRPr lang="ko-KR" altLang="en-US" sz="28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03. 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데이터 분석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1520" y="1140328"/>
            <a:ext cx="1073214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1448" y="4371836"/>
            <a:ext cx="3332711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세대 가구 유형 변화 추이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36904" y="1305020"/>
            <a:ext cx="333271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※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분석 결과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53191" y="1795101"/>
            <a:ext cx="4684075" cy="452431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대 남성의 경우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생활용품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남성의류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스포츠의류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</a:t>
            </a:r>
            <a:r>
              <a:rPr lang="ko-KR" alt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변동순위가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많이 하락하였다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하지만 분기당 매출 평균 건수의 경우 큰 차이를 보이지 않았으며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다른 식품 관련 상품 및 모바일 상품의 매출 증가로 인해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상대적으로 영향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받은 것으로 보인다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가공식품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신선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요리재료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음료 관련 매출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경우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다른 세대와 마찬가지로 코로나 이전과 비교해서 많은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증가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하였다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en-US" altLang="ko-KR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대 남성의 경우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기타 결제 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상품 및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모바일 상품의 매출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 다른 세대와 다른 성별과 비교하여 많이 증가하였다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이는 코로나 이후 비대면 결제 및 스마트폰으로 구입할 수 있는 상품을 많이 구매한 것으로 알 수 있다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대 남성의 경우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여행 관련 상품의 경우 큰 변동이 없다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코로나 이전과 비교하여 분기당 평균 매출 건수가 약 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3,000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건 감소하였다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이는 다른 성별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연령에 비해 적은 수치이다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en-US" altLang="ko-KR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그래픽 11">
            <a:extLst>
              <a:ext uri="{FF2B5EF4-FFF2-40B4-BE49-F238E27FC236}">
                <a16:creationId xmlns:a16="http://schemas.microsoft.com/office/drawing/2014/main" id="{CCD84D98-5CF2-47F3-A229-57EAA7AEA704}"/>
              </a:ext>
            </a:extLst>
          </p:cNvPr>
          <p:cNvGrpSpPr/>
          <p:nvPr/>
        </p:nvGrpSpPr>
        <p:grpSpPr>
          <a:xfrm>
            <a:off x="574064" y="1522093"/>
            <a:ext cx="6088476" cy="4853133"/>
            <a:chOff x="632732" y="1295460"/>
            <a:chExt cx="6572250" cy="5238750"/>
          </a:xfrm>
        </p:grpSpPr>
        <p:sp>
          <p:nvSpPr>
            <p:cNvPr id="21" name="자유형: 도형 4">
              <a:extLst>
                <a:ext uri="{FF2B5EF4-FFF2-40B4-BE49-F238E27FC236}">
                  <a16:creationId xmlns:a16="http://schemas.microsoft.com/office/drawing/2014/main" id="{18FC67F0-5499-44F2-B408-19AE9FEECA0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5">
              <a:extLst>
                <a:ext uri="{FF2B5EF4-FFF2-40B4-BE49-F238E27FC236}">
                  <a16:creationId xmlns:a16="http://schemas.microsoft.com/office/drawing/2014/main" id="{382C4141-8B8E-4AF8-8E23-F152630057B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6">
              <a:extLst>
                <a:ext uri="{FF2B5EF4-FFF2-40B4-BE49-F238E27FC236}">
                  <a16:creationId xmlns:a16="http://schemas.microsoft.com/office/drawing/2014/main" id="{F65830E0-D16A-40DB-8A54-6A2CA6A2A38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7">
              <a:extLst>
                <a:ext uri="{FF2B5EF4-FFF2-40B4-BE49-F238E27FC236}">
                  <a16:creationId xmlns:a16="http://schemas.microsoft.com/office/drawing/2014/main" id="{05446730-AA79-4652-AB4E-A3FF5A70AAB4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8">
              <a:extLst>
                <a:ext uri="{FF2B5EF4-FFF2-40B4-BE49-F238E27FC236}">
                  <a16:creationId xmlns:a16="http://schemas.microsoft.com/office/drawing/2014/main" id="{931EAE51-56E6-4A96-8747-532D89BD6D76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9">
              <a:extLst>
                <a:ext uri="{FF2B5EF4-FFF2-40B4-BE49-F238E27FC236}">
                  <a16:creationId xmlns:a16="http://schemas.microsoft.com/office/drawing/2014/main" id="{B3A5055B-02EC-4AE3-A4C7-8ABE807D5FE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10">
              <a:extLst>
                <a:ext uri="{FF2B5EF4-FFF2-40B4-BE49-F238E27FC236}">
                  <a16:creationId xmlns:a16="http://schemas.microsoft.com/office/drawing/2014/main" id="{29D83B7C-0499-48DB-B531-2C0094547B48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6758290" y="1269723"/>
            <a:ext cx="4918260" cy="5247024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9" y="1596414"/>
            <a:ext cx="5760251" cy="34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980" y="617108"/>
            <a:ext cx="10606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FFB387"/>
                </a:solidFill>
              </a:rPr>
              <a:t>MZ</a:t>
            </a:r>
            <a:r>
              <a:rPr lang="ko-KR" altLang="en-US" sz="2800" b="1" dirty="0" smtClean="0">
                <a:solidFill>
                  <a:srgbClr val="FFB387"/>
                </a:solidFill>
              </a:rPr>
              <a:t>세대 코로나 이전 이후 구매한 품목 비교</a:t>
            </a:r>
            <a:endParaRPr lang="ko-KR" altLang="en-US" sz="28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03. 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데이터 분석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1520" y="1140328"/>
            <a:ext cx="1073214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래픽 11">
            <a:extLst>
              <a:ext uri="{FF2B5EF4-FFF2-40B4-BE49-F238E27FC236}">
                <a16:creationId xmlns:a16="http://schemas.microsoft.com/office/drawing/2014/main" id="{48B4F0CA-5B10-4697-98C3-51063EBEF7B5}"/>
              </a:ext>
            </a:extLst>
          </p:cNvPr>
          <p:cNvGrpSpPr/>
          <p:nvPr/>
        </p:nvGrpSpPr>
        <p:grpSpPr>
          <a:xfrm>
            <a:off x="867548" y="1420367"/>
            <a:ext cx="3648593" cy="4869597"/>
            <a:chOff x="1396359" y="1173274"/>
            <a:chExt cx="3897088" cy="5358496"/>
          </a:xfrm>
        </p:grpSpPr>
        <p:sp>
          <p:nvSpPr>
            <p:cNvPr id="34" name="자유형: 도형 10">
              <a:extLst>
                <a:ext uri="{FF2B5EF4-FFF2-40B4-BE49-F238E27FC236}">
                  <a16:creationId xmlns:a16="http://schemas.microsoft.com/office/drawing/2014/main" id="{EC4B36EF-B4C5-4670-9C28-3BA6E7C5E179}"/>
                </a:ext>
              </a:extLst>
            </p:cNvPr>
            <p:cNvSpPr/>
            <p:nvPr/>
          </p:nvSpPr>
          <p:spPr>
            <a:xfrm>
              <a:off x="1405523" y="1164818"/>
              <a:ext cx="3865994" cy="5368861"/>
            </a:xfrm>
            <a:custGeom>
              <a:avLst/>
              <a:gdLst>
                <a:gd name="connsiteX0" fmla="*/ 213675 w 3865994"/>
                <a:gd name="connsiteY0" fmla="*/ 8456 h 5368860"/>
                <a:gd name="connsiteX1" fmla="*/ 3654099 w 3865994"/>
                <a:gd name="connsiteY1" fmla="*/ 8456 h 5368860"/>
                <a:gd name="connsiteX2" fmla="*/ 3859318 w 3865994"/>
                <a:gd name="connsiteY2" fmla="*/ 213675 h 5368860"/>
                <a:gd name="connsiteX3" fmla="*/ 3859318 w 3865994"/>
                <a:gd name="connsiteY3" fmla="*/ 5161215 h 5368860"/>
                <a:gd name="connsiteX4" fmla="*/ 3654099 w 3865994"/>
                <a:gd name="connsiteY4" fmla="*/ 5366434 h 5368860"/>
                <a:gd name="connsiteX5" fmla="*/ 213675 w 3865994"/>
                <a:gd name="connsiteY5" fmla="*/ 5366434 h 5368860"/>
                <a:gd name="connsiteX6" fmla="*/ 8456 w 3865994"/>
                <a:gd name="connsiteY6" fmla="*/ 5161215 h 5368860"/>
                <a:gd name="connsiteX7" fmla="*/ 8456 w 3865994"/>
                <a:gd name="connsiteY7" fmla="*/ 213675 h 5368860"/>
                <a:gd name="connsiteX8" fmla="*/ 213675 w 3865994"/>
                <a:gd name="connsiteY8" fmla="*/ 8456 h 536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5994" h="5368860">
                  <a:moveTo>
                    <a:pt x="213675" y="8456"/>
                  </a:moveTo>
                  <a:lnTo>
                    <a:pt x="3654099" y="8456"/>
                  </a:lnTo>
                  <a:cubicBezTo>
                    <a:pt x="3767487" y="8456"/>
                    <a:pt x="3859318" y="100286"/>
                    <a:pt x="3859318" y="213675"/>
                  </a:cubicBezTo>
                  <a:lnTo>
                    <a:pt x="3859318" y="5161215"/>
                  </a:lnTo>
                  <a:cubicBezTo>
                    <a:pt x="3859318" y="5274603"/>
                    <a:pt x="3767487" y="5366434"/>
                    <a:pt x="3654099" y="5366434"/>
                  </a:cubicBezTo>
                  <a:lnTo>
                    <a:pt x="213675" y="5366434"/>
                  </a:lnTo>
                  <a:cubicBezTo>
                    <a:pt x="100286" y="5366434"/>
                    <a:pt x="8456" y="5274603"/>
                    <a:pt x="8456" y="5161215"/>
                  </a:cubicBezTo>
                  <a:lnTo>
                    <a:pt x="8456" y="213675"/>
                  </a:lnTo>
                  <a:cubicBezTo>
                    <a:pt x="8456" y="100286"/>
                    <a:pt x="100286" y="8456"/>
                    <a:pt x="213675" y="8456"/>
                  </a:cubicBezTo>
                  <a:close/>
                </a:path>
              </a:pathLst>
            </a:custGeom>
            <a:solidFill>
              <a:srgbClr val="434343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11">
              <a:extLst>
                <a:ext uri="{FF2B5EF4-FFF2-40B4-BE49-F238E27FC236}">
                  <a16:creationId xmlns:a16="http://schemas.microsoft.com/office/drawing/2014/main" id="{A03973D1-23A1-4789-99A2-F9B85BE18DC2}"/>
                </a:ext>
              </a:extLst>
            </p:cNvPr>
            <p:cNvSpPr/>
            <p:nvPr/>
          </p:nvSpPr>
          <p:spPr>
            <a:xfrm>
              <a:off x="3195282" y="6163352"/>
              <a:ext cx="279844" cy="279844"/>
            </a:xfrm>
            <a:custGeom>
              <a:avLst/>
              <a:gdLst>
                <a:gd name="connsiteX0" fmla="*/ 279593 w 279844"/>
                <a:gd name="connsiteY0" fmla="*/ 144025 h 279844"/>
                <a:gd name="connsiteX1" fmla="*/ 144025 w 279844"/>
                <a:gd name="connsiteY1" fmla="*/ 279593 h 279844"/>
                <a:gd name="connsiteX2" fmla="*/ 8456 w 279844"/>
                <a:gd name="connsiteY2" fmla="*/ 144025 h 279844"/>
                <a:gd name="connsiteX3" fmla="*/ 144025 w 279844"/>
                <a:gd name="connsiteY3" fmla="*/ 8456 h 279844"/>
                <a:gd name="connsiteX4" fmla="*/ 279593 w 279844"/>
                <a:gd name="connsiteY4" fmla="*/ 144025 h 27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44" h="279844">
                  <a:moveTo>
                    <a:pt x="279593" y="144025"/>
                  </a:moveTo>
                  <a:cubicBezTo>
                    <a:pt x="279593" y="218897"/>
                    <a:pt x="218897" y="279593"/>
                    <a:pt x="144025" y="279593"/>
                  </a:cubicBezTo>
                  <a:cubicBezTo>
                    <a:pt x="69152" y="279593"/>
                    <a:pt x="8456" y="218897"/>
                    <a:pt x="8456" y="144025"/>
                  </a:cubicBezTo>
                  <a:cubicBezTo>
                    <a:pt x="8456" y="69152"/>
                    <a:pt x="69152" y="8456"/>
                    <a:pt x="144025" y="8456"/>
                  </a:cubicBezTo>
                  <a:cubicBezTo>
                    <a:pt x="218897" y="8456"/>
                    <a:pt x="279593" y="69152"/>
                    <a:pt x="279593" y="144025"/>
                  </a:cubicBezTo>
                  <a:close/>
                </a:path>
              </a:pathLst>
            </a:custGeom>
            <a:solidFill>
              <a:srgbClr val="FFFFFF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12">
              <a:extLst>
                <a:ext uri="{FF2B5EF4-FFF2-40B4-BE49-F238E27FC236}">
                  <a16:creationId xmlns:a16="http://schemas.microsoft.com/office/drawing/2014/main" id="{7336DD31-68FA-4CAC-9375-3F50FBC159C5}"/>
                </a:ext>
              </a:extLst>
            </p:cNvPr>
            <p:cNvSpPr/>
            <p:nvPr/>
          </p:nvSpPr>
          <p:spPr>
            <a:xfrm>
              <a:off x="3268663" y="1374287"/>
              <a:ext cx="134740" cy="134740"/>
            </a:xfrm>
            <a:custGeom>
              <a:avLst/>
              <a:gdLst>
                <a:gd name="connsiteX0" fmla="*/ 70643 w 134739"/>
                <a:gd name="connsiteY0" fmla="*/ 132831 h 134739"/>
                <a:gd name="connsiteX1" fmla="*/ 8456 w 134739"/>
                <a:gd name="connsiteY1" fmla="*/ 70643 h 134739"/>
                <a:gd name="connsiteX2" fmla="*/ 70643 w 134739"/>
                <a:gd name="connsiteY2" fmla="*/ 8456 h 134739"/>
                <a:gd name="connsiteX3" fmla="*/ 132831 w 134739"/>
                <a:gd name="connsiteY3" fmla="*/ 70643 h 134739"/>
                <a:gd name="connsiteX4" fmla="*/ 70643 w 134739"/>
                <a:gd name="connsiteY4" fmla="*/ 132831 h 13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9" h="134739">
                  <a:moveTo>
                    <a:pt x="70643" y="132831"/>
                  </a:moveTo>
                  <a:cubicBezTo>
                    <a:pt x="36336" y="132831"/>
                    <a:pt x="8456" y="104950"/>
                    <a:pt x="8456" y="70643"/>
                  </a:cubicBezTo>
                  <a:cubicBezTo>
                    <a:pt x="8456" y="36336"/>
                    <a:pt x="36336" y="8456"/>
                    <a:pt x="70643" y="8456"/>
                  </a:cubicBezTo>
                  <a:cubicBezTo>
                    <a:pt x="104950" y="8456"/>
                    <a:pt x="132831" y="36336"/>
                    <a:pt x="132831" y="70643"/>
                  </a:cubicBezTo>
                  <a:cubicBezTo>
                    <a:pt x="132831" y="104950"/>
                    <a:pt x="105054" y="132831"/>
                    <a:pt x="70643" y="132831"/>
                  </a:cubicBezTo>
                  <a:close/>
                </a:path>
              </a:pathLst>
            </a:custGeom>
            <a:solidFill>
              <a:srgbClr val="FFFFFF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13">
              <a:extLst>
                <a:ext uri="{FF2B5EF4-FFF2-40B4-BE49-F238E27FC236}">
                  <a16:creationId xmlns:a16="http://schemas.microsoft.com/office/drawing/2014/main" id="{B62333B7-4B1B-4BBE-A9F5-97CF948ABE98}"/>
                </a:ext>
              </a:extLst>
            </p:cNvPr>
            <p:cNvSpPr/>
            <p:nvPr/>
          </p:nvSpPr>
          <p:spPr>
            <a:xfrm>
              <a:off x="3262858" y="1368171"/>
              <a:ext cx="145104" cy="145104"/>
            </a:xfrm>
            <a:custGeom>
              <a:avLst/>
              <a:gdLst>
                <a:gd name="connsiteX0" fmla="*/ 76448 w 145104"/>
                <a:gd name="connsiteY0" fmla="*/ 18821 h 145104"/>
                <a:gd name="connsiteX1" fmla="*/ 134075 w 145104"/>
                <a:gd name="connsiteY1" fmla="*/ 76240 h 145104"/>
                <a:gd name="connsiteX2" fmla="*/ 76655 w 145104"/>
                <a:gd name="connsiteY2" fmla="*/ 133868 h 145104"/>
                <a:gd name="connsiteX3" fmla="*/ 19028 w 145104"/>
                <a:gd name="connsiteY3" fmla="*/ 76448 h 145104"/>
                <a:gd name="connsiteX4" fmla="*/ 19028 w 145104"/>
                <a:gd name="connsiteY4" fmla="*/ 76344 h 145104"/>
                <a:gd name="connsiteX5" fmla="*/ 76448 w 145104"/>
                <a:gd name="connsiteY5" fmla="*/ 18821 h 145104"/>
                <a:gd name="connsiteX6" fmla="*/ 76448 w 145104"/>
                <a:gd name="connsiteY6" fmla="*/ 8456 h 145104"/>
                <a:gd name="connsiteX7" fmla="*/ 8456 w 145104"/>
                <a:gd name="connsiteY7" fmla="*/ 76240 h 145104"/>
                <a:gd name="connsiteX8" fmla="*/ 76241 w 145104"/>
                <a:gd name="connsiteY8" fmla="*/ 144232 h 145104"/>
                <a:gd name="connsiteX9" fmla="*/ 144232 w 145104"/>
                <a:gd name="connsiteY9" fmla="*/ 76448 h 145104"/>
                <a:gd name="connsiteX10" fmla="*/ 144232 w 145104"/>
                <a:gd name="connsiteY10" fmla="*/ 76344 h 145104"/>
                <a:gd name="connsiteX11" fmla="*/ 76448 w 145104"/>
                <a:gd name="connsiteY11" fmla="*/ 8456 h 145104"/>
                <a:gd name="connsiteX12" fmla="*/ 76448 w 145104"/>
                <a:gd name="connsiteY12" fmla="*/ 8456 h 14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104" h="145104">
                  <a:moveTo>
                    <a:pt x="76448" y="18821"/>
                  </a:moveTo>
                  <a:cubicBezTo>
                    <a:pt x="108267" y="18717"/>
                    <a:pt x="133971" y="44421"/>
                    <a:pt x="134075" y="76240"/>
                  </a:cubicBezTo>
                  <a:cubicBezTo>
                    <a:pt x="134179" y="108060"/>
                    <a:pt x="108474" y="133764"/>
                    <a:pt x="76655" y="133868"/>
                  </a:cubicBezTo>
                  <a:cubicBezTo>
                    <a:pt x="44836" y="133971"/>
                    <a:pt x="19131" y="108267"/>
                    <a:pt x="19028" y="76448"/>
                  </a:cubicBezTo>
                  <a:cubicBezTo>
                    <a:pt x="19028" y="76448"/>
                    <a:pt x="19028" y="76344"/>
                    <a:pt x="19028" y="76344"/>
                  </a:cubicBezTo>
                  <a:cubicBezTo>
                    <a:pt x="19131" y="44628"/>
                    <a:pt x="44732" y="18924"/>
                    <a:pt x="76448" y="18821"/>
                  </a:cubicBezTo>
                  <a:moveTo>
                    <a:pt x="76448" y="8456"/>
                  </a:moveTo>
                  <a:cubicBezTo>
                    <a:pt x="38928" y="8352"/>
                    <a:pt x="8560" y="38721"/>
                    <a:pt x="8456" y="76240"/>
                  </a:cubicBezTo>
                  <a:cubicBezTo>
                    <a:pt x="8352" y="113760"/>
                    <a:pt x="38721" y="144129"/>
                    <a:pt x="76241" y="144232"/>
                  </a:cubicBezTo>
                  <a:cubicBezTo>
                    <a:pt x="113760" y="144336"/>
                    <a:pt x="144129" y="113968"/>
                    <a:pt x="144232" y="76448"/>
                  </a:cubicBezTo>
                  <a:cubicBezTo>
                    <a:pt x="144232" y="76448"/>
                    <a:pt x="144232" y="76344"/>
                    <a:pt x="144232" y="76344"/>
                  </a:cubicBezTo>
                  <a:cubicBezTo>
                    <a:pt x="144336" y="38928"/>
                    <a:pt x="114071" y="8560"/>
                    <a:pt x="76448" y="8456"/>
                  </a:cubicBezTo>
                  <a:cubicBezTo>
                    <a:pt x="76551" y="8456"/>
                    <a:pt x="76551" y="8456"/>
                    <a:pt x="76448" y="8456"/>
                  </a:cubicBezTo>
                  <a:close/>
                </a:path>
              </a:pathLst>
            </a:custGeom>
            <a:solidFill>
              <a:srgbClr val="FFFFFF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14">
              <a:extLst>
                <a:ext uri="{FF2B5EF4-FFF2-40B4-BE49-F238E27FC236}">
                  <a16:creationId xmlns:a16="http://schemas.microsoft.com/office/drawing/2014/main" id="{3FA00E29-D216-4298-B7F5-1C34268FBD95}"/>
                </a:ext>
              </a:extLst>
            </p:cNvPr>
            <p:cNvSpPr/>
            <p:nvPr/>
          </p:nvSpPr>
          <p:spPr>
            <a:xfrm>
              <a:off x="5228608" y="2164380"/>
              <a:ext cx="62188" cy="466407"/>
            </a:xfrm>
            <a:custGeom>
              <a:avLst/>
              <a:gdLst>
                <a:gd name="connsiteX0" fmla="*/ 32191 w 62187"/>
                <a:gd name="connsiteY0" fmla="*/ 8456 h 466406"/>
                <a:gd name="connsiteX1" fmla="*/ 40275 w 62187"/>
                <a:gd name="connsiteY1" fmla="*/ 8456 h 466406"/>
                <a:gd name="connsiteX2" fmla="*/ 64010 w 62187"/>
                <a:gd name="connsiteY2" fmla="*/ 32191 h 466406"/>
                <a:gd name="connsiteX3" fmla="*/ 64010 w 62187"/>
                <a:gd name="connsiteY3" fmla="*/ 442525 h 466406"/>
                <a:gd name="connsiteX4" fmla="*/ 40275 w 62187"/>
                <a:gd name="connsiteY4" fmla="*/ 466260 h 466406"/>
                <a:gd name="connsiteX5" fmla="*/ 32191 w 62187"/>
                <a:gd name="connsiteY5" fmla="*/ 466260 h 466406"/>
                <a:gd name="connsiteX6" fmla="*/ 8456 w 62187"/>
                <a:gd name="connsiteY6" fmla="*/ 442525 h 466406"/>
                <a:gd name="connsiteX7" fmla="*/ 8456 w 62187"/>
                <a:gd name="connsiteY7" fmla="*/ 32191 h 466406"/>
                <a:gd name="connsiteX8" fmla="*/ 32191 w 62187"/>
                <a:gd name="connsiteY8" fmla="*/ 8456 h 46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87" h="466406">
                  <a:moveTo>
                    <a:pt x="32191" y="8456"/>
                  </a:moveTo>
                  <a:lnTo>
                    <a:pt x="40275" y="8456"/>
                  </a:lnTo>
                  <a:cubicBezTo>
                    <a:pt x="53335" y="8456"/>
                    <a:pt x="64010" y="19131"/>
                    <a:pt x="64010" y="32191"/>
                  </a:cubicBezTo>
                  <a:lnTo>
                    <a:pt x="64010" y="442525"/>
                  </a:lnTo>
                  <a:cubicBezTo>
                    <a:pt x="64010" y="455584"/>
                    <a:pt x="53335" y="466260"/>
                    <a:pt x="40275" y="466260"/>
                  </a:cubicBezTo>
                  <a:lnTo>
                    <a:pt x="32191" y="466260"/>
                  </a:lnTo>
                  <a:cubicBezTo>
                    <a:pt x="19131" y="466260"/>
                    <a:pt x="8456" y="455584"/>
                    <a:pt x="8456" y="442525"/>
                  </a:cubicBezTo>
                  <a:lnTo>
                    <a:pt x="8456" y="32191"/>
                  </a:lnTo>
                  <a:cubicBezTo>
                    <a:pt x="8456" y="19131"/>
                    <a:pt x="19027" y="8456"/>
                    <a:pt x="32191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15">
              <a:extLst>
                <a:ext uri="{FF2B5EF4-FFF2-40B4-BE49-F238E27FC236}">
                  <a16:creationId xmlns:a16="http://schemas.microsoft.com/office/drawing/2014/main" id="{68335722-C290-4B1D-8244-1CFA05B0CFD3}"/>
                </a:ext>
              </a:extLst>
            </p:cNvPr>
            <p:cNvSpPr/>
            <p:nvPr/>
          </p:nvSpPr>
          <p:spPr>
            <a:xfrm>
              <a:off x="1389043" y="1805765"/>
              <a:ext cx="41458" cy="165834"/>
            </a:xfrm>
            <a:custGeom>
              <a:avLst/>
              <a:gdLst>
                <a:gd name="connsiteX0" fmla="*/ 24003 w 41458"/>
                <a:gd name="connsiteY0" fmla="*/ 8456 h 165833"/>
                <a:gd name="connsiteX1" fmla="*/ 24106 w 41458"/>
                <a:gd name="connsiteY1" fmla="*/ 8456 h 165833"/>
                <a:gd name="connsiteX2" fmla="*/ 39653 w 41458"/>
                <a:gd name="connsiteY2" fmla="*/ 24003 h 165833"/>
                <a:gd name="connsiteX3" fmla="*/ 39653 w 41458"/>
                <a:gd name="connsiteY3" fmla="*/ 143610 h 165833"/>
                <a:gd name="connsiteX4" fmla="*/ 24106 w 41458"/>
                <a:gd name="connsiteY4" fmla="*/ 159157 h 165833"/>
                <a:gd name="connsiteX5" fmla="*/ 24003 w 41458"/>
                <a:gd name="connsiteY5" fmla="*/ 159157 h 165833"/>
                <a:gd name="connsiteX6" fmla="*/ 8456 w 41458"/>
                <a:gd name="connsiteY6" fmla="*/ 143610 h 165833"/>
                <a:gd name="connsiteX7" fmla="*/ 8456 w 41458"/>
                <a:gd name="connsiteY7" fmla="*/ 24003 h 165833"/>
                <a:gd name="connsiteX8" fmla="*/ 24003 w 41458"/>
                <a:gd name="connsiteY8" fmla="*/ 8456 h 16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8" h="165833">
                  <a:moveTo>
                    <a:pt x="24003" y="8456"/>
                  </a:moveTo>
                  <a:lnTo>
                    <a:pt x="24106" y="8456"/>
                  </a:lnTo>
                  <a:cubicBezTo>
                    <a:pt x="32709" y="8456"/>
                    <a:pt x="39653" y="15400"/>
                    <a:pt x="39653" y="24003"/>
                  </a:cubicBezTo>
                  <a:lnTo>
                    <a:pt x="39653" y="143610"/>
                  </a:lnTo>
                  <a:cubicBezTo>
                    <a:pt x="39653" y="152213"/>
                    <a:pt x="32709" y="159157"/>
                    <a:pt x="24106" y="159157"/>
                  </a:cubicBezTo>
                  <a:lnTo>
                    <a:pt x="24003" y="159157"/>
                  </a:lnTo>
                  <a:cubicBezTo>
                    <a:pt x="15400" y="159157"/>
                    <a:pt x="8456" y="152213"/>
                    <a:pt x="8456" y="143610"/>
                  </a:cubicBezTo>
                  <a:lnTo>
                    <a:pt x="8456" y="24003"/>
                  </a:lnTo>
                  <a:cubicBezTo>
                    <a:pt x="8456" y="15400"/>
                    <a:pt x="15400" y="8456"/>
                    <a:pt x="24003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16">
              <a:extLst>
                <a:ext uri="{FF2B5EF4-FFF2-40B4-BE49-F238E27FC236}">
                  <a16:creationId xmlns:a16="http://schemas.microsoft.com/office/drawing/2014/main" id="{A7691AE5-9C08-4987-B8A3-58D0EEF986A2}"/>
                </a:ext>
              </a:extLst>
            </p:cNvPr>
            <p:cNvSpPr/>
            <p:nvPr/>
          </p:nvSpPr>
          <p:spPr>
            <a:xfrm>
              <a:off x="1387903" y="2081670"/>
              <a:ext cx="51823" cy="269479"/>
            </a:xfrm>
            <a:custGeom>
              <a:avLst/>
              <a:gdLst>
                <a:gd name="connsiteX0" fmla="*/ 25972 w 51822"/>
                <a:gd name="connsiteY0" fmla="*/ 8456 h 269479"/>
                <a:gd name="connsiteX1" fmla="*/ 26076 w 51822"/>
                <a:gd name="connsiteY1" fmla="*/ 8456 h 269479"/>
                <a:gd name="connsiteX2" fmla="*/ 43592 w 51822"/>
                <a:gd name="connsiteY2" fmla="*/ 25972 h 269479"/>
                <a:gd name="connsiteX3" fmla="*/ 43592 w 51822"/>
                <a:gd name="connsiteY3" fmla="*/ 253267 h 269479"/>
                <a:gd name="connsiteX4" fmla="*/ 26076 w 51822"/>
                <a:gd name="connsiteY4" fmla="*/ 270784 h 269479"/>
                <a:gd name="connsiteX5" fmla="*/ 25972 w 51822"/>
                <a:gd name="connsiteY5" fmla="*/ 270784 h 269479"/>
                <a:gd name="connsiteX6" fmla="*/ 8456 w 51822"/>
                <a:gd name="connsiteY6" fmla="*/ 253267 h 269479"/>
                <a:gd name="connsiteX7" fmla="*/ 8456 w 51822"/>
                <a:gd name="connsiteY7" fmla="*/ 25972 h 269479"/>
                <a:gd name="connsiteX8" fmla="*/ 25972 w 51822"/>
                <a:gd name="connsiteY8" fmla="*/ 8456 h 269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22" h="269479">
                  <a:moveTo>
                    <a:pt x="25972" y="8456"/>
                  </a:moveTo>
                  <a:lnTo>
                    <a:pt x="26076" y="8456"/>
                  </a:lnTo>
                  <a:cubicBezTo>
                    <a:pt x="35715" y="8456"/>
                    <a:pt x="43592" y="16333"/>
                    <a:pt x="43592" y="25972"/>
                  </a:cubicBezTo>
                  <a:lnTo>
                    <a:pt x="43592" y="253267"/>
                  </a:lnTo>
                  <a:cubicBezTo>
                    <a:pt x="43592" y="262907"/>
                    <a:pt x="35715" y="270784"/>
                    <a:pt x="26076" y="270784"/>
                  </a:cubicBezTo>
                  <a:lnTo>
                    <a:pt x="25972" y="270784"/>
                  </a:lnTo>
                  <a:cubicBezTo>
                    <a:pt x="16333" y="270784"/>
                    <a:pt x="8456" y="262907"/>
                    <a:pt x="8456" y="253267"/>
                  </a:cubicBezTo>
                  <a:lnTo>
                    <a:pt x="8456" y="25972"/>
                  </a:lnTo>
                  <a:cubicBezTo>
                    <a:pt x="8456" y="16333"/>
                    <a:pt x="16333" y="8456"/>
                    <a:pt x="25972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17">
              <a:extLst>
                <a:ext uri="{FF2B5EF4-FFF2-40B4-BE49-F238E27FC236}">
                  <a16:creationId xmlns:a16="http://schemas.microsoft.com/office/drawing/2014/main" id="{7FD4E40F-653B-4061-A58E-8DB46D3F2E43}"/>
                </a:ext>
              </a:extLst>
            </p:cNvPr>
            <p:cNvSpPr/>
            <p:nvPr/>
          </p:nvSpPr>
          <p:spPr>
            <a:xfrm>
              <a:off x="1388422" y="2435725"/>
              <a:ext cx="41458" cy="279844"/>
            </a:xfrm>
            <a:custGeom>
              <a:avLst/>
              <a:gdLst>
                <a:gd name="connsiteX0" fmla="*/ 25143 w 41458"/>
                <a:gd name="connsiteY0" fmla="*/ 8456 h 279844"/>
                <a:gd name="connsiteX1" fmla="*/ 25246 w 41458"/>
                <a:gd name="connsiteY1" fmla="*/ 8456 h 279844"/>
                <a:gd name="connsiteX2" fmla="*/ 41933 w 41458"/>
                <a:gd name="connsiteY2" fmla="*/ 25143 h 279844"/>
                <a:gd name="connsiteX3" fmla="*/ 41933 w 41458"/>
                <a:gd name="connsiteY3" fmla="*/ 256377 h 279844"/>
                <a:gd name="connsiteX4" fmla="*/ 25246 w 41458"/>
                <a:gd name="connsiteY4" fmla="*/ 273064 h 279844"/>
                <a:gd name="connsiteX5" fmla="*/ 25143 w 41458"/>
                <a:gd name="connsiteY5" fmla="*/ 273064 h 279844"/>
                <a:gd name="connsiteX6" fmla="*/ 8456 w 41458"/>
                <a:gd name="connsiteY6" fmla="*/ 256377 h 279844"/>
                <a:gd name="connsiteX7" fmla="*/ 8456 w 41458"/>
                <a:gd name="connsiteY7" fmla="*/ 25143 h 279844"/>
                <a:gd name="connsiteX8" fmla="*/ 25143 w 41458"/>
                <a:gd name="connsiteY8" fmla="*/ 8456 h 27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8" h="279844">
                  <a:moveTo>
                    <a:pt x="25143" y="8456"/>
                  </a:moveTo>
                  <a:lnTo>
                    <a:pt x="25246" y="8456"/>
                  </a:lnTo>
                  <a:cubicBezTo>
                    <a:pt x="34471" y="8456"/>
                    <a:pt x="41933" y="15918"/>
                    <a:pt x="41933" y="25143"/>
                  </a:cubicBezTo>
                  <a:lnTo>
                    <a:pt x="41933" y="256377"/>
                  </a:lnTo>
                  <a:cubicBezTo>
                    <a:pt x="41933" y="265601"/>
                    <a:pt x="34471" y="273064"/>
                    <a:pt x="25246" y="273064"/>
                  </a:cubicBezTo>
                  <a:lnTo>
                    <a:pt x="25143" y="273064"/>
                  </a:lnTo>
                  <a:cubicBezTo>
                    <a:pt x="15918" y="273064"/>
                    <a:pt x="8456" y="265601"/>
                    <a:pt x="8456" y="256377"/>
                  </a:cubicBezTo>
                  <a:lnTo>
                    <a:pt x="8456" y="25143"/>
                  </a:lnTo>
                  <a:cubicBezTo>
                    <a:pt x="8456" y="15918"/>
                    <a:pt x="15918" y="8456"/>
                    <a:pt x="25143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A6DBA8B-1409-47D0-B843-FBC20E642EB3}"/>
              </a:ext>
            </a:extLst>
          </p:cNvPr>
          <p:cNvSpPr txBox="1"/>
          <p:nvPr/>
        </p:nvSpPr>
        <p:spPr>
          <a:xfrm>
            <a:off x="8808000" y="2060349"/>
            <a:ext cx="3025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건강식품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음료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가공식품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신선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요리재료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매출 증가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4" y="1838075"/>
            <a:ext cx="3465080" cy="400449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A6DBA8B-1409-47D0-B843-FBC20E642EB3}"/>
              </a:ext>
            </a:extLst>
          </p:cNvPr>
          <p:cNvSpPr txBox="1"/>
          <p:nvPr/>
        </p:nvSpPr>
        <p:spPr>
          <a:xfrm>
            <a:off x="5177256" y="2368329"/>
            <a:ext cx="2132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MZ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세대 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인 가구 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비율 증가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309581" y="1942093"/>
            <a:ext cx="1867726" cy="186772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9265507" y="1823402"/>
            <a:ext cx="2110918" cy="211091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986735" y="2712285"/>
            <a:ext cx="652489" cy="32319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6DBA8B-1409-47D0-B843-FBC20E642EB3}"/>
              </a:ext>
            </a:extLst>
          </p:cNvPr>
          <p:cNvSpPr txBox="1"/>
          <p:nvPr/>
        </p:nvSpPr>
        <p:spPr>
          <a:xfrm>
            <a:off x="8808000" y="4743303"/>
            <a:ext cx="3025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여행 상품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매출 감소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6DBA8B-1409-47D0-B843-FBC20E642EB3}"/>
              </a:ext>
            </a:extLst>
          </p:cNvPr>
          <p:cNvSpPr txBox="1"/>
          <p:nvPr/>
        </p:nvSpPr>
        <p:spPr>
          <a:xfrm>
            <a:off x="5253547" y="4935649"/>
            <a:ext cx="2132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코로나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19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309581" y="4165457"/>
            <a:ext cx="1867726" cy="186772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9265507" y="4046766"/>
            <a:ext cx="2110918" cy="211091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7986735" y="4935649"/>
            <a:ext cx="652489" cy="32319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그림 20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919" y="259884"/>
            <a:ext cx="252000" cy="252000"/>
          </a:xfrm>
          <a:prstGeom prst="rect">
            <a:avLst/>
          </a:prstGeom>
        </p:spPr>
      </p:pic>
      <p:pic>
        <p:nvPicPr>
          <p:cNvPr id="203" name="그림 20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900919" y="565328"/>
            <a:ext cx="288000" cy="288000"/>
          </a:xfrm>
          <a:prstGeom prst="rect">
            <a:avLst/>
          </a:prstGeom>
        </p:spPr>
      </p:pic>
      <p:pic>
        <p:nvPicPr>
          <p:cNvPr id="204" name="그림 20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15" y="261302"/>
            <a:ext cx="250582" cy="250582"/>
          </a:xfrm>
          <a:prstGeom prst="rect">
            <a:avLst/>
          </a:prstGeom>
        </p:spPr>
      </p:pic>
      <p:pic>
        <p:nvPicPr>
          <p:cNvPr id="205" name="그림 20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74" y="581142"/>
            <a:ext cx="252000" cy="25200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736493" y="250151"/>
            <a:ext cx="288000" cy="288000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896" y="578417"/>
            <a:ext cx="250582" cy="250582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03" y="257217"/>
            <a:ext cx="250582" cy="250582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446" y="581920"/>
            <a:ext cx="252000" cy="252000"/>
          </a:xfrm>
          <a:prstGeom prst="rect">
            <a:avLst/>
          </a:prstGeom>
        </p:spPr>
      </p:pic>
      <p:pic>
        <p:nvPicPr>
          <p:cNvPr id="210" name="그림 209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502731" y="250362"/>
            <a:ext cx="288000" cy="288000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0" y="583927"/>
            <a:ext cx="250582" cy="25058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2781471" y="3044280"/>
            <a:ext cx="662905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834C90"/>
                </a:solidFill>
                <a:latin typeface="+mj-lt"/>
              </a:rPr>
              <a:t>결론 도출</a:t>
            </a:r>
            <a:endParaRPr lang="ko-KR" altLang="en-US" sz="4400" b="1" dirty="0">
              <a:solidFill>
                <a:srgbClr val="834C90"/>
              </a:solidFill>
              <a:latin typeface="+mj-lt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93420" y="546551"/>
            <a:ext cx="888492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93420" y="531311"/>
            <a:ext cx="0" cy="3621589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400" b="90000" l="6041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96" t="45386" r="8736" b="8100"/>
          <a:stretch/>
        </p:blipFill>
        <p:spPr>
          <a:xfrm>
            <a:off x="257942" y="4376660"/>
            <a:ext cx="1852797" cy="1889853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>
          <a:xfrm>
            <a:off x="2262683" y="6304613"/>
            <a:ext cx="9240048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1502731" y="1173480"/>
            <a:ext cx="0" cy="5146373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980" y="617108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FB387"/>
                </a:solidFill>
              </a:rPr>
              <a:t>결론 도출</a:t>
            </a:r>
            <a:endParaRPr lang="ko-KR" altLang="en-US" sz="32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04. 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결론 도출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79" l="0" r="995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878" y="5363752"/>
            <a:ext cx="661590" cy="62560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800" y="5624424"/>
            <a:ext cx="976405" cy="976405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731520" y="1278071"/>
            <a:ext cx="393192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6CB11A-C4E8-4097-AF09-E4A62B7F8431}"/>
              </a:ext>
            </a:extLst>
          </p:cNvPr>
          <p:cNvSpPr txBox="1"/>
          <p:nvPr/>
        </p:nvSpPr>
        <p:spPr>
          <a:xfrm>
            <a:off x="2063086" y="1986744"/>
            <a:ext cx="8272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의사결정트리 모델을 활용하여 약 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89.97%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의 정확도로 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MZ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세대를 분류할 수 있었다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E0A959-0669-4878-B875-C16E9A84C70E}"/>
              </a:ext>
            </a:extLst>
          </p:cNvPr>
          <p:cNvSpPr txBox="1"/>
          <p:nvPr/>
        </p:nvSpPr>
        <p:spPr>
          <a:xfrm>
            <a:off x="414455" y="2179731"/>
            <a:ext cx="176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89.97%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A4DC5DE-A14C-44FA-B67F-FBDE4324FFA1}"/>
              </a:ext>
            </a:extLst>
          </p:cNvPr>
          <p:cNvGrpSpPr/>
          <p:nvPr/>
        </p:nvGrpSpPr>
        <p:grpSpPr>
          <a:xfrm>
            <a:off x="1117744" y="1748904"/>
            <a:ext cx="354638" cy="354638"/>
            <a:chOff x="752656" y="1562597"/>
            <a:chExt cx="390525" cy="390525"/>
          </a:xfrm>
          <a:solidFill>
            <a:schemeClr val="accent2">
              <a:lumMod val="75000"/>
            </a:schemeClr>
          </a:solidFill>
        </p:grpSpPr>
        <p:sp>
          <p:nvSpPr>
            <p:cNvPr id="30" name="자유형: 도형 26">
              <a:extLst>
                <a:ext uri="{FF2B5EF4-FFF2-40B4-BE49-F238E27FC236}">
                  <a16:creationId xmlns:a16="http://schemas.microsoft.com/office/drawing/2014/main" id="{B71D40C7-DCEB-4DAC-826C-7E1A3BC188FD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자유형: 도형 27">
              <a:extLst>
                <a:ext uri="{FF2B5EF4-FFF2-40B4-BE49-F238E27FC236}">
                  <a16:creationId xmlns:a16="http://schemas.microsoft.com/office/drawing/2014/main" id="{363B9ECC-49FC-4B71-A8A1-EBB61B8AA9B2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자유형: 도형 28">
              <a:extLst>
                <a:ext uri="{FF2B5EF4-FFF2-40B4-BE49-F238E27FC236}">
                  <a16:creationId xmlns:a16="http://schemas.microsoft.com/office/drawing/2014/main" id="{CA9CF05E-10CE-4CCA-AA62-AAC7B982FB11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자유형: 도형 29">
              <a:extLst>
                <a:ext uri="{FF2B5EF4-FFF2-40B4-BE49-F238E27FC236}">
                  <a16:creationId xmlns:a16="http://schemas.microsoft.com/office/drawing/2014/main" id="{F551ADBE-FFCC-4464-9EB0-6FB9CAC7FC6C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자유형: 도형 30">
              <a:extLst>
                <a:ext uri="{FF2B5EF4-FFF2-40B4-BE49-F238E27FC236}">
                  <a16:creationId xmlns:a16="http://schemas.microsoft.com/office/drawing/2014/main" id="{DF2F29C3-B2BA-4072-9750-058831658A92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A287E54-0AC1-44FB-9A12-52CACFE91FA7}"/>
              </a:ext>
            </a:extLst>
          </p:cNvPr>
          <p:cNvGrpSpPr/>
          <p:nvPr/>
        </p:nvGrpSpPr>
        <p:grpSpPr>
          <a:xfrm>
            <a:off x="1117929" y="3173036"/>
            <a:ext cx="446296" cy="446208"/>
            <a:chOff x="4778017" y="4901660"/>
            <a:chExt cx="389321" cy="389244"/>
          </a:xfrm>
          <a:solidFill>
            <a:schemeClr val="accent2">
              <a:lumMod val="75000"/>
            </a:schemeClr>
          </a:solidFill>
        </p:grpSpPr>
        <p:sp>
          <p:nvSpPr>
            <p:cNvPr id="36" name="자유형: 도형 489">
              <a:extLst>
                <a:ext uri="{FF2B5EF4-FFF2-40B4-BE49-F238E27FC236}">
                  <a16:creationId xmlns:a16="http://schemas.microsoft.com/office/drawing/2014/main" id="{76BE63BB-0738-4309-AB4D-697E74B00DA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490">
              <a:extLst>
                <a:ext uri="{FF2B5EF4-FFF2-40B4-BE49-F238E27FC236}">
                  <a16:creationId xmlns:a16="http://schemas.microsoft.com/office/drawing/2014/main" id="{9D48D0F3-90C9-4DF3-BAFD-6C89A1EA5DC6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3E0A959-0669-4878-B875-C16E9A84C70E}"/>
              </a:ext>
            </a:extLst>
          </p:cNvPr>
          <p:cNvSpPr txBox="1"/>
          <p:nvPr/>
        </p:nvSpPr>
        <p:spPr>
          <a:xfrm>
            <a:off x="422759" y="3614483"/>
            <a:ext cx="176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인 가구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6CB11A-C4E8-4097-AF09-E4A62B7F8431}"/>
              </a:ext>
            </a:extLst>
          </p:cNvPr>
          <p:cNvSpPr txBox="1"/>
          <p:nvPr/>
        </p:nvSpPr>
        <p:spPr>
          <a:xfrm>
            <a:off x="2063086" y="3495950"/>
            <a:ext cx="9155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데이터 분석을 통해 코로나 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19 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이전과 비교하여 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MZ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세대의 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인 가구가 증가했음을 알 수 있었다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0E603BE-EFF9-44F5-9895-9BB9343ECBFE}"/>
              </a:ext>
            </a:extLst>
          </p:cNvPr>
          <p:cNvGrpSpPr/>
          <p:nvPr/>
        </p:nvGrpSpPr>
        <p:grpSpPr>
          <a:xfrm>
            <a:off x="1058461" y="4505511"/>
            <a:ext cx="390525" cy="343947"/>
            <a:chOff x="6798957" y="5589841"/>
            <a:chExt cx="390525" cy="343947"/>
          </a:xfrm>
          <a:solidFill>
            <a:schemeClr val="accent2">
              <a:lumMod val="75000"/>
            </a:schemeClr>
          </a:solidFill>
        </p:grpSpPr>
        <p:sp>
          <p:nvSpPr>
            <p:cNvPr id="41" name="자유형: 도형 428">
              <a:extLst>
                <a:ext uri="{FF2B5EF4-FFF2-40B4-BE49-F238E27FC236}">
                  <a16:creationId xmlns:a16="http://schemas.microsoft.com/office/drawing/2014/main" id="{4C1E2F7E-AF64-4C8D-865A-10B22BE4B07E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29">
              <a:extLst>
                <a:ext uri="{FF2B5EF4-FFF2-40B4-BE49-F238E27FC236}">
                  <a16:creationId xmlns:a16="http://schemas.microsoft.com/office/drawing/2014/main" id="{B2AAA9CB-7E3A-486B-9D81-CC3011428828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30">
              <a:extLst>
                <a:ext uri="{FF2B5EF4-FFF2-40B4-BE49-F238E27FC236}">
                  <a16:creationId xmlns:a16="http://schemas.microsoft.com/office/drawing/2014/main" id="{3674B9B4-A2E1-4DCC-86FD-206BD17AB8A1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3E0A959-0669-4878-B875-C16E9A84C70E}"/>
              </a:ext>
            </a:extLst>
          </p:cNvPr>
          <p:cNvSpPr txBox="1"/>
          <p:nvPr/>
        </p:nvSpPr>
        <p:spPr>
          <a:xfrm>
            <a:off x="414455" y="4859274"/>
            <a:ext cx="176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식품 매출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6CB11A-C4E8-4097-AF09-E4A62B7F8431}"/>
              </a:ext>
            </a:extLst>
          </p:cNvPr>
          <p:cNvSpPr txBox="1"/>
          <p:nvPr/>
        </p:nvSpPr>
        <p:spPr>
          <a:xfrm>
            <a:off x="2063086" y="4688872"/>
            <a:ext cx="9155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데이터 분석을 통해 코로나 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19 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이전과 비교하여 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MZ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세대의 가공식품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신선식품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건강식품에 대한 관심이 많아졌다는 것을 알 수 있었다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3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980" y="617108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FB387"/>
                </a:solidFill>
              </a:rPr>
              <a:t>결론 도출</a:t>
            </a:r>
            <a:endParaRPr lang="ko-KR" altLang="en-US" sz="32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04. 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결론 도출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79" l="0" r="995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878" y="5363752"/>
            <a:ext cx="661590" cy="62560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800" y="5624424"/>
            <a:ext cx="976405" cy="976405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731520" y="1278071"/>
            <a:ext cx="393192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6CB11A-C4E8-4097-AF09-E4A62B7F8431}"/>
              </a:ext>
            </a:extLst>
          </p:cNvPr>
          <p:cNvSpPr txBox="1"/>
          <p:nvPr/>
        </p:nvSpPr>
        <p:spPr>
          <a:xfrm>
            <a:off x="2423944" y="1664159"/>
            <a:ext cx="8272300" cy="402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MZ </a:t>
            </a:r>
            <a:r>
              <a:rPr lang="ko-KR" altLang="en-US" sz="1500" b="1" dirty="0">
                <a:solidFill>
                  <a:schemeClr val="accent2">
                    <a:lumMod val="75000"/>
                  </a:schemeClr>
                </a:solidFill>
              </a:rPr>
              <a:t>세대를 대상으로 체크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ko-KR" altLang="en-US" sz="1500" b="1" dirty="0">
                <a:solidFill>
                  <a:schemeClr val="accent2">
                    <a:lumMod val="75000"/>
                  </a:schemeClr>
                </a:solidFill>
              </a:rPr>
              <a:t>신용카드 상품을 새로 출시할 경우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가공식품 </a:t>
            </a:r>
            <a:r>
              <a:rPr lang="ko-KR" altLang="en-US" sz="1500" b="1" dirty="0">
                <a:solidFill>
                  <a:schemeClr val="accent2">
                    <a:lumMod val="75000"/>
                  </a:schemeClr>
                </a:solidFill>
              </a:rPr>
              <a:t>및 신선요리재료와 같은 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음식 종류를 구매할 경우 카드 할인 혜택 또는 이벤트를 결합하면 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MZ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세대 고객에게 긍정적인 반응을 얻을 수 있을 것이다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또한 </a:t>
            </a:r>
            <a:r>
              <a:rPr lang="ko-KR" altLang="en-US" sz="1500" b="1" dirty="0">
                <a:solidFill>
                  <a:schemeClr val="accent2">
                    <a:lumMod val="75000"/>
                  </a:schemeClr>
                </a:solidFill>
              </a:rPr>
              <a:t>포스트 코로나 시대를 맞아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500" b="1" dirty="0">
                <a:solidFill>
                  <a:schemeClr val="accent2">
                    <a:lumMod val="75000"/>
                  </a:schemeClr>
                </a:solidFill>
              </a:rPr>
              <a:t>남성에게는 모바일 상품을 구매할 경우 혜택을 볼 수 있는 결합 상품을 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제공하고 </a:t>
            </a:r>
            <a:r>
              <a:rPr lang="ko-KR" altLang="en-US" sz="1500" b="1" dirty="0">
                <a:solidFill>
                  <a:schemeClr val="accent2">
                    <a:lumMod val="75000"/>
                  </a:schemeClr>
                </a:solidFill>
              </a:rPr>
              <a:t>여성에게는 문화 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관람 시 </a:t>
            </a:r>
            <a:r>
              <a:rPr lang="ko-KR" altLang="en-US" sz="1500" b="1" dirty="0">
                <a:solidFill>
                  <a:schemeClr val="accent2">
                    <a:lumMod val="75000"/>
                  </a:schemeClr>
                </a:solidFill>
              </a:rPr>
              <a:t>할인을 받을 수 있는 서비스를 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제공한다면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고객이 만족할 수 있는 카드 서비스를 제공할 수 있다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이에 따라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, BC 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카드사는 휴먼 고객 비율을 줄일 수 있으며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accent2">
                    <a:lumMod val="75000"/>
                  </a:schemeClr>
                </a:solidFill>
              </a:rPr>
              <a:t>경쟁력을 높일 수 있다</a:t>
            </a:r>
            <a:r>
              <a:rPr lang="en-US" altLang="ko-KR" sz="15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E0A959-0669-4878-B875-C16E9A84C70E}"/>
              </a:ext>
            </a:extLst>
          </p:cNvPr>
          <p:cNvSpPr txBox="1"/>
          <p:nvPr/>
        </p:nvSpPr>
        <p:spPr>
          <a:xfrm>
            <a:off x="414455" y="2179731"/>
            <a:ext cx="176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카드 혜택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0682CA7-DA9B-40F8-8FA9-185214D74468}"/>
              </a:ext>
            </a:extLst>
          </p:cNvPr>
          <p:cNvGrpSpPr/>
          <p:nvPr/>
        </p:nvGrpSpPr>
        <p:grpSpPr>
          <a:xfrm>
            <a:off x="1130745" y="1755991"/>
            <a:ext cx="328636" cy="392335"/>
            <a:chOff x="3471568" y="1570005"/>
            <a:chExt cx="328636" cy="392335"/>
          </a:xfrm>
          <a:solidFill>
            <a:schemeClr val="accent2">
              <a:lumMod val="75000"/>
            </a:schemeClr>
          </a:solidFill>
        </p:grpSpPr>
        <p:sp>
          <p:nvSpPr>
            <p:cNvPr id="28" name="자유형: 도형 7">
              <a:extLst>
                <a:ext uri="{FF2B5EF4-FFF2-40B4-BE49-F238E27FC236}">
                  <a16:creationId xmlns:a16="http://schemas.microsoft.com/office/drawing/2014/main" id="{E77960BD-BFBE-4A43-8C3C-A43FF301C08C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4" name="자유형: 도형 8">
              <a:extLst>
                <a:ext uri="{FF2B5EF4-FFF2-40B4-BE49-F238E27FC236}">
                  <a16:creationId xmlns:a16="http://schemas.microsoft.com/office/drawing/2014/main" id="{1BEF5CAB-900E-403A-A1E7-FF32B10B6778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5" name="자유형: 도형 9">
              <a:extLst>
                <a:ext uri="{FF2B5EF4-FFF2-40B4-BE49-F238E27FC236}">
                  <a16:creationId xmlns:a16="http://schemas.microsoft.com/office/drawing/2014/main" id="{74319917-8461-4FB5-A5BC-DF7C54F68D4A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6" name="자유형: 도형 10">
              <a:extLst>
                <a:ext uri="{FF2B5EF4-FFF2-40B4-BE49-F238E27FC236}">
                  <a16:creationId xmlns:a16="http://schemas.microsoft.com/office/drawing/2014/main" id="{2A1AF57C-E3CD-4EE1-8141-FBCDC589628E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7" name="자유형: 도형 11">
              <a:extLst>
                <a:ext uri="{FF2B5EF4-FFF2-40B4-BE49-F238E27FC236}">
                  <a16:creationId xmlns:a16="http://schemas.microsoft.com/office/drawing/2014/main" id="{82E9AA9D-9194-4EB8-A71E-665B374ED27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0" name="자유형: 도형 12">
              <a:extLst>
                <a:ext uri="{FF2B5EF4-FFF2-40B4-BE49-F238E27FC236}">
                  <a16:creationId xmlns:a16="http://schemas.microsoft.com/office/drawing/2014/main" id="{5C854421-DC85-4B6A-8CA6-FACD39668775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1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06497" y="1484791"/>
            <a:ext cx="9579006" cy="3888419"/>
          </a:xfrm>
          <a:prstGeom prst="rect">
            <a:avLst/>
          </a:prstGeom>
          <a:noFill/>
          <a:ln w="38100">
            <a:solidFill>
              <a:srgbClr val="FFB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400" b="90000" l="6041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96" t="45386" r="8736" b="8100"/>
          <a:stretch/>
        </p:blipFill>
        <p:spPr>
          <a:xfrm>
            <a:off x="10095363" y="4178541"/>
            <a:ext cx="1580280" cy="1611886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0" y="6241097"/>
            <a:ext cx="12192000" cy="650631"/>
          </a:xfrm>
          <a:prstGeom prst="rect">
            <a:avLst/>
          </a:prstGeom>
          <a:solidFill>
            <a:srgbClr val="FFB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" y="6286274"/>
            <a:ext cx="250582" cy="250582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" y="6582033"/>
            <a:ext cx="252000" cy="25200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2597" y="6258589"/>
            <a:ext cx="288000" cy="28800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6" y="6575867"/>
            <a:ext cx="250582" cy="250582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59" y="6286274"/>
            <a:ext cx="250582" cy="250582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28" y="6258589"/>
            <a:ext cx="252000" cy="2520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7028" y="6557158"/>
            <a:ext cx="288000" cy="28800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41" y="6593197"/>
            <a:ext cx="252000" cy="252000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3" y="6258589"/>
            <a:ext cx="252000" cy="252000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90472" y="6258589"/>
            <a:ext cx="288000" cy="288000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81" y="6594576"/>
            <a:ext cx="250582" cy="250582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84903" y="6564033"/>
            <a:ext cx="288000" cy="288000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99" y="6260007"/>
            <a:ext cx="250582" cy="250582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58" y="6579847"/>
            <a:ext cx="252000" cy="252000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20477" y="6248856"/>
            <a:ext cx="288000" cy="288000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80" y="6577122"/>
            <a:ext cx="250582" cy="250582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05" y="6581042"/>
            <a:ext cx="252000" cy="252000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73" y="6270765"/>
            <a:ext cx="252000" cy="252000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20973" y="6548523"/>
            <a:ext cx="288000" cy="288000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14" y="6267565"/>
            <a:ext cx="250582" cy="250582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35" y="6280697"/>
            <a:ext cx="250582" cy="250582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35" y="6576456"/>
            <a:ext cx="252000" cy="25200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15748" y="6253012"/>
            <a:ext cx="288000" cy="288000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57" y="6570290"/>
            <a:ext cx="250582" cy="250582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10" y="6280697"/>
            <a:ext cx="250582" cy="250582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79" y="6253012"/>
            <a:ext cx="252000" cy="252000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79" y="6551581"/>
            <a:ext cx="288000" cy="288000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92" y="6587620"/>
            <a:ext cx="252000" cy="252000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54" y="6253012"/>
            <a:ext cx="252000" cy="252000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33623" y="6264112"/>
            <a:ext cx="288000" cy="288000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32" y="6588999"/>
            <a:ext cx="250582" cy="250582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28054" y="6558456"/>
            <a:ext cx="288000" cy="288000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50" y="6254430"/>
            <a:ext cx="250582" cy="250582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209" y="6574270"/>
            <a:ext cx="252000" cy="252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63628" y="6262133"/>
            <a:ext cx="288000" cy="288000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31" y="6590399"/>
            <a:ext cx="250582" cy="250582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256" y="6575465"/>
            <a:ext cx="252000" cy="252000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24" y="6265188"/>
            <a:ext cx="252000" cy="252000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64124" y="6542946"/>
            <a:ext cx="288000" cy="288000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965" y="6261988"/>
            <a:ext cx="250582" cy="250582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0118" y="6250455"/>
            <a:ext cx="288000" cy="288000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27" y="6588329"/>
            <a:ext cx="250582" cy="250582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44" y="6266101"/>
            <a:ext cx="252000" cy="252000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98013" y="6266101"/>
            <a:ext cx="288000" cy="288000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22" y="6602088"/>
            <a:ext cx="250582" cy="250582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92444" y="6571545"/>
            <a:ext cx="288000" cy="288000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0" y="6267519"/>
            <a:ext cx="250582" cy="250582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599" y="6587359"/>
            <a:ext cx="252000" cy="252000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28018" y="6256368"/>
            <a:ext cx="288000" cy="288000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21" y="6603488"/>
            <a:ext cx="250582" cy="250582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199" y="6271831"/>
            <a:ext cx="252000" cy="252000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236199" y="6577275"/>
            <a:ext cx="288000" cy="288000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695" y="6273249"/>
            <a:ext cx="250582" cy="250582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354" y="6593089"/>
            <a:ext cx="252000" cy="252000"/>
          </a:xfrm>
          <a:prstGeom prst="rect">
            <a:avLst/>
          </a:prstGeom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071773" y="6262098"/>
            <a:ext cx="288000" cy="288000"/>
          </a:xfrm>
          <a:prstGeom prst="rect">
            <a:avLst/>
          </a:prstGeom>
        </p:spPr>
      </p:pic>
      <p:pic>
        <p:nvPicPr>
          <p:cNvPr id="146" name="그림 14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176" y="6590364"/>
            <a:ext cx="250582" cy="250582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883" y="6269164"/>
            <a:ext cx="250582" cy="250582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726" y="6593867"/>
            <a:ext cx="252000" cy="252000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838011" y="6262309"/>
            <a:ext cx="288000" cy="288000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720" y="6595874"/>
            <a:ext cx="250582" cy="250582"/>
          </a:xfrm>
          <a:prstGeom prst="rect">
            <a:avLst/>
          </a:prstGeom>
        </p:spPr>
      </p:pic>
      <p:sp>
        <p:nvSpPr>
          <p:cNvPr id="151" name="직사각형 150"/>
          <p:cNvSpPr/>
          <p:nvPr/>
        </p:nvSpPr>
        <p:spPr>
          <a:xfrm>
            <a:off x="0" y="-7862"/>
            <a:ext cx="12192000" cy="650631"/>
          </a:xfrm>
          <a:prstGeom prst="rect">
            <a:avLst/>
          </a:prstGeom>
          <a:solidFill>
            <a:srgbClr val="FFB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2" name="그림 15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" y="37315"/>
            <a:ext cx="250582" cy="250582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" y="333074"/>
            <a:ext cx="252000" cy="252000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2597" y="9630"/>
            <a:ext cx="288000" cy="288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6" y="326908"/>
            <a:ext cx="250582" cy="250582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59" y="37315"/>
            <a:ext cx="250582" cy="250582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28" y="9630"/>
            <a:ext cx="252000" cy="252000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7028" y="308199"/>
            <a:ext cx="288000" cy="288000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41" y="344238"/>
            <a:ext cx="252000" cy="252000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3" y="9630"/>
            <a:ext cx="252000" cy="25200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90472" y="9630"/>
            <a:ext cx="288000" cy="288000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81" y="345617"/>
            <a:ext cx="250582" cy="250582"/>
          </a:xfrm>
          <a:prstGeom prst="rect">
            <a:avLst/>
          </a:prstGeom>
        </p:spPr>
      </p:pic>
      <p:pic>
        <p:nvPicPr>
          <p:cNvPr id="163" name="그림 16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84903" y="315074"/>
            <a:ext cx="288000" cy="288000"/>
          </a:xfrm>
          <a:prstGeom prst="rect">
            <a:avLst/>
          </a:prstGeom>
        </p:spPr>
      </p:pic>
      <p:pic>
        <p:nvPicPr>
          <p:cNvPr id="164" name="그림 16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99" y="11048"/>
            <a:ext cx="250582" cy="250582"/>
          </a:xfrm>
          <a:prstGeom prst="rect">
            <a:avLst/>
          </a:prstGeom>
        </p:spPr>
      </p:pic>
      <p:pic>
        <p:nvPicPr>
          <p:cNvPr id="165" name="그림 164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58" y="330888"/>
            <a:ext cx="252000" cy="252000"/>
          </a:xfrm>
          <a:prstGeom prst="rect">
            <a:avLst/>
          </a:prstGeom>
        </p:spPr>
      </p:pic>
      <p:pic>
        <p:nvPicPr>
          <p:cNvPr id="166" name="그림 165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20477" y="-103"/>
            <a:ext cx="288000" cy="288000"/>
          </a:xfrm>
          <a:prstGeom prst="rect">
            <a:avLst/>
          </a:prstGeom>
        </p:spPr>
      </p:pic>
      <p:pic>
        <p:nvPicPr>
          <p:cNvPr id="167" name="그림 16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80" y="328163"/>
            <a:ext cx="250582" cy="250582"/>
          </a:xfrm>
          <a:prstGeom prst="rect">
            <a:avLst/>
          </a:prstGeom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05" y="332083"/>
            <a:ext cx="252000" cy="252000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73" y="21806"/>
            <a:ext cx="252000" cy="25200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20973" y="299564"/>
            <a:ext cx="288000" cy="288000"/>
          </a:xfrm>
          <a:prstGeom prst="rect">
            <a:avLst/>
          </a:prstGeom>
        </p:spPr>
      </p:pic>
      <p:pic>
        <p:nvPicPr>
          <p:cNvPr id="171" name="그림 17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14" y="18606"/>
            <a:ext cx="250582" cy="250582"/>
          </a:xfrm>
          <a:prstGeom prst="rect">
            <a:avLst/>
          </a:prstGeom>
        </p:spPr>
      </p:pic>
      <p:pic>
        <p:nvPicPr>
          <p:cNvPr id="172" name="그림 17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35" y="31738"/>
            <a:ext cx="250582" cy="250582"/>
          </a:xfrm>
          <a:prstGeom prst="rect">
            <a:avLst/>
          </a:prstGeom>
        </p:spPr>
      </p:pic>
      <p:pic>
        <p:nvPicPr>
          <p:cNvPr id="173" name="그림 172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35" y="327497"/>
            <a:ext cx="252000" cy="252000"/>
          </a:xfrm>
          <a:prstGeom prst="rect">
            <a:avLst/>
          </a:prstGeom>
        </p:spPr>
      </p:pic>
      <p:pic>
        <p:nvPicPr>
          <p:cNvPr id="174" name="그림 173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15748" y="4053"/>
            <a:ext cx="288000" cy="288000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57" y="321331"/>
            <a:ext cx="250582" cy="250582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10" y="31738"/>
            <a:ext cx="250582" cy="250582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79" y="4053"/>
            <a:ext cx="252000" cy="252000"/>
          </a:xfrm>
          <a:prstGeom prst="rect">
            <a:avLst/>
          </a:prstGeom>
        </p:spPr>
      </p:pic>
      <p:pic>
        <p:nvPicPr>
          <p:cNvPr id="178" name="그림 177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79" y="302622"/>
            <a:ext cx="288000" cy="288000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92" y="338661"/>
            <a:ext cx="252000" cy="252000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54" y="4053"/>
            <a:ext cx="252000" cy="252000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33623" y="15153"/>
            <a:ext cx="288000" cy="288000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32" y="340040"/>
            <a:ext cx="250582" cy="250582"/>
          </a:xfrm>
          <a:prstGeom prst="rect">
            <a:avLst/>
          </a:prstGeom>
        </p:spPr>
      </p:pic>
      <p:pic>
        <p:nvPicPr>
          <p:cNvPr id="183" name="그림 18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28054" y="309497"/>
            <a:ext cx="288000" cy="288000"/>
          </a:xfrm>
          <a:prstGeom prst="rect">
            <a:avLst/>
          </a:prstGeom>
        </p:spPr>
      </p:pic>
      <p:pic>
        <p:nvPicPr>
          <p:cNvPr id="184" name="그림 18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50" y="5471"/>
            <a:ext cx="250582" cy="250582"/>
          </a:xfrm>
          <a:prstGeom prst="rect">
            <a:avLst/>
          </a:prstGeom>
        </p:spPr>
      </p:pic>
      <p:pic>
        <p:nvPicPr>
          <p:cNvPr id="185" name="그림 184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209" y="325311"/>
            <a:ext cx="252000" cy="252000"/>
          </a:xfrm>
          <a:prstGeom prst="rect">
            <a:avLst/>
          </a:prstGeom>
        </p:spPr>
      </p:pic>
      <p:pic>
        <p:nvPicPr>
          <p:cNvPr id="186" name="그림 185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63628" y="13174"/>
            <a:ext cx="288000" cy="288000"/>
          </a:xfrm>
          <a:prstGeom prst="rect">
            <a:avLst/>
          </a:prstGeom>
        </p:spPr>
      </p:pic>
      <p:pic>
        <p:nvPicPr>
          <p:cNvPr id="187" name="그림 18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31" y="341440"/>
            <a:ext cx="250582" cy="250582"/>
          </a:xfrm>
          <a:prstGeom prst="rect">
            <a:avLst/>
          </a:prstGeom>
        </p:spPr>
      </p:pic>
      <p:pic>
        <p:nvPicPr>
          <p:cNvPr id="188" name="그림 18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256" y="326506"/>
            <a:ext cx="252000" cy="252000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24" y="16229"/>
            <a:ext cx="252000" cy="252000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64124" y="293987"/>
            <a:ext cx="288000" cy="288000"/>
          </a:xfrm>
          <a:prstGeom prst="rect">
            <a:avLst/>
          </a:prstGeom>
        </p:spPr>
      </p:pic>
      <p:pic>
        <p:nvPicPr>
          <p:cNvPr id="191" name="그림 19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965" y="13029"/>
            <a:ext cx="250582" cy="250582"/>
          </a:xfrm>
          <a:prstGeom prst="rect">
            <a:avLst/>
          </a:prstGeom>
        </p:spPr>
      </p:pic>
      <p:pic>
        <p:nvPicPr>
          <p:cNvPr id="192" name="그림 191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0118" y="1496"/>
            <a:ext cx="288000" cy="288000"/>
          </a:xfrm>
          <a:prstGeom prst="rect">
            <a:avLst/>
          </a:prstGeom>
        </p:spPr>
      </p:pic>
      <p:pic>
        <p:nvPicPr>
          <p:cNvPr id="193" name="그림 19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27" y="339370"/>
            <a:ext cx="250582" cy="250582"/>
          </a:xfrm>
          <a:prstGeom prst="rect">
            <a:avLst/>
          </a:prstGeom>
        </p:spPr>
      </p:pic>
      <p:pic>
        <p:nvPicPr>
          <p:cNvPr id="194" name="그림 193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44" y="17142"/>
            <a:ext cx="252000" cy="252000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98013" y="17142"/>
            <a:ext cx="288000" cy="288000"/>
          </a:xfrm>
          <a:prstGeom prst="rect">
            <a:avLst/>
          </a:prstGeom>
        </p:spPr>
      </p:pic>
      <p:pic>
        <p:nvPicPr>
          <p:cNvPr id="196" name="그림 19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22" y="353129"/>
            <a:ext cx="250582" cy="250582"/>
          </a:xfrm>
          <a:prstGeom prst="rect">
            <a:avLst/>
          </a:prstGeom>
        </p:spPr>
      </p:pic>
      <p:pic>
        <p:nvPicPr>
          <p:cNvPr id="197" name="그림 19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92444" y="322586"/>
            <a:ext cx="288000" cy="288000"/>
          </a:xfrm>
          <a:prstGeom prst="rect">
            <a:avLst/>
          </a:prstGeom>
        </p:spPr>
      </p:pic>
      <p:pic>
        <p:nvPicPr>
          <p:cNvPr id="198" name="그림 19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0" y="18560"/>
            <a:ext cx="250582" cy="250582"/>
          </a:xfrm>
          <a:prstGeom prst="rect">
            <a:avLst/>
          </a:prstGeom>
        </p:spPr>
      </p:pic>
      <p:pic>
        <p:nvPicPr>
          <p:cNvPr id="199" name="그림 19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599" y="338400"/>
            <a:ext cx="252000" cy="252000"/>
          </a:xfrm>
          <a:prstGeom prst="rect">
            <a:avLst/>
          </a:prstGeom>
        </p:spPr>
      </p:pic>
      <p:pic>
        <p:nvPicPr>
          <p:cNvPr id="200" name="그림 19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28018" y="7409"/>
            <a:ext cx="288000" cy="288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21" y="354529"/>
            <a:ext cx="250582" cy="250582"/>
          </a:xfrm>
          <a:prstGeom prst="rect">
            <a:avLst/>
          </a:prstGeom>
        </p:spPr>
      </p:pic>
      <p:pic>
        <p:nvPicPr>
          <p:cNvPr id="202" name="그림 201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199" y="22872"/>
            <a:ext cx="252000" cy="252000"/>
          </a:xfrm>
          <a:prstGeom prst="rect">
            <a:avLst/>
          </a:prstGeom>
        </p:spPr>
      </p:pic>
      <p:pic>
        <p:nvPicPr>
          <p:cNvPr id="203" name="그림 20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236199" y="328316"/>
            <a:ext cx="288000" cy="288000"/>
          </a:xfrm>
          <a:prstGeom prst="rect">
            <a:avLst/>
          </a:prstGeom>
        </p:spPr>
      </p:pic>
      <p:pic>
        <p:nvPicPr>
          <p:cNvPr id="204" name="그림 20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695" y="24290"/>
            <a:ext cx="250582" cy="250582"/>
          </a:xfrm>
          <a:prstGeom prst="rect">
            <a:avLst/>
          </a:prstGeom>
        </p:spPr>
      </p:pic>
      <p:pic>
        <p:nvPicPr>
          <p:cNvPr id="205" name="그림 204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354" y="344130"/>
            <a:ext cx="252000" cy="25200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071773" y="13139"/>
            <a:ext cx="288000" cy="288000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176" y="341405"/>
            <a:ext cx="250582" cy="250582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883" y="20205"/>
            <a:ext cx="250582" cy="250582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726" y="344908"/>
            <a:ext cx="252000" cy="252000"/>
          </a:xfrm>
          <a:prstGeom prst="rect">
            <a:avLst/>
          </a:prstGeom>
        </p:spPr>
      </p:pic>
      <p:pic>
        <p:nvPicPr>
          <p:cNvPr id="210" name="그림 20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838011" y="13350"/>
            <a:ext cx="288000" cy="288000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720" y="346915"/>
            <a:ext cx="250582" cy="250582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1292831" y="906614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FB387"/>
                </a:solidFill>
              </a:rPr>
              <a:t>출처</a:t>
            </a:r>
            <a:endParaRPr lang="ko-KR" altLang="en-US" sz="3200" b="1" dirty="0">
              <a:solidFill>
                <a:srgbClr val="FFB387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799617" y="1760706"/>
            <a:ext cx="864788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카카오 뱅크 관련 기사</a:t>
            </a:r>
            <a:endParaRPr lang="en-US" altLang="ko-KR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://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www.hankyung.com/economy/article/2021072053841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https://www.chosun.com/economy/stock-finance/2021/08/07/THF5B42XIFDRHMNX5GYWS5TKLQ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비씨카드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관련 기사</a:t>
            </a:r>
            <a:endParaRPr lang="en-US" altLang="ko-KR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www.enewstoday.co.kr/news/articleView.html?idxno=1431848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MZ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세대 관련 기사</a:t>
            </a:r>
            <a:endParaRPr lang="en-US" altLang="ko-KR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카카오톡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오픈채팅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맛집단톡방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월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19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일 조선일보 기사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카드사별 </a:t>
            </a:r>
            <a:r>
              <a:rPr lang="ko-KR" alt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휴먼카드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통계자료</a:t>
            </a:r>
            <a:endParaRPr lang="en-US" altLang="ko-KR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https://www.crefia.or.kr/portal/main/main.xx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여신금융협회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8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06497" y="1484791"/>
            <a:ext cx="9579006" cy="3888419"/>
          </a:xfrm>
          <a:prstGeom prst="rect">
            <a:avLst/>
          </a:prstGeom>
          <a:noFill/>
          <a:ln w="38100">
            <a:solidFill>
              <a:srgbClr val="FFB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400" b="90000" l="6041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96" t="45386" r="8736" b="8100"/>
          <a:stretch/>
        </p:blipFill>
        <p:spPr>
          <a:xfrm>
            <a:off x="10095363" y="4178541"/>
            <a:ext cx="1580280" cy="1611886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0" y="6241097"/>
            <a:ext cx="12192000" cy="650631"/>
          </a:xfrm>
          <a:prstGeom prst="rect">
            <a:avLst/>
          </a:prstGeom>
          <a:solidFill>
            <a:srgbClr val="FFB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" y="6286274"/>
            <a:ext cx="250582" cy="250582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" y="6582033"/>
            <a:ext cx="252000" cy="25200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2597" y="6258589"/>
            <a:ext cx="288000" cy="28800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6" y="6575867"/>
            <a:ext cx="250582" cy="250582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59" y="6286274"/>
            <a:ext cx="250582" cy="250582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28" y="6258589"/>
            <a:ext cx="252000" cy="2520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7028" y="6557158"/>
            <a:ext cx="288000" cy="28800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41" y="6593197"/>
            <a:ext cx="252000" cy="252000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3" y="6258589"/>
            <a:ext cx="252000" cy="252000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90472" y="6258589"/>
            <a:ext cx="288000" cy="288000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81" y="6594576"/>
            <a:ext cx="250582" cy="250582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84903" y="6564033"/>
            <a:ext cx="288000" cy="288000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99" y="6260007"/>
            <a:ext cx="250582" cy="250582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58" y="6579847"/>
            <a:ext cx="252000" cy="252000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20477" y="6248856"/>
            <a:ext cx="288000" cy="288000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80" y="6577122"/>
            <a:ext cx="250582" cy="250582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05" y="6581042"/>
            <a:ext cx="252000" cy="252000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73" y="6270765"/>
            <a:ext cx="252000" cy="252000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20973" y="6548523"/>
            <a:ext cx="288000" cy="288000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14" y="6267565"/>
            <a:ext cx="250582" cy="250582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35" y="6280697"/>
            <a:ext cx="250582" cy="250582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35" y="6576456"/>
            <a:ext cx="252000" cy="25200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15748" y="6253012"/>
            <a:ext cx="288000" cy="288000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57" y="6570290"/>
            <a:ext cx="250582" cy="250582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10" y="6280697"/>
            <a:ext cx="250582" cy="250582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79" y="6253012"/>
            <a:ext cx="252000" cy="252000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79" y="6551581"/>
            <a:ext cx="288000" cy="288000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92" y="6587620"/>
            <a:ext cx="252000" cy="252000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54" y="6253012"/>
            <a:ext cx="252000" cy="252000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33623" y="6264112"/>
            <a:ext cx="288000" cy="288000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32" y="6588999"/>
            <a:ext cx="250582" cy="250582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28054" y="6558456"/>
            <a:ext cx="288000" cy="288000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50" y="6254430"/>
            <a:ext cx="250582" cy="250582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209" y="6574270"/>
            <a:ext cx="252000" cy="252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63628" y="6262133"/>
            <a:ext cx="288000" cy="288000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31" y="6590399"/>
            <a:ext cx="250582" cy="250582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256" y="6575465"/>
            <a:ext cx="252000" cy="252000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24" y="6265188"/>
            <a:ext cx="252000" cy="252000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64124" y="6542946"/>
            <a:ext cx="288000" cy="288000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965" y="6261988"/>
            <a:ext cx="250582" cy="250582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0118" y="6250455"/>
            <a:ext cx="288000" cy="288000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27" y="6588329"/>
            <a:ext cx="250582" cy="250582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44" y="6266101"/>
            <a:ext cx="252000" cy="252000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98013" y="6266101"/>
            <a:ext cx="288000" cy="288000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22" y="6602088"/>
            <a:ext cx="250582" cy="250582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92444" y="6571545"/>
            <a:ext cx="288000" cy="288000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0" y="6267519"/>
            <a:ext cx="250582" cy="250582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599" y="6587359"/>
            <a:ext cx="252000" cy="252000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28018" y="6256368"/>
            <a:ext cx="288000" cy="288000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21" y="6603488"/>
            <a:ext cx="250582" cy="250582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199" y="6271831"/>
            <a:ext cx="252000" cy="252000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236199" y="6577275"/>
            <a:ext cx="288000" cy="288000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695" y="6273249"/>
            <a:ext cx="250582" cy="250582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354" y="6593089"/>
            <a:ext cx="252000" cy="252000"/>
          </a:xfrm>
          <a:prstGeom prst="rect">
            <a:avLst/>
          </a:prstGeom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071773" y="6262098"/>
            <a:ext cx="288000" cy="288000"/>
          </a:xfrm>
          <a:prstGeom prst="rect">
            <a:avLst/>
          </a:prstGeom>
        </p:spPr>
      </p:pic>
      <p:pic>
        <p:nvPicPr>
          <p:cNvPr id="146" name="그림 14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176" y="6590364"/>
            <a:ext cx="250582" cy="250582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883" y="6269164"/>
            <a:ext cx="250582" cy="250582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726" y="6593867"/>
            <a:ext cx="252000" cy="252000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838011" y="6262309"/>
            <a:ext cx="288000" cy="288000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720" y="6595874"/>
            <a:ext cx="250582" cy="250582"/>
          </a:xfrm>
          <a:prstGeom prst="rect">
            <a:avLst/>
          </a:prstGeom>
        </p:spPr>
      </p:pic>
      <p:sp>
        <p:nvSpPr>
          <p:cNvPr id="151" name="직사각형 150"/>
          <p:cNvSpPr/>
          <p:nvPr/>
        </p:nvSpPr>
        <p:spPr>
          <a:xfrm>
            <a:off x="0" y="-7862"/>
            <a:ext cx="12192000" cy="650631"/>
          </a:xfrm>
          <a:prstGeom prst="rect">
            <a:avLst/>
          </a:prstGeom>
          <a:solidFill>
            <a:srgbClr val="FFB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2" name="그림 15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" y="37315"/>
            <a:ext cx="250582" cy="250582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" y="333074"/>
            <a:ext cx="252000" cy="252000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2597" y="9630"/>
            <a:ext cx="288000" cy="288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6" y="326908"/>
            <a:ext cx="250582" cy="250582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59" y="37315"/>
            <a:ext cx="250582" cy="250582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28" y="9630"/>
            <a:ext cx="252000" cy="252000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7028" y="308199"/>
            <a:ext cx="288000" cy="288000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41" y="344238"/>
            <a:ext cx="252000" cy="252000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3" y="9630"/>
            <a:ext cx="252000" cy="25200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90472" y="9630"/>
            <a:ext cx="288000" cy="288000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81" y="345617"/>
            <a:ext cx="250582" cy="250582"/>
          </a:xfrm>
          <a:prstGeom prst="rect">
            <a:avLst/>
          </a:prstGeom>
        </p:spPr>
      </p:pic>
      <p:pic>
        <p:nvPicPr>
          <p:cNvPr id="163" name="그림 16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84903" y="315074"/>
            <a:ext cx="288000" cy="288000"/>
          </a:xfrm>
          <a:prstGeom prst="rect">
            <a:avLst/>
          </a:prstGeom>
        </p:spPr>
      </p:pic>
      <p:pic>
        <p:nvPicPr>
          <p:cNvPr id="164" name="그림 16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99" y="11048"/>
            <a:ext cx="250582" cy="250582"/>
          </a:xfrm>
          <a:prstGeom prst="rect">
            <a:avLst/>
          </a:prstGeom>
        </p:spPr>
      </p:pic>
      <p:pic>
        <p:nvPicPr>
          <p:cNvPr id="165" name="그림 164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58" y="330888"/>
            <a:ext cx="252000" cy="252000"/>
          </a:xfrm>
          <a:prstGeom prst="rect">
            <a:avLst/>
          </a:prstGeom>
        </p:spPr>
      </p:pic>
      <p:pic>
        <p:nvPicPr>
          <p:cNvPr id="166" name="그림 165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20477" y="-103"/>
            <a:ext cx="288000" cy="288000"/>
          </a:xfrm>
          <a:prstGeom prst="rect">
            <a:avLst/>
          </a:prstGeom>
        </p:spPr>
      </p:pic>
      <p:pic>
        <p:nvPicPr>
          <p:cNvPr id="167" name="그림 16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80" y="328163"/>
            <a:ext cx="250582" cy="250582"/>
          </a:xfrm>
          <a:prstGeom prst="rect">
            <a:avLst/>
          </a:prstGeom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05" y="332083"/>
            <a:ext cx="252000" cy="252000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73" y="21806"/>
            <a:ext cx="252000" cy="25200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20973" y="299564"/>
            <a:ext cx="288000" cy="288000"/>
          </a:xfrm>
          <a:prstGeom prst="rect">
            <a:avLst/>
          </a:prstGeom>
        </p:spPr>
      </p:pic>
      <p:pic>
        <p:nvPicPr>
          <p:cNvPr id="171" name="그림 17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14" y="18606"/>
            <a:ext cx="250582" cy="250582"/>
          </a:xfrm>
          <a:prstGeom prst="rect">
            <a:avLst/>
          </a:prstGeom>
        </p:spPr>
      </p:pic>
      <p:pic>
        <p:nvPicPr>
          <p:cNvPr id="172" name="그림 17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35" y="31738"/>
            <a:ext cx="250582" cy="250582"/>
          </a:xfrm>
          <a:prstGeom prst="rect">
            <a:avLst/>
          </a:prstGeom>
        </p:spPr>
      </p:pic>
      <p:pic>
        <p:nvPicPr>
          <p:cNvPr id="173" name="그림 172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35" y="327497"/>
            <a:ext cx="252000" cy="252000"/>
          </a:xfrm>
          <a:prstGeom prst="rect">
            <a:avLst/>
          </a:prstGeom>
        </p:spPr>
      </p:pic>
      <p:pic>
        <p:nvPicPr>
          <p:cNvPr id="174" name="그림 173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15748" y="4053"/>
            <a:ext cx="288000" cy="288000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57" y="321331"/>
            <a:ext cx="250582" cy="250582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10" y="31738"/>
            <a:ext cx="250582" cy="250582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79" y="4053"/>
            <a:ext cx="252000" cy="252000"/>
          </a:xfrm>
          <a:prstGeom prst="rect">
            <a:avLst/>
          </a:prstGeom>
        </p:spPr>
      </p:pic>
      <p:pic>
        <p:nvPicPr>
          <p:cNvPr id="178" name="그림 177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79" y="302622"/>
            <a:ext cx="288000" cy="288000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92" y="338661"/>
            <a:ext cx="252000" cy="252000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54" y="4053"/>
            <a:ext cx="252000" cy="252000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33623" y="15153"/>
            <a:ext cx="288000" cy="288000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32" y="340040"/>
            <a:ext cx="250582" cy="250582"/>
          </a:xfrm>
          <a:prstGeom prst="rect">
            <a:avLst/>
          </a:prstGeom>
        </p:spPr>
      </p:pic>
      <p:pic>
        <p:nvPicPr>
          <p:cNvPr id="183" name="그림 18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28054" y="309497"/>
            <a:ext cx="288000" cy="288000"/>
          </a:xfrm>
          <a:prstGeom prst="rect">
            <a:avLst/>
          </a:prstGeom>
        </p:spPr>
      </p:pic>
      <p:pic>
        <p:nvPicPr>
          <p:cNvPr id="184" name="그림 18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50" y="5471"/>
            <a:ext cx="250582" cy="250582"/>
          </a:xfrm>
          <a:prstGeom prst="rect">
            <a:avLst/>
          </a:prstGeom>
        </p:spPr>
      </p:pic>
      <p:pic>
        <p:nvPicPr>
          <p:cNvPr id="185" name="그림 184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209" y="325311"/>
            <a:ext cx="252000" cy="252000"/>
          </a:xfrm>
          <a:prstGeom prst="rect">
            <a:avLst/>
          </a:prstGeom>
        </p:spPr>
      </p:pic>
      <p:pic>
        <p:nvPicPr>
          <p:cNvPr id="186" name="그림 185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63628" y="13174"/>
            <a:ext cx="288000" cy="288000"/>
          </a:xfrm>
          <a:prstGeom prst="rect">
            <a:avLst/>
          </a:prstGeom>
        </p:spPr>
      </p:pic>
      <p:pic>
        <p:nvPicPr>
          <p:cNvPr id="187" name="그림 18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31" y="341440"/>
            <a:ext cx="250582" cy="250582"/>
          </a:xfrm>
          <a:prstGeom prst="rect">
            <a:avLst/>
          </a:prstGeom>
        </p:spPr>
      </p:pic>
      <p:pic>
        <p:nvPicPr>
          <p:cNvPr id="188" name="그림 18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256" y="326506"/>
            <a:ext cx="252000" cy="252000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24" y="16229"/>
            <a:ext cx="252000" cy="252000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64124" y="293987"/>
            <a:ext cx="288000" cy="288000"/>
          </a:xfrm>
          <a:prstGeom prst="rect">
            <a:avLst/>
          </a:prstGeom>
        </p:spPr>
      </p:pic>
      <p:pic>
        <p:nvPicPr>
          <p:cNvPr id="191" name="그림 19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965" y="13029"/>
            <a:ext cx="250582" cy="250582"/>
          </a:xfrm>
          <a:prstGeom prst="rect">
            <a:avLst/>
          </a:prstGeom>
        </p:spPr>
      </p:pic>
      <p:pic>
        <p:nvPicPr>
          <p:cNvPr id="192" name="그림 191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0118" y="1496"/>
            <a:ext cx="288000" cy="288000"/>
          </a:xfrm>
          <a:prstGeom prst="rect">
            <a:avLst/>
          </a:prstGeom>
        </p:spPr>
      </p:pic>
      <p:pic>
        <p:nvPicPr>
          <p:cNvPr id="193" name="그림 19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27" y="339370"/>
            <a:ext cx="250582" cy="250582"/>
          </a:xfrm>
          <a:prstGeom prst="rect">
            <a:avLst/>
          </a:prstGeom>
        </p:spPr>
      </p:pic>
      <p:pic>
        <p:nvPicPr>
          <p:cNvPr id="194" name="그림 193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44" y="17142"/>
            <a:ext cx="252000" cy="252000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98013" y="17142"/>
            <a:ext cx="288000" cy="288000"/>
          </a:xfrm>
          <a:prstGeom prst="rect">
            <a:avLst/>
          </a:prstGeom>
        </p:spPr>
      </p:pic>
      <p:pic>
        <p:nvPicPr>
          <p:cNvPr id="196" name="그림 19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22" y="353129"/>
            <a:ext cx="250582" cy="250582"/>
          </a:xfrm>
          <a:prstGeom prst="rect">
            <a:avLst/>
          </a:prstGeom>
        </p:spPr>
      </p:pic>
      <p:pic>
        <p:nvPicPr>
          <p:cNvPr id="197" name="그림 19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92444" y="322586"/>
            <a:ext cx="288000" cy="288000"/>
          </a:xfrm>
          <a:prstGeom prst="rect">
            <a:avLst/>
          </a:prstGeom>
        </p:spPr>
      </p:pic>
      <p:pic>
        <p:nvPicPr>
          <p:cNvPr id="198" name="그림 19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0" y="18560"/>
            <a:ext cx="250582" cy="250582"/>
          </a:xfrm>
          <a:prstGeom prst="rect">
            <a:avLst/>
          </a:prstGeom>
        </p:spPr>
      </p:pic>
      <p:pic>
        <p:nvPicPr>
          <p:cNvPr id="199" name="그림 19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599" y="338400"/>
            <a:ext cx="252000" cy="252000"/>
          </a:xfrm>
          <a:prstGeom prst="rect">
            <a:avLst/>
          </a:prstGeom>
        </p:spPr>
      </p:pic>
      <p:pic>
        <p:nvPicPr>
          <p:cNvPr id="200" name="그림 19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28018" y="7409"/>
            <a:ext cx="288000" cy="288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21" y="354529"/>
            <a:ext cx="250582" cy="250582"/>
          </a:xfrm>
          <a:prstGeom prst="rect">
            <a:avLst/>
          </a:prstGeom>
        </p:spPr>
      </p:pic>
      <p:pic>
        <p:nvPicPr>
          <p:cNvPr id="202" name="그림 201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199" y="22872"/>
            <a:ext cx="252000" cy="252000"/>
          </a:xfrm>
          <a:prstGeom prst="rect">
            <a:avLst/>
          </a:prstGeom>
        </p:spPr>
      </p:pic>
      <p:pic>
        <p:nvPicPr>
          <p:cNvPr id="203" name="그림 20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236199" y="328316"/>
            <a:ext cx="288000" cy="288000"/>
          </a:xfrm>
          <a:prstGeom prst="rect">
            <a:avLst/>
          </a:prstGeom>
        </p:spPr>
      </p:pic>
      <p:pic>
        <p:nvPicPr>
          <p:cNvPr id="204" name="그림 20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695" y="24290"/>
            <a:ext cx="250582" cy="250582"/>
          </a:xfrm>
          <a:prstGeom prst="rect">
            <a:avLst/>
          </a:prstGeom>
        </p:spPr>
      </p:pic>
      <p:pic>
        <p:nvPicPr>
          <p:cNvPr id="205" name="그림 204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354" y="344130"/>
            <a:ext cx="252000" cy="25200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071773" y="13139"/>
            <a:ext cx="288000" cy="288000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176" y="341405"/>
            <a:ext cx="250582" cy="250582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883" y="20205"/>
            <a:ext cx="250582" cy="250582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726" y="344908"/>
            <a:ext cx="252000" cy="252000"/>
          </a:xfrm>
          <a:prstGeom prst="rect">
            <a:avLst/>
          </a:prstGeom>
        </p:spPr>
      </p:pic>
      <p:pic>
        <p:nvPicPr>
          <p:cNvPr id="210" name="그림 20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838011" y="13350"/>
            <a:ext cx="288000" cy="288000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720" y="346915"/>
            <a:ext cx="250582" cy="250582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B3E0A959-0669-4878-B875-C16E9A84C70E}"/>
              </a:ext>
            </a:extLst>
          </p:cNvPr>
          <p:cNvSpPr txBox="1"/>
          <p:nvPr/>
        </p:nvSpPr>
        <p:spPr>
          <a:xfrm>
            <a:off x="4127197" y="2967335"/>
            <a:ext cx="3937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감사합니다</a:t>
            </a:r>
            <a:endParaRPr lang="ko-KR" altLang="en-US" sz="5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그림 20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919" y="259884"/>
            <a:ext cx="252000" cy="252000"/>
          </a:xfrm>
          <a:prstGeom prst="rect">
            <a:avLst/>
          </a:prstGeom>
        </p:spPr>
      </p:pic>
      <p:pic>
        <p:nvPicPr>
          <p:cNvPr id="203" name="그림 20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900919" y="565328"/>
            <a:ext cx="288000" cy="288000"/>
          </a:xfrm>
          <a:prstGeom prst="rect">
            <a:avLst/>
          </a:prstGeom>
        </p:spPr>
      </p:pic>
      <p:pic>
        <p:nvPicPr>
          <p:cNvPr id="204" name="그림 20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15" y="261302"/>
            <a:ext cx="250582" cy="250582"/>
          </a:xfrm>
          <a:prstGeom prst="rect">
            <a:avLst/>
          </a:prstGeom>
        </p:spPr>
      </p:pic>
      <p:pic>
        <p:nvPicPr>
          <p:cNvPr id="205" name="그림 20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74" y="581142"/>
            <a:ext cx="252000" cy="25200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736493" y="250151"/>
            <a:ext cx="288000" cy="288000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896" y="578417"/>
            <a:ext cx="250582" cy="250582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03" y="257217"/>
            <a:ext cx="250582" cy="250582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446" y="581920"/>
            <a:ext cx="252000" cy="252000"/>
          </a:xfrm>
          <a:prstGeom prst="rect">
            <a:avLst/>
          </a:prstGeom>
        </p:spPr>
      </p:pic>
      <p:pic>
        <p:nvPicPr>
          <p:cNvPr id="210" name="그림 209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502731" y="250362"/>
            <a:ext cx="288000" cy="288000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0" y="583927"/>
            <a:ext cx="250582" cy="25058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2781471" y="3044280"/>
            <a:ext cx="662905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834C90"/>
                </a:solidFill>
                <a:latin typeface="+mj-lt"/>
              </a:rPr>
              <a:t>배경 및 데이터 분석 방향</a:t>
            </a:r>
            <a:endParaRPr lang="ko-KR" altLang="en-US" sz="4400" b="1" dirty="0">
              <a:solidFill>
                <a:srgbClr val="834C90"/>
              </a:solidFill>
              <a:latin typeface="+mj-lt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93420" y="546551"/>
            <a:ext cx="888492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93420" y="531311"/>
            <a:ext cx="0" cy="3621589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400" b="90000" l="6041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96" t="45386" r="8736" b="8100"/>
          <a:stretch/>
        </p:blipFill>
        <p:spPr>
          <a:xfrm>
            <a:off x="257942" y="4376660"/>
            <a:ext cx="1852797" cy="1889853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>
          <a:xfrm>
            <a:off x="2262683" y="6304613"/>
            <a:ext cx="9240048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1502731" y="1173480"/>
            <a:ext cx="0" cy="5146373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34" y="1904049"/>
            <a:ext cx="3403679" cy="968740"/>
          </a:xfrm>
          <a:prstGeom prst="rect">
            <a:avLst/>
          </a:prstGeom>
        </p:spPr>
      </p:pic>
      <p:grpSp>
        <p:nvGrpSpPr>
          <p:cNvPr id="214" name="그래픽 11">
            <a:extLst>
              <a:ext uri="{FF2B5EF4-FFF2-40B4-BE49-F238E27FC236}">
                <a16:creationId xmlns:a16="http://schemas.microsoft.com/office/drawing/2014/main" id="{CCD84D98-5CF2-47F3-A229-57EAA7AEA704}"/>
              </a:ext>
            </a:extLst>
          </p:cNvPr>
          <p:cNvGrpSpPr/>
          <p:nvPr/>
        </p:nvGrpSpPr>
        <p:grpSpPr>
          <a:xfrm>
            <a:off x="5754246" y="1813560"/>
            <a:ext cx="5645041" cy="4499670"/>
            <a:chOff x="632732" y="1295460"/>
            <a:chExt cx="6572250" cy="5238750"/>
          </a:xfrm>
        </p:grpSpPr>
        <p:sp>
          <p:nvSpPr>
            <p:cNvPr id="215" name="자유형: 도형 4">
              <a:extLst>
                <a:ext uri="{FF2B5EF4-FFF2-40B4-BE49-F238E27FC236}">
                  <a16:creationId xmlns:a16="http://schemas.microsoft.com/office/drawing/2014/main" id="{18FC67F0-5499-44F2-B408-19AE9FEECA0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5">
              <a:extLst>
                <a:ext uri="{FF2B5EF4-FFF2-40B4-BE49-F238E27FC236}">
                  <a16:creationId xmlns:a16="http://schemas.microsoft.com/office/drawing/2014/main" id="{382C4141-8B8E-4AF8-8E23-F152630057B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6">
              <a:extLst>
                <a:ext uri="{FF2B5EF4-FFF2-40B4-BE49-F238E27FC236}">
                  <a16:creationId xmlns:a16="http://schemas.microsoft.com/office/drawing/2014/main" id="{F65830E0-D16A-40DB-8A54-6A2CA6A2A38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7">
              <a:extLst>
                <a:ext uri="{FF2B5EF4-FFF2-40B4-BE49-F238E27FC236}">
                  <a16:creationId xmlns:a16="http://schemas.microsoft.com/office/drawing/2014/main" id="{05446730-AA79-4652-AB4E-A3FF5A70AAB4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9" name="자유형: 도형 8">
              <a:extLst>
                <a:ext uri="{FF2B5EF4-FFF2-40B4-BE49-F238E27FC236}">
                  <a16:creationId xmlns:a16="http://schemas.microsoft.com/office/drawing/2014/main" id="{931EAE51-56E6-4A96-8747-532D89BD6D76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9">
              <a:extLst>
                <a:ext uri="{FF2B5EF4-FFF2-40B4-BE49-F238E27FC236}">
                  <a16:creationId xmlns:a16="http://schemas.microsoft.com/office/drawing/2014/main" id="{B3A5055B-02EC-4AE3-A4C7-8ABE807D5FE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10">
              <a:extLst>
                <a:ext uri="{FF2B5EF4-FFF2-40B4-BE49-F238E27FC236}">
                  <a16:creationId xmlns:a16="http://schemas.microsoft.com/office/drawing/2014/main" id="{29D83B7C-0499-48DB-B531-2C0094547B48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92713" y="563768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Z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세대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40%</a:t>
            </a:r>
            <a:r>
              <a:rPr lang="ko-KR" altLang="en-US" sz="3200" b="1" dirty="0" smtClean="0">
                <a:solidFill>
                  <a:srgbClr val="834C90"/>
                </a:solidFill>
              </a:rPr>
              <a:t>가 </a:t>
            </a:r>
            <a:r>
              <a:rPr lang="ko-KR" altLang="en-US" sz="3200" b="1" dirty="0" err="1" smtClean="0">
                <a:solidFill>
                  <a:srgbClr val="834C90"/>
                </a:solidFill>
              </a:rPr>
              <a:t>카카오뱅크</a:t>
            </a:r>
            <a:r>
              <a:rPr lang="ko-KR" altLang="en-US" sz="3200" b="1" dirty="0" smtClean="0">
                <a:solidFill>
                  <a:srgbClr val="834C90"/>
                </a:solidFill>
              </a:rPr>
              <a:t> 사용</a:t>
            </a:r>
            <a:endParaRPr lang="ko-KR" altLang="en-US" sz="3200" b="1" dirty="0">
              <a:solidFill>
                <a:srgbClr val="834C90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E3D1E7"/>
                </a:solidFill>
                <a:latin typeface="+mj-lt"/>
              </a:rPr>
              <a:t>01. </a:t>
            </a:r>
            <a:r>
              <a:rPr lang="ko-KR" altLang="en-US" sz="1000" b="1" dirty="0" smtClean="0">
                <a:solidFill>
                  <a:srgbClr val="E3D1E7"/>
                </a:solidFill>
                <a:latin typeface="+mj-lt"/>
              </a:rPr>
              <a:t>배경 및 데이터 분석 방향</a:t>
            </a:r>
            <a:endParaRPr lang="ko-KR" altLang="en-US" sz="1000" b="1" dirty="0">
              <a:solidFill>
                <a:srgbClr val="E3D1E7"/>
              </a:solidFill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13" y="2705448"/>
            <a:ext cx="3415410" cy="320692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96" y="2262850"/>
            <a:ext cx="4104353" cy="24532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13" y="1484955"/>
            <a:ext cx="3698494" cy="99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34" y="1904049"/>
            <a:ext cx="3403679" cy="968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13" y="3287243"/>
            <a:ext cx="3989162" cy="1977161"/>
          </a:xfrm>
          <a:prstGeom prst="rect">
            <a:avLst/>
          </a:prstGeom>
        </p:spPr>
      </p:pic>
      <p:grpSp>
        <p:nvGrpSpPr>
          <p:cNvPr id="214" name="그래픽 11">
            <a:extLst>
              <a:ext uri="{FF2B5EF4-FFF2-40B4-BE49-F238E27FC236}">
                <a16:creationId xmlns:a16="http://schemas.microsoft.com/office/drawing/2014/main" id="{CCD84D98-5CF2-47F3-A229-57EAA7AEA704}"/>
              </a:ext>
            </a:extLst>
          </p:cNvPr>
          <p:cNvGrpSpPr/>
          <p:nvPr/>
        </p:nvGrpSpPr>
        <p:grpSpPr>
          <a:xfrm>
            <a:off x="5754246" y="1813560"/>
            <a:ext cx="5645041" cy="4499670"/>
            <a:chOff x="632732" y="1295460"/>
            <a:chExt cx="6572250" cy="5238750"/>
          </a:xfrm>
        </p:grpSpPr>
        <p:sp>
          <p:nvSpPr>
            <p:cNvPr id="215" name="자유형: 도형 4">
              <a:extLst>
                <a:ext uri="{FF2B5EF4-FFF2-40B4-BE49-F238E27FC236}">
                  <a16:creationId xmlns:a16="http://schemas.microsoft.com/office/drawing/2014/main" id="{18FC67F0-5499-44F2-B408-19AE9FEECA0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5">
              <a:extLst>
                <a:ext uri="{FF2B5EF4-FFF2-40B4-BE49-F238E27FC236}">
                  <a16:creationId xmlns:a16="http://schemas.microsoft.com/office/drawing/2014/main" id="{382C4141-8B8E-4AF8-8E23-F152630057B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6">
              <a:extLst>
                <a:ext uri="{FF2B5EF4-FFF2-40B4-BE49-F238E27FC236}">
                  <a16:creationId xmlns:a16="http://schemas.microsoft.com/office/drawing/2014/main" id="{F65830E0-D16A-40DB-8A54-6A2CA6A2A38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7">
              <a:extLst>
                <a:ext uri="{FF2B5EF4-FFF2-40B4-BE49-F238E27FC236}">
                  <a16:creationId xmlns:a16="http://schemas.microsoft.com/office/drawing/2014/main" id="{05446730-AA79-4652-AB4E-A3FF5A70AAB4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9" name="자유형: 도형 8">
              <a:extLst>
                <a:ext uri="{FF2B5EF4-FFF2-40B4-BE49-F238E27FC236}">
                  <a16:creationId xmlns:a16="http://schemas.microsoft.com/office/drawing/2014/main" id="{931EAE51-56E6-4A96-8747-532D89BD6D76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9">
              <a:extLst>
                <a:ext uri="{FF2B5EF4-FFF2-40B4-BE49-F238E27FC236}">
                  <a16:creationId xmlns:a16="http://schemas.microsoft.com/office/drawing/2014/main" id="{B3A5055B-02EC-4AE3-A4C7-8ABE807D5FE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10">
              <a:extLst>
                <a:ext uri="{FF2B5EF4-FFF2-40B4-BE49-F238E27FC236}">
                  <a16:creationId xmlns:a16="http://schemas.microsoft.com/office/drawing/2014/main" id="{29D83B7C-0499-48DB-B531-2C0094547B48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92713" y="563768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834C90"/>
                </a:solidFill>
              </a:rPr>
              <a:t>테크</a:t>
            </a:r>
            <a:r>
              <a:rPr lang="ko-KR" altLang="en-US" sz="3200" b="1" dirty="0" smtClean="0">
                <a:solidFill>
                  <a:srgbClr val="834C90"/>
                </a:solidFill>
              </a:rPr>
              <a:t> 기업의 금융권 진출에 따른 기존 금융회사의 위기</a:t>
            </a:r>
            <a:endParaRPr lang="ko-KR" altLang="en-US" sz="3200" b="1" dirty="0">
              <a:solidFill>
                <a:srgbClr val="834C9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294" y="2089851"/>
            <a:ext cx="5503251" cy="28298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13" y="1988771"/>
            <a:ext cx="3962743" cy="1127858"/>
          </a:xfrm>
          <a:prstGeom prst="rect">
            <a:avLst/>
          </a:prstGeom>
        </p:spPr>
      </p:pic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E3D1E7"/>
                </a:solidFill>
                <a:latin typeface="+mj-lt"/>
              </a:rPr>
              <a:t>01. </a:t>
            </a:r>
            <a:r>
              <a:rPr lang="ko-KR" altLang="en-US" sz="1000" b="1" dirty="0" smtClean="0">
                <a:solidFill>
                  <a:srgbClr val="E3D1E7"/>
                </a:solidFill>
                <a:latin typeface="+mj-lt"/>
              </a:rPr>
              <a:t>배경 및 데이터 분석 방향</a:t>
            </a:r>
            <a:endParaRPr lang="ko-KR" altLang="en-US" sz="1000" b="1" dirty="0">
              <a:solidFill>
                <a:srgbClr val="E3D1E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22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387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1980" y="617108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FB387"/>
                </a:solidFill>
              </a:rPr>
              <a:t>데이터 분석 목적</a:t>
            </a:r>
            <a:endParaRPr lang="ko-KR" altLang="en-US" sz="32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01. 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배경 및 데이터 분석 방향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79" l="0" r="995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972" y="4898874"/>
            <a:ext cx="848601" cy="8024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602" y="5233983"/>
            <a:ext cx="1252404" cy="1252404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731520" y="1278071"/>
            <a:ext cx="393192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1520" y="2007294"/>
            <a:ext cx="10858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BC Card </a:t>
            </a:r>
            <a:r>
              <a:rPr lang="ko-KR" altLang="en-US" sz="2000" b="1" dirty="0">
                <a:solidFill>
                  <a:srgbClr val="FFB387"/>
                </a:solidFill>
              </a:rPr>
              <a:t>와 같은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카드사</a:t>
            </a:r>
            <a:r>
              <a:rPr lang="ko-KR" altLang="en-US" sz="2000" b="1" dirty="0">
                <a:solidFill>
                  <a:srgbClr val="FFB387"/>
                </a:solidFill>
              </a:rPr>
              <a:t>에서 고객을 끌어들이기 위해 다양한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카드 혜택</a:t>
            </a:r>
            <a:r>
              <a:rPr lang="ko-KR" altLang="en-US" sz="2000" b="1" dirty="0">
                <a:solidFill>
                  <a:srgbClr val="FFB387"/>
                </a:solidFill>
              </a:rPr>
              <a:t>과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이벤트</a:t>
            </a:r>
            <a:r>
              <a:rPr lang="ko-KR" altLang="en-US" sz="2000" b="1" dirty="0">
                <a:solidFill>
                  <a:srgbClr val="FFB387"/>
                </a:solidFill>
              </a:rPr>
              <a:t>를 실시한다</a:t>
            </a:r>
            <a:r>
              <a:rPr lang="en-US" altLang="ko-KR" sz="2000" b="1" dirty="0">
                <a:solidFill>
                  <a:srgbClr val="FFB387"/>
                </a:solidFill>
              </a:rPr>
              <a:t>. </a:t>
            </a:r>
            <a:endParaRPr lang="ko-KR" altLang="en-US" sz="2000" b="1" dirty="0">
              <a:solidFill>
                <a:srgbClr val="FFB38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1520" y="3121726"/>
            <a:ext cx="10858500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많은 사업을 추진하지만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모든 사업들이 전부 다 카드사 이익을 증진시키는 카드 혜택 사업은 아니다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altLang="ko-K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ko-KR" b="1" dirty="0" smtClean="0"/>
          </a:p>
          <a:p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그렇다면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어느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협력업체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또는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외부 가맹점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과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카드 혜택 관련 협업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진행하는 것이 좋을까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</a:p>
          <a:p>
            <a:endParaRPr lang="en-US" altLang="ko-K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그러한 사업을 결정하는데 있어서 도움이 될 수 있는 데이터 분석을 해보자</a:t>
            </a:r>
          </a:p>
        </p:txBody>
      </p:sp>
    </p:spTree>
    <p:extLst>
      <p:ext uri="{BB962C8B-B14F-4D97-AF65-F5344CB8AC3E}">
        <p14:creationId xmlns:p14="http://schemas.microsoft.com/office/powerpoint/2010/main" val="13921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387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1980" y="617108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FB387"/>
                </a:solidFill>
              </a:rPr>
              <a:t>데이터 분석 방향</a:t>
            </a:r>
            <a:endParaRPr lang="ko-KR" altLang="en-US" sz="3200" b="1" dirty="0">
              <a:solidFill>
                <a:srgbClr val="FFB387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B387"/>
                </a:solidFill>
                <a:latin typeface="+mj-lt"/>
              </a:rPr>
              <a:t>01. </a:t>
            </a:r>
            <a:r>
              <a:rPr lang="ko-KR" altLang="en-US" sz="1000" b="1" dirty="0" smtClean="0">
                <a:solidFill>
                  <a:srgbClr val="FFB387"/>
                </a:solidFill>
                <a:latin typeface="+mj-lt"/>
              </a:rPr>
              <a:t>배경 및 데이터 분석 방향</a:t>
            </a:r>
            <a:endParaRPr lang="ko-KR" altLang="en-US" sz="1000" b="1" dirty="0">
              <a:solidFill>
                <a:srgbClr val="FFB387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1520" y="1278071"/>
            <a:ext cx="393192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1520" y="1618674"/>
            <a:ext cx="10858500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100" b="1" dirty="0" smtClean="0">
                <a:solidFill>
                  <a:schemeClr val="accent2">
                    <a:lumMod val="75000"/>
                  </a:schemeClr>
                </a:solidFill>
              </a:rPr>
              <a:t>MZ </a:t>
            </a:r>
            <a:r>
              <a:rPr lang="ko-KR" altLang="en-US" sz="2100" b="1" dirty="0">
                <a:solidFill>
                  <a:schemeClr val="accent2">
                    <a:lumMod val="75000"/>
                  </a:schemeClr>
                </a:solidFill>
              </a:rPr>
              <a:t>세대의 고객을 더 많이 확보하기 위해 필요한 카드 결합 혜택 및 이벤트는 무엇일까</a:t>
            </a:r>
            <a:r>
              <a:rPr lang="en-US" altLang="ko-KR" sz="21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ko-KR" altLang="en-US" sz="2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1520" y="5122150"/>
            <a:ext cx="10858500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B387"/>
                </a:solidFill>
              </a:rPr>
              <a:t>최근 기존 금융회사의 </a:t>
            </a:r>
            <a:r>
              <a:rPr lang="ko-KR" altLang="en-US" sz="1600" b="1" dirty="0">
                <a:solidFill>
                  <a:srgbClr val="FFB387"/>
                </a:solidFill>
              </a:rPr>
              <a:t>최대 관심사</a:t>
            </a:r>
            <a:r>
              <a:rPr lang="ko-KR" altLang="en-US" sz="1600" dirty="0">
                <a:solidFill>
                  <a:srgbClr val="FFB387"/>
                </a:solidFill>
              </a:rPr>
              <a:t> 中 하나인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MZ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세대</a:t>
            </a:r>
            <a:r>
              <a:rPr lang="ko-KR" altLang="en-US" sz="1600" dirty="0">
                <a:solidFill>
                  <a:srgbClr val="FFB387"/>
                </a:solidFill>
              </a:rPr>
              <a:t>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rgbClr val="FFB387"/>
                </a:solidFill>
              </a:rPr>
              <a:t>대상으로 분석하려고 한다</a:t>
            </a:r>
            <a:r>
              <a:rPr lang="en-US" altLang="ko-KR" sz="1600" dirty="0" smtClean="0">
                <a:solidFill>
                  <a:srgbClr val="FFB387"/>
                </a:solidFill>
              </a:rPr>
              <a:t>.</a:t>
            </a:r>
          </a:p>
          <a:p>
            <a:endParaRPr lang="en-US" altLang="ko-KR" sz="1600" dirty="0" smtClean="0"/>
          </a:p>
          <a:p>
            <a:r>
              <a:rPr lang="ko-KR" altLang="en-US" sz="1200" b="1" i="1" u="sng" dirty="0" smtClean="0">
                <a:solidFill>
                  <a:srgbClr val="FFB387"/>
                </a:solidFill>
              </a:rPr>
              <a:t>앞으로의 </a:t>
            </a:r>
            <a:r>
              <a:rPr lang="ko-KR" altLang="en-US" sz="1200" b="1" i="1" u="sng" dirty="0">
                <a:solidFill>
                  <a:srgbClr val="FFB387"/>
                </a:solidFill>
              </a:rPr>
              <a:t>주 경제활동인구인 </a:t>
            </a:r>
            <a:r>
              <a:rPr lang="en-US" altLang="ko-KR" sz="1200" b="1" i="1" u="sng" dirty="0">
                <a:solidFill>
                  <a:schemeClr val="accent2">
                    <a:lumMod val="75000"/>
                  </a:schemeClr>
                </a:solidFill>
              </a:rPr>
              <a:t>MZ </a:t>
            </a:r>
            <a:r>
              <a:rPr lang="ko-KR" altLang="en-US" sz="1200" b="1" i="1" u="sng" dirty="0">
                <a:solidFill>
                  <a:schemeClr val="accent2">
                    <a:lumMod val="75000"/>
                  </a:schemeClr>
                </a:solidFill>
              </a:rPr>
              <a:t>세대의 그들만의 생활패턴</a:t>
            </a:r>
            <a:r>
              <a:rPr lang="en-US" altLang="ko-KR" sz="1200" b="1" i="1" u="sng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i="1" u="sng" dirty="0">
                <a:solidFill>
                  <a:schemeClr val="accent2">
                    <a:lumMod val="75000"/>
                  </a:schemeClr>
                </a:solidFill>
              </a:rPr>
              <a:t>문화</a:t>
            </a:r>
            <a:r>
              <a:rPr lang="en-US" altLang="ko-KR" sz="1200" b="1" i="1" u="sng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b="1" i="1" u="sng" dirty="0">
                <a:solidFill>
                  <a:schemeClr val="accent2">
                    <a:lumMod val="75000"/>
                  </a:schemeClr>
                </a:solidFill>
              </a:rPr>
              <a:t>가치관을 파악</a:t>
            </a:r>
            <a:r>
              <a:rPr lang="ko-KR" altLang="en-US" sz="1200" b="1" i="1" u="sng" dirty="0">
                <a:solidFill>
                  <a:srgbClr val="FFB387"/>
                </a:solidFill>
              </a:rPr>
              <a:t>하여 </a:t>
            </a:r>
            <a:r>
              <a:rPr lang="en-US" altLang="ko-KR" sz="1200" b="1" i="1" u="sng" dirty="0">
                <a:solidFill>
                  <a:schemeClr val="accent2">
                    <a:lumMod val="75000"/>
                  </a:schemeClr>
                </a:solidFill>
              </a:rPr>
              <a:t>MZ </a:t>
            </a:r>
            <a:r>
              <a:rPr lang="ko-KR" altLang="en-US" sz="1200" b="1" i="1" u="sng" dirty="0">
                <a:solidFill>
                  <a:schemeClr val="accent2">
                    <a:lumMod val="75000"/>
                  </a:schemeClr>
                </a:solidFill>
              </a:rPr>
              <a:t>세대 고객을 확보</a:t>
            </a:r>
            <a:r>
              <a:rPr lang="ko-KR" altLang="en-US" sz="1200" b="1" i="1" u="sng" dirty="0">
                <a:solidFill>
                  <a:srgbClr val="FFB387"/>
                </a:solidFill>
              </a:rPr>
              <a:t>하는 것은 기존 금융권의 주관심사이다</a:t>
            </a:r>
            <a:r>
              <a:rPr lang="en-US" altLang="ko-KR" sz="1200" b="1" i="1" u="sng" dirty="0" smtClean="0">
                <a:solidFill>
                  <a:srgbClr val="FFB387"/>
                </a:solidFill>
              </a:rPr>
              <a:t>.</a:t>
            </a:r>
            <a:endParaRPr lang="en-US" altLang="ko-KR" sz="1200" b="1" i="1" u="sng" dirty="0">
              <a:solidFill>
                <a:srgbClr val="FFB387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0375" y1="36047" x2="40375" y2="36047"/>
                        <a14:foregroundMark x1="52500" y1="38372" x2="52500" y2="38372"/>
                        <a14:foregroundMark x1="55625" y1="50388" x2="55625" y2="50388"/>
                        <a14:foregroundMark x1="79750" y1="66667" x2="80250" y2="67442"/>
                        <a14:foregroundMark x1="83125" y1="74031" x2="83125" y2="74031"/>
                        <a14:foregroundMark x1="92875" y1="73643" x2="92875" y2="73643"/>
                        <a14:foregroundMark x1="81250" y1="16279" x2="81250" y2="16279"/>
                        <a14:foregroundMark x1="91000" y1="27519" x2="91000" y2="27519"/>
                        <a14:foregroundMark x1="91625" y1="23256" x2="91625" y2="23256"/>
                        <a14:foregroundMark x1="90000" y1="17829" x2="90000" y2="17829"/>
                        <a14:foregroundMark x1="94875" y1="18992" x2="94875" y2="18992"/>
                        <a14:foregroundMark x1="97250" y1="22093" x2="97250" y2="22093"/>
                        <a14:foregroundMark x1="98625" y1="19767" x2="98625" y2="19767"/>
                        <a14:foregroundMark x1="83250" y1="22093" x2="83250" y2="22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70" y="2349436"/>
            <a:ext cx="7620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그림 20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919" y="259884"/>
            <a:ext cx="252000" cy="252000"/>
          </a:xfrm>
          <a:prstGeom prst="rect">
            <a:avLst/>
          </a:prstGeom>
        </p:spPr>
      </p:pic>
      <p:pic>
        <p:nvPicPr>
          <p:cNvPr id="203" name="그림 20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900919" y="565328"/>
            <a:ext cx="288000" cy="288000"/>
          </a:xfrm>
          <a:prstGeom prst="rect">
            <a:avLst/>
          </a:prstGeom>
        </p:spPr>
      </p:pic>
      <p:pic>
        <p:nvPicPr>
          <p:cNvPr id="204" name="그림 20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15" y="261302"/>
            <a:ext cx="250582" cy="250582"/>
          </a:xfrm>
          <a:prstGeom prst="rect">
            <a:avLst/>
          </a:prstGeom>
        </p:spPr>
      </p:pic>
      <p:pic>
        <p:nvPicPr>
          <p:cNvPr id="205" name="그림 20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74" y="581142"/>
            <a:ext cx="252000" cy="25200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736493" y="250151"/>
            <a:ext cx="288000" cy="288000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896" y="578417"/>
            <a:ext cx="250582" cy="250582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03" y="257217"/>
            <a:ext cx="250582" cy="250582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446" y="581920"/>
            <a:ext cx="252000" cy="252000"/>
          </a:xfrm>
          <a:prstGeom prst="rect">
            <a:avLst/>
          </a:prstGeom>
        </p:spPr>
      </p:pic>
      <p:pic>
        <p:nvPicPr>
          <p:cNvPr id="210" name="그림 209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502731" y="250362"/>
            <a:ext cx="288000" cy="288000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0" y="583927"/>
            <a:ext cx="250582" cy="25058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2781471" y="3044280"/>
            <a:ext cx="662905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834C90"/>
                </a:solidFill>
                <a:latin typeface="+mj-lt"/>
              </a:rPr>
              <a:t>데이터 소개</a:t>
            </a:r>
            <a:endParaRPr lang="ko-KR" altLang="en-US" sz="4400" b="1" dirty="0">
              <a:solidFill>
                <a:srgbClr val="834C90"/>
              </a:solidFill>
              <a:latin typeface="+mj-lt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93420" y="546551"/>
            <a:ext cx="8884920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93420" y="531311"/>
            <a:ext cx="0" cy="3621589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400" b="90000" l="6041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96" t="45386" r="8736" b="8100"/>
          <a:stretch/>
        </p:blipFill>
        <p:spPr>
          <a:xfrm>
            <a:off x="257942" y="4376660"/>
            <a:ext cx="1852797" cy="1889853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>
          <a:xfrm>
            <a:off x="2262683" y="6304613"/>
            <a:ext cx="9240048" cy="0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1502731" y="1173480"/>
            <a:ext cx="0" cy="5146373"/>
          </a:xfrm>
          <a:prstGeom prst="line">
            <a:avLst/>
          </a:prstGeom>
          <a:ln w="28575">
            <a:solidFill>
              <a:srgbClr val="FFB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0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그래픽 11">
            <a:extLst>
              <a:ext uri="{FF2B5EF4-FFF2-40B4-BE49-F238E27FC236}">
                <a16:creationId xmlns:a16="http://schemas.microsoft.com/office/drawing/2014/main" id="{CCD84D98-5CF2-47F3-A229-57EAA7AEA704}"/>
              </a:ext>
            </a:extLst>
          </p:cNvPr>
          <p:cNvGrpSpPr/>
          <p:nvPr/>
        </p:nvGrpSpPr>
        <p:grpSpPr>
          <a:xfrm>
            <a:off x="731520" y="1805940"/>
            <a:ext cx="5645041" cy="4499670"/>
            <a:chOff x="632732" y="1295460"/>
            <a:chExt cx="6572250" cy="5238750"/>
          </a:xfrm>
        </p:grpSpPr>
        <p:sp>
          <p:nvSpPr>
            <p:cNvPr id="215" name="자유형: 도형 4">
              <a:extLst>
                <a:ext uri="{FF2B5EF4-FFF2-40B4-BE49-F238E27FC236}">
                  <a16:creationId xmlns:a16="http://schemas.microsoft.com/office/drawing/2014/main" id="{18FC67F0-5499-44F2-B408-19AE9FEECA0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5">
              <a:extLst>
                <a:ext uri="{FF2B5EF4-FFF2-40B4-BE49-F238E27FC236}">
                  <a16:creationId xmlns:a16="http://schemas.microsoft.com/office/drawing/2014/main" id="{382C4141-8B8E-4AF8-8E23-F152630057B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6">
              <a:extLst>
                <a:ext uri="{FF2B5EF4-FFF2-40B4-BE49-F238E27FC236}">
                  <a16:creationId xmlns:a16="http://schemas.microsoft.com/office/drawing/2014/main" id="{F65830E0-D16A-40DB-8A54-6A2CA6A2A38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7">
              <a:extLst>
                <a:ext uri="{FF2B5EF4-FFF2-40B4-BE49-F238E27FC236}">
                  <a16:creationId xmlns:a16="http://schemas.microsoft.com/office/drawing/2014/main" id="{05446730-AA79-4652-AB4E-A3FF5A70AAB4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9" name="자유형: 도형 8">
              <a:extLst>
                <a:ext uri="{FF2B5EF4-FFF2-40B4-BE49-F238E27FC236}">
                  <a16:creationId xmlns:a16="http://schemas.microsoft.com/office/drawing/2014/main" id="{931EAE51-56E6-4A96-8747-532D89BD6D76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9">
              <a:extLst>
                <a:ext uri="{FF2B5EF4-FFF2-40B4-BE49-F238E27FC236}">
                  <a16:creationId xmlns:a16="http://schemas.microsoft.com/office/drawing/2014/main" id="{B3A5055B-02EC-4AE3-A4C7-8ABE807D5FE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10">
              <a:extLst>
                <a:ext uri="{FF2B5EF4-FFF2-40B4-BE49-F238E27FC236}">
                  <a16:creationId xmlns:a16="http://schemas.microsoft.com/office/drawing/2014/main" id="{29D83B7C-0499-48DB-B531-2C0094547B48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72948" y="6509209"/>
            <a:ext cx="364610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E3D1E7"/>
                </a:solidFill>
                <a:latin typeface="+mj-lt"/>
              </a:rPr>
              <a:t>02. </a:t>
            </a:r>
            <a:r>
              <a:rPr lang="ko-KR" altLang="en-US" sz="1000" b="1" dirty="0" smtClean="0">
                <a:solidFill>
                  <a:srgbClr val="E3D1E7"/>
                </a:solidFill>
                <a:latin typeface="+mj-lt"/>
              </a:rPr>
              <a:t>데이터 소개</a:t>
            </a:r>
            <a:endParaRPr lang="ko-KR" altLang="en-US" sz="1000" b="1" dirty="0">
              <a:solidFill>
                <a:srgbClr val="E3D1E7"/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1980" y="617108"/>
            <a:ext cx="10606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834C90"/>
                </a:solidFill>
              </a:rPr>
              <a:t>데이터 소개</a:t>
            </a:r>
            <a:endParaRPr lang="ko-KR" altLang="en-US" sz="3200" b="1" dirty="0">
              <a:solidFill>
                <a:srgbClr val="834C9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1520" y="1278071"/>
            <a:ext cx="3931920" cy="0"/>
          </a:xfrm>
          <a:prstGeom prst="line">
            <a:avLst/>
          </a:prstGeom>
          <a:ln w="28575">
            <a:solidFill>
              <a:srgbClr val="834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0" y="1888243"/>
            <a:ext cx="5022869" cy="320834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9" l="0" r="995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148" y="831613"/>
            <a:ext cx="516034" cy="4879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234" y="1022107"/>
            <a:ext cx="761586" cy="76158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887165" y="1227155"/>
            <a:ext cx="5463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834C90"/>
                </a:solidFill>
              </a:rPr>
              <a:t>BC </a:t>
            </a:r>
            <a:r>
              <a:rPr lang="ko-KR" altLang="en-US" b="1" dirty="0" smtClean="0">
                <a:solidFill>
                  <a:srgbClr val="834C90"/>
                </a:solidFill>
              </a:rPr>
              <a:t>카드 온라인 품목별 소비 데이터</a:t>
            </a:r>
            <a:endParaRPr lang="ko-KR" altLang="en-US" b="1" dirty="0">
              <a:solidFill>
                <a:srgbClr val="834C9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4296"/>
              </p:ext>
            </p:extLst>
          </p:nvPr>
        </p:nvGraphicFramePr>
        <p:xfrm>
          <a:off x="6802311" y="1717234"/>
          <a:ext cx="4669251" cy="464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17">
                  <a:extLst>
                    <a:ext uri="{9D8B030D-6E8A-4147-A177-3AD203B41FA5}">
                      <a16:colId xmlns:a16="http://schemas.microsoft.com/office/drawing/2014/main" val="826224071"/>
                    </a:ext>
                  </a:extLst>
                </a:gridCol>
                <a:gridCol w="1890710">
                  <a:extLst>
                    <a:ext uri="{9D8B030D-6E8A-4147-A177-3AD203B41FA5}">
                      <a16:colId xmlns:a16="http://schemas.microsoft.com/office/drawing/2014/main" val="704581606"/>
                    </a:ext>
                  </a:extLst>
                </a:gridCol>
                <a:gridCol w="1678924">
                  <a:extLst>
                    <a:ext uri="{9D8B030D-6E8A-4147-A177-3AD203B41FA5}">
                      <a16:colId xmlns:a16="http://schemas.microsoft.com/office/drawing/2014/main" val="4071225480"/>
                    </a:ext>
                  </a:extLst>
                </a:gridCol>
              </a:tblGrid>
              <a:tr h="479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 설명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온라인 품목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중분류</a:t>
                      </a:r>
                      <a:r>
                        <a:rPr lang="en-US" altLang="ko-KR" sz="1200" dirty="0" smtClean="0"/>
                        <a:t>)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상세 매출 데이터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90600"/>
                  </a:ext>
                </a:extLst>
              </a:tr>
              <a:tr h="598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집계 기간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개월</a:t>
                      </a:r>
                      <a:endParaRPr lang="en-US" altLang="ko-KR" sz="105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제공 데이터는 </a:t>
                      </a:r>
                      <a:endParaRPr lang="en-US" altLang="ko-KR" sz="105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2019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년 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~ 2021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년 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82305"/>
                  </a:ext>
                </a:extLst>
              </a:tr>
              <a:tr h="262768">
                <a:tc rowSpan="1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/>
                        <a:t>데이터명세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err="1" smtClean="0"/>
                        <a:t>기준년월</a:t>
                      </a:r>
                      <a:endParaRPr lang="en-US" altLang="ko-KR" sz="800" b="1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int64</a:t>
                      </a:r>
                      <a:endParaRPr lang="ko-KR" altLang="en-US" sz="800" b="1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44475"/>
                  </a:ext>
                </a:extLst>
              </a:tr>
              <a:tr h="2627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/>
                        <a:t>품목대분류코드</a:t>
                      </a:r>
                      <a:endParaRPr lang="en-US" altLang="ko-KR" sz="800" b="1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int64</a:t>
                      </a:r>
                      <a:endParaRPr lang="ko-KR" altLang="en-US" sz="800" b="1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663234"/>
                  </a:ext>
                </a:extLst>
              </a:tr>
              <a:tr h="2627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/>
                        <a:t>품목대분류명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/>
                        <a:t>object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37715"/>
                  </a:ext>
                </a:extLst>
              </a:tr>
              <a:tr h="2627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/>
                        <a:t>품목중분류코드</a:t>
                      </a:r>
                      <a:endParaRPr lang="en-US" altLang="ko-KR" sz="800" b="1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int64</a:t>
                      </a:r>
                      <a:endParaRPr lang="ko-KR" altLang="en-US" sz="800" b="1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26330"/>
                  </a:ext>
                </a:extLst>
              </a:tr>
              <a:tr h="2627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/>
                        <a:t>품목중분류명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/>
                        <a:t>object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989635"/>
                  </a:ext>
                </a:extLst>
              </a:tr>
              <a:tr h="2627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/>
                        <a:t>성별</a:t>
                      </a:r>
                      <a:endParaRPr lang="en-US" altLang="ko-KR" sz="800" b="1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/>
                        <a:t>object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251529"/>
                  </a:ext>
                </a:extLst>
              </a:tr>
              <a:tr h="2627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/>
                        <a:t>연령</a:t>
                      </a:r>
                      <a:endParaRPr lang="en-US" altLang="ko-KR" sz="800" b="1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object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02518"/>
                  </a:ext>
                </a:extLst>
              </a:tr>
              <a:tr h="2627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/>
                        <a:t>가구생애주기</a:t>
                      </a:r>
                      <a:endParaRPr lang="en-US" altLang="ko-KR" sz="800" b="1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object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967048"/>
                  </a:ext>
                </a:extLst>
              </a:tr>
              <a:tr h="2627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err="1" smtClean="0"/>
                        <a:t>고객소재지</a:t>
                      </a:r>
                      <a:r>
                        <a:rPr lang="en-US" altLang="ko-KR" sz="800" b="1" dirty="0" smtClean="0"/>
                        <a:t>_</a:t>
                      </a:r>
                      <a:r>
                        <a:rPr lang="ko-KR" altLang="en-US" sz="800" b="1" dirty="0" smtClean="0"/>
                        <a:t>광역시도</a:t>
                      </a:r>
                      <a:endParaRPr lang="en-US" altLang="ko-KR" sz="800" b="1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object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985789"/>
                  </a:ext>
                </a:extLst>
              </a:tr>
              <a:tr h="2627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err="1" smtClean="0"/>
                        <a:t>고객소재지</a:t>
                      </a:r>
                      <a:r>
                        <a:rPr lang="en-US" altLang="ko-KR" sz="800" b="1" dirty="0" smtClean="0"/>
                        <a:t>_</a:t>
                      </a:r>
                      <a:r>
                        <a:rPr lang="ko-KR" altLang="en-US" sz="800" b="1" dirty="0" err="1" smtClean="0"/>
                        <a:t>시군구</a:t>
                      </a:r>
                      <a:endParaRPr lang="en-US" altLang="ko-KR" sz="800" b="1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object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339833"/>
                  </a:ext>
                </a:extLst>
              </a:tr>
              <a:tr h="2627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err="1" smtClean="0"/>
                        <a:t>고객소재지</a:t>
                      </a:r>
                      <a:r>
                        <a:rPr lang="en-US" altLang="ko-KR" sz="800" b="1" dirty="0" smtClean="0"/>
                        <a:t>_</a:t>
                      </a:r>
                      <a:r>
                        <a:rPr lang="ko-KR" altLang="en-US" sz="800" b="1" dirty="0" err="1" smtClean="0"/>
                        <a:t>읍면동</a:t>
                      </a:r>
                      <a:endParaRPr lang="en-US" altLang="ko-KR" sz="800" b="1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object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355700"/>
                  </a:ext>
                </a:extLst>
              </a:tr>
              <a:tr h="2627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err="1" smtClean="0"/>
                        <a:t>매출금액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int64</a:t>
                      </a:r>
                      <a:endParaRPr lang="ko-KR" altLang="en-US" sz="800" b="1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30612"/>
                  </a:ext>
                </a:extLst>
              </a:tr>
              <a:tr h="2627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err="1" smtClean="0"/>
                        <a:t>매출건수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int64</a:t>
                      </a:r>
                      <a:endParaRPr lang="ko-KR" altLang="en-US" sz="800" b="1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7201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733078" y="5208157"/>
            <a:ext cx="25237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데이터 출처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금융 데이터 거래소</a:t>
            </a:r>
            <a:endParaRPr lang="ko-KR" altLang="en-US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3760087" y="5444183"/>
            <a:ext cx="304222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1" dirty="0"/>
              <a:t>https://www.findatamall.or.kr/fsec/main/main.do?cmnx=1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0858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1556</Words>
  <Application>Microsoft Office PowerPoint</Application>
  <PresentationFormat>와이드스크린</PresentationFormat>
  <Paragraphs>233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Arial Black</vt:lpstr>
      <vt:lpstr>Courier New</vt:lpstr>
      <vt:lpstr>Office 테마</vt:lpstr>
      <vt:lpstr>코로나 19 이후 MZ세대의  온라인 소비 패턴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sjjung</dc:creator>
  <cp:lastModifiedBy>sjjung</cp:lastModifiedBy>
  <cp:revision>107</cp:revision>
  <dcterms:created xsi:type="dcterms:W3CDTF">2021-08-29T17:14:26Z</dcterms:created>
  <dcterms:modified xsi:type="dcterms:W3CDTF">2021-08-31T02:05:28Z</dcterms:modified>
</cp:coreProperties>
</file>